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  <p:sldMasterId id="2147483655" r:id="rId2"/>
  </p:sldMasterIdLst>
  <p:notesMasterIdLst>
    <p:notesMasterId r:id="rId42"/>
  </p:notesMasterIdLst>
  <p:sldIdLst>
    <p:sldId id="256" r:id="rId3"/>
    <p:sldId id="276" r:id="rId4"/>
    <p:sldId id="277" r:id="rId5"/>
    <p:sldId id="278" r:id="rId6"/>
    <p:sldId id="279" r:id="rId7"/>
    <p:sldId id="280" r:id="rId8"/>
    <p:sldId id="281" r:id="rId9"/>
    <p:sldId id="283" r:id="rId10"/>
    <p:sldId id="284" r:id="rId11"/>
    <p:sldId id="285" r:id="rId12"/>
    <p:sldId id="286" r:id="rId13"/>
    <p:sldId id="287" r:id="rId14"/>
    <p:sldId id="288" r:id="rId15"/>
    <p:sldId id="290" r:id="rId16"/>
    <p:sldId id="309" r:id="rId17"/>
    <p:sldId id="289" r:id="rId18"/>
    <p:sldId id="291" r:id="rId19"/>
    <p:sldId id="296" r:id="rId20"/>
    <p:sldId id="310" r:id="rId21"/>
    <p:sldId id="300" r:id="rId22"/>
    <p:sldId id="292" r:id="rId23"/>
    <p:sldId id="299" r:id="rId24"/>
    <p:sldId id="311" r:id="rId25"/>
    <p:sldId id="301" r:id="rId26"/>
    <p:sldId id="312" r:id="rId27"/>
    <p:sldId id="293" r:id="rId28"/>
    <p:sldId id="303" r:id="rId29"/>
    <p:sldId id="313" r:id="rId30"/>
    <p:sldId id="304" r:id="rId31"/>
    <p:sldId id="314" r:id="rId32"/>
    <p:sldId id="294" r:id="rId33"/>
    <p:sldId id="306" r:id="rId34"/>
    <p:sldId id="315" r:id="rId35"/>
    <p:sldId id="307" r:id="rId36"/>
    <p:sldId id="316" r:id="rId37"/>
    <p:sldId id="295" r:id="rId38"/>
    <p:sldId id="308" r:id="rId39"/>
    <p:sldId id="317" r:id="rId40"/>
    <p:sldId id="282" r:id="rId41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32FF3E4-2A5A-4930-8B49-9C8643C17A9C}">
  <a:tblStyle styleId="{332FF3E4-2A5A-4930-8B49-9C8643C17A9C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210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0290985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353375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7909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1375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2451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7793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8700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5009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1452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9212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1212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5931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7449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3914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338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9121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3257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899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986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4844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04186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60384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784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23374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74500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21234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09685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48307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20161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03186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60645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8799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134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7026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7757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0222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206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457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EXCELERAT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ctrTitle"/>
          </p:nvPr>
        </p:nvSpPr>
        <p:spPr>
          <a:xfrm>
            <a:off x="683568" y="3356992"/>
            <a:ext cx="7772400" cy="86409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5000" b="1" i="0" u="none" strike="noStrike" cap="none">
                <a:solidFill>
                  <a:srgbClr val="003F4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539552" y="332656"/>
            <a:ext cx="8153399" cy="64807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533400" y="1525587"/>
            <a:ext cx="8153399" cy="43513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10" descr="elixir_helix_200_2.ep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6511" y="-26986"/>
            <a:ext cx="9269411" cy="6186487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 txBox="1"/>
          <p:nvPr/>
        </p:nvSpPr>
        <p:spPr>
          <a:xfrm>
            <a:off x="3851275" y="6092825"/>
            <a:ext cx="4799011" cy="434974"/>
          </a:xfrm>
          <a:prstGeom prst="rect">
            <a:avLst/>
          </a:prstGeom>
          <a:noFill/>
          <a:ln>
            <a:noFill/>
          </a:ln>
        </p:spPr>
        <p:txBody>
          <a:bodyPr lIns="65300" tIns="32650" rIns="65300" bIns="3265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F41"/>
              </a:buClr>
              <a:buSzPct val="25000"/>
              <a:buFont typeface="Calibri"/>
              <a:buNone/>
            </a:pPr>
            <a:r>
              <a:rPr lang="en-US" sz="2400" b="0" i="1" u="none" strike="noStrike" cap="none">
                <a:solidFill>
                  <a:srgbClr val="003F41"/>
                </a:solidFill>
                <a:latin typeface="Calibri"/>
                <a:ea typeface="Calibri"/>
                <a:cs typeface="Calibri"/>
                <a:sym typeface="Calibri"/>
              </a:rPr>
              <a:t>www.elixir-europe.org/excelerate</a:t>
            </a:r>
          </a:p>
        </p:txBody>
      </p:sp>
      <p:pic>
        <p:nvPicPr>
          <p:cNvPr id="12" name="Shape 12" descr="Excelerate_whitebackgroun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63711" y="5157787"/>
            <a:ext cx="1962149" cy="7731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Shape 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23850" y="5157787"/>
            <a:ext cx="1214437" cy="825499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4"/>
          <p:cNvSpPr txBox="1"/>
          <p:nvPr/>
        </p:nvSpPr>
        <p:spPr>
          <a:xfrm>
            <a:off x="323850" y="6092825"/>
            <a:ext cx="3600450" cy="5540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lang="en-US"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ELIXIR-EXCELERATE is funded by the European Commission within the Research Infrastructures programme of Horizon 2020, grant agreement number 676559.</a:t>
            </a:r>
          </a:p>
        </p:txBody>
      </p:sp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539750" y="333375"/>
            <a:ext cx="8153399" cy="5032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533400" y="1525587"/>
            <a:ext cx="8153399" cy="43513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539750" y="333375"/>
            <a:ext cx="8153399" cy="5032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533400" y="1525587"/>
            <a:ext cx="8153399" cy="43513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7" name="Picture 4" descr="https://www.elixir-europe.org/system/files/elixir_spain_white_background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5949950"/>
            <a:ext cx="989200" cy="74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scartt89/hpc-excelerate/tree/master/day1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computing.llnl.gov/tutorials/openMP/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gi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ctrTitle"/>
          </p:nvPr>
        </p:nvSpPr>
        <p:spPr>
          <a:xfrm>
            <a:off x="395536" y="3357489"/>
            <a:ext cx="8424936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F41"/>
              </a:buClr>
              <a:buSzPct val="25000"/>
              <a:buFont typeface="Calibri"/>
              <a:buNone/>
            </a:pPr>
            <a:r>
              <a:rPr lang="en-US" sz="5000" b="1" i="0" u="none" strike="noStrike" cap="none" dirty="0" smtClean="0">
                <a:solidFill>
                  <a:srgbClr val="003F41"/>
                </a:solidFill>
                <a:latin typeface="Calibri"/>
                <a:ea typeface="Calibri"/>
                <a:cs typeface="Calibri"/>
                <a:sym typeface="Calibri"/>
              </a:rPr>
              <a:t>ELIXIR-EXCELERATE HPC course</a:t>
            </a:r>
            <a:endParaRPr lang="en-US" sz="5000" b="1" i="0" u="none" strike="noStrike" cap="none" dirty="0">
              <a:solidFill>
                <a:srgbClr val="003F4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Shape 54"/>
          <p:cNvSpPr txBox="1"/>
          <p:nvPr/>
        </p:nvSpPr>
        <p:spPr>
          <a:xfrm>
            <a:off x="500062" y="4064000"/>
            <a:ext cx="8586786" cy="18256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2400" i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6-7 April 2017 –</a:t>
            </a:r>
            <a:r>
              <a:rPr lang="en-US" sz="2400" b="0" i="1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Malaga – Train-the-Researcher</a:t>
            </a:r>
            <a:endParaRPr lang="en-US" sz="2400" b="0" i="1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2400" b="0" i="1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Instructors: Oscar </a:t>
            </a:r>
            <a:r>
              <a:rPr lang="en-US" sz="2400" b="0" i="1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Torreno</a:t>
            </a:r>
            <a:r>
              <a:rPr lang="en-US" sz="2400" b="0" i="1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Oswaldo </a:t>
            </a:r>
            <a:r>
              <a:rPr lang="en-US" sz="2400" b="0" i="1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Trelles</a:t>
            </a:r>
            <a:r>
              <a:rPr lang="en-US" sz="2400" i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2400" i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0" i="1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Support: Esteban Perez-</a:t>
            </a:r>
            <a:r>
              <a:rPr lang="en-US" sz="2400" b="0" i="1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Wohlfeil</a:t>
            </a:r>
            <a:r>
              <a:rPr lang="en-US" sz="2400" b="0" i="1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2400" b="0" i="1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0" i="1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2400" b="0" i="1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0" i="1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Advisors: Pedro </a:t>
            </a:r>
            <a:r>
              <a:rPr lang="en-US" sz="2400" b="0" i="1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Fernandes</a:t>
            </a:r>
            <a:r>
              <a:rPr lang="en-US" sz="2400" b="0" i="1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b="0" i="1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Brane</a:t>
            </a:r>
            <a:r>
              <a:rPr lang="en-US" sz="2400" b="0" i="1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1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Leskosec</a:t>
            </a:r>
            <a:r>
              <a:rPr lang="en-US" sz="2400" b="0" i="1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lang="en-US" sz="2400" b="0" i="1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Shape 55"/>
          <p:cNvSpPr txBox="1"/>
          <p:nvPr/>
        </p:nvSpPr>
        <p:spPr>
          <a:xfrm>
            <a:off x="5545137" y="2465386"/>
            <a:ext cx="185736" cy="369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539552" y="332656"/>
            <a:ext cx="8153400" cy="64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F9900"/>
                </a:solidFill>
              </a:rPr>
              <a:t>Compiler directives</a:t>
            </a:r>
            <a:endParaRPr lang="en-US" b="1" dirty="0">
              <a:solidFill>
                <a:srgbClr val="FF9900"/>
              </a:solidFill>
            </a:endParaRPr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495300" y="1124744"/>
            <a:ext cx="8153400" cy="5131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>
                <a:solidFill>
                  <a:srgbClr val="2F5897"/>
                </a:solidFill>
              </a:rPr>
              <a:t>Compiler directives appear as comments in your source code and are ignored by compilers unless you </a:t>
            </a:r>
            <a:r>
              <a:rPr lang="en-GB" dirty="0" smtClean="0">
                <a:solidFill>
                  <a:srgbClr val="2F5897"/>
                </a:solidFill>
              </a:rPr>
              <a:t>specify </a:t>
            </a:r>
            <a:r>
              <a:rPr lang="en-GB" dirty="0">
                <a:solidFill>
                  <a:srgbClr val="2F5897"/>
                </a:solidFill>
              </a:rPr>
              <a:t>the </a:t>
            </a:r>
            <a:r>
              <a:rPr lang="en-GB" dirty="0" err="1" smtClean="0">
                <a:solidFill>
                  <a:srgbClr val="2F5897"/>
                </a:solidFill>
              </a:rPr>
              <a:t>OpenMP</a:t>
            </a:r>
            <a:r>
              <a:rPr lang="en-GB" dirty="0" smtClean="0">
                <a:solidFill>
                  <a:srgbClr val="2F5897"/>
                </a:solidFill>
              </a:rPr>
              <a:t> </a:t>
            </a:r>
            <a:r>
              <a:rPr lang="en-GB" dirty="0">
                <a:solidFill>
                  <a:srgbClr val="2F5897"/>
                </a:solidFill>
              </a:rPr>
              <a:t>compiler </a:t>
            </a:r>
            <a:r>
              <a:rPr lang="en-GB" dirty="0" smtClean="0">
                <a:solidFill>
                  <a:srgbClr val="2F5897"/>
                </a:solidFill>
              </a:rPr>
              <a:t>flag</a:t>
            </a:r>
            <a:endParaRPr lang="en-GB" dirty="0">
              <a:solidFill>
                <a:srgbClr val="2F5897"/>
              </a:solidFill>
            </a:endParaRP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 err="1">
                <a:solidFill>
                  <a:srgbClr val="2F5897"/>
                </a:solidFill>
              </a:rPr>
              <a:t>OpenMP</a:t>
            </a:r>
            <a:r>
              <a:rPr lang="en-GB" dirty="0">
                <a:solidFill>
                  <a:srgbClr val="2F5897"/>
                </a:solidFill>
              </a:rPr>
              <a:t> compiler directives are used for various purposes:</a:t>
            </a:r>
          </a:p>
          <a:p>
            <a:pPr marL="787400" lvl="1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>
                <a:solidFill>
                  <a:srgbClr val="2F5897"/>
                </a:solidFill>
              </a:rPr>
              <a:t>Spawning a parallel region</a:t>
            </a:r>
          </a:p>
          <a:p>
            <a:pPr marL="787400" lvl="1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>
                <a:solidFill>
                  <a:srgbClr val="2F5897"/>
                </a:solidFill>
              </a:rPr>
              <a:t>Dividing blocks of code among threads</a:t>
            </a:r>
          </a:p>
          <a:p>
            <a:pPr marL="787400" lvl="1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>
                <a:solidFill>
                  <a:srgbClr val="2F5897"/>
                </a:solidFill>
              </a:rPr>
              <a:t>Distributing loop iterations between threads</a:t>
            </a:r>
          </a:p>
          <a:p>
            <a:pPr marL="787400" lvl="1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>
                <a:solidFill>
                  <a:srgbClr val="2F5897"/>
                </a:solidFill>
              </a:rPr>
              <a:t>Serializing sections of code</a:t>
            </a:r>
          </a:p>
          <a:p>
            <a:pPr marL="787400" lvl="1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>
                <a:solidFill>
                  <a:srgbClr val="2F5897"/>
                </a:solidFill>
              </a:rPr>
              <a:t>Synchronization of work among threads</a:t>
            </a: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>
                <a:solidFill>
                  <a:srgbClr val="2F5897"/>
                </a:solidFill>
              </a:rPr>
              <a:t>Compiler directives have the following syntax:</a:t>
            </a:r>
          </a:p>
          <a:p>
            <a:pPr marL="33020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6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sentinel   </a:t>
            </a:r>
            <a:r>
              <a:rPr lang="en-GB" sz="16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directive-name   </a:t>
            </a:r>
            <a:r>
              <a:rPr lang="en-GB" sz="16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[clause, </a:t>
            </a:r>
            <a:r>
              <a:rPr lang="en-GB" sz="16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...]</a:t>
            </a:r>
            <a:endParaRPr lang="en-US" dirty="0">
              <a:solidFill>
                <a:srgbClr val="2F589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3020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endParaRPr lang="en-GB" sz="1600" dirty="0" smtClean="0">
              <a:solidFill>
                <a:srgbClr val="2F589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3020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6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GB" sz="16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pragma </a:t>
            </a:r>
            <a:r>
              <a:rPr lang="en-GB" sz="1600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GB" sz="16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parallel default(shared) private(</a:t>
            </a:r>
            <a:r>
              <a:rPr lang="en-GB" sz="1600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beta,pi</a:t>
            </a:r>
            <a:r>
              <a:rPr lang="en-GB" sz="16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1600" dirty="0" smtClean="0">
              <a:solidFill>
                <a:srgbClr val="2F589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9425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539552" y="332656"/>
            <a:ext cx="8153400" cy="64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F9900"/>
                </a:solidFill>
              </a:rPr>
              <a:t>Run-time library routines</a:t>
            </a:r>
            <a:endParaRPr lang="en-US" b="1" dirty="0">
              <a:solidFill>
                <a:srgbClr val="FF9900"/>
              </a:solidFill>
            </a:endParaRPr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495300" y="1124744"/>
            <a:ext cx="8153400" cy="5131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>
                <a:solidFill>
                  <a:srgbClr val="2F5897"/>
                </a:solidFill>
              </a:rPr>
              <a:t>The </a:t>
            </a:r>
            <a:r>
              <a:rPr lang="en-GB" dirty="0" err="1">
                <a:solidFill>
                  <a:srgbClr val="2F5897"/>
                </a:solidFill>
              </a:rPr>
              <a:t>OpenMP</a:t>
            </a:r>
            <a:r>
              <a:rPr lang="en-GB" dirty="0">
                <a:solidFill>
                  <a:srgbClr val="2F5897"/>
                </a:solidFill>
              </a:rPr>
              <a:t> API includes </a:t>
            </a:r>
            <a:r>
              <a:rPr lang="en-GB" dirty="0" smtClean="0">
                <a:solidFill>
                  <a:srgbClr val="2F5897"/>
                </a:solidFill>
              </a:rPr>
              <a:t>a number </a:t>
            </a:r>
            <a:r>
              <a:rPr lang="en-GB" dirty="0">
                <a:solidFill>
                  <a:srgbClr val="2F5897"/>
                </a:solidFill>
              </a:rPr>
              <a:t>of run-time library </a:t>
            </a:r>
            <a:r>
              <a:rPr lang="en-GB" dirty="0" smtClean="0">
                <a:solidFill>
                  <a:srgbClr val="2F5897"/>
                </a:solidFill>
              </a:rPr>
              <a:t>routines for:</a:t>
            </a:r>
            <a:endParaRPr lang="en-GB" dirty="0">
              <a:solidFill>
                <a:srgbClr val="2F5897"/>
              </a:solidFill>
            </a:endParaRPr>
          </a:p>
          <a:p>
            <a:pPr marL="787400" lvl="1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 smtClean="0">
                <a:solidFill>
                  <a:srgbClr val="2F5897"/>
                </a:solidFill>
              </a:rPr>
              <a:t>Setting </a:t>
            </a:r>
            <a:r>
              <a:rPr lang="en-GB" dirty="0">
                <a:solidFill>
                  <a:srgbClr val="2F5897"/>
                </a:solidFill>
              </a:rPr>
              <a:t>and querying the number of threads</a:t>
            </a:r>
          </a:p>
          <a:p>
            <a:pPr marL="787400" lvl="1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>
                <a:solidFill>
                  <a:srgbClr val="2F5897"/>
                </a:solidFill>
              </a:rPr>
              <a:t>Querying a thread's unique identifier (thread ID), a thread's ancestor's identifier, the thread team size</a:t>
            </a:r>
          </a:p>
          <a:p>
            <a:pPr marL="787400" lvl="1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>
                <a:solidFill>
                  <a:srgbClr val="2F5897"/>
                </a:solidFill>
              </a:rPr>
              <a:t>Setting and querying the dynamic threads feature</a:t>
            </a:r>
          </a:p>
          <a:p>
            <a:pPr marL="787400" lvl="1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>
                <a:solidFill>
                  <a:srgbClr val="2F5897"/>
                </a:solidFill>
              </a:rPr>
              <a:t>Querying if in a parallel region, and at what level</a:t>
            </a:r>
          </a:p>
          <a:p>
            <a:pPr marL="787400" lvl="1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>
                <a:solidFill>
                  <a:srgbClr val="2F5897"/>
                </a:solidFill>
              </a:rPr>
              <a:t>Setting and querying nested parallelism</a:t>
            </a:r>
          </a:p>
          <a:p>
            <a:pPr marL="787400" lvl="1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>
                <a:solidFill>
                  <a:srgbClr val="2F5897"/>
                </a:solidFill>
              </a:rPr>
              <a:t>Setting, initializing and terminating locks and nested locks</a:t>
            </a:r>
          </a:p>
          <a:p>
            <a:pPr marL="787400" lvl="1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>
                <a:solidFill>
                  <a:srgbClr val="2F5897"/>
                </a:solidFill>
              </a:rPr>
              <a:t>Querying wall clock time and </a:t>
            </a:r>
            <a:r>
              <a:rPr lang="en-GB" dirty="0" smtClean="0">
                <a:solidFill>
                  <a:srgbClr val="2F5897"/>
                </a:solidFill>
              </a:rPr>
              <a:t>resolution</a:t>
            </a:r>
          </a:p>
          <a:p>
            <a:pPr marL="1165225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endParaRPr lang="en-GB" dirty="0" smtClean="0">
              <a:solidFill>
                <a:srgbClr val="2F589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65225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GB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 &lt;</a:t>
            </a:r>
            <a:r>
              <a:rPr lang="en-GB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omp.h</a:t>
            </a:r>
            <a:r>
              <a:rPr lang="en-GB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1165225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omp_get_num_threads</a:t>
            </a:r>
            <a:r>
              <a:rPr lang="en-GB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(void)</a:t>
            </a:r>
            <a:endParaRPr lang="en-GB" dirty="0" smtClean="0">
              <a:solidFill>
                <a:srgbClr val="2F589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22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539552" y="332656"/>
            <a:ext cx="8153400" cy="64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F9900"/>
                </a:solidFill>
              </a:rPr>
              <a:t>Environment variables</a:t>
            </a:r>
            <a:endParaRPr lang="en-US" b="1" dirty="0">
              <a:solidFill>
                <a:srgbClr val="FF9900"/>
              </a:solidFill>
            </a:endParaRPr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495300" y="1124744"/>
            <a:ext cx="8153400" cy="5131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 err="1">
                <a:solidFill>
                  <a:srgbClr val="2F5897"/>
                </a:solidFill>
              </a:rPr>
              <a:t>OpenMP</a:t>
            </a:r>
            <a:r>
              <a:rPr lang="en-GB" dirty="0">
                <a:solidFill>
                  <a:srgbClr val="2F5897"/>
                </a:solidFill>
              </a:rPr>
              <a:t> provides several environment variables for controlling the execution of parallel code at run-time:</a:t>
            </a:r>
          </a:p>
          <a:p>
            <a:pPr marL="787400" lvl="1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>
                <a:solidFill>
                  <a:srgbClr val="2F5897"/>
                </a:solidFill>
              </a:rPr>
              <a:t>Setting the number of threads</a:t>
            </a:r>
          </a:p>
          <a:p>
            <a:pPr marL="787400" lvl="1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>
                <a:solidFill>
                  <a:srgbClr val="2F5897"/>
                </a:solidFill>
              </a:rPr>
              <a:t>Specifying how loop </a:t>
            </a:r>
            <a:r>
              <a:rPr lang="en-GB" dirty="0" err="1">
                <a:solidFill>
                  <a:srgbClr val="2F5897"/>
                </a:solidFill>
              </a:rPr>
              <a:t>interations</a:t>
            </a:r>
            <a:r>
              <a:rPr lang="en-GB" dirty="0">
                <a:solidFill>
                  <a:srgbClr val="2F5897"/>
                </a:solidFill>
              </a:rPr>
              <a:t> are divided</a:t>
            </a:r>
          </a:p>
          <a:p>
            <a:pPr marL="787400" lvl="1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>
                <a:solidFill>
                  <a:srgbClr val="2F5897"/>
                </a:solidFill>
              </a:rPr>
              <a:t>Binding threads to processors</a:t>
            </a:r>
          </a:p>
          <a:p>
            <a:pPr marL="787400" lvl="1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>
                <a:solidFill>
                  <a:srgbClr val="2F5897"/>
                </a:solidFill>
              </a:rPr>
              <a:t>Enabling/disabling nested parallelism; setting the maximum levels of nested parallelism</a:t>
            </a:r>
          </a:p>
          <a:p>
            <a:pPr marL="787400" lvl="1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>
                <a:solidFill>
                  <a:srgbClr val="2F5897"/>
                </a:solidFill>
              </a:rPr>
              <a:t>Enabling/disabling dynamic threads</a:t>
            </a:r>
          </a:p>
          <a:p>
            <a:pPr marL="787400" lvl="1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>
                <a:solidFill>
                  <a:srgbClr val="2F5897"/>
                </a:solidFill>
              </a:rPr>
              <a:t>Setting thread stack size</a:t>
            </a:r>
          </a:p>
          <a:p>
            <a:pPr marL="787400" lvl="1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>
                <a:solidFill>
                  <a:srgbClr val="2F5897"/>
                </a:solidFill>
              </a:rPr>
              <a:t>Setting thread wait policy</a:t>
            </a:r>
            <a:endParaRPr lang="en-GB" dirty="0" smtClean="0">
              <a:solidFill>
                <a:srgbClr val="2F5897"/>
              </a:solidFill>
            </a:endParaRPr>
          </a:p>
          <a:p>
            <a:pPr marL="1165225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endParaRPr lang="en-GB" dirty="0" smtClean="0">
              <a:solidFill>
                <a:srgbClr val="2F589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65225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GB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xport OMP_NUM_THREADS=8</a:t>
            </a:r>
            <a:endParaRPr lang="en-GB" dirty="0">
              <a:solidFill>
                <a:srgbClr val="2F589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40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539552" y="332656"/>
            <a:ext cx="8153400" cy="64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dirty="0" err="1" smtClean="0">
                <a:solidFill>
                  <a:srgbClr val="FF9900"/>
                </a:solidFill>
              </a:rPr>
              <a:t>OpenMP</a:t>
            </a:r>
            <a:r>
              <a:rPr lang="en-US" b="1" dirty="0" smtClean="0">
                <a:solidFill>
                  <a:srgbClr val="FF9900"/>
                </a:solidFill>
              </a:rPr>
              <a:t> sample code</a:t>
            </a:r>
            <a:endParaRPr lang="en-US" b="1" dirty="0">
              <a:solidFill>
                <a:srgbClr val="FF9900"/>
              </a:solidFill>
            </a:endParaRPr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495300" y="1052736"/>
            <a:ext cx="8153400" cy="5131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4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GB" sz="1400" b="1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omp.h</a:t>
            </a:r>
            <a:r>
              <a:rPr lang="en-GB" sz="14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4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4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 ()  </a:t>
            </a:r>
            <a:r>
              <a:rPr lang="en-GB" sz="14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GB" sz="1400" dirty="0">
              <a:solidFill>
                <a:srgbClr val="2F589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4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400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4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var1, var2, var3;</a:t>
            </a:r>
          </a:p>
          <a:p>
            <a:pPr marL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endParaRPr lang="en-GB" sz="1400" dirty="0">
              <a:solidFill>
                <a:srgbClr val="2F589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4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4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//Serial </a:t>
            </a:r>
            <a:r>
              <a:rPr lang="en-GB" sz="14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 </a:t>
            </a:r>
          </a:p>
          <a:p>
            <a:pPr marL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endParaRPr lang="en-GB" sz="1400" dirty="0">
              <a:solidFill>
                <a:srgbClr val="2F589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4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4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//Beginning </a:t>
            </a:r>
            <a:r>
              <a:rPr lang="en-GB" sz="14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 parallel region. Fork a team of threads.</a:t>
            </a:r>
          </a:p>
          <a:p>
            <a:pPr marL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4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4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//Specify </a:t>
            </a:r>
            <a:r>
              <a:rPr lang="en-GB" sz="14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variable scoping </a:t>
            </a:r>
          </a:p>
          <a:p>
            <a:pPr marL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endParaRPr lang="en-GB" sz="1400" dirty="0">
              <a:solidFill>
                <a:srgbClr val="2F589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4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400" b="1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GB" sz="1400" b="1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GB" sz="1400" b="1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parallel private(var1, var2) shared(var3)</a:t>
            </a:r>
          </a:p>
          <a:p>
            <a:pPr marL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4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4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GB" sz="1400" dirty="0">
              <a:solidFill>
                <a:srgbClr val="2F589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4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//Parallel </a:t>
            </a:r>
            <a:r>
              <a:rPr lang="en-GB" sz="14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region executed by all threads </a:t>
            </a:r>
          </a:p>
          <a:p>
            <a:pPr marL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4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.</a:t>
            </a:r>
          </a:p>
          <a:p>
            <a:pPr marL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4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4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//Other </a:t>
            </a:r>
            <a:r>
              <a:rPr lang="en-GB" sz="1400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OpenMP</a:t>
            </a:r>
            <a:r>
              <a:rPr lang="en-GB" sz="14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directives</a:t>
            </a:r>
          </a:p>
          <a:p>
            <a:pPr marL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4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.</a:t>
            </a:r>
          </a:p>
          <a:p>
            <a:pPr marL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4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4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//Run-time </a:t>
            </a:r>
            <a:r>
              <a:rPr lang="en-GB" sz="14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 calls</a:t>
            </a:r>
          </a:p>
          <a:p>
            <a:pPr marL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4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.</a:t>
            </a:r>
          </a:p>
          <a:p>
            <a:pPr marL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4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4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//All </a:t>
            </a:r>
            <a:r>
              <a:rPr lang="en-GB" sz="14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threads join master thread and disband </a:t>
            </a:r>
          </a:p>
          <a:p>
            <a:pPr marL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4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4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  </a:t>
            </a:r>
            <a:endParaRPr lang="en-GB" sz="1400" dirty="0">
              <a:solidFill>
                <a:srgbClr val="2F589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endParaRPr lang="en-GB" sz="1400" dirty="0">
              <a:solidFill>
                <a:srgbClr val="2F589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4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4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//Resuming </a:t>
            </a:r>
            <a:r>
              <a:rPr lang="en-GB" sz="14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serial code </a:t>
            </a:r>
          </a:p>
          <a:p>
            <a:pPr marL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4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4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5651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23057" y="2924945"/>
            <a:ext cx="8153399" cy="1008111"/>
          </a:xfrm>
        </p:spPr>
        <p:txBody>
          <a:bodyPr/>
          <a:lstStyle/>
          <a:p>
            <a:pPr algn="ctr"/>
            <a:r>
              <a:rPr lang="en-GB" sz="4800" dirty="0" smtClean="0">
                <a:solidFill>
                  <a:srgbClr val="FF9900"/>
                </a:solidFill>
              </a:rPr>
              <a:t>Questions?</a:t>
            </a:r>
            <a:endParaRPr lang="en-GB" sz="4800" dirty="0">
              <a:solidFill>
                <a:srgbClr val="FF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9788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23057" y="2924945"/>
            <a:ext cx="8153399" cy="1008111"/>
          </a:xfrm>
        </p:spPr>
        <p:txBody>
          <a:bodyPr/>
          <a:lstStyle/>
          <a:p>
            <a:pPr algn="ctr"/>
            <a:r>
              <a:rPr lang="en-GB" sz="4800" dirty="0" smtClean="0">
                <a:solidFill>
                  <a:srgbClr val="FF9900"/>
                </a:solidFill>
              </a:rPr>
              <a:t>Practical session</a:t>
            </a:r>
            <a:endParaRPr lang="en-GB" sz="4800" dirty="0">
              <a:solidFill>
                <a:srgbClr val="FF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267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539552" y="332656"/>
            <a:ext cx="8153400" cy="64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F9900"/>
                </a:solidFill>
              </a:rPr>
              <a:t>Practical session</a:t>
            </a:r>
            <a:endParaRPr lang="en-US" b="1" dirty="0">
              <a:solidFill>
                <a:srgbClr val="FF9900"/>
              </a:solidFill>
            </a:endParaRPr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495300" y="1124744"/>
            <a:ext cx="8153400" cy="5131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 smtClean="0">
                <a:solidFill>
                  <a:srgbClr val="2F5897"/>
                </a:solidFill>
              </a:rPr>
              <a:t>Where is the source code?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endParaRPr lang="en-GB" dirty="0" smtClean="0">
              <a:solidFill>
                <a:srgbClr val="2F5897"/>
              </a:solidFill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endParaRPr lang="en-GB" dirty="0">
              <a:solidFill>
                <a:srgbClr val="2F5897"/>
              </a:solidFill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dirty="0" smtClean="0">
                <a:solidFill>
                  <a:srgbClr val="2F5897"/>
                </a:solidFill>
                <a:hlinkClick r:id="rId3"/>
              </a:rPr>
              <a:t>https</a:t>
            </a:r>
            <a:r>
              <a:rPr lang="en-GB" dirty="0">
                <a:solidFill>
                  <a:srgbClr val="2F5897"/>
                </a:solidFill>
                <a:hlinkClick r:id="rId3"/>
              </a:rPr>
              <a:t>://</a:t>
            </a:r>
            <a:r>
              <a:rPr lang="en-GB" dirty="0" smtClean="0">
                <a:solidFill>
                  <a:srgbClr val="2F5897"/>
                </a:solidFill>
                <a:hlinkClick r:id="rId3"/>
              </a:rPr>
              <a:t>github.com/oscartt89/hpc-excelerate/tree/master/day1</a:t>
            </a:r>
            <a:endParaRPr lang="en-GB" dirty="0" smtClean="0">
              <a:solidFill>
                <a:srgbClr val="2F5897"/>
              </a:solidFill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dirty="0" smtClean="0">
                <a:solidFill>
                  <a:srgbClr val="2F5897"/>
                </a:solidFill>
              </a:rPr>
              <a:t>All the </a:t>
            </a:r>
            <a:r>
              <a:rPr lang="en-GB" dirty="0" err="1" smtClean="0">
                <a:solidFill>
                  <a:srgbClr val="2F5897"/>
                </a:solidFill>
              </a:rPr>
              <a:t>omp</a:t>
            </a:r>
            <a:r>
              <a:rPr lang="en-GB" dirty="0" smtClean="0">
                <a:solidFill>
                  <a:srgbClr val="2F5897"/>
                </a:solidFill>
              </a:rPr>
              <a:t>_*.c files inside the ‘</a:t>
            </a:r>
            <a:r>
              <a:rPr lang="en-GB" dirty="0" err="1" smtClean="0">
                <a:solidFill>
                  <a:srgbClr val="2F5897"/>
                </a:solidFill>
              </a:rPr>
              <a:t>src</a:t>
            </a:r>
            <a:r>
              <a:rPr lang="en-GB" dirty="0" smtClean="0">
                <a:solidFill>
                  <a:srgbClr val="2F5897"/>
                </a:solidFill>
              </a:rPr>
              <a:t>’ folder </a:t>
            </a: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endParaRPr lang="en-GB" dirty="0" smtClean="0">
              <a:solidFill>
                <a:srgbClr val="2F5897"/>
              </a:solidFill>
            </a:endParaRP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 smtClean="0">
                <a:solidFill>
                  <a:srgbClr val="2F5897"/>
                </a:solidFill>
              </a:rPr>
              <a:t>5 exercises</a:t>
            </a:r>
          </a:p>
          <a:p>
            <a:pPr marL="787400" lvl="1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+mj-lt"/>
              <a:buAutoNum type="arabicPeriod"/>
            </a:pPr>
            <a:r>
              <a:rPr lang="en-GB" dirty="0" smtClean="0">
                <a:solidFill>
                  <a:srgbClr val="2F5897"/>
                </a:solidFill>
              </a:rPr>
              <a:t>Hello world</a:t>
            </a:r>
          </a:p>
          <a:p>
            <a:pPr marL="787400" lvl="1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+mj-lt"/>
              <a:buAutoNum type="arabicPeriod"/>
            </a:pPr>
            <a:r>
              <a:rPr lang="en-GB" dirty="0" smtClean="0">
                <a:solidFill>
                  <a:srgbClr val="2F5897"/>
                </a:solidFill>
              </a:rPr>
              <a:t>Loop-work sharing</a:t>
            </a:r>
          </a:p>
          <a:p>
            <a:pPr marL="787400" lvl="1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+mj-lt"/>
              <a:buAutoNum type="arabicPeriod"/>
            </a:pPr>
            <a:r>
              <a:rPr lang="en-GB" dirty="0" smtClean="0">
                <a:solidFill>
                  <a:srgbClr val="2F5897"/>
                </a:solidFill>
              </a:rPr>
              <a:t>Sections-work sharing</a:t>
            </a:r>
          </a:p>
          <a:p>
            <a:pPr marL="787400" lvl="1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+mj-lt"/>
              <a:buAutoNum type="arabicPeriod"/>
            </a:pPr>
            <a:r>
              <a:rPr lang="en-GB" dirty="0" smtClean="0">
                <a:solidFill>
                  <a:srgbClr val="2F5897"/>
                </a:solidFill>
              </a:rPr>
              <a:t>Reduction</a:t>
            </a:r>
          </a:p>
          <a:p>
            <a:pPr marL="787400" lvl="1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+mj-lt"/>
              <a:buAutoNum type="arabicPeriod"/>
            </a:pPr>
            <a:r>
              <a:rPr lang="en-GB" dirty="0" smtClean="0">
                <a:solidFill>
                  <a:srgbClr val="2F5897"/>
                </a:solidFill>
              </a:rPr>
              <a:t>Varying the number of threads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700808"/>
            <a:ext cx="792088" cy="79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823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539552" y="332656"/>
            <a:ext cx="8153400" cy="64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F9900"/>
                </a:solidFill>
              </a:rPr>
              <a:t>Practical session – Hello world</a:t>
            </a:r>
            <a:endParaRPr lang="en-US" b="1" dirty="0">
              <a:solidFill>
                <a:srgbClr val="FF9900"/>
              </a:solidFill>
            </a:endParaRPr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495300" y="1124744"/>
            <a:ext cx="8153400" cy="5131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 smtClean="0">
                <a:solidFill>
                  <a:srgbClr val="2F5897"/>
                </a:solidFill>
              </a:rPr>
              <a:t>In this example  each </a:t>
            </a:r>
            <a:r>
              <a:rPr lang="en-GB" dirty="0" err="1">
                <a:solidFill>
                  <a:srgbClr val="2F5897"/>
                </a:solidFill>
              </a:rPr>
              <a:t>OpenMP</a:t>
            </a:r>
            <a:r>
              <a:rPr lang="en-GB" dirty="0">
                <a:solidFill>
                  <a:srgbClr val="2F5897"/>
                </a:solidFill>
              </a:rPr>
              <a:t> thread will provide a greeting, printing its rank. The master process will print the total number of </a:t>
            </a:r>
            <a:r>
              <a:rPr lang="en-GB" dirty="0" err="1">
                <a:solidFill>
                  <a:srgbClr val="2F5897"/>
                </a:solidFill>
              </a:rPr>
              <a:t>OpenMP</a:t>
            </a:r>
            <a:r>
              <a:rPr lang="en-GB" dirty="0">
                <a:solidFill>
                  <a:srgbClr val="2F5897"/>
                </a:solidFill>
              </a:rPr>
              <a:t> threads</a:t>
            </a: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endParaRPr lang="en-GB" dirty="0" smtClean="0">
              <a:solidFill>
                <a:srgbClr val="2F5897"/>
              </a:solidFill>
            </a:endParaRP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 smtClean="0">
                <a:solidFill>
                  <a:srgbClr val="2F5897"/>
                </a:solidFill>
              </a:rPr>
              <a:t>Open ‘</a:t>
            </a:r>
            <a:r>
              <a:rPr lang="en-GB" sz="2000" dirty="0" err="1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omp_hello.c</a:t>
            </a:r>
            <a:r>
              <a:rPr lang="en-GB" dirty="0" smtClean="0">
                <a:solidFill>
                  <a:srgbClr val="2F5897"/>
                </a:solidFill>
              </a:rPr>
              <a:t>’</a:t>
            </a: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endParaRPr lang="en-GB" dirty="0" smtClean="0">
              <a:solidFill>
                <a:srgbClr val="2F5897"/>
              </a:solidFill>
            </a:endParaRP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 smtClean="0">
                <a:solidFill>
                  <a:srgbClr val="2F5897"/>
                </a:solidFill>
              </a:rPr>
              <a:t>Compile 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nb-NO" sz="20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 </a:t>
            </a:r>
            <a:r>
              <a:rPr lang="nb-NO" sz="20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-O3 </a:t>
            </a:r>
            <a:r>
              <a:rPr lang="nb-NO" sz="2000" b="1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-fopenmp </a:t>
            </a:r>
            <a:r>
              <a:rPr lang="nb-NO" sz="20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omp_hello.c -o ../bin/omp_hello</a:t>
            </a:r>
            <a:endParaRPr lang="en-GB" sz="2000" dirty="0" smtClean="0">
              <a:solidFill>
                <a:srgbClr val="2F5897"/>
              </a:solidFill>
            </a:endParaRP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 smtClean="0">
                <a:solidFill>
                  <a:srgbClr val="2F5897"/>
                </a:solidFill>
              </a:rPr>
              <a:t>Execute (local)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20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./</a:t>
            </a:r>
            <a:r>
              <a:rPr lang="en-GB" sz="20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bin/</a:t>
            </a:r>
            <a:r>
              <a:rPr lang="en-GB" sz="2000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omp_hello</a:t>
            </a:r>
            <a:r>
              <a:rPr lang="en-GB" dirty="0">
                <a:solidFill>
                  <a:srgbClr val="2F5897"/>
                </a:solidFill>
              </a:rPr>
              <a:t> </a:t>
            </a:r>
            <a:endParaRPr lang="en-GB" dirty="0" smtClean="0">
              <a:solidFill>
                <a:srgbClr val="2F5897"/>
              </a:solidFill>
            </a:endParaRP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>
                <a:solidFill>
                  <a:srgbClr val="2F5897"/>
                </a:solidFill>
              </a:rPr>
              <a:t>Execute </a:t>
            </a:r>
            <a:r>
              <a:rPr lang="en-GB" dirty="0" smtClean="0">
                <a:solidFill>
                  <a:srgbClr val="2F5897"/>
                </a:solidFill>
              </a:rPr>
              <a:t>(cluster)</a:t>
            </a:r>
            <a:endParaRPr lang="en-GB" dirty="0">
              <a:solidFill>
                <a:srgbClr val="2F5897"/>
              </a:solidFill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2000" dirty="0" err="1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srun</a:t>
            </a:r>
            <a:r>
              <a:rPr lang="en-GB" sz="20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–-cores 4 --nodes 1 –p local ./</a:t>
            </a:r>
            <a:r>
              <a:rPr lang="en-GB" sz="20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bin/</a:t>
            </a:r>
            <a:r>
              <a:rPr lang="en-GB" sz="2000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omp_hello</a:t>
            </a:r>
            <a:r>
              <a:rPr lang="en-GB" dirty="0">
                <a:solidFill>
                  <a:srgbClr val="2F5897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45836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539552" y="332656"/>
            <a:ext cx="8153400" cy="64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dirty="0" err="1">
                <a:solidFill>
                  <a:srgbClr val="FF9900"/>
                </a:solidFill>
              </a:rPr>
              <a:t>o</a:t>
            </a:r>
            <a:r>
              <a:rPr lang="en-US" b="1" dirty="0" err="1" smtClean="0">
                <a:solidFill>
                  <a:srgbClr val="FF9900"/>
                </a:solidFill>
              </a:rPr>
              <a:t>mp_hello.c</a:t>
            </a:r>
            <a:endParaRPr lang="en-US" b="1" dirty="0">
              <a:solidFill>
                <a:srgbClr val="FF9900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42" y="1052735"/>
            <a:ext cx="7021802" cy="5237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78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539552" y="332656"/>
            <a:ext cx="8153400" cy="64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F9900"/>
                </a:solidFill>
              </a:rPr>
              <a:t>Practical session – Hello world</a:t>
            </a:r>
            <a:endParaRPr lang="en-US" b="1" dirty="0">
              <a:solidFill>
                <a:srgbClr val="FF9900"/>
              </a:solidFill>
            </a:endParaRPr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495300" y="1124744"/>
            <a:ext cx="8153400" cy="5131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 smtClean="0">
                <a:solidFill>
                  <a:srgbClr val="2F5897"/>
                </a:solidFill>
              </a:rPr>
              <a:t>In this example  each </a:t>
            </a:r>
            <a:r>
              <a:rPr lang="en-GB" dirty="0" err="1">
                <a:solidFill>
                  <a:srgbClr val="2F5897"/>
                </a:solidFill>
              </a:rPr>
              <a:t>OpenMP</a:t>
            </a:r>
            <a:r>
              <a:rPr lang="en-GB" dirty="0">
                <a:solidFill>
                  <a:srgbClr val="2F5897"/>
                </a:solidFill>
              </a:rPr>
              <a:t> thread will provide a greeting, printing its rank. The master process will print the total number of </a:t>
            </a:r>
            <a:r>
              <a:rPr lang="en-GB" dirty="0" err="1">
                <a:solidFill>
                  <a:srgbClr val="2F5897"/>
                </a:solidFill>
              </a:rPr>
              <a:t>OpenMP</a:t>
            </a:r>
            <a:r>
              <a:rPr lang="en-GB" dirty="0">
                <a:solidFill>
                  <a:srgbClr val="2F5897"/>
                </a:solidFill>
              </a:rPr>
              <a:t> threads</a:t>
            </a: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endParaRPr lang="en-GB" dirty="0" smtClean="0">
              <a:solidFill>
                <a:srgbClr val="2F5897"/>
              </a:solidFill>
            </a:endParaRP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 smtClean="0">
                <a:solidFill>
                  <a:srgbClr val="2F5897"/>
                </a:solidFill>
              </a:rPr>
              <a:t>Open ‘</a:t>
            </a:r>
            <a:r>
              <a:rPr lang="en-GB" sz="2000" dirty="0" err="1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omp_hello.c</a:t>
            </a:r>
            <a:r>
              <a:rPr lang="en-GB" dirty="0" smtClean="0">
                <a:solidFill>
                  <a:srgbClr val="2F5897"/>
                </a:solidFill>
              </a:rPr>
              <a:t>’</a:t>
            </a: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endParaRPr lang="en-GB" dirty="0" smtClean="0">
              <a:solidFill>
                <a:srgbClr val="2F5897"/>
              </a:solidFill>
            </a:endParaRP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 smtClean="0">
                <a:solidFill>
                  <a:srgbClr val="2F5897"/>
                </a:solidFill>
              </a:rPr>
              <a:t>Compile 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nb-NO" sz="20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 </a:t>
            </a:r>
            <a:r>
              <a:rPr lang="nb-NO" sz="20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-O3 </a:t>
            </a:r>
            <a:r>
              <a:rPr lang="nb-NO" sz="2000" b="1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-fopenmp </a:t>
            </a:r>
            <a:r>
              <a:rPr lang="nb-NO" sz="20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omp_hello.c -o ../bin/omp_hello</a:t>
            </a:r>
            <a:endParaRPr lang="en-GB" sz="2000" dirty="0" smtClean="0">
              <a:solidFill>
                <a:srgbClr val="2F5897"/>
              </a:solidFill>
            </a:endParaRP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 smtClean="0">
                <a:solidFill>
                  <a:srgbClr val="2F5897"/>
                </a:solidFill>
              </a:rPr>
              <a:t>Execute (local)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20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./</a:t>
            </a:r>
            <a:r>
              <a:rPr lang="en-GB" sz="20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bin/</a:t>
            </a:r>
            <a:r>
              <a:rPr lang="en-GB" sz="2000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omp_hello</a:t>
            </a:r>
            <a:r>
              <a:rPr lang="en-GB" dirty="0">
                <a:solidFill>
                  <a:srgbClr val="2F5897"/>
                </a:solidFill>
              </a:rPr>
              <a:t> </a:t>
            </a:r>
            <a:endParaRPr lang="en-GB" dirty="0" smtClean="0">
              <a:solidFill>
                <a:srgbClr val="2F5897"/>
              </a:solidFill>
            </a:endParaRP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>
                <a:solidFill>
                  <a:srgbClr val="2F5897"/>
                </a:solidFill>
              </a:rPr>
              <a:t>Execute </a:t>
            </a:r>
            <a:r>
              <a:rPr lang="en-GB" dirty="0" smtClean="0">
                <a:solidFill>
                  <a:srgbClr val="2F5897"/>
                </a:solidFill>
              </a:rPr>
              <a:t>(cluster)</a:t>
            </a:r>
            <a:endParaRPr lang="en-GB" dirty="0">
              <a:solidFill>
                <a:srgbClr val="2F5897"/>
              </a:solidFill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2000" dirty="0" err="1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srun</a:t>
            </a:r>
            <a:r>
              <a:rPr lang="en-GB" sz="20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–-cores 4 --nodes 1 –p local ./</a:t>
            </a:r>
            <a:r>
              <a:rPr lang="en-GB" sz="20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bin/</a:t>
            </a:r>
            <a:r>
              <a:rPr lang="en-GB" sz="2000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omp_hello</a:t>
            </a:r>
            <a:r>
              <a:rPr lang="en-GB" dirty="0">
                <a:solidFill>
                  <a:srgbClr val="2F5897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7193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539552" y="332656"/>
            <a:ext cx="8153400" cy="64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dirty="0" err="1" smtClean="0">
                <a:solidFill>
                  <a:srgbClr val="FF9900"/>
                </a:solidFill>
              </a:rPr>
              <a:t>OpenMP</a:t>
            </a:r>
            <a:endParaRPr lang="en-US" b="1" dirty="0">
              <a:solidFill>
                <a:srgbClr val="FF9900"/>
              </a:solidFill>
            </a:endParaRPr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495300" y="1124744"/>
            <a:ext cx="8153400" cy="5131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US" dirty="0" smtClean="0">
                <a:solidFill>
                  <a:srgbClr val="2F5897"/>
                </a:solidFill>
              </a:rPr>
              <a:t>An API for direct multi-threaded, shared memory parallelism</a:t>
            </a: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US" dirty="0" smtClean="0">
                <a:solidFill>
                  <a:srgbClr val="2F5897"/>
                </a:solidFill>
              </a:rPr>
              <a:t>Comprised of 3 primary API components:</a:t>
            </a:r>
          </a:p>
          <a:p>
            <a:pPr marL="787400" lvl="1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US" dirty="0" smtClean="0">
                <a:solidFill>
                  <a:srgbClr val="2F5897"/>
                </a:solidFill>
              </a:rPr>
              <a:t>Compiler directives</a:t>
            </a:r>
          </a:p>
          <a:p>
            <a:pPr marL="787400" lvl="1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US" dirty="0" smtClean="0">
                <a:solidFill>
                  <a:srgbClr val="2F5897"/>
                </a:solidFill>
              </a:rPr>
              <a:t>Runtime library routines</a:t>
            </a:r>
          </a:p>
          <a:p>
            <a:pPr marL="787400" lvl="1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US" dirty="0" smtClean="0">
                <a:solidFill>
                  <a:srgbClr val="2F5897"/>
                </a:solidFill>
              </a:rPr>
              <a:t>Environment variables</a:t>
            </a: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US" dirty="0" smtClean="0">
                <a:solidFill>
                  <a:srgbClr val="2F5897"/>
                </a:solidFill>
              </a:rPr>
              <a:t>An abbreviation of </a:t>
            </a:r>
            <a:r>
              <a:rPr lang="en-US" b="1" dirty="0" smtClean="0">
                <a:solidFill>
                  <a:srgbClr val="2F5897"/>
                </a:solidFill>
              </a:rPr>
              <a:t>Open</a:t>
            </a:r>
            <a:r>
              <a:rPr lang="en-US" dirty="0" smtClean="0">
                <a:solidFill>
                  <a:srgbClr val="2F5897"/>
                </a:solidFill>
              </a:rPr>
              <a:t> </a:t>
            </a:r>
            <a:r>
              <a:rPr lang="en-US" b="1" dirty="0" smtClean="0">
                <a:solidFill>
                  <a:srgbClr val="2F5897"/>
                </a:solidFill>
              </a:rPr>
              <a:t>M</a:t>
            </a:r>
            <a:r>
              <a:rPr lang="en-US" dirty="0" smtClean="0">
                <a:solidFill>
                  <a:srgbClr val="2F5897"/>
                </a:solidFill>
              </a:rPr>
              <a:t>ulti-</a:t>
            </a:r>
            <a:r>
              <a:rPr lang="en-US" b="1" dirty="0" smtClean="0">
                <a:solidFill>
                  <a:srgbClr val="2F5897"/>
                </a:solidFill>
              </a:rPr>
              <a:t>P</a:t>
            </a:r>
            <a:r>
              <a:rPr lang="en-US" dirty="0" smtClean="0">
                <a:solidFill>
                  <a:srgbClr val="2F5897"/>
                </a:solidFill>
              </a:rPr>
              <a:t>rocessing</a:t>
            </a:r>
            <a:endParaRPr lang="en-US" dirty="0">
              <a:solidFill>
                <a:srgbClr val="2F5897"/>
              </a:solidFill>
            </a:endParaRPr>
          </a:p>
        </p:txBody>
      </p:sp>
      <p:pic>
        <p:nvPicPr>
          <p:cNvPr id="1026" name="Picture 2" descr="Resultado de imagen de open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3942183"/>
            <a:ext cx="32004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744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539552" y="332656"/>
            <a:ext cx="8153400" cy="64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F9900"/>
                </a:solidFill>
              </a:rPr>
              <a:t>Practical session – Hello world</a:t>
            </a:r>
            <a:endParaRPr lang="en-US" b="1" dirty="0">
              <a:solidFill>
                <a:srgbClr val="FF9900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87" y="1595437"/>
            <a:ext cx="7743825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96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539552" y="332656"/>
            <a:ext cx="8153400" cy="64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F9900"/>
                </a:solidFill>
              </a:rPr>
              <a:t>Practical session – Loop-work sharing</a:t>
            </a:r>
            <a:endParaRPr lang="en-US" b="1" dirty="0">
              <a:solidFill>
                <a:srgbClr val="FF9900"/>
              </a:solidFill>
            </a:endParaRPr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495300" y="961797"/>
            <a:ext cx="8153400" cy="5131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 smtClean="0">
                <a:solidFill>
                  <a:srgbClr val="2F5897"/>
                </a:solidFill>
              </a:rPr>
              <a:t>In this example each </a:t>
            </a:r>
            <a:r>
              <a:rPr lang="en-GB" dirty="0" err="1" smtClean="0">
                <a:solidFill>
                  <a:srgbClr val="2F5897"/>
                </a:solidFill>
              </a:rPr>
              <a:t>OpenMP</a:t>
            </a:r>
            <a:r>
              <a:rPr lang="en-GB" dirty="0" smtClean="0">
                <a:solidFill>
                  <a:srgbClr val="2F5897"/>
                </a:solidFill>
              </a:rPr>
              <a:t> </a:t>
            </a:r>
            <a:r>
              <a:rPr lang="en-GB" dirty="0">
                <a:solidFill>
                  <a:srgbClr val="2F5897"/>
                </a:solidFill>
              </a:rPr>
              <a:t>thread will dynamically process a chunk of a given size of the for loop. They will print their rank, which position they calculated and the actual computed </a:t>
            </a:r>
            <a:r>
              <a:rPr lang="en-GB" dirty="0" smtClean="0">
                <a:solidFill>
                  <a:srgbClr val="2F5897"/>
                </a:solidFill>
              </a:rPr>
              <a:t>value</a:t>
            </a: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endParaRPr lang="en-GB" dirty="0" smtClean="0">
              <a:solidFill>
                <a:srgbClr val="2F5897"/>
              </a:solidFill>
            </a:endParaRP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 smtClean="0">
                <a:solidFill>
                  <a:srgbClr val="2F5897"/>
                </a:solidFill>
              </a:rPr>
              <a:t>Open ‘</a:t>
            </a:r>
            <a:r>
              <a:rPr lang="en-GB" sz="20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omp_workshare1.c</a:t>
            </a:r>
            <a:r>
              <a:rPr lang="en-GB" dirty="0" smtClean="0">
                <a:solidFill>
                  <a:srgbClr val="2F5897"/>
                </a:solidFill>
              </a:rPr>
              <a:t>’</a:t>
            </a: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 smtClean="0">
                <a:solidFill>
                  <a:srgbClr val="2F5897"/>
                </a:solidFill>
              </a:rPr>
              <a:t>Compile 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nb-NO" sz="20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 </a:t>
            </a:r>
            <a:r>
              <a:rPr lang="nb-NO" sz="20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-O3 </a:t>
            </a:r>
            <a:r>
              <a:rPr lang="nb-NO" sz="2000" b="1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-fopenmp </a:t>
            </a:r>
            <a:r>
              <a:rPr lang="nb-NO" sz="20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omp_workshare1.c </a:t>
            </a:r>
            <a:r>
              <a:rPr lang="nb-NO" sz="20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-o ../</a:t>
            </a:r>
            <a:r>
              <a:rPr lang="nb-NO" sz="20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bin/omp_workshare1</a:t>
            </a:r>
            <a:endParaRPr lang="en-GB" sz="2000" dirty="0" smtClean="0">
              <a:solidFill>
                <a:srgbClr val="2F5897"/>
              </a:solidFill>
            </a:endParaRP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 smtClean="0">
                <a:solidFill>
                  <a:srgbClr val="2F5897"/>
                </a:solidFill>
              </a:rPr>
              <a:t>Execute (local)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20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./bin/omp_workshare1</a:t>
            </a: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>
                <a:solidFill>
                  <a:srgbClr val="2F5897"/>
                </a:solidFill>
              </a:rPr>
              <a:t>Execute </a:t>
            </a:r>
            <a:r>
              <a:rPr lang="en-GB" dirty="0" smtClean="0">
                <a:solidFill>
                  <a:srgbClr val="2F5897"/>
                </a:solidFill>
              </a:rPr>
              <a:t>(cluster)</a:t>
            </a:r>
            <a:endParaRPr lang="en-GB" dirty="0">
              <a:solidFill>
                <a:srgbClr val="2F5897"/>
              </a:solidFill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GB" dirty="0" err="1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lang="en-GB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–-cores 4 --nodes 1 –p local ./bin/omp_workshare1</a:t>
            </a:r>
            <a:endParaRPr lang="en-GB" dirty="0">
              <a:solidFill>
                <a:srgbClr val="2F58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771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539552" y="332656"/>
            <a:ext cx="8153400" cy="64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F9900"/>
                </a:solidFill>
              </a:rPr>
              <a:t>omp_workshare1.c</a:t>
            </a:r>
            <a:endParaRPr lang="en-US" b="1" dirty="0">
              <a:solidFill>
                <a:srgbClr val="FF9900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44"/>
          <a:stretch/>
        </p:blipFill>
        <p:spPr>
          <a:xfrm>
            <a:off x="683568" y="1124744"/>
            <a:ext cx="5772150" cy="535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92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539552" y="332656"/>
            <a:ext cx="8153400" cy="64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F9900"/>
                </a:solidFill>
              </a:rPr>
              <a:t>Practical session – Loop-work sharing</a:t>
            </a:r>
            <a:endParaRPr lang="en-US" b="1" dirty="0">
              <a:solidFill>
                <a:srgbClr val="FF9900"/>
              </a:solidFill>
            </a:endParaRPr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495300" y="961797"/>
            <a:ext cx="8153400" cy="5131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 smtClean="0">
                <a:solidFill>
                  <a:srgbClr val="2F5897"/>
                </a:solidFill>
              </a:rPr>
              <a:t>In this example each </a:t>
            </a:r>
            <a:r>
              <a:rPr lang="en-GB" dirty="0" err="1" smtClean="0">
                <a:solidFill>
                  <a:srgbClr val="2F5897"/>
                </a:solidFill>
              </a:rPr>
              <a:t>OpenMP</a:t>
            </a:r>
            <a:r>
              <a:rPr lang="en-GB" dirty="0" smtClean="0">
                <a:solidFill>
                  <a:srgbClr val="2F5897"/>
                </a:solidFill>
              </a:rPr>
              <a:t> </a:t>
            </a:r>
            <a:r>
              <a:rPr lang="en-GB" dirty="0">
                <a:solidFill>
                  <a:srgbClr val="2F5897"/>
                </a:solidFill>
              </a:rPr>
              <a:t>thread will dynamically process a chunk of a given size of the for loop. They will print their rank, which position they calculated and the actual computed </a:t>
            </a:r>
            <a:r>
              <a:rPr lang="en-GB" dirty="0" smtClean="0">
                <a:solidFill>
                  <a:srgbClr val="2F5897"/>
                </a:solidFill>
              </a:rPr>
              <a:t>value</a:t>
            </a: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endParaRPr lang="en-GB" dirty="0" smtClean="0">
              <a:solidFill>
                <a:srgbClr val="2F5897"/>
              </a:solidFill>
            </a:endParaRP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 smtClean="0">
                <a:solidFill>
                  <a:srgbClr val="2F5897"/>
                </a:solidFill>
              </a:rPr>
              <a:t>Open ‘</a:t>
            </a:r>
            <a:r>
              <a:rPr lang="en-GB" sz="20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omp_workshare1.c</a:t>
            </a:r>
            <a:r>
              <a:rPr lang="en-GB" dirty="0" smtClean="0">
                <a:solidFill>
                  <a:srgbClr val="2F5897"/>
                </a:solidFill>
              </a:rPr>
              <a:t>’</a:t>
            </a: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 smtClean="0">
                <a:solidFill>
                  <a:srgbClr val="2F5897"/>
                </a:solidFill>
              </a:rPr>
              <a:t>Compile 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nb-NO" sz="20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 </a:t>
            </a:r>
            <a:r>
              <a:rPr lang="nb-NO" sz="20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-O3 </a:t>
            </a:r>
            <a:r>
              <a:rPr lang="nb-NO" sz="2000" b="1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-fopenmp </a:t>
            </a:r>
            <a:r>
              <a:rPr lang="nb-NO" sz="20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omp_workshare1.c </a:t>
            </a:r>
            <a:r>
              <a:rPr lang="nb-NO" sz="20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-o ../</a:t>
            </a:r>
            <a:r>
              <a:rPr lang="nb-NO" sz="20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bin/omp_workshare1</a:t>
            </a:r>
            <a:endParaRPr lang="en-GB" sz="2000" dirty="0" smtClean="0">
              <a:solidFill>
                <a:srgbClr val="2F5897"/>
              </a:solidFill>
            </a:endParaRP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 smtClean="0">
                <a:solidFill>
                  <a:srgbClr val="2F5897"/>
                </a:solidFill>
              </a:rPr>
              <a:t>Execute (local)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20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./bin/omp_workshare1</a:t>
            </a: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>
                <a:solidFill>
                  <a:srgbClr val="2F5897"/>
                </a:solidFill>
              </a:rPr>
              <a:t>Execute </a:t>
            </a:r>
            <a:r>
              <a:rPr lang="en-GB" dirty="0" smtClean="0">
                <a:solidFill>
                  <a:srgbClr val="2F5897"/>
                </a:solidFill>
              </a:rPr>
              <a:t>(cluster)</a:t>
            </a:r>
            <a:endParaRPr lang="en-GB" dirty="0">
              <a:solidFill>
                <a:srgbClr val="2F5897"/>
              </a:solidFill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GB" dirty="0" err="1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lang="en-GB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–-cores 4 --nodes 1 –p local ./bin/omp_workshare1</a:t>
            </a:r>
            <a:endParaRPr lang="en-GB" dirty="0">
              <a:solidFill>
                <a:srgbClr val="2F58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101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539552" y="332656"/>
            <a:ext cx="8153400" cy="64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F9900"/>
                </a:solidFill>
              </a:rPr>
              <a:t>Practical session – Loop-work sharing</a:t>
            </a:r>
            <a:endParaRPr lang="en-US" b="1" dirty="0">
              <a:solidFill>
                <a:srgbClr val="FF9900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222" y="981218"/>
            <a:ext cx="7230146" cy="576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53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539552" y="332656"/>
            <a:ext cx="8153400" cy="64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F9900"/>
                </a:solidFill>
              </a:rPr>
              <a:t>Practical session – Loop-work sharing</a:t>
            </a:r>
            <a:endParaRPr lang="en-US" b="1" dirty="0">
              <a:solidFill>
                <a:srgbClr val="FF9900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50" y="1023937"/>
            <a:ext cx="7353300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57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539552" y="332656"/>
            <a:ext cx="8153400" cy="64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F9900"/>
                </a:solidFill>
              </a:rPr>
              <a:t>Practical session – Sections-work sharing</a:t>
            </a:r>
            <a:endParaRPr lang="en-US" b="1" dirty="0">
              <a:solidFill>
                <a:srgbClr val="FF9900"/>
              </a:solidFill>
            </a:endParaRPr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495300" y="980728"/>
            <a:ext cx="8153400" cy="5131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 smtClean="0">
                <a:solidFill>
                  <a:srgbClr val="2F5897"/>
                </a:solidFill>
              </a:rPr>
              <a:t>In this example each of </a:t>
            </a:r>
            <a:r>
              <a:rPr lang="en-GB" dirty="0">
                <a:solidFill>
                  <a:srgbClr val="2F5897"/>
                </a:solidFill>
              </a:rPr>
              <a:t>the </a:t>
            </a:r>
            <a:r>
              <a:rPr lang="en-GB" dirty="0" err="1">
                <a:solidFill>
                  <a:srgbClr val="2F5897"/>
                </a:solidFill>
              </a:rPr>
              <a:t>OpenMP</a:t>
            </a:r>
            <a:r>
              <a:rPr lang="en-GB" dirty="0">
                <a:solidFill>
                  <a:srgbClr val="2F5897"/>
                </a:solidFill>
              </a:rPr>
              <a:t> sections will be executed in parallel. The thread(s) executing the sections will print their rank, which position they calculated and the actual computed </a:t>
            </a:r>
            <a:r>
              <a:rPr lang="en-GB" dirty="0" smtClean="0">
                <a:solidFill>
                  <a:srgbClr val="2F5897"/>
                </a:solidFill>
              </a:rPr>
              <a:t>value</a:t>
            </a: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endParaRPr lang="en-GB" dirty="0" smtClean="0">
              <a:solidFill>
                <a:srgbClr val="2F5897"/>
              </a:solidFill>
            </a:endParaRP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 smtClean="0">
                <a:solidFill>
                  <a:srgbClr val="2F5897"/>
                </a:solidFill>
              </a:rPr>
              <a:t>Open ‘</a:t>
            </a:r>
            <a:r>
              <a:rPr lang="en-GB" sz="20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omp_workshare2.c</a:t>
            </a:r>
            <a:r>
              <a:rPr lang="en-GB" dirty="0" smtClean="0">
                <a:solidFill>
                  <a:srgbClr val="2F5897"/>
                </a:solidFill>
              </a:rPr>
              <a:t>’</a:t>
            </a: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 smtClean="0">
                <a:solidFill>
                  <a:srgbClr val="2F5897"/>
                </a:solidFill>
              </a:rPr>
              <a:t>Compile 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nb-NO" sz="20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 </a:t>
            </a:r>
            <a:r>
              <a:rPr lang="nb-NO" sz="20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-O3 </a:t>
            </a:r>
            <a:r>
              <a:rPr lang="nb-NO" sz="2000" b="1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-fopenmp </a:t>
            </a:r>
            <a:r>
              <a:rPr lang="nb-NO" sz="20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omp_workshare2.c </a:t>
            </a:r>
            <a:r>
              <a:rPr lang="nb-NO" sz="20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-o ../</a:t>
            </a:r>
            <a:r>
              <a:rPr lang="nb-NO" sz="20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bin/omp_workshare2</a:t>
            </a:r>
            <a:endParaRPr lang="en-GB" sz="2000" dirty="0" smtClean="0">
              <a:solidFill>
                <a:srgbClr val="2F5897"/>
              </a:solidFill>
            </a:endParaRP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 smtClean="0">
                <a:solidFill>
                  <a:srgbClr val="2F5897"/>
                </a:solidFill>
              </a:rPr>
              <a:t>Execute (local)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20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./bin/omp_workshare2</a:t>
            </a: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>
                <a:solidFill>
                  <a:srgbClr val="2F5897"/>
                </a:solidFill>
              </a:rPr>
              <a:t>Execute (cluster)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srun</a:t>
            </a:r>
            <a:r>
              <a:rPr lang="en-GB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–-cores 4 --nodes 1 –p local ./</a:t>
            </a:r>
            <a:r>
              <a:rPr lang="en-GB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bin/omp_workshare2</a:t>
            </a:r>
            <a:endParaRPr lang="en-GB" dirty="0">
              <a:solidFill>
                <a:srgbClr val="2F58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85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539552" y="332656"/>
            <a:ext cx="8153400" cy="64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F9900"/>
                </a:solidFill>
              </a:rPr>
              <a:t>omp_workshare2.c</a:t>
            </a:r>
            <a:endParaRPr lang="en-US" b="1" dirty="0">
              <a:solidFill>
                <a:srgbClr val="FF9900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034975"/>
            <a:ext cx="4887538" cy="5706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60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539552" y="332656"/>
            <a:ext cx="8153400" cy="64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F9900"/>
                </a:solidFill>
              </a:rPr>
              <a:t>Practical session – Sections-work sharing</a:t>
            </a:r>
            <a:endParaRPr lang="en-US" b="1" dirty="0">
              <a:solidFill>
                <a:srgbClr val="FF9900"/>
              </a:solidFill>
            </a:endParaRPr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495300" y="980728"/>
            <a:ext cx="8153400" cy="5131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 smtClean="0">
                <a:solidFill>
                  <a:srgbClr val="2F5897"/>
                </a:solidFill>
              </a:rPr>
              <a:t>In this example each of </a:t>
            </a:r>
            <a:r>
              <a:rPr lang="en-GB" dirty="0">
                <a:solidFill>
                  <a:srgbClr val="2F5897"/>
                </a:solidFill>
              </a:rPr>
              <a:t>the </a:t>
            </a:r>
            <a:r>
              <a:rPr lang="en-GB" dirty="0" err="1">
                <a:solidFill>
                  <a:srgbClr val="2F5897"/>
                </a:solidFill>
              </a:rPr>
              <a:t>OpenMP</a:t>
            </a:r>
            <a:r>
              <a:rPr lang="en-GB" dirty="0">
                <a:solidFill>
                  <a:srgbClr val="2F5897"/>
                </a:solidFill>
              </a:rPr>
              <a:t> sections will be executed in parallel. The thread(s) executing the sections will print their rank, which position they calculated and the actual computed </a:t>
            </a:r>
            <a:r>
              <a:rPr lang="en-GB" dirty="0" smtClean="0">
                <a:solidFill>
                  <a:srgbClr val="2F5897"/>
                </a:solidFill>
              </a:rPr>
              <a:t>value</a:t>
            </a: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endParaRPr lang="en-GB" dirty="0" smtClean="0">
              <a:solidFill>
                <a:srgbClr val="2F5897"/>
              </a:solidFill>
            </a:endParaRP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 smtClean="0">
                <a:solidFill>
                  <a:srgbClr val="2F5897"/>
                </a:solidFill>
              </a:rPr>
              <a:t>Open ‘</a:t>
            </a:r>
            <a:r>
              <a:rPr lang="en-GB" sz="20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omp_workshare2.c</a:t>
            </a:r>
            <a:r>
              <a:rPr lang="en-GB" dirty="0" smtClean="0">
                <a:solidFill>
                  <a:srgbClr val="2F5897"/>
                </a:solidFill>
              </a:rPr>
              <a:t>’</a:t>
            </a: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 smtClean="0">
                <a:solidFill>
                  <a:srgbClr val="2F5897"/>
                </a:solidFill>
              </a:rPr>
              <a:t>Compile 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nb-NO" sz="20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 </a:t>
            </a:r>
            <a:r>
              <a:rPr lang="nb-NO" sz="20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-O3 </a:t>
            </a:r>
            <a:r>
              <a:rPr lang="nb-NO" sz="2000" b="1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-fopenmp </a:t>
            </a:r>
            <a:r>
              <a:rPr lang="nb-NO" sz="20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omp_workshare2.c </a:t>
            </a:r>
            <a:r>
              <a:rPr lang="nb-NO" sz="20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-o ../</a:t>
            </a:r>
            <a:r>
              <a:rPr lang="nb-NO" sz="20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bin/omp_workshare2</a:t>
            </a:r>
            <a:endParaRPr lang="en-GB" sz="2000" dirty="0" smtClean="0">
              <a:solidFill>
                <a:srgbClr val="2F5897"/>
              </a:solidFill>
            </a:endParaRP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 smtClean="0">
                <a:solidFill>
                  <a:srgbClr val="2F5897"/>
                </a:solidFill>
              </a:rPr>
              <a:t>Execute (local)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20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./bin/omp_workshare2</a:t>
            </a: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>
                <a:solidFill>
                  <a:srgbClr val="2F5897"/>
                </a:solidFill>
              </a:rPr>
              <a:t>Execute (cluster)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srun</a:t>
            </a:r>
            <a:r>
              <a:rPr lang="en-GB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–-cores 4 --nodes 1 –p local ./</a:t>
            </a:r>
            <a:r>
              <a:rPr lang="en-GB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bin/omp_workshare2</a:t>
            </a:r>
            <a:endParaRPr lang="en-GB" dirty="0">
              <a:solidFill>
                <a:srgbClr val="2F58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179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539552" y="332656"/>
            <a:ext cx="8153400" cy="64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F9900"/>
                </a:solidFill>
              </a:rPr>
              <a:t>Practical session – Sections-work sharing</a:t>
            </a:r>
            <a:endParaRPr lang="en-US" b="1" dirty="0">
              <a:solidFill>
                <a:srgbClr val="FF9900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" y="1266825"/>
            <a:ext cx="8591550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882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539552" y="332656"/>
            <a:ext cx="8153400" cy="64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dirty="0" err="1" smtClean="0">
                <a:solidFill>
                  <a:srgbClr val="FF9900"/>
                </a:solidFill>
              </a:rPr>
              <a:t>OpenMP</a:t>
            </a:r>
            <a:r>
              <a:rPr lang="en-US" b="1" dirty="0" smtClean="0">
                <a:solidFill>
                  <a:srgbClr val="FF9900"/>
                </a:solidFill>
              </a:rPr>
              <a:t> is not …</a:t>
            </a:r>
            <a:endParaRPr lang="en-US" b="1" dirty="0">
              <a:solidFill>
                <a:srgbClr val="FF9900"/>
              </a:solidFill>
            </a:endParaRPr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495300" y="1124744"/>
            <a:ext cx="8153400" cy="5131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US" dirty="0" smtClean="0">
                <a:solidFill>
                  <a:srgbClr val="2F5897"/>
                </a:solidFill>
              </a:rPr>
              <a:t>Designed for distributed memory systems</a:t>
            </a: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US" dirty="0" smtClean="0">
                <a:solidFill>
                  <a:srgbClr val="2F5897"/>
                </a:solidFill>
              </a:rPr>
              <a:t>Guaranteed to make the most efficient use of memory</a:t>
            </a: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US" dirty="0" smtClean="0">
                <a:solidFill>
                  <a:srgbClr val="2F5897"/>
                </a:solidFill>
              </a:rPr>
              <a:t>Required to check data dependencies, race conditions, deadlocks</a:t>
            </a: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US" dirty="0" smtClean="0">
                <a:solidFill>
                  <a:srgbClr val="2F5897"/>
                </a:solidFill>
              </a:rPr>
              <a:t>Designed to handle parallel I/O</a:t>
            </a:r>
            <a:endParaRPr lang="en-US" dirty="0">
              <a:solidFill>
                <a:srgbClr val="2F58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8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539552" y="332656"/>
            <a:ext cx="8153400" cy="64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F9900"/>
                </a:solidFill>
              </a:rPr>
              <a:t>Practical session – Sections-work sharing</a:t>
            </a:r>
            <a:endParaRPr lang="en-US" b="1" dirty="0">
              <a:solidFill>
                <a:srgbClr val="FF9900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25" y="1023937"/>
            <a:ext cx="7372350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31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539552" y="332656"/>
            <a:ext cx="8153400" cy="64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F9900"/>
                </a:solidFill>
              </a:rPr>
              <a:t>Practical session – Reduction</a:t>
            </a:r>
            <a:endParaRPr lang="en-US" b="1" dirty="0">
              <a:solidFill>
                <a:srgbClr val="FF9900"/>
              </a:solidFill>
            </a:endParaRPr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495300" y="1124744"/>
            <a:ext cx="8153400" cy="5131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 smtClean="0">
                <a:solidFill>
                  <a:srgbClr val="2F5897"/>
                </a:solidFill>
              </a:rPr>
              <a:t>In this example the </a:t>
            </a:r>
            <a:r>
              <a:rPr lang="en-GB" dirty="0">
                <a:solidFill>
                  <a:srgbClr val="2F5897"/>
                </a:solidFill>
              </a:rPr>
              <a:t>sum of a given vector is calculated in a parallel for </a:t>
            </a:r>
            <a:r>
              <a:rPr lang="en-GB" dirty="0" err="1">
                <a:solidFill>
                  <a:srgbClr val="2F5897"/>
                </a:solidFill>
              </a:rPr>
              <a:t>OpenMP</a:t>
            </a:r>
            <a:r>
              <a:rPr lang="en-GB" dirty="0">
                <a:solidFill>
                  <a:srgbClr val="2F5897"/>
                </a:solidFill>
              </a:rPr>
              <a:t> construct. </a:t>
            </a:r>
            <a:r>
              <a:rPr lang="en-GB" dirty="0" err="1">
                <a:solidFill>
                  <a:srgbClr val="2F5897"/>
                </a:solidFill>
              </a:rPr>
              <a:t>OpenMP</a:t>
            </a:r>
            <a:r>
              <a:rPr lang="en-GB" dirty="0">
                <a:solidFill>
                  <a:srgbClr val="2F5897"/>
                </a:solidFill>
              </a:rPr>
              <a:t> is instructed to reduce the partial results using the '+' </a:t>
            </a:r>
            <a:r>
              <a:rPr lang="en-GB" dirty="0" smtClean="0">
                <a:solidFill>
                  <a:srgbClr val="2F5897"/>
                </a:solidFill>
              </a:rPr>
              <a:t>operator</a:t>
            </a: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endParaRPr lang="en-GB" dirty="0" smtClean="0">
              <a:solidFill>
                <a:srgbClr val="2F5897"/>
              </a:solidFill>
            </a:endParaRP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 smtClean="0">
                <a:solidFill>
                  <a:srgbClr val="2F5897"/>
                </a:solidFill>
              </a:rPr>
              <a:t>Open ‘</a:t>
            </a:r>
            <a:r>
              <a:rPr lang="en-GB" sz="2000" dirty="0" err="1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omp_reduction.c</a:t>
            </a:r>
            <a:r>
              <a:rPr lang="en-GB" dirty="0" smtClean="0">
                <a:solidFill>
                  <a:srgbClr val="2F5897"/>
                </a:solidFill>
              </a:rPr>
              <a:t>’</a:t>
            </a: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 smtClean="0">
                <a:solidFill>
                  <a:srgbClr val="2F5897"/>
                </a:solidFill>
              </a:rPr>
              <a:t>Compile 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nb-NO" sz="20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 </a:t>
            </a:r>
            <a:r>
              <a:rPr lang="nb-NO" sz="20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-O3 </a:t>
            </a:r>
            <a:r>
              <a:rPr lang="nb-NO" sz="2000" b="1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-fopenmp </a:t>
            </a:r>
            <a:r>
              <a:rPr lang="nb-NO" sz="20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omp_reduction.c </a:t>
            </a:r>
            <a:r>
              <a:rPr lang="nb-NO" sz="20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-o ../</a:t>
            </a:r>
            <a:r>
              <a:rPr lang="nb-NO" sz="20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bin/omp_reduction</a:t>
            </a:r>
            <a:endParaRPr lang="en-GB" sz="2000" dirty="0" smtClean="0">
              <a:solidFill>
                <a:srgbClr val="2F5897"/>
              </a:solidFill>
            </a:endParaRP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 smtClean="0">
                <a:solidFill>
                  <a:srgbClr val="2F5897"/>
                </a:solidFill>
              </a:rPr>
              <a:t>Execute (local)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20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./bin/</a:t>
            </a:r>
            <a:r>
              <a:rPr lang="en-GB" sz="2000" dirty="0" err="1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omp_reduction</a:t>
            </a:r>
            <a:endParaRPr lang="en-GB" sz="2000" dirty="0" smtClean="0">
              <a:solidFill>
                <a:srgbClr val="2F589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>
                <a:solidFill>
                  <a:srgbClr val="2F5897"/>
                </a:solidFill>
              </a:rPr>
              <a:t>Execute (cluster)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srun</a:t>
            </a:r>
            <a:r>
              <a:rPr lang="en-GB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–-cores 4 --nodes 1 –p local ./</a:t>
            </a:r>
            <a:r>
              <a:rPr lang="en-GB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bin/</a:t>
            </a:r>
            <a:r>
              <a:rPr lang="en-GB" dirty="0" err="1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omp_reduction</a:t>
            </a:r>
            <a:endParaRPr lang="en-GB" dirty="0">
              <a:solidFill>
                <a:srgbClr val="2F58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3705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539552" y="332656"/>
            <a:ext cx="8153400" cy="64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dirty="0" err="1" smtClean="0">
                <a:solidFill>
                  <a:srgbClr val="FF9900"/>
                </a:solidFill>
              </a:rPr>
              <a:t>omp_reduction.c</a:t>
            </a:r>
            <a:endParaRPr lang="en-US" b="1" dirty="0">
              <a:solidFill>
                <a:srgbClr val="FF9900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412776"/>
            <a:ext cx="38481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05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539552" y="332656"/>
            <a:ext cx="8153400" cy="64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F9900"/>
                </a:solidFill>
              </a:rPr>
              <a:t>Practical session – Reduction</a:t>
            </a:r>
            <a:endParaRPr lang="en-US" b="1" dirty="0">
              <a:solidFill>
                <a:srgbClr val="FF9900"/>
              </a:solidFill>
            </a:endParaRPr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495300" y="1124744"/>
            <a:ext cx="8153400" cy="5131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 smtClean="0">
                <a:solidFill>
                  <a:srgbClr val="2F5897"/>
                </a:solidFill>
              </a:rPr>
              <a:t>In this example the </a:t>
            </a:r>
            <a:r>
              <a:rPr lang="en-GB" dirty="0">
                <a:solidFill>
                  <a:srgbClr val="2F5897"/>
                </a:solidFill>
              </a:rPr>
              <a:t>sum of a given vector is calculated in a parallel for </a:t>
            </a:r>
            <a:r>
              <a:rPr lang="en-GB" dirty="0" err="1">
                <a:solidFill>
                  <a:srgbClr val="2F5897"/>
                </a:solidFill>
              </a:rPr>
              <a:t>OpenMP</a:t>
            </a:r>
            <a:r>
              <a:rPr lang="en-GB" dirty="0">
                <a:solidFill>
                  <a:srgbClr val="2F5897"/>
                </a:solidFill>
              </a:rPr>
              <a:t> construct. </a:t>
            </a:r>
            <a:r>
              <a:rPr lang="en-GB" dirty="0" err="1">
                <a:solidFill>
                  <a:srgbClr val="2F5897"/>
                </a:solidFill>
              </a:rPr>
              <a:t>OpenMP</a:t>
            </a:r>
            <a:r>
              <a:rPr lang="en-GB" dirty="0">
                <a:solidFill>
                  <a:srgbClr val="2F5897"/>
                </a:solidFill>
              </a:rPr>
              <a:t> is instructed to reduce the partial results using the '+' </a:t>
            </a:r>
            <a:r>
              <a:rPr lang="en-GB" dirty="0" smtClean="0">
                <a:solidFill>
                  <a:srgbClr val="2F5897"/>
                </a:solidFill>
              </a:rPr>
              <a:t>operator</a:t>
            </a: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endParaRPr lang="en-GB" dirty="0" smtClean="0">
              <a:solidFill>
                <a:srgbClr val="2F5897"/>
              </a:solidFill>
            </a:endParaRP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 smtClean="0">
                <a:solidFill>
                  <a:srgbClr val="2F5897"/>
                </a:solidFill>
              </a:rPr>
              <a:t>Open ‘</a:t>
            </a:r>
            <a:r>
              <a:rPr lang="en-GB" sz="2000" dirty="0" err="1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omp_reduction.c</a:t>
            </a:r>
            <a:r>
              <a:rPr lang="en-GB" dirty="0" smtClean="0">
                <a:solidFill>
                  <a:srgbClr val="2F5897"/>
                </a:solidFill>
              </a:rPr>
              <a:t>’</a:t>
            </a: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 smtClean="0">
                <a:solidFill>
                  <a:srgbClr val="2F5897"/>
                </a:solidFill>
              </a:rPr>
              <a:t>Compile 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nb-NO" sz="20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 </a:t>
            </a:r>
            <a:r>
              <a:rPr lang="nb-NO" sz="20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-O3 </a:t>
            </a:r>
            <a:r>
              <a:rPr lang="nb-NO" sz="2000" b="1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-fopenmp </a:t>
            </a:r>
            <a:r>
              <a:rPr lang="nb-NO" sz="20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omp_reduction.c </a:t>
            </a:r>
            <a:r>
              <a:rPr lang="nb-NO" sz="20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-o ../</a:t>
            </a:r>
            <a:r>
              <a:rPr lang="nb-NO" sz="20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bin/omp_reduction</a:t>
            </a:r>
            <a:endParaRPr lang="en-GB" sz="2000" dirty="0" smtClean="0">
              <a:solidFill>
                <a:srgbClr val="2F5897"/>
              </a:solidFill>
            </a:endParaRP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 smtClean="0">
                <a:solidFill>
                  <a:srgbClr val="2F5897"/>
                </a:solidFill>
              </a:rPr>
              <a:t>Execute (local)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20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./bin/</a:t>
            </a:r>
            <a:r>
              <a:rPr lang="en-GB" sz="2000" dirty="0" err="1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omp_reduction</a:t>
            </a:r>
            <a:endParaRPr lang="en-GB" sz="2000" dirty="0" smtClean="0">
              <a:solidFill>
                <a:srgbClr val="2F589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>
                <a:solidFill>
                  <a:srgbClr val="2F5897"/>
                </a:solidFill>
              </a:rPr>
              <a:t>Execute (cluster)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srun</a:t>
            </a:r>
            <a:r>
              <a:rPr lang="en-GB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–-cores 4 --nodes 1 –p local ./</a:t>
            </a:r>
            <a:r>
              <a:rPr lang="en-GB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bin/</a:t>
            </a:r>
            <a:r>
              <a:rPr lang="en-GB" dirty="0" err="1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omp_reduction</a:t>
            </a:r>
            <a:endParaRPr lang="en-GB" dirty="0">
              <a:solidFill>
                <a:srgbClr val="2F58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772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539552" y="332656"/>
            <a:ext cx="8153400" cy="64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F9900"/>
                </a:solidFill>
              </a:rPr>
              <a:t>Practical session – Reduction</a:t>
            </a:r>
            <a:endParaRPr lang="en-US" b="1" dirty="0">
              <a:solidFill>
                <a:srgbClr val="FF9900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37" y="2976562"/>
            <a:ext cx="8467725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03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539552" y="332656"/>
            <a:ext cx="8153400" cy="64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F9900"/>
                </a:solidFill>
              </a:rPr>
              <a:t>Practical session – Reduction</a:t>
            </a:r>
            <a:endParaRPr lang="en-US" b="1" dirty="0">
              <a:solidFill>
                <a:srgbClr val="FF9900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062" y="1028700"/>
            <a:ext cx="7381875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8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539552" y="332656"/>
            <a:ext cx="8153400" cy="64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F9900"/>
                </a:solidFill>
              </a:rPr>
              <a:t>Practical session – Varying # of threads</a:t>
            </a:r>
            <a:endParaRPr lang="en-US" b="1" dirty="0">
              <a:solidFill>
                <a:srgbClr val="FF9900"/>
              </a:solidFill>
            </a:endParaRPr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495300" y="908720"/>
            <a:ext cx="8153400" cy="5131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>
                <a:solidFill>
                  <a:srgbClr val="2F5897"/>
                </a:solidFill>
              </a:rPr>
              <a:t>To vary the number of </a:t>
            </a:r>
            <a:r>
              <a:rPr lang="en-GB" dirty="0" err="1">
                <a:solidFill>
                  <a:srgbClr val="2F5897"/>
                </a:solidFill>
              </a:rPr>
              <a:t>OpenMP</a:t>
            </a:r>
            <a:r>
              <a:rPr lang="en-GB" dirty="0">
                <a:solidFill>
                  <a:srgbClr val="2F5897"/>
                </a:solidFill>
              </a:rPr>
              <a:t> threads you can do it both inside and outside the code</a:t>
            </a:r>
            <a:r>
              <a:rPr lang="en-GB" dirty="0" smtClean="0">
                <a:solidFill>
                  <a:srgbClr val="2F5897"/>
                </a:solidFill>
              </a:rPr>
              <a:t>:</a:t>
            </a:r>
            <a:endParaRPr lang="en-GB" dirty="0">
              <a:solidFill>
                <a:srgbClr val="2F5897"/>
              </a:solidFill>
            </a:endParaRPr>
          </a:p>
          <a:p>
            <a:pPr marL="787400" lvl="1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>
                <a:solidFill>
                  <a:srgbClr val="2F5897"/>
                </a:solidFill>
              </a:rPr>
              <a:t>Exporting an environment variable to the desired </a:t>
            </a:r>
            <a:r>
              <a:rPr lang="en-GB" dirty="0" smtClean="0">
                <a:solidFill>
                  <a:srgbClr val="2F5897"/>
                </a:solidFill>
              </a:rPr>
              <a:t>value:</a:t>
            </a:r>
          </a:p>
          <a:p>
            <a:pPr marL="33020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export OMP_NUM_THREADS=8</a:t>
            </a:r>
          </a:p>
          <a:p>
            <a:pPr marL="787400" lvl="1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 smtClean="0">
                <a:solidFill>
                  <a:srgbClr val="2F5897"/>
                </a:solidFill>
              </a:rPr>
              <a:t>Using </a:t>
            </a:r>
            <a:r>
              <a:rPr lang="en-GB" dirty="0">
                <a:solidFill>
                  <a:srgbClr val="2F5897"/>
                </a:solidFill>
              </a:rPr>
              <a:t>the </a:t>
            </a:r>
            <a:r>
              <a:rPr lang="en-GB" dirty="0" err="1">
                <a:solidFill>
                  <a:srgbClr val="2F5897"/>
                </a:solidFill>
              </a:rPr>
              <a:t>omp_set_num_threads</a:t>
            </a:r>
            <a:r>
              <a:rPr lang="en-GB" dirty="0">
                <a:solidFill>
                  <a:srgbClr val="2F5897"/>
                </a:solidFill>
              </a:rPr>
              <a:t> function inside the source code and before the </a:t>
            </a:r>
            <a:r>
              <a:rPr lang="en-GB" dirty="0" err="1">
                <a:solidFill>
                  <a:srgbClr val="2F5897"/>
                </a:solidFill>
              </a:rPr>
              <a:t>OpenMP</a:t>
            </a:r>
            <a:r>
              <a:rPr lang="en-GB" dirty="0">
                <a:solidFill>
                  <a:srgbClr val="2F5897"/>
                </a:solidFill>
              </a:rPr>
              <a:t> </a:t>
            </a:r>
            <a:r>
              <a:rPr lang="en-GB" dirty="0" smtClean="0">
                <a:solidFill>
                  <a:srgbClr val="2F5897"/>
                </a:solidFill>
              </a:rPr>
              <a:t>section:</a:t>
            </a:r>
          </a:p>
          <a:p>
            <a:pPr marL="33020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dirty="0" err="1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omp_set_num_threads</a:t>
            </a:r>
            <a:r>
              <a:rPr lang="en-GB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(8);</a:t>
            </a: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endParaRPr lang="en-GB" dirty="0" smtClean="0">
              <a:solidFill>
                <a:srgbClr val="2F5897"/>
              </a:solidFill>
            </a:endParaRP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 smtClean="0">
                <a:solidFill>
                  <a:srgbClr val="2F5897"/>
                </a:solidFill>
              </a:rPr>
              <a:t>Execute (change the number of threads and re-run the </a:t>
            </a:r>
            <a:r>
              <a:rPr lang="en-GB" dirty="0" err="1" smtClean="0">
                <a:solidFill>
                  <a:srgbClr val="2F5897"/>
                </a:solidFill>
              </a:rPr>
              <a:t>omp_hello</a:t>
            </a:r>
            <a:r>
              <a:rPr lang="en-GB" dirty="0" smtClean="0">
                <a:solidFill>
                  <a:srgbClr val="2F5897"/>
                </a:solidFill>
              </a:rPr>
              <a:t> program)</a:t>
            </a:r>
          </a:p>
          <a:p>
            <a:pPr marL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export </a:t>
            </a:r>
            <a:r>
              <a:rPr lang="en-GB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OMP_NUM_THREADS=8</a:t>
            </a:r>
            <a:endParaRPr lang="en-GB" dirty="0" smtClean="0">
              <a:solidFill>
                <a:srgbClr val="2F5897"/>
              </a:solidFill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20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./bin/</a:t>
            </a:r>
            <a:r>
              <a:rPr lang="en-GB" sz="2000" dirty="0" err="1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omp_hello</a:t>
            </a:r>
            <a:endParaRPr lang="en-GB" sz="2000" dirty="0" smtClean="0">
              <a:solidFill>
                <a:srgbClr val="2F589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>
                <a:solidFill>
                  <a:srgbClr val="2F5897"/>
                </a:solidFill>
              </a:rPr>
              <a:t>Execute (change the number of </a:t>
            </a:r>
            <a:r>
              <a:rPr lang="en-GB" dirty="0" smtClean="0">
                <a:solidFill>
                  <a:srgbClr val="2F5897"/>
                </a:solidFill>
              </a:rPr>
              <a:t>cores in </a:t>
            </a:r>
            <a:r>
              <a:rPr lang="en-GB" dirty="0" err="1" smtClean="0">
                <a:solidFill>
                  <a:srgbClr val="2F5897"/>
                </a:solidFill>
              </a:rPr>
              <a:t>srun</a:t>
            </a:r>
            <a:r>
              <a:rPr lang="en-GB" dirty="0" smtClean="0">
                <a:solidFill>
                  <a:srgbClr val="2F5897"/>
                </a:solidFill>
              </a:rPr>
              <a:t>)</a:t>
            </a:r>
            <a:endParaRPr lang="en-GB" dirty="0">
              <a:solidFill>
                <a:srgbClr val="2F5897"/>
              </a:solidFill>
            </a:endParaRPr>
          </a:p>
          <a:p>
            <a:pPr marL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srun</a:t>
            </a:r>
            <a:r>
              <a:rPr lang="en-GB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–-cores </a:t>
            </a:r>
            <a:r>
              <a:rPr lang="en-GB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 </a:t>
            </a:r>
            <a:r>
              <a:rPr lang="en-GB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--nodes 1 –p </a:t>
            </a:r>
            <a:r>
              <a:rPr lang="en-GB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</a:t>
            </a:r>
            <a:br>
              <a:rPr lang="en-GB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20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./</a:t>
            </a:r>
            <a:r>
              <a:rPr lang="en-GB" sz="20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bin/</a:t>
            </a:r>
            <a:r>
              <a:rPr lang="en-GB" sz="2000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omp_hello</a:t>
            </a:r>
            <a:endParaRPr lang="en-GB" dirty="0">
              <a:solidFill>
                <a:srgbClr val="2F5897"/>
              </a:solidFill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endParaRPr lang="en-GB" dirty="0" smtClean="0">
              <a:solidFill>
                <a:srgbClr val="2F58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643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539552" y="332656"/>
            <a:ext cx="8153400" cy="64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F9900"/>
                </a:solidFill>
              </a:rPr>
              <a:t>Practical session – Varying # of threads</a:t>
            </a:r>
            <a:endParaRPr lang="en-US" b="1" dirty="0">
              <a:solidFill>
                <a:srgbClr val="FF9900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850" y="2357437"/>
            <a:ext cx="544830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59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539552" y="332656"/>
            <a:ext cx="8153400" cy="64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F9900"/>
                </a:solidFill>
              </a:rPr>
              <a:t>Practical session – Varying # of threads</a:t>
            </a:r>
            <a:endParaRPr lang="en-US" b="1" dirty="0">
              <a:solidFill>
                <a:srgbClr val="FF9900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25" y="1028700"/>
            <a:ext cx="737235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91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539552" y="332656"/>
            <a:ext cx="8153400" cy="64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F9900"/>
                </a:solidFill>
              </a:rPr>
              <a:t>Acknowledgements</a:t>
            </a:r>
            <a:endParaRPr lang="en-US" b="1" dirty="0">
              <a:solidFill>
                <a:srgbClr val="FF9900"/>
              </a:solidFill>
            </a:endParaRPr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495300" y="1124744"/>
            <a:ext cx="8153400" cy="5131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US" dirty="0" err="1" smtClean="0">
                <a:solidFill>
                  <a:srgbClr val="2F5897"/>
                </a:solidFill>
              </a:rPr>
              <a:t>OpenMP</a:t>
            </a:r>
            <a:r>
              <a:rPr lang="en-US" dirty="0" smtClean="0">
                <a:solidFill>
                  <a:srgbClr val="2F5897"/>
                </a:solidFill>
              </a:rPr>
              <a:t> tutorial of Blaise Barney, Lawrence Livermore National laboratory</a:t>
            </a:r>
            <a:r>
              <a:rPr lang="en-US" dirty="0">
                <a:solidFill>
                  <a:srgbClr val="2F5897"/>
                </a:solidFill>
              </a:rPr>
              <a:t>: </a:t>
            </a:r>
            <a:r>
              <a:rPr lang="en-US" dirty="0">
                <a:solidFill>
                  <a:srgbClr val="2F5897"/>
                </a:solidFill>
                <a:hlinkClick r:id="rId3"/>
              </a:rPr>
              <a:t>https://computing.llnl.gov/tutorials/openMP</a:t>
            </a:r>
            <a:r>
              <a:rPr lang="en-US" dirty="0" smtClean="0">
                <a:solidFill>
                  <a:srgbClr val="2F5897"/>
                </a:solidFill>
                <a:hlinkClick r:id="rId3"/>
              </a:rPr>
              <a:t>/</a:t>
            </a:r>
            <a:endParaRPr lang="en-US" dirty="0" smtClean="0">
              <a:solidFill>
                <a:srgbClr val="2F5897"/>
              </a:solidFill>
            </a:endParaRP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endParaRPr lang="en-US" dirty="0" smtClean="0">
              <a:solidFill>
                <a:srgbClr val="2F58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074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539552" y="332656"/>
            <a:ext cx="8153400" cy="64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F9900"/>
                </a:solidFill>
              </a:rPr>
              <a:t>Goals of </a:t>
            </a:r>
            <a:r>
              <a:rPr lang="en-US" b="1" dirty="0" err="1" smtClean="0">
                <a:solidFill>
                  <a:srgbClr val="FF9900"/>
                </a:solidFill>
              </a:rPr>
              <a:t>OpenMP</a:t>
            </a:r>
            <a:endParaRPr lang="en-US" b="1" dirty="0">
              <a:solidFill>
                <a:srgbClr val="FF9900"/>
              </a:solidFill>
            </a:endParaRPr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495300" y="1124744"/>
            <a:ext cx="8153400" cy="5131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US" dirty="0" smtClean="0">
                <a:solidFill>
                  <a:srgbClr val="2F5897"/>
                </a:solidFill>
              </a:rPr>
              <a:t>Standardization:</a:t>
            </a:r>
          </a:p>
          <a:p>
            <a:pPr marL="787400" lvl="1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US" dirty="0" smtClean="0">
                <a:solidFill>
                  <a:srgbClr val="2F5897"/>
                </a:solidFill>
              </a:rPr>
              <a:t>Standard, platform-independent, and endorsed by major hardware and software vendors</a:t>
            </a: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US" dirty="0" smtClean="0">
                <a:solidFill>
                  <a:srgbClr val="2F5897"/>
                </a:solidFill>
              </a:rPr>
              <a:t>Lean and Mean:</a:t>
            </a:r>
          </a:p>
          <a:p>
            <a:pPr marL="787400" lvl="1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US" dirty="0" smtClean="0">
                <a:solidFill>
                  <a:srgbClr val="2F5897"/>
                </a:solidFill>
              </a:rPr>
              <a:t>Simple and limited yet effective set of directives to obtain significant parallelism</a:t>
            </a:r>
            <a:endParaRPr lang="en-US" dirty="0">
              <a:solidFill>
                <a:srgbClr val="2F5897"/>
              </a:solidFill>
            </a:endParaRP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US" dirty="0" smtClean="0">
                <a:solidFill>
                  <a:srgbClr val="2F5897"/>
                </a:solidFill>
              </a:rPr>
              <a:t>Ease of use:</a:t>
            </a:r>
          </a:p>
          <a:p>
            <a:pPr marL="787400" lvl="1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US" dirty="0" smtClean="0">
                <a:solidFill>
                  <a:srgbClr val="2F5897"/>
                </a:solidFill>
              </a:rPr>
              <a:t>Capability to incrementally parallelize a serial program </a:t>
            </a:r>
            <a:r>
              <a:rPr lang="en-US" dirty="0" err="1" smtClean="0">
                <a:solidFill>
                  <a:srgbClr val="2F5897"/>
                </a:solidFill>
              </a:rPr>
              <a:t>bboth</a:t>
            </a:r>
            <a:r>
              <a:rPr lang="en-US" dirty="0" smtClean="0">
                <a:solidFill>
                  <a:srgbClr val="2F5897"/>
                </a:solidFill>
              </a:rPr>
              <a:t> with coarse-grain and fine-grain parallelism</a:t>
            </a:r>
            <a:endParaRPr lang="en-US" dirty="0">
              <a:solidFill>
                <a:srgbClr val="2F5897"/>
              </a:solidFill>
            </a:endParaRP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US" dirty="0" smtClean="0">
                <a:solidFill>
                  <a:srgbClr val="2F5897"/>
                </a:solidFill>
              </a:rPr>
              <a:t>Portability:</a:t>
            </a:r>
          </a:p>
          <a:p>
            <a:pPr marL="787400" lvl="1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US" dirty="0" smtClean="0">
                <a:solidFill>
                  <a:srgbClr val="2F5897"/>
                </a:solidFill>
              </a:rPr>
              <a:t>Source code portability for most major platforms (Unix/Linux and Windows)</a:t>
            </a:r>
            <a:endParaRPr lang="en-US" dirty="0">
              <a:solidFill>
                <a:srgbClr val="2F58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539552" y="332656"/>
            <a:ext cx="8153400" cy="64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dirty="0" err="1" smtClean="0">
                <a:solidFill>
                  <a:srgbClr val="FF9900"/>
                </a:solidFill>
              </a:rPr>
              <a:t>OpenMP</a:t>
            </a:r>
            <a:r>
              <a:rPr lang="en-US" b="1" dirty="0" smtClean="0">
                <a:solidFill>
                  <a:srgbClr val="FF9900"/>
                </a:solidFill>
              </a:rPr>
              <a:t> Programming model</a:t>
            </a:r>
            <a:endParaRPr lang="en-US" b="1" dirty="0">
              <a:solidFill>
                <a:srgbClr val="FF9900"/>
              </a:solidFill>
            </a:endParaRPr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495300" y="1124744"/>
            <a:ext cx="8153400" cy="5131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US" dirty="0" smtClean="0">
                <a:solidFill>
                  <a:srgbClr val="2F5897"/>
                </a:solidFill>
              </a:rPr>
              <a:t>Shared memory</a:t>
            </a:r>
          </a:p>
          <a:p>
            <a:pPr marL="787400" lvl="1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US" dirty="0" smtClean="0">
                <a:solidFill>
                  <a:srgbClr val="2F5897"/>
                </a:solidFill>
              </a:rPr>
              <a:t>UMA or NUMA</a:t>
            </a:r>
          </a:p>
        </p:txBody>
      </p:sp>
      <p:pic>
        <p:nvPicPr>
          <p:cNvPr id="1026" name="Picture 2" descr="https://computing.llnl.gov/tutorials/openMP/images/numa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3002259"/>
            <a:ext cx="4610100" cy="186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omputing.llnl.gov/tutorials/openMP/images/shared_mem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514574"/>
            <a:ext cx="3943350" cy="2714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8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539552" y="332656"/>
            <a:ext cx="8153400" cy="64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dirty="0" err="1" smtClean="0">
                <a:solidFill>
                  <a:srgbClr val="FF9900"/>
                </a:solidFill>
              </a:rPr>
              <a:t>OpenMP</a:t>
            </a:r>
            <a:r>
              <a:rPr lang="en-US" b="1" dirty="0" smtClean="0">
                <a:solidFill>
                  <a:srgbClr val="FF9900"/>
                </a:solidFill>
              </a:rPr>
              <a:t> Programming model</a:t>
            </a:r>
            <a:endParaRPr lang="en-US" b="1" dirty="0">
              <a:solidFill>
                <a:srgbClr val="FF9900"/>
              </a:solidFill>
            </a:endParaRPr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495300" y="1124744"/>
            <a:ext cx="8153400" cy="5131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US" dirty="0" smtClean="0">
                <a:solidFill>
                  <a:srgbClr val="2F5897"/>
                </a:solidFill>
              </a:rPr>
              <a:t>Thread-based parallelism</a:t>
            </a:r>
          </a:p>
          <a:p>
            <a:pPr marL="787400" lvl="1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US" dirty="0" smtClean="0">
                <a:solidFill>
                  <a:srgbClr val="2F5897"/>
                </a:solidFill>
              </a:rPr>
              <a:t>Parallelism is accomplished exclusively by the use of threads</a:t>
            </a:r>
          </a:p>
          <a:p>
            <a:pPr marL="787400" lvl="1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US" dirty="0" smtClean="0">
                <a:solidFill>
                  <a:srgbClr val="2F5897"/>
                </a:solidFill>
              </a:rPr>
              <a:t>A thread is the smallest execution unit that can be scheduled by the OS</a:t>
            </a:r>
          </a:p>
          <a:p>
            <a:pPr marL="787400" lvl="1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US" dirty="0" smtClean="0">
                <a:solidFill>
                  <a:srgbClr val="2F5897"/>
                </a:solidFill>
              </a:rPr>
              <a:t>Threads exist within the resources of a single process</a:t>
            </a:r>
            <a:endParaRPr lang="en-US" dirty="0">
              <a:solidFill>
                <a:srgbClr val="2F5897"/>
              </a:solidFill>
            </a:endParaRP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US" dirty="0" smtClean="0">
                <a:solidFill>
                  <a:srgbClr val="2F5897"/>
                </a:solidFill>
              </a:rPr>
              <a:t>Explicit parallelism</a:t>
            </a:r>
          </a:p>
          <a:p>
            <a:pPr marL="787400" lvl="1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US" dirty="0" err="1" smtClean="0">
                <a:solidFill>
                  <a:srgbClr val="2F5897"/>
                </a:solidFill>
              </a:rPr>
              <a:t>OpenMP</a:t>
            </a:r>
            <a:r>
              <a:rPr lang="en-US" dirty="0" smtClean="0">
                <a:solidFill>
                  <a:srgbClr val="2F5897"/>
                </a:solidFill>
              </a:rPr>
              <a:t> is an explicit (not automatic) programming model</a:t>
            </a:r>
          </a:p>
          <a:p>
            <a:pPr marL="787400" lvl="1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US" dirty="0" err="1" smtClean="0">
                <a:solidFill>
                  <a:srgbClr val="2F5897"/>
                </a:solidFill>
              </a:rPr>
              <a:t>Parallelisation</a:t>
            </a:r>
            <a:r>
              <a:rPr lang="en-US" dirty="0" smtClean="0">
                <a:solidFill>
                  <a:srgbClr val="2F5897"/>
                </a:solidFill>
              </a:rPr>
              <a:t> can be as simple as adding compiler directives or more complex by inserting subroutines</a:t>
            </a:r>
          </a:p>
        </p:txBody>
      </p:sp>
    </p:spTree>
    <p:extLst>
      <p:ext uri="{BB962C8B-B14F-4D97-AF65-F5344CB8AC3E}">
        <p14:creationId xmlns:p14="http://schemas.microsoft.com/office/powerpoint/2010/main" val="2610573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539552" y="332656"/>
            <a:ext cx="8153400" cy="64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dirty="0" err="1" smtClean="0">
                <a:solidFill>
                  <a:srgbClr val="FF9900"/>
                </a:solidFill>
              </a:rPr>
              <a:t>OpenMP</a:t>
            </a:r>
            <a:r>
              <a:rPr lang="en-US" b="1" dirty="0" smtClean="0">
                <a:solidFill>
                  <a:srgbClr val="FF9900"/>
                </a:solidFill>
              </a:rPr>
              <a:t> Programming model</a:t>
            </a:r>
            <a:endParaRPr lang="en-US" b="1" dirty="0">
              <a:solidFill>
                <a:srgbClr val="FF9900"/>
              </a:solidFill>
            </a:endParaRPr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495300" y="1124744"/>
            <a:ext cx="8153400" cy="5131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US" dirty="0" smtClean="0">
                <a:solidFill>
                  <a:srgbClr val="2F5897"/>
                </a:solidFill>
              </a:rPr>
              <a:t>Fork-join model</a:t>
            </a:r>
          </a:p>
          <a:p>
            <a:pPr marL="787400" lvl="1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>
                <a:solidFill>
                  <a:srgbClr val="2F5897"/>
                </a:solidFill>
              </a:rPr>
              <a:t>All </a:t>
            </a:r>
            <a:r>
              <a:rPr lang="en-GB" dirty="0" err="1">
                <a:solidFill>
                  <a:srgbClr val="2F5897"/>
                </a:solidFill>
              </a:rPr>
              <a:t>OpenMP</a:t>
            </a:r>
            <a:r>
              <a:rPr lang="en-GB" dirty="0">
                <a:solidFill>
                  <a:srgbClr val="2F5897"/>
                </a:solidFill>
              </a:rPr>
              <a:t> programs begin as a single process: the master thread. The master thread executes sequentially until the first parallel region construct is </a:t>
            </a:r>
            <a:r>
              <a:rPr lang="en-GB" dirty="0" smtClean="0">
                <a:solidFill>
                  <a:srgbClr val="2F5897"/>
                </a:solidFill>
              </a:rPr>
              <a:t>encountered</a:t>
            </a:r>
            <a:endParaRPr lang="en-GB" dirty="0">
              <a:solidFill>
                <a:srgbClr val="2F5897"/>
              </a:solidFill>
            </a:endParaRPr>
          </a:p>
          <a:p>
            <a:pPr marL="787400" lvl="1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>
                <a:solidFill>
                  <a:srgbClr val="2F5897"/>
                </a:solidFill>
              </a:rPr>
              <a:t>FORK: the master thread then creates a team of parallel threads.</a:t>
            </a:r>
          </a:p>
          <a:p>
            <a:pPr marL="787400" lvl="1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>
                <a:solidFill>
                  <a:srgbClr val="2F5897"/>
                </a:solidFill>
              </a:rPr>
              <a:t>The statements </a:t>
            </a:r>
            <a:r>
              <a:rPr lang="en-GB" dirty="0" smtClean="0">
                <a:solidFill>
                  <a:srgbClr val="2F5897"/>
                </a:solidFill>
              </a:rPr>
              <a:t>of the </a:t>
            </a:r>
            <a:r>
              <a:rPr lang="en-GB" dirty="0">
                <a:solidFill>
                  <a:srgbClr val="2F5897"/>
                </a:solidFill>
              </a:rPr>
              <a:t>parallel region construct are then executed </a:t>
            </a:r>
            <a:r>
              <a:rPr lang="en-GB" dirty="0" smtClean="0">
                <a:solidFill>
                  <a:srgbClr val="2F5897"/>
                </a:solidFill>
              </a:rPr>
              <a:t>by the threads</a:t>
            </a:r>
            <a:endParaRPr lang="en-GB" dirty="0">
              <a:solidFill>
                <a:srgbClr val="2F5897"/>
              </a:solidFill>
            </a:endParaRPr>
          </a:p>
          <a:p>
            <a:pPr marL="787400" lvl="1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>
                <a:solidFill>
                  <a:srgbClr val="2F5897"/>
                </a:solidFill>
              </a:rPr>
              <a:t>JOIN: When the </a:t>
            </a:r>
            <a:r>
              <a:rPr lang="en-GB" dirty="0" smtClean="0">
                <a:solidFill>
                  <a:srgbClr val="2F5897"/>
                </a:solidFill>
              </a:rPr>
              <a:t>threads </a:t>
            </a:r>
            <a:r>
              <a:rPr lang="en-GB" dirty="0">
                <a:solidFill>
                  <a:srgbClr val="2F5897"/>
                </a:solidFill>
              </a:rPr>
              <a:t>complete the </a:t>
            </a:r>
            <a:r>
              <a:rPr lang="en-GB" dirty="0" smtClean="0">
                <a:solidFill>
                  <a:srgbClr val="2F5897"/>
                </a:solidFill>
              </a:rPr>
              <a:t>statements, </a:t>
            </a:r>
            <a:r>
              <a:rPr lang="en-GB" dirty="0">
                <a:solidFill>
                  <a:srgbClr val="2F5897"/>
                </a:solidFill>
              </a:rPr>
              <a:t>they synchronize and </a:t>
            </a:r>
            <a:r>
              <a:rPr lang="en-GB" dirty="0" smtClean="0">
                <a:solidFill>
                  <a:srgbClr val="2F5897"/>
                </a:solidFill>
              </a:rPr>
              <a:t>terminate</a:t>
            </a:r>
            <a:endParaRPr lang="en-GB" dirty="0">
              <a:solidFill>
                <a:srgbClr val="2F5897"/>
              </a:solidFill>
            </a:endParaRPr>
          </a:p>
          <a:p>
            <a:pPr marL="787400" lvl="1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>
                <a:solidFill>
                  <a:srgbClr val="2F5897"/>
                </a:solidFill>
              </a:rPr>
              <a:t>The number of parallel regions and the threads that comprise them are arbitrary.</a:t>
            </a:r>
            <a:endParaRPr lang="en-US" dirty="0" smtClean="0">
              <a:solidFill>
                <a:srgbClr val="2F58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947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539552" y="332656"/>
            <a:ext cx="8153400" cy="64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dirty="0" err="1" smtClean="0">
                <a:solidFill>
                  <a:srgbClr val="FF9900"/>
                </a:solidFill>
              </a:rPr>
              <a:t>OpenMP</a:t>
            </a:r>
            <a:r>
              <a:rPr lang="en-US" b="1" dirty="0" smtClean="0">
                <a:solidFill>
                  <a:srgbClr val="FF9900"/>
                </a:solidFill>
              </a:rPr>
              <a:t> Programming model</a:t>
            </a:r>
            <a:endParaRPr lang="en-US" b="1" dirty="0">
              <a:solidFill>
                <a:srgbClr val="FF9900"/>
              </a:solidFill>
            </a:endParaRPr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495300" y="1124744"/>
            <a:ext cx="8153400" cy="5131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US" dirty="0" smtClean="0">
                <a:solidFill>
                  <a:srgbClr val="2F5897"/>
                </a:solidFill>
              </a:rPr>
              <a:t>Fork-join model</a:t>
            </a:r>
          </a:p>
        </p:txBody>
      </p:sp>
      <p:pic>
        <p:nvPicPr>
          <p:cNvPr id="1026" name="Picture 2" descr="Fork - Join Mod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420888"/>
            <a:ext cx="7620000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934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539552" y="332656"/>
            <a:ext cx="8153400" cy="64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dirty="0" err="1" smtClean="0">
                <a:solidFill>
                  <a:srgbClr val="FF9900"/>
                </a:solidFill>
              </a:rPr>
              <a:t>OpenMP</a:t>
            </a:r>
            <a:r>
              <a:rPr lang="en-US" b="1" dirty="0" smtClean="0">
                <a:solidFill>
                  <a:srgbClr val="FF9900"/>
                </a:solidFill>
              </a:rPr>
              <a:t> Programming model</a:t>
            </a:r>
            <a:endParaRPr lang="en-US" b="1" dirty="0">
              <a:solidFill>
                <a:srgbClr val="FF9900"/>
              </a:solidFill>
            </a:endParaRPr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495300" y="1124744"/>
            <a:ext cx="8153400" cy="5131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>
                <a:solidFill>
                  <a:srgbClr val="2F5897"/>
                </a:solidFill>
              </a:rPr>
              <a:t>Compiler Directive </a:t>
            </a:r>
            <a:r>
              <a:rPr lang="en-GB" dirty="0" smtClean="0">
                <a:solidFill>
                  <a:srgbClr val="2F5897"/>
                </a:solidFill>
              </a:rPr>
              <a:t>Based:</a:t>
            </a:r>
          </a:p>
          <a:p>
            <a:pPr marL="787400" lvl="1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 smtClean="0">
                <a:solidFill>
                  <a:srgbClr val="2F5897"/>
                </a:solidFill>
              </a:rPr>
              <a:t>Most </a:t>
            </a:r>
            <a:r>
              <a:rPr lang="en-GB" dirty="0" err="1" smtClean="0">
                <a:solidFill>
                  <a:srgbClr val="2F5897"/>
                </a:solidFill>
              </a:rPr>
              <a:t>OpenMP</a:t>
            </a:r>
            <a:r>
              <a:rPr lang="en-GB" dirty="0" smtClean="0">
                <a:solidFill>
                  <a:srgbClr val="2F5897"/>
                </a:solidFill>
              </a:rPr>
              <a:t> parallelism </a:t>
            </a:r>
            <a:r>
              <a:rPr lang="en-GB" dirty="0">
                <a:solidFill>
                  <a:srgbClr val="2F5897"/>
                </a:solidFill>
              </a:rPr>
              <a:t>is specified through the use of compiler directives </a:t>
            </a:r>
            <a:r>
              <a:rPr lang="en-GB" dirty="0" smtClean="0">
                <a:solidFill>
                  <a:srgbClr val="2F5897"/>
                </a:solidFill>
              </a:rPr>
              <a:t>imbedded </a:t>
            </a:r>
            <a:r>
              <a:rPr lang="en-GB" dirty="0">
                <a:solidFill>
                  <a:srgbClr val="2F5897"/>
                </a:solidFill>
              </a:rPr>
              <a:t>in </a:t>
            </a:r>
            <a:r>
              <a:rPr lang="en-GB" dirty="0" smtClean="0">
                <a:solidFill>
                  <a:srgbClr val="2F5897"/>
                </a:solidFill>
              </a:rPr>
              <a:t>the source </a:t>
            </a:r>
            <a:r>
              <a:rPr lang="en-GB" dirty="0">
                <a:solidFill>
                  <a:srgbClr val="2F5897"/>
                </a:solidFill>
              </a:rPr>
              <a:t>code</a:t>
            </a:r>
            <a:r>
              <a:rPr lang="en-GB" dirty="0" smtClean="0">
                <a:solidFill>
                  <a:srgbClr val="2F5897"/>
                </a:solidFill>
              </a:rPr>
              <a:t>.</a:t>
            </a: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>
                <a:solidFill>
                  <a:srgbClr val="2F5897"/>
                </a:solidFill>
              </a:rPr>
              <a:t> Nested </a:t>
            </a:r>
            <a:r>
              <a:rPr lang="en-GB" dirty="0" smtClean="0">
                <a:solidFill>
                  <a:srgbClr val="2F5897"/>
                </a:solidFill>
              </a:rPr>
              <a:t>Parallelism:</a:t>
            </a:r>
          </a:p>
          <a:p>
            <a:pPr marL="787400" lvl="1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 smtClean="0">
                <a:solidFill>
                  <a:srgbClr val="2F5897"/>
                </a:solidFill>
              </a:rPr>
              <a:t>Parallel </a:t>
            </a:r>
            <a:r>
              <a:rPr lang="en-GB" dirty="0">
                <a:solidFill>
                  <a:srgbClr val="2F5897"/>
                </a:solidFill>
              </a:rPr>
              <a:t>regions </a:t>
            </a:r>
            <a:r>
              <a:rPr lang="en-GB" dirty="0" smtClean="0">
                <a:solidFill>
                  <a:srgbClr val="2F5897"/>
                </a:solidFill>
              </a:rPr>
              <a:t>can have other </a:t>
            </a:r>
            <a:r>
              <a:rPr lang="en-GB" dirty="0">
                <a:solidFill>
                  <a:srgbClr val="2F5897"/>
                </a:solidFill>
              </a:rPr>
              <a:t>parallel </a:t>
            </a:r>
            <a:r>
              <a:rPr lang="en-GB" dirty="0" smtClean="0">
                <a:solidFill>
                  <a:srgbClr val="2F5897"/>
                </a:solidFill>
              </a:rPr>
              <a:t>regions inside</a:t>
            </a: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 smtClean="0">
                <a:solidFill>
                  <a:srgbClr val="2F5897"/>
                </a:solidFill>
              </a:rPr>
              <a:t>Dynamic threads:</a:t>
            </a:r>
          </a:p>
          <a:p>
            <a:pPr marL="787400" lvl="1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 smtClean="0">
                <a:solidFill>
                  <a:srgbClr val="2F5897"/>
                </a:solidFill>
              </a:rPr>
              <a:t>It is possible to dynamically alter the number of threads. Intended to promote more efficient use of resources</a:t>
            </a: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 smtClean="0">
                <a:solidFill>
                  <a:srgbClr val="2F5897"/>
                </a:solidFill>
              </a:rPr>
              <a:t>I/O:</a:t>
            </a:r>
          </a:p>
          <a:p>
            <a:pPr marL="787400" lvl="1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US" dirty="0" err="1" smtClean="0">
                <a:solidFill>
                  <a:srgbClr val="2F5897"/>
                </a:solidFill>
              </a:rPr>
              <a:t>OpenMP</a:t>
            </a:r>
            <a:r>
              <a:rPr lang="en-US" dirty="0" smtClean="0">
                <a:solidFill>
                  <a:srgbClr val="2F5897"/>
                </a:solidFill>
              </a:rPr>
              <a:t> does not provide parallel I/O. It is up to the programmer to ensure I/O is correctly conducted in a multi-threaded program</a:t>
            </a:r>
          </a:p>
        </p:txBody>
      </p:sp>
    </p:spTree>
    <p:extLst>
      <p:ext uri="{BB962C8B-B14F-4D97-AF65-F5344CB8AC3E}">
        <p14:creationId xmlns:p14="http://schemas.microsoft.com/office/powerpoint/2010/main" val="30403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ELIXIR_template">
  <a:themeElements>
    <a:clrScheme name="Executive">
      <a:dk1>
        <a:srgbClr val="000000"/>
      </a:dk1>
      <a:lt1>
        <a:srgbClr val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5_ELIXIR_template">
  <a:themeElements>
    <a:clrScheme name="Executive">
      <a:dk1>
        <a:srgbClr val="000000"/>
      </a:dk1>
      <a:lt1>
        <a:srgbClr val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883</TotalTime>
  <Words>1520</Words>
  <Application>Microsoft Office PowerPoint</Application>
  <PresentationFormat>Presentación en pantalla (4:3)</PresentationFormat>
  <Paragraphs>271</Paragraphs>
  <Slides>39</Slides>
  <Notes>37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39</vt:i4>
      </vt:variant>
    </vt:vector>
  </HeadingPairs>
  <TitlesOfParts>
    <vt:vector size="45" baseType="lpstr">
      <vt:lpstr>Arial</vt:lpstr>
      <vt:lpstr>Calibri</vt:lpstr>
      <vt:lpstr>Courier New</vt:lpstr>
      <vt:lpstr>Times New Roman</vt:lpstr>
      <vt:lpstr>3_ELIXIR_template</vt:lpstr>
      <vt:lpstr>5_ELIXIR_template</vt:lpstr>
      <vt:lpstr>ELIXIR-EXCELERATE HPC course</vt:lpstr>
      <vt:lpstr>OpenMP</vt:lpstr>
      <vt:lpstr>OpenMP is not …</vt:lpstr>
      <vt:lpstr>Goals of OpenMP</vt:lpstr>
      <vt:lpstr>OpenMP Programming model</vt:lpstr>
      <vt:lpstr>OpenMP Programming model</vt:lpstr>
      <vt:lpstr>OpenMP Programming model</vt:lpstr>
      <vt:lpstr>OpenMP Programming model</vt:lpstr>
      <vt:lpstr>OpenMP Programming model</vt:lpstr>
      <vt:lpstr>Compiler directives</vt:lpstr>
      <vt:lpstr>Run-time library routines</vt:lpstr>
      <vt:lpstr>Environment variables</vt:lpstr>
      <vt:lpstr>OpenMP sample code</vt:lpstr>
      <vt:lpstr>Questions?</vt:lpstr>
      <vt:lpstr>Practical session</vt:lpstr>
      <vt:lpstr>Practical session</vt:lpstr>
      <vt:lpstr>Practical session – Hello world</vt:lpstr>
      <vt:lpstr>omp_hello.c</vt:lpstr>
      <vt:lpstr>Practical session – Hello world</vt:lpstr>
      <vt:lpstr>Practical session – Hello world</vt:lpstr>
      <vt:lpstr>Practical session – Loop-work sharing</vt:lpstr>
      <vt:lpstr>omp_workshare1.c</vt:lpstr>
      <vt:lpstr>Practical session – Loop-work sharing</vt:lpstr>
      <vt:lpstr>Practical session – Loop-work sharing</vt:lpstr>
      <vt:lpstr>Practical session – Loop-work sharing</vt:lpstr>
      <vt:lpstr>Practical session – Sections-work sharing</vt:lpstr>
      <vt:lpstr>omp_workshare2.c</vt:lpstr>
      <vt:lpstr>Practical session – Sections-work sharing</vt:lpstr>
      <vt:lpstr>Practical session – Sections-work sharing</vt:lpstr>
      <vt:lpstr>Practical session – Sections-work sharing</vt:lpstr>
      <vt:lpstr>Practical session – Reduction</vt:lpstr>
      <vt:lpstr>omp_reduction.c</vt:lpstr>
      <vt:lpstr>Practical session – Reduction</vt:lpstr>
      <vt:lpstr>Practical session – Reduction</vt:lpstr>
      <vt:lpstr>Practical session – Reduction</vt:lpstr>
      <vt:lpstr>Practical session – Varying # of threads</vt:lpstr>
      <vt:lpstr>Practical session – Varying # of threads</vt:lpstr>
      <vt:lpstr>Practical session – Varying # of threads</vt:lpstr>
      <vt:lpstr>Acknowledgements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ELIXIR-EXCELERATE</dc:title>
  <dc:creator>Celia van Gelder</dc:creator>
  <cp:lastModifiedBy>Oscar</cp:lastModifiedBy>
  <cp:revision>61</cp:revision>
  <dcterms:modified xsi:type="dcterms:W3CDTF">2017-04-03T16:34:19Z</dcterms:modified>
</cp:coreProperties>
</file>