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</p:sldMasterIdLst>
  <p:notesMasterIdLst>
    <p:notesMasterId r:id="rId42"/>
  </p:notesMasterIdLst>
  <p:sldIdLst>
    <p:sldId id="256" r:id="rId3"/>
    <p:sldId id="276" r:id="rId4"/>
    <p:sldId id="278" r:id="rId5"/>
    <p:sldId id="279" r:id="rId6"/>
    <p:sldId id="280" r:id="rId7"/>
    <p:sldId id="281" r:id="rId8"/>
    <p:sldId id="284" r:id="rId9"/>
    <p:sldId id="310" r:id="rId10"/>
    <p:sldId id="311" r:id="rId11"/>
    <p:sldId id="288" r:id="rId12"/>
    <p:sldId id="312" r:id="rId13"/>
    <p:sldId id="319" r:id="rId14"/>
    <p:sldId id="320" r:id="rId15"/>
    <p:sldId id="313" r:id="rId16"/>
    <p:sldId id="314" r:id="rId17"/>
    <p:sldId id="315" r:id="rId18"/>
    <p:sldId id="318" r:id="rId19"/>
    <p:sldId id="316" r:id="rId20"/>
    <p:sldId id="321" r:id="rId21"/>
    <p:sldId id="317" r:id="rId22"/>
    <p:sldId id="322" r:id="rId23"/>
    <p:sldId id="290" r:id="rId24"/>
    <p:sldId id="309" r:id="rId25"/>
    <p:sldId id="289" r:id="rId26"/>
    <p:sldId id="323" r:id="rId27"/>
    <p:sldId id="296" r:id="rId28"/>
    <p:sldId id="326" r:id="rId29"/>
    <p:sldId id="300" r:id="rId30"/>
    <p:sldId id="325" r:id="rId31"/>
    <p:sldId id="324" r:id="rId32"/>
    <p:sldId id="292" r:id="rId33"/>
    <p:sldId id="301" r:id="rId34"/>
    <p:sldId id="328" r:id="rId35"/>
    <p:sldId id="327" r:id="rId36"/>
    <p:sldId id="329" r:id="rId37"/>
    <p:sldId id="330" r:id="rId38"/>
    <p:sldId id="331" r:id="rId39"/>
    <p:sldId id="332" r:id="rId40"/>
    <p:sldId id="282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9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2FF3E4-2A5A-4930-8B49-9C8643C17A9C}">
  <a:tblStyle styleId="{332FF3E4-2A5A-4930-8B49-9C8643C17A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09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337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92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7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0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3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4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62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0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5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8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1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40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9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10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3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8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28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9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1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EXCELERA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3568" y="3356992"/>
            <a:ext cx="7772400" cy="8640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000" b="1" i="0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399" cy="648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elixir_helix_200_2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1" y="-26986"/>
            <a:ext cx="9269411" cy="61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3851275" y="6092825"/>
            <a:ext cx="4799011" cy="434974"/>
          </a:xfrm>
          <a:prstGeom prst="rect">
            <a:avLst/>
          </a:prstGeom>
          <a:noFill/>
          <a:ln>
            <a:noFill/>
          </a:ln>
        </p:spPr>
        <p:txBody>
          <a:bodyPr lIns="65300" tIns="32650" rIns="65300" bIns="326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www.elixir-europe.org/excelerate</a:t>
            </a:r>
          </a:p>
        </p:txBody>
      </p:sp>
      <p:pic>
        <p:nvPicPr>
          <p:cNvPr id="12" name="Shape 12" descr="Excelerate_white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3711" y="5157787"/>
            <a:ext cx="1962149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5157787"/>
            <a:ext cx="1214437" cy="82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323850" y="6092825"/>
            <a:ext cx="3600450" cy="5540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39750" y="333375"/>
            <a:ext cx="8153399" cy="5032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33400" y="1525587"/>
            <a:ext cx="81533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Picture 4" descr="https://www.elixir-europe.org/system/files/elixir_spain_white_background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949950"/>
            <a:ext cx="989200" cy="7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tt89/hpc-excelerate/tree/master/day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mpi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95536" y="3357489"/>
            <a:ext cx="8424936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F41"/>
              </a:buClr>
              <a:buSzPct val="25000"/>
              <a:buFont typeface="Calibri"/>
              <a:buNone/>
            </a:pPr>
            <a:r>
              <a:rPr lang="en-US" sz="5000" b="1" i="0" u="none" strike="noStrike" cap="none" dirty="0" smtClean="0">
                <a:solidFill>
                  <a:srgbClr val="003F41"/>
                </a:solidFill>
                <a:latin typeface="Calibri"/>
                <a:ea typeface="Calibri"/>
                <a:cs typeface="Calibri"/>
                <a:sym typeface="Calibri"/>
              </a:rPr>
              <a:t>ELIXIR-EXCELERATE HPC course</a:t>
            </a:r>
            <a:endParaRPr lang="en-US" sz="5000" b="1" i="0" u="none" strike="noStrike" cap="none" dirty="0">
              <a:solidFill>
                <a:srgbClr val="003F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500062" y="4064000"/>
            <a:ext cx="8586786" cy="1825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6-7 April 2017 –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Malaga – Train-the-Researcher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Oscar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Torreno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Oswaldo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Trelles</a:t>
            </a:r>
            <a: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Support: Esteban Perez-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Wohlfeil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Advisors: Pedro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Fernandes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Brane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Leskosec</a:t>
            </a:r>
            <a:r>
              <a:rPr lang="en-US" sz="24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545137" y="2465386"/>
            <a:ext cx="1857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environment management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hostname[MPI_MAX_PROCESSOR_NAME];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initialize MPI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number of tasks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get my rank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MPI_COMM_WORLD,&amp;rank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processor name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MPI_Get_processor_name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(hostname,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("Number of tasks= %d My rank= %d Running on %s\n",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numtasks,rank,hostname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some work with message passing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 with MPI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5651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Involve </a:t>
            </a:r>
            <a:r>
              <a:rPr lang="en-GB" dirty="0">
                <a:solidFill>
                  <a:srgbClr val="2F5897"/>
                </a:solidFill>
              </a:rPr>
              <a:t>message passing between two, and only two, different MPI tasks. One task is performing a send operation and the other task is performing a matching receive operation.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There are different types of send and receive routines used for different </a:t>
            </a:r>
            <a:r>
              <a:rPr lang="en-GB" dirty="0" smtClean="0">
                <a:solidFill>
                  <a:srgbClr val="2F5897"/>
                </a:solidFill>
              </a:rPr>
              <a:t>purposes: </a:t>
            </a:r>
            <a:endParaRPr lang="en-GB" dirty="0">
              <a:solidFill>
                <a:srgbClr val="2F5897"/>
              </a:solidFill>
            </a:endParaRP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Synchronous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Blocking / Non-blocking</a:t>
            </a:r>
            <a:endParaRPr lang="en-GB" dirty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Any </a:t>
            </a:r>
            <a:r>
              <a:rPr lang="en-GB" dirty="0">
                <a:solidFill>
                  <a:srgbClr val="2F5897"/>
                </a:solidFill>
              </a:rPr>
              <a:t>type of send routine can be paired with any type of receive routine.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also provides </a:t>
            </a:r>
            <a:r>
              <a:rPr lang="en-GB" dirty="0" smtClean="0">
                <a:solidFill>
                  <a:srgbClr val="2F5897"/>
                </a:solidFill>
              </a:rPr>
              <a:t>routines to </a:t>
            </a:r>
            <a:r>
              <a:rPr lang="en-GB" dirty="0">
                <a:solidFill>
                  <a:srgbClr val="2F5897"/>
                </a:solidFill>
              </a:rPr>
              <a:t>wait for a message's arrival or probe to find out if a message has arrived.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0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 example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2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count, tag=1; 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='x';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Stat;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required variable for receive routines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Point-to-point communication example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2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0 sends to task 1 and waits to receive a return message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(rank == 0)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tag, MPI_COMM_WORLD);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source, tag, MPI_COMM_WORLD, &amp;Stat);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task 1 waits for task 0 message then returns a message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if (rank == 1)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0;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source, tag, MPI_COMM_WORLD, &amp;Stat);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outmsg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MPI_CHAR,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tag, MPI_COMM_WORLD);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query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recieve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 variable and print message details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MPI_Get_count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(&amp;Stat, MPI_CHAR, &amp;count);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("Task %d: Received %d char(s) from task %d with tag %d \n",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rank, count,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Stat.MPI_SOURCE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Stat.MPI_TAG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3221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In a perfect world, every send operation would be perfectly synchronized with its matching receive. This is rarely the case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Consider the following two cases: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A send operation occurs 5 seconds before the receive is ready - where is the message while the receive is pending?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Multiple sends arrive at the same receiving task which can only accept one send at a time - what happens to the messages that are "backing up"?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smtClean="0">
                <a:solidFill>
                  <a:srgbClr val="2F5897"/>
                </a:solidFill>
              </a:rPr>
              <a:t>Typically, a system buffer area is reserved to hold data in transit.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5122" name="Picture 2" descr="System buffering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2816"/>
            <a:ext cx="5791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Buffering in the communications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System buffer space is: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Opaque to the programmer and managed entirely by the MPI library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A finite resource that can be easy to exhaust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Able </a:t>
            </a:r>
            <a:r>
              <a:rPr lang="en-GB" dirty="0">
                <a:solidFill>
                  <a:srgbClr val="2F5897"/>
                </a:solidFill>
              </a:rPr>
              <a:t>to exist on the sending side, the receiving side, or both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Something that </a:t>
            </a:r>
            <a:r>
              <a:rPr lang="en-GB" dirty="0" smtClean="0">
                <a:solidFill>
                  <a:srgbClr val="2F5897"/>
                </a:solidFill>
              </a:rPr>
              <a:t>may </a:t>
            </a:r>
            <a:r>
              <a:rPr lang="en-GB" dirty="0">
                <a:solidFill>
                  <a:srgbClr val="2F5897"/>
                </a:solidFill>
              </a:rPr>
              <a:t>improve program performance because it allows send - receive operations to be asynchronous.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Order and fairness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Order: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guarantees that messages will not overtake each other.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If a sender sends two messages (Message 1 and Message 2) in succession to the same </a:t>
            </a:r>
            <a:r>
              <a:rPr lang="en-GB" dirty="0" smtClean="0">
                <a:solidFill>
                  <a:srgbClr val="2F5897"/>
                </a:solidFill>
              </a:rPr>
              <a:t>destination, Message </a:t>
            </a:r>
            <a:r>
              <a:rPr lang="en-GB" dirty="0">
                <a:solidFill>
                  <a:srgbClr val="2F5897"/>
                </a:solidFill>
              </a:rPr>
              <a:t>1 </a:t>
            </a:r>
            <a:r>
              <a:rPr lang="en-GB" dirty="0" smtClean="0">
                <a:solidFill>
                  <a:srgbClr val="2F5897"/>
                </a:solidFill>
              </a:rPr>
              <a:t>will be received before </a:t>
            </a:r>
            <a:r>
              <a:rPr lang="en-GB" dirty="0">
                <a:solidFill>
                  <a:srgbClr val="2F5897"/>
                </a:solidFill>
              </a:rPr>
              <a:t>Message 2.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Same happens with receives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Fairness</a:t>
            </a:r>
            <a:r>
              <a:rPr lang="en-GB" dirty="0">
                <a:solidFill>
                  <a:srgbClr val="2F5897"/>
                </a:solidFill>
              </a:rPr>
              <a:t>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does not guarantee fairness - it's up to the programmer to prevent "operation starvation".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Example: task 0 sends a message to task 2. However, task 1 sends a competing message that matches task 2's receive. Only one of the sends will complete.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Types of Collective Operations: 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Synchronization - processes wait until all members of the group have reached the synchronization point.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Data Movement - broadcast, scatter/gather, all to all.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Collective Computation (reductions) - one member of the group collects data from the other members and performs an operation (min, max, add, multiply, etc.) on that data.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 Scope: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Collective communication routines must involve all processes within the scope of a communicator.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Unexpected behaviour, including program failure, can occur if even one task in the communicator doesn't participate.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It is the programmer's responsibility to ensure that all processes within a communicator participate in any collective operations.</a:t>
            </a:r>
          </a:p>
        </p:txBody>
      </p:sp>
    </p:spTree>
    <p:extLst>
      <p:ext uri="{BB962C8B-B14F-4D97-AF65-F5344CB8AC3E}">
        <p14:creationId xmlns:p14="http://schemas.microsoft.com/office/powerpoint/2010/main" val="34828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10242" name="Picture 2" descr="https://computing.llnl.gov/tutorials/mpi/images/collective_com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6198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908555" y="3429000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84168" y="3409255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908554" y="5785519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84168" y="581957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Message Passing Interface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Is a </a:t>
            </a:r>
            <a:r>
              <a:rPr lang="en-US" i="1" dirty="0" smtClean="0">
                <a:solidFill>
                  <a:srgbClr val="2F5897"/>
                </a:solidFill>
              </a:rPr>
              <a:t>specification</a:t>
            </a:r>
            <a:r>
              <a:rPr lang="en-US" dirty="0" smtClean="0">
                <a:solidFill>
                  <a:srgbClr val="2F5897"/>
                </a:solidFill>
              </a:rPr>
              <a:t> of message passing libraries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Addresses the message-passing programming model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The interface attempts to be: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Practical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Portable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Efficient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Flexible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The specification is implemented by different libraries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Available for a number of programming languages</a:t>
            </a:r>
            <a:endParaRPr lang="en-US" dirty="0">
              <a:solidFill>
                <a:srgbClr val="2F5897"/>
              </a:solidFill>
            </a:endParaRPr>
          </a:p>
        </p:txBody>
      </p:sp>
      <p:pic>
        <p:nvPicPr>
          <p:cNvPr id="2" name="Picture 2" descr="MP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97152"/>
            <a:ext cx="3613328" cy="12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#include &lt;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#define SIZE 4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main(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source;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[SIZE][SIZE] =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{1.0, 2.0, 3.0, 4.0},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{5.0, 6.0, 7.0, 8.0},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{9.0, 10.0, 11.0, 12.0},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{13.0, 14.0, 15.0, 16.0}  };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[SIZE];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Collective communication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052736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SIZE) {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define source task and elements to send/receive, then perform collective scatter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source = 1;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sendbuf,sendcount,MPI_FLOAT,recvbuf,recvcount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MPI_FLOAT,source,MPI_COMM_WORLD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("rank= %d  Results: %f %f %f %f\n",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[2],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("Must specify %d processors. Terminating.\</a:t>
            </a:r>
            <a:r>
              <a:rPr lang="en-GB" sz="14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n",SIZE</a:t>
            </a: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b="1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sz="1400" b="1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4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4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Questions?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057" y="2924945"/>
            <a:ext cx="8153399" cy="1008111"/>
          </a:xfrm>
        </p:spPr>
        <p:txBody>
          <a:bodyPr/>
          <a:lstStyle/>
          <a:p>
            <a:pPr algn="ctr"/>
            <a:r>
              <a:rPr lang="en-GB" sz="4800" dirty="0" smtClean="0">
                <a:solidFill>
                  <a:srgbClr val="FF9900"/>
                </a:solidFill>
              </a:rPr>
              <a:t>Practical session</a:t>
            </a:r>
            <a:endParaRPr lang="en-GB" sz="48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Where is the source code?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dirty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  <a:hlinkClick r:id="rId3"/>
              </a:rPr>
              <a:t>https</a:t>
            </a:r>
            <a:r>
              <a:rPr lang="en-GB" dirty="0">
                <a:solidFill>
                  <a:srgbClr val="2F5897"/>
                </a:solidFill>
                <a:hlinkClick r:id="rId3"/>
              </a:rPr>
              <a:t>://</a:t>
            </a:r>
            <a:r>
              <a:rPr lang="en-GB" dirty="0" smtClean="0">
                <a:solidFill>
                  <a:srgbClr val="2F5897"/>
                </a:solidFill>
                <a:hlinkClick r:id="rId3"/>
              </a:rPr>
              <a:t>github.com/oscartt89/hpc-excelerate/tree/master/day1</a:t>
            </a:r>
            <a:endParaRPr lang="en-GB" dirty="0" smtClean="0">
              <a:solidFill>
                <a:srgbClr val="2F5897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smtClean="0">
                <a:solidFill>
                  <a:srgbClr val="2F5897"/>
                </a:solidFill>
              </a:rPr>
              <a:t>All the </a:t>
            </a:r>
            <a:r>
              <a:rPr lang="en-GB" dirty="0" err="1" smtClean="0">
                <a:solidFill>
                  <a:srgbClr val="2F5897"/>
                </a:solidFill>
              </a:rPr>
              <a:t>mpi</a:t>
            </a:r>
            <a:r>
              <a:rPr lang="en-GB" dirty="0" smtClean="0">
                <a:solidFill>
                  <a:srgbClr val="2F5897"/>
                </a:solidFill>
              </a:rPr>
              <a:t>_*.c files inside the ‘</a:t>
            </a:r>
            <a:r>
              <a:rPr lang="en-GB" dirty="0" err="1" smtClean="0">
                <a:solidFill>
                  <a:srgbClr val="2F5897"/>
                </a:solidFill>
              </a:rPr>
              <a:t>src</a:t>
            </a:r>
            <a:r>
              <a:rPr lang="en-GB" dirty="0" smtClean="0">
                <a:solidFill>
                  <a:srgbClr val="2F5897"/>
                </a:solidFill>
              </a:rPr>
              <a:t>’ folder 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4</a:t>
            </a:r>
            <a:r>
              <a:rPr lang="en-GB" dirty="0" smtClean="0">
                <a:solidFill>
                  <a:srgbClr val="2F5897"/>
                </a:solidFill>
              </a:rPr>
              <a:t> exercises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Hello world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smtClean="0">
                <a:solidFill>
                  <a:srgbClr val="2F5897"/>
                </a:solidFill>
              </a:rPr>
              <a:t>Bandwidth benchmark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static data distribution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</a:pPr>
            <a:r>
              <a:rPr lang="en-GB" dirty="0" err="1" smtClean="0">
                <a:solidFill>
                  <a:srgbClr val="2F5897"/>
                </a:solidFill>
              </a:rPr>
              <a:t>MapReduce</a:t>
            </a:r>
            <a:r>
              <a:rPr lang="en-GB" dirty="0" smtClean="0">
                <a:solidFill>
                  <a:srgbClr val="2F5897"/>
                </a:solidFill>
              </a:rPr>
              <a:t> dynamic data distribution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</a:t>
            </a:r>
            <a:r>
              <a:rPr lang="en-GB" dirty="0">
                <a:solidFill>
                  <a:srgbClr val="2F5897"/>
                </a:solidFill>
              </a:rPr>
              <a:t>each MPI process will provide a greeting, printing the host name and its rank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bin/mpi_hello_world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 smtClean="0">
                <a:solidFill>
                  <a:srgbClr val="2F5897"/>
                </a:solidFill>
              </a:rPr>
              <a:t>sbatch</a:t>
            </a:r>
            <a:r>
              <a:rPr lang="en-GB" dirty="0" smtClean="0">
                <a:solidFill>
                  <a:srgbClr val="2F5897"/>
                </a:solidFill>
              </a:rPr>
              <a:t>, hellompi.sh 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bin/hellompi.sh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err="1" smtClean="0">
                <a:solidFill>
                  <a:srgbClr val="FF9900"/>
                </a:solidFill>
              </a:rPr>
              <a:t>mpi_hello_world.c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0" y="1196752"/>
            <a:ext cx="50101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 </a:t>
            </a:r>
            <a:r>
              <a:rPr lang="en-GB" dirty="0">
                <a:solidFill>
                  <a:srgbClr val="2F5897"/>
                </a:solidFill>
              </a:rPr>
              <a:t>each MPI process will provide a greeting, printing the host name and its rank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../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bin/mpi_hello_world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(</a:t>
            </a:r>
            <a:r>
              <a:rPr lang="en-GB" dirty="0" err="1" smtClean="0">
                <a:solidFill>
                  <a:srgbClr val="2F5897"/>
                </a:solidFill>
              </a:rPr>
              <a:t>srun</a:t>
            </a:r>
            <a:r>
              <a:rPr lang="en-GB" dirty="0" smtClean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2000" dirty="0" smtClean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Execute </a:t>
            </a:r>
            <a:r>
              <a:rPr lang="en-GB" dirty="0">
                <a:solidFill>
                  <a:srgbClr val="2F5897"/>
                </a:solidFill>
              </a:rPr>
              <a:t>(</a:t>
            </a:r>
            <a:r>
              <a:rPr lang="en-GB" dirty="0" err="1" smtClean="0">
                <a:solidFill>
                  <a:srgbClr val="2F5897"/>
                </a:solidFill>
              </a:rPr>
              <a:t>sbatch</a:t>
            </a:r>
            <a:r>
              <a:rPr lang="en-GB" dirty="0" smtClean="0">
                <a:solidFill>
                  <a:srgbClr val="2F5897"/>
                </a:solidFill>
              </a:rPr>
              <a:t>, hellompi.sh 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bin/hellompi.sh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052736"/>
            <a:ext cx="7448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8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8 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8 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mpi_hello_world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Reasons for using MPI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Standardization: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is the only message passing library that can be considered a standard. It is supported on virtually all HPC platforms.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Portability: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There </a:t>
            </a:r>
            <a:r>
              <a:rPr lang="en-GB" dirty="0">
                <a:solidFill>
                  <a:srgbClr val="2F5897"/>
                </a:solidFill>
              </a:rPr>
              <a:t>is little or no need to modify your source code when you port your application to a different platform that supports (and is compliant with) the MPI </a:t>
            </a:r>
            <a:r>
              <a:rPr lang="en-GB" dirty="0" smtClean="0">
                <a:solidFill>
                  <a:srgbClr val="2F5897"/>
                </a:solidFill>
              </a:rPr>
              <a:t>standard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Performance opportunities: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Vendor implementations should be able to exploit native hardware features to optimize performance</a:t>
            </a:r>
            <a:r>
              <a:rPr lang="en-GB" dirty="0" smtClean="0">
                <a:solidFill>
                  <a:srgbClr val="2F5897"/>
                </a:solidFill>
              </a:rPr>
              <a:t>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Functionality: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Over 430 routines available, but most MPI programs can be written using a dozen or less</a:t>
            </a:r>
            <a:endParaRPr lang="en-US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Hello world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023937"/>
            <a:ext cx="7448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 this example we </a:t>
            </a:r>
            <a:r>
              <a:rPr lang="en-GB" dirty="0">
                <a:solidFill>
                  <a:srgbClr val="2F5897"/>
                </a:solidFill>
              </a:rPr>
              <a:t>are using 4 nodes, which exchange messages of different </a:t>
            </a:r>
            <a:r>
              <a:rPr lang="en-GB" dirty="0" smtClean="0">
                <a:solidFill>
                  <a:srgbClr val="2F5897"/>
                </a:solidFill>
              </a:rPr>
              <a:t>sizes</a:t>
            </a:r>
            <a:r>
              <a:rPr lang="en-GB" dirty="0">
                <a:solidFill>
                  <a:srgbClr val="2F5897"/>
                </a:solidFill>
              </a:rPr>
              <a:t> </a:t>
            </a:r>
            <a:r>
              <a:rPr lang="en-GB" dirty="0" smtClean="0">
                <a:solidFill>
                  <a:srgbClr val="2F5897"/>
                </a:solidFill>
              </a:rPr>
              <a:t>to evaluate the network bandwidth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../bin/mpi_bandwidth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8 -p local --</a:t>
            </a: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endParaRPr lang="en-GB" sz="20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bandwidthmpi.sh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bin/bandwidthmpi.sh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28700"/>
            <a:ext cx="7458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mpi_bandwidth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MPI Bandwidth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46031"/>
            <a:ext cx="7458075" cy="4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This example </a:t>
            </a:r>
            <a:r>
              <a:rPr lang="en-GB" dirty="0">
                <a:solidFill>
                  <a:srgbClr val="2F5897"/>
                </a:solidFill>
              </a:rPr>
              <a:t>reads a binary file containing a vector of N integers and then splits such file into C </a:t>
            </a:r>
            <a:r>
              <a:rPr lang="en-GB" dirty="0" err="1">
                <a:solidFill>
                  <a:srgbClr val="2F5897"/>
                </a:solidFill>
              </a:rPr>
              <a:t>partes</a:t>
            </a:r>
            <a:r>
              <a:rPr lang="en-GB" dirty="0">
                <a:solidFill>
                  <a:srgbClr val="2F5897"/>
                </a:solidFill>
              </a:rPr>
              <a:t>, being C the number of available cores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Open ‘</a:t>
            </a:r>
            <a:r>
              <a:rPr lang="en-GB" sz="20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mpi_mapreduce_static_distribution.c</a:t>
            </a:r>
            <a:r>
              <a:rPr lang="en-GB" dirty="0" smtClean="0">
                <a:solidFill>
                  <a:srgbClr val="2F5897"/>
                </a:solidFill>
              </a:rPr>
              <a:t>’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Compile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O3</a:t>
            </a:r>
            <a:r>
              <a:rPr lang="nb-NO" sz="2000" b="1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mpi_mapreduce_static_distribution.c </a:t>
            </a:r>
            <a:r>
              <a:rPr lang="nb-NO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nb-NO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../bin/mpi_mapreduce_static_distribution</a:t>
            </a:r>
            <a:endParaRPr lang="en-GB" sz="2000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srun</a:t>
            </a:r>
            <a:r>
              <a:rPr lang="en-GB" dirty="0">
                <a:solidFill>
                  <a:srgbClr val="2F5897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local --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sz="18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=pmi2 ./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</a:t>
            </a:r>
            <a:r>
              <a:rPr lang="en-GB" sz="18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8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myfile.out</a:t>
            </a:r>
            <a:endParaRPr lang="en-GB" sz="18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Execute (</a:t>
            </a:r>
            <a:r>
              <a:rPr lang="en-GB" dirty="0" err="1">
                <a:solidFill>
                  <a:srgbClr val="2F5897"/>
                </a:solidFill>
              </a:rPr>
              <a:t>sbatch</a:t>
            </a:r>
            <a:r>
              <a:rPr lang="en-GB" dirty="0">
                <a:solidFill>
                  <a:srgbClr val="2F5897"/>
                </a:solidFill>
              </a:rPr>
              <a:t>, </a:t>
            </a:r>
            <a:r>
              <a:rPr lang="en-GB" dirty="0" smtClean="0">
                <a:solidFill>
                  <a:srgbClr val="2F5897"/>
                </a:solidFill>
              </a:rPr>
              <a:t>mapreduce-staticmpi.sh </a:t>
            </a:r>
            <a:r>
              <a:rPr lang="en-GB" dirty="0">
                <a:solidFill>
                  <a:srgbClr val="2F5897"/>
                </a:solidFill>
              </a:rPr>
              <a:t>required)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20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20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bin/mapreduce-staticmpi.sh</a:t>
            </a:r>
            <a:endParaRPr lang="en-GB" sz="20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1028700"/>
            <a:ext cx="7458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253164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number of tasks: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-n 5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memory: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--mem=2gb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--time=00:10:00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output and error files (deactivated here)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--error=job.%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J.err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##SBATCH --output=job.%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partition: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--partition=local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-np 5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/day1/bin/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mpi_mapreduce_static_distribution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GB" sz="1600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hpc-excelerate</a:t>
            </a: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/day1/</a:t>
            </a:r>
            <a:r>
              <a:rPr lang="en-GB" sz="1600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myfile.out</a:t>
            </a:r>
            <a:endParaRPr lang="en-GB" sz="1600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sz="1600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"Done</a:t>
            </a:r>
            <a:r>
              <a:rPr lang="en-GB" sz="1600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en-GB" sz="1600" dirty="0" smtClean="0">
                <a:solidFill>
                  <a:srgbClr val="2F5897"/>
                </a:solidFill>
              </a:rPr>
              <a:t> </a:t>
            </a:r>
            <a:endParaRPr lang="en-GB" sz="1600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Practical session – </a:t>
            </a:r>
            <a:r>
              <a:rPr lang="en-US" b="1" dirty="0" err="1" smtClean="0">
                <a:solidFill>
                  <a:srgbClr val="FF9900"/>
                </a:solidFill>
              </a:rPr>
              <a:t>MapReduce</a:t>
            </a:r>
            <a:r>
              <a:rPr lang="en-US" b="1" dirty="0" smtClean="0">
                <a:solidFill>
                  <a:srgbClr val="FF9900"/>
                </a:solidFill>
              </a:rPr>
              <a:t> static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2" y="1046031"/>
            <a:ext cx="7399995" cy="47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Acknowledgements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MPI tutorial of Blaise Barney, Lawrence Livermore National laboratory</a:t>
            </a:r>
            <a:r>
              <a:rPr lang="en-US" dirty="0">
                <a:solidFill>
                  <a:srgbClr val="2F5897"/>
                </a:solidFill>
              </a:rPr>
              <a:t>: </a:t>
            </a:r>
            <a:r>
              <a:rPr lang="en-US" dirty="0">
                <a:solidFill>
                  <a:srgbClr val="2F5897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2F5897"/>
                </a:solidFill>
                <a:hlinkClick r:id="rId3"/>
              </a:rPr>
              <a:t>computing.llnl.gov/tutorials/mpi/</a:t>
            </a:r>
            <a:endParaRPr lang="en-US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Distributed memory</a:t>
            </a:r>
          </a:p>
        </p:txBody>
      </p:sp>
      <p:pic>
        <p:nvPicPr>
          <p:cNvPr id="2050" name="Picture 2" descr="https://computing.llnl.gov/tutorials/mpi/images/distributed_me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15487"/>
            <a:ext cx="4320480" cy="174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omputing.llnl.gov/tutorials/mpi/images/hybrid_me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15" y="2636912"/>
            <a:ext cx="4209881" cy="17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Programming model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 was designed for distributed memory </a:t>
            </a:r>
            <a:r>
              <a:rPr lang="en-GB" dirty="0" smtClean="0">
                <a:solidFill>
                  <a:srgbClr val="2F5897"/>
                </a:solidFill>
              </a:rPr>
              <a:t>architectures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runs on virtually any hardware platform: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Distributed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Shared memory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Hybrid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programming model clearly remains a distributed memory model</a:t>
            </a:r>
            <a:endParaRPr lang="en-GB" dirty="0" smtClean="0">
              <a:solidFill>
                <a:srgbClr val="2F5897"/>
              </a:solidFill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US" dirty="0" smtClean="0">
                <a:solidFill>
                  <a:srgbClr val="2F5897"/>
                </a:solidFill>
              </a:rPr>
              <a:t>Explicit parallelism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the programmer is responsible for correctly identifying parallelism and </a:t>
            </a:r>
            <a:r>
              <a:rPr lang="en-GB" dirty="0" smtClean="0">
                <a:solidFill>
                  <a:srgbClr val="2F5897"/>
                </a:solidFill>
              </a:rPr>
              <a:t>implementing it</a:t>
            </a:r>
            <a:endParaRPr lang="en-US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General MPI program structure</a:t>
            </a:r>
            <a:endParaRPr lang="en-US" b="1" dirty="0">
              <a:solidFill>
                <a:srgbClr val="FF9900"/>
              </a:solidFill>
            </a:endParaRPr>
          </a:p>
        </p:txBody>
      </p:sp>
      <p:pic>
        <p:nvPicPr>
          <p:cNvPr id="3074" name="Picture 2" descr="General MPI Program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2" y="1023937"/>
            <a:ext cx="4661148" cy="53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header, format, communicators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header: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GB" dirty="0">
              <a:solidFill>
                <a:srgbClr val="2F589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MPI functions format: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MPI_Xxxxx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(parameter, ... </a:t>
            </a:r>
            <a:r>
              <a:rPr lang="en-GB" dirty="0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93763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GB" dirty="0" err="1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MPI_Bsend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dirty="0" err="1" smtClean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buf,count,type,dest,tag,comm</a:t>
            </a:r>
            <a:r>
              <a:rPr lang="en-GB" dirty="0">
                <a:solidFill>
                  <a:srgbClr val="2F58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Communicators and groups: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define which collection of processes may communicate with each </a:t>
            </a:r>
            <a:r>
              <a:rPr lang="en-GB" dirty="0" smtClean="0">
                <a:solidFill>
                  <a:srgbClr val="2F5897"/>
                </a:solidFill>
              </a:rPr>
              <a:t>other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Most MPI routines require you to specify a communicator as an </a:t>
            </a:r>
            <a:r>
              <a:rPr lang="en-GB" dirty="0" smtClean="0">
                <a:solidFill>
                  <a:srgbClr val="2F5897"/>
                </a:solidFill>
              </a:rPr>
              <a:t>argument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MPI_COMM_WORLD </a:t>
            </a:r>
            <a:r>
              <a:rPr lang="en-GB" dirty="0" smtClean="0">
                <a:solidFill>
                  <a:srgbClr val="2F5897"/>
                </a:solidFill>
              </a:rPr>
              <a:t>is </a:t>
            </a:r>
            <a:r>
              <a:rPr lang="en-GB" dirty="0">
                <a:solidFill>
                  <a:srgbClr val="2F5897"/>
                </a:solidFill>
              </a:rPr>
              <a:t>the predefined communicator that includes all of your MPI processes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rank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Within a communicator, every process has its own unique, integer </a:t>
            </a:r>
            <a:r>
              <a:rPr lang="en-GB" dirty="0" smtClean="0">
                <a:solidFill>
                  <a:srgbClr val="2F5897"/>
                </a:solidFill>
              </a:rPr>
              <a:t>identifier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A </a:t>
            </a:r>
            <a:r>
              <a:rPr lang="en-GB" dirty="0">
                <a:solidFill>
                  <a:srgbClr val="2F5897"/>
                </a:solidFill>
              </a:rPr>
              <a:t>rank is sometimes also called a "task </a:t>
            </a:r>
            <a:r>
              <a:rPr lang="en-GB" dirty="0" smtClean="0">
                <a:solidFill>
                  <a:srgbClr val="2F5897"/>
                </a:solidFill>
              </a:rPr>
              <a:t>ID“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Ranks </a:t>
            </a:r>
            <a:r>
              <a:rPr lang="en-GB" dirty="0">
                <a:solidFill>
                  <a:srgbClr val="2F5897"/>
                </a:solidFill>
              </a:rPr>
              <a:t>are contiguous and begin at zero.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>
                <a:solidFill>
                  <a:srgbClr val="2F5897"/>
                </a:solidFill>
              </a:rPr>
              <a:t>Used by the programmer to specify the source and destination of </a:t>
            </a:r>
            <a:r>
              <a:rPr lang="en-GB" dirty="0" smtClean="0">
                <a:solidFill>
                  <a:srgbClr val="2F5897"/>
                </a:solidFill>
              </a:rPr>
              <a:t>messages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Often </a:t>
            </a:r>
            <a:r>
              <a:rPr lang="en-GB" dirty="0">
                <a:solidFill>
                  <a:srgbClr val="2F5897"/>
                </a:solidFill>
              </a:rPr>
              <a:t>used conditionally by the application to control program execution (if rank=0 do this / if rank=1 do that).</a:t>
            </a:r>
            <a:endParaRPr lang="en-GB" dirty="0" smtClean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8153400" cy="64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9900"/>
                </a:solidFill>
              </a:rPr>
              <a:t>MPI – environment management routines</a:t>
            </a:r>
            <a:endParaRPr lang="en-US" b="1" dirty="0">
              <a:solidFill>
                <a:srgbClr val="FF99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95300" y="1124744"/>
            <a:ext cx="8153400" cy="513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This </a:t>
            </a:r>
            <a:r>
              <a:rPr lang="en-GB" dirty="0">
                <a:solidFill>
                  <a:srgbClr val="2F5897"/>
                </a:solidFill>
              </a:rPr>
              <a:t>group of routines is used for interrogating and setting the MPI execution </a:t>
            </a:r>
            <a:r>
              <a:rPr lang="en-GB" dirty="0" smtClean="0">
                <a:solidFill>
                  <a:srgbClr val="2F5897"/>
                </a:solidFill>
              </a:rPr>
              <a:t>environment</a:t>
            </a:r>
          </a:p>
          <a:p>
            <a:pPr marL="38735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Cover different purposes: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initializing </a:t>
            </a:r>
            <a:r>
              <a:rPr lang="en-GB" dirty="0">
                <a:solidFill>
                  <a:srgbClr val="2F5897"/>
                </a:solidFill>
              </a:rPr>
              <a:t>and terminating the MPI </a:t>
            </a:r>
            <a:r>
              <a:rPr lang="en-GB" dirty="0" smtClean="0">
                <a:solidFill>
                  <a:srgbClr val="2F5897"/>
                </a:solidFill>
              </a:rPr>
              <a:t>environment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querying </a:t>
            </a:r>
            <a:r>
              <a:rPr lang="en-GB" dirty="0">
                <a:solidFill>
                  <a:srgbClr val="2F5897"/>
                </a:solidFill>
              </a:rPr>
              <a:t>a rank's </a:t>
            </a:r>
            <a:r>
              <a:rPr lang="en-GB" dirty="0" smtClean="0">
                <a:solidFill>
                  <a:srgbClr val="2F5897"/>
                </a:solidFill>
              </a:rPr>
              <a:t>identity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querying </a:t>
            </a:r>
            <a:r>
              <a:rPr lang="en-GB" dirty="0">
                <a:solidFill>
                  <a:srgbClr val="2F5897"/>
                </a:solidFill>
              </a:rPr>
              <a:t>the MPI library's </a:t>
            </a:r>
            <a:r>
              <a:rPr lang="en-GB" dirty="0" smtClean="0">
                <a:solidFill>
                  <a:srgbClr val="2F5897"/>
                </a:solidFill>
              </a:rPr>
              <a:t>version</a:t>
            </a:r>
          </a:p>
          <a:p>
            <a:pPr marL="787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r>
              <a:rPr lang="en-GB" dirty="0" smtClean="0">
                <a:solidFill>
                  <a:srgbClr val="2F5897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424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2129</Words>
  <Application>Microsoft Office PowerPoint</Application>
  <PresentationFormat>Presentación en pantalla (4:3)</PresentationFormat>
  <Paragraphs>356</Paragraphs>
  <Slides>39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3_ELIXIR_template</vt:lpstr>
      <vt:lpstr>5_ELIXIR_template</vt:lpstr>
      <vt:lpstr>ELIXIR-EXCELERATE HPC course</vt:lpstr>
      <vt:lpstr>MPI – Message Passing Interface</vt:lpstr>
      <vt:lpstr>Reasons for using MPI</vt:lpstr>
      <vt:lpstr>MPI Programming model</vt:lpstr>
      <vt:lpstr>MPI Programming model</vt:lpstr>
      <vt:lpstr>General MPI program structure</vt:lpstr>
      <vt:lpstr>MPI – header, format, communicators</vt:lpstr>
      <vt:lpstr>MPI – rank</vt:lpstr>
      <vt:lpstr>MPI – environment management routines</vt:lpstr>
      <vt:lpstr>MPI – environment management routines</vt:lpstr>
      <vt:lpstr>MPI – Point-to-Point communications</vt:lpstr>
      <vt:lpstr>MPI – Point-to-point communication example</vt:lpstr>
      <vt:lpstr>MPI – Point-to-point communication example</vt:lpstr>
      <vt:lpstr>MPI – Buffering in the communications</vt:lpstr>
      <vt:lpstr>MPI – Buffering in the communications</vt:lpstr>
      <vt:lpstr>MPI – Buffering in the communications</vt:lpstr>
      <vt:lpstr>MPI – Order and fairness</vt:lpstr>
      <vt:lpstr>MPI – Collective communication routines</vt:lpstr>
      <vt:lpstr>MPI – Collective communication routines</vt:lpstr>
      <vt:lpstr>MPI – Collective communication routines</vt:lpstr>
      <vt:lpstr>MPI – Collective communication routines</vt:lpstr>
      <vt:lpstr>Questions?</vt:lpstr>
      <vt:lpstr>Practical session</vt:lpstr>
      <vt:lpstr>Practical session</vt:lpstr>
      <vt:lpstr>Practical session – Hello world</vt:lpstr>
      <vt:lpstr>mpi_hello_world.c</vt:lpstr>
      <vt:lpstr>Practical session – Hello world</vt:lpstr>
      <vt:lpstr>Practical session – Hello world</vt:lpstr>
      <vt:lpstr>Practical session – Hello world</vt:lpstr>
      <vt:lpstr>Practical session – Hello world</vt:lpstr>
      <vt:lpstr>Practical session – MPI Bandwidth</vt:lpstr>
      <vt:lpstr>Practical session – MPI Bandwidth</vt:lpstr>
      <vt:lpstr>Practical session – MPI Bandwidth</vt:lpstr>
      <vt:lpstr>Practical session – MPI Bandwidth</vt:lpstr>
      <vt:lpstr>Practical session – MapReduce static</vt:lpstr>
      <vt:lpstr>Practical session – MapReduce static</vt:lpstr>
      <vt:lpstr>Practical session – MapReduce static</vt:lpstr>
      <vt:lpstr>Practical session – MapReduce static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ELIXIR-EXCELERATE</dc:title>
  <dc:creator>Celia van Gelder</dc:creator>
  <cp:lastModifiedBy>Oscar</cp:lastModifiedBy>
  <cp:revision>97</cp:revision>
  <dcterms:modified xsi:type="dcterms:W3CDTF">2017-04-04T07:36:22Z</dcterms:modified>
</cp:coreProperties>
</file>