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Lst>
  <p:notesMasterIdLst>
    <p:notesMasterId r:id="rId21"/>
  </p:notesMasterIdLst>
  <p:sldIdLst>
    <p:sldId id="256" r:id="rId3"/>
    <p:sldId id="280" r:id="rId4"/>
    <p:sldId id="302" r:id="rId5"/>
    <p:sldId id="279" r:id="rId6"/>
    <p:sldId id="281" r:id="rId7"/>
    <p:sldId id="289" r:id="rId8"/>
    <p:sldId id="290" r:id="rId9"/>
    <p:sldId id="291" r:id="rId10"/>
    <p:sldId id="292" r:id="rId11"/>
    <p:sldId id="293" r:id="rId12"/>
    <p:sldId id="294" r:id="rId13"/>
    <p:sldId id="295" r:id="rId14"/>
    <p:sldId id="296" r:id="rId15"/>
    <p:sldId id="298" r:id="rId16"/>
    <p:sldId id="297" r:id="rId17"/>
    <p:sldId id="299" r:id="rId18"/>
    <p:sldId id="300" r:id="rId19"/>
    <p:sldId id="301"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2FF3E4-2A5A-4930-8B49-9C8643C17A9C}">
  <a:tblStyle styleId="{332FF3E4-2A5A-4930-8B49-9C8643C17A9C}"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21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029098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337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10</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240698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11</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21241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12</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180867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13</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46147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14</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2861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15</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151785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16</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493851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17</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342149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18</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4228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Calibri"/>
              <a:buNone/>
            </a:pPr>
            <a:fld id="{00000000-1234-1234-1234-123412341234}" type="slidenum">
              <a:rPr lang="en-US"/>
              <a:t>2</a:t>
            </a:fld>
            <a:endParaRPr lang="en-US"/>
          </a:p>
        </p:txBody>
      </p:sp>
    </p:spTree>
    <p:extLst>
      <p:ext uri="{BB962C8B-B14F-4D97-AF65-F5344CB8AC3E}">
        <p14:creationId xmlns:p14="http://schemas.microsoft.com/office/powerpoint/2010/main" val="208716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Calibri"/>
              <a:buNone/>
            </a:pPr>
            <a:fld id="{00000000-1234-1234-1234-123412341234}" type="slidenum">
              <a:rPr lang="en-US"/>
              <a:t>3</a:t>
            </a:fld>
            <a:endParaRPr lang="en-US"/>
          </a:p>
        </p:txBody>
      </p:sp>
    </p:spTree>
    <p:extLst>
      <p:ext uri="{BB962C8B-B14F-4D97-AF65-F5344CB8AC3E}">
        <p14:creationId xmlns:p14="http://schemas.microsoft.com/office/powerpoint/2010/main" val="3778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4</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17843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5</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12067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6</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38641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7</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010065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8</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90815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9</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864218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EXCELERAT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683568" y="3356992"/>
            <a:ext cx="7772400" cy="864095"/>
          </a:xfrm>
          <a:prstGeom prst="rect">
            <a:avLst/>
          </a:prstGeom>
          <a:noFill/>
          <a:ln>
            <a:noFill/>
          </a:ln>
        </p:spPr>
        <p:txBody>
          <a:bodyPr lIns="91425" tIns="91425" rIns="91425" bIns="91425" anchor="t" anchorCtr="0"/>
          <a:lstStyle>
            <a:lvl1pPr marL="0" marR="0" lvl="0" indent="0" algn="r" rtl="0">
              <a:spcBef>
                <a:spcPts val="0"/>
              </a:spcBef>
              <a:spcAft>
                <a:spcPts val="0"/>
              </a:spcAft>
              <a:buNone/>
              <a:defRPr sz="5000" b="1" i="0" u="none" strike="noStrike" cap="none">
                <a:solidFill>
                  <a:srgbClr val="003F41"/>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539552" y="332656"/>
            <a:ext cx="8153399" cy="648071"/>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En blanco">
    <p:spTree>
      <p:nvGrpSpPr>
        <p:cNvPr id="1" name=""/>
        <p:cNvGrpSpPr/>
        <p:nvPr/>
      </p:nvGrpSpPr>
      <p:grpSpPr>
        <a:xfrm>
          <a:off x="0" y="0"/>
          <a:ext cx="0" cy="0"/>
          <a:chOff x="0" y="0"/>
          <a:chExt cx="0" cy="0"/>
        </a:xfrm>
      </p:grpSpPr>
      <p:pic>
        <p:nvPicPr>
          <p:cNvPr id="2" name="Picture 14" descr="MARCA UMA SIN FONDO"/>
          <p:cNvPicPr>
            <a:picLocks noChangeAspect="1" noChangeArrowheads="1"/>
          </p:cNvPicPr>
          <p:nvPr userDrawn="1"/>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39700" y="147638"/>
            <a:ext cx="6064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5"/>
          <p:cNvSpPr>
            <a:spLocks noChangeArrowheads="1"/>
          </p:cNvSpPr>
          <p:nvPr userDrawn="1"/>
        </p:nvSpPr>
        <p:spPr bwMode="auto">
          <a:xfrm>
            <a:off x="0" y="-38100"/>
            <a:ext cx="9144000" cy="1163638"/>
          </a:xfrm>
          <a:prstGeom prst="rect">
            <a:avLst/>
          </a:prstGeom>
          <a:solidFill>
            <a:srgbClr val="74A80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20000"/>
              </a:spcBef>
              <a:buClr>
                <a:srgbClr val="CC9900"/>
              </a:buClr>
              <a:buSzPct val="65000"/>
              <a:buFont typeface="Wingdings" panose="05000000000000000000" pitchFamily="2" charset="2"/>
              <a:buNone/>
            </a:pPr>
            <a:endParaRPr lang="en-US" altLang="en-US" sz="4200">
              <a:solidFill>
                <a:srgbClr val="006633"/>
              </a:solidFill>
              <a:latin typeface="Arial" panose="020B0604020202020204" pitchFamily="34" charset="0"/>
              <a:ea typeface="ＭＳ Ｐゴシック" panose="020B0600070205080204" pitchFamily="34" charset="-128"/>
            </a:endParaRPr>
          </a:p>
        </p:txBody>
      </p:sp>
      <p:sp>
        <p:nvSpPr>
          <p:cNvPr id="4" name="Rectangle 26"/>
          <p:cNvSpPr>
            <a:spLocks noChangeArrowheads="1"/>
          </p:cNvSpPr>
          <p:nvPr userDrawn="1"/>
        </p:nvSpPr>
        <p:spPr bwMode="auto">
          <a:xfrm>
            <a:off x="0" y="981075"/>
            <a:ext cx="9144000" cy="144463"/>
          </a:xfrm>
          <a:prstGeom prst="rect">
            <a:avLst/>
          </a:prstGeom>
          <a:solidFill>
            <a:srgbClr val="C3F456"/>
          </a:solidFill>
          <a:ln w="28575">
            <a:solidFill>
              <a:srgbClr val="0066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20000"/>
              </a:spcBef>
              <a:buClr>
                <a:srgbClr val="CC9900"/>
              </a:buClr>
              <a:buSzPct val="65000"/>
              <a:buFont typeface="Wingdings" panose="05000000000000000000" pitchFamily="2" charset="2"/>
              <a:buNone/>
            </a:pPr>
            <a:endParaRPr lang="en-US" altLang="en-US" sz="6000">
              <a:solidFill>
                <a:srgbClr val="5F5F5F"/>
              </a:solidFill>
              <a:latin typeface="Arial" panose="020B0604020202020204" pitchFamily="34" charset="0"/>
              <a:ea typeface="ＭＳ Ｐゴシック" panose="020B0600070205080204" pitchFamily="34" charset="-128"/>
            </a:endParaRPr>
          </a:p>
        </p:txBody>
      </p:sp>
      <p:pic>
        <p:nvPicPr>
          <p:cNvPr id="5" name="Picture 43" descr="UMA-si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1725" y="0"/>
            <a:ext cx="10112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233997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01013" y="260350"/>
            <a:ext cx="7905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6 CuadroTexto"/>
          <p:cNvSpPr txBox="1"/>
          <p:nvPr userDrawn="1"/>
        </p:nvSpPr>
        <p:spPr>
          <a:xfrm>
            <a:off x="-52636" y="6599238"/>
            <a:ext cx="2320380" cy="258532"/>
          </a:xfrm>
          <a:prstGeom prst="rect">
            <a:avLst/>
          </a:prstGeom>
          <a:noFill/>
        </p:spPr>
        <p:txBody>
          <a:bodyPr wrap="none">
            <a:spAutoFit/>
          </a:bodyPr>
          <a:lstStyle/>
          <a:p>
            <a:pPr algn="ctr" eaLnBrk="0" hangingPunct="0">
              <a:lnSpc>
                <a:spcPct val="90000"/>
              </a:lnSpc>
              <a:spcBef>
                <a:spcPct val="20000"/>
              </a:spcBef>
              <a:buClr>
                <a:srgbClr val="CC9900"/>
              </a:buClr>
              <a:buSzPct val="65000"/>
              <a:buFont typeface="Wingdings" pitchFamily="2" charset="2"/>
              <a:buNone/>
              <a:defRPr/>
            </a:pPr>
            <a:r>
              <a:rPr lang="es-ES" sz="1200" b="1" dirty="0" smtClean="0">
                <a:solidFill>
                  <a:srgbClr val="006633"/>
                </a:solidFill>
                <a:effectLst>
                  <a:outerShdw blurRad="38100" dist="38100" dir="2700000" algn="tl">
                    <a:srgbClr val="C0C0C0"/>
                  </a:outerShdw>
                </a:effectLst>
                <a:latin typeface="Arial" pitchFamily="34" charset="0"/>
                <a:ea typeface="ＭＳ Ｐゴシック" pitchFamily="34" charset="-128"/>
              </a:rPr>
              <a:t>PBIO-EUROPAR </a:t>
            </a:r>
            <a:r>
              <a:rPr lang="es-ES" sz="1200" b="1" dirty="0" err="1" smtClean="0">
                <a:solidFill>
                  <a:srgbClr val="006633"/>
                </a:solidFill>
                <a:effectLst>
                  <a:outerShdw blurRad="38100" dist="38100" dir="2700000" algn="tl">
                    <a:srgbClr val="C0C0C0"/>
                  </a:outerShdw>
                </a:effectLst>
                <a:latin typeface="Arial" pitchFamily="34" charset="0"/>
                <a:ea typeface="ＭＳ Ｐゴシック" pitchFamily="34" charset="-128"/>
              </a:rPr>
              <a:t>August</a:t>
            </a:r>
            <a:r>
              <a:rPr lang="es-ES" sz="1200" b="1" dirty="0" smtClean="0">
                <a:solidFill>
                  <a:srgbClr val="006633"/>
                </a:solidFill>
                <a:effectLst>
                  <a:outerShdw blurRad="38100" dist="38100" dir="2700000" algn="tl">
                    <a:srgbClr val="C0C0C0"/>
                  </a:outerShdw>
                </a:effectLst>
                <a:latin typeface="Arial" pitchFamily="34" charset="0"/>
                <a:ea typeface="ＭＳ Ｐゴシック" pitchFamily="34" charset="-128"/>
              </a:rPr>
              <a:t> 2016</a:t>
            </a:r>
            <a:endParaRPr lang="es-ES" sz="1200" b="1" dirty="0">
              <a:solidFill>
                <a:srgbClr val="006633"/>
              </a:solidFill>
              <a:effectLst>
                <a:outerShdw blurRad="38100" dist="38100" dir="2700000" algn="tl">
                  <a:srgbClr val="C0C0C0"/>
                </a:outerShdw>
              </a:effectLst>
              <a:latin typeface="Arial" pitchFamily="34" charset="0"/>
              <a:ea typeface="ＭＳ Ｐゴシック" pitchFamily="34" charset="-128"/>
            </a:endParaRPr>
          </a:p>
        </p:txBody>
      </p:sp>
      <p:sp>
        <p:nvSpPr>
          <p:cNvPr id="13" name="Marcador de pie de página 12"/>
          <p:cNvSpPr>
            <a:spLocks noGrp="1"/>
          </p:cNvSpPr>
          <p:nvPr>
            <p:ph type="ftr" sz="quarter" idx="10"/>
          </p:nvPr>
        </p:nvSpPr>
        <p:spPr>
          <a:xfrm>
            <a:off x="3028950" y="6356350"/>
            <a:ext cx="3086100" cy="365125"/>
          </a:xfrm>
          <a:prstGeom prst="rect">
            <a:avLst/>
          </a:prstGeom>
        </p:spPr>
        <p:txBody>
          <a:bodyPr/>
          <a:lstStyle/>
          <a:p>
            <a:endParaRPr lang="en-GB"/>
          </a:p>
        </p:txBody>
      </p:sp>
      <p:sp>
        <p:nvSpPr>
          <p:cNvPr id="14" name="Marcador de número de diapositiva 13"/>
          <p:cNvSpPr>
            <a:spLocks noGrp="1"/>
          </p:cNvSpPr>
          <p:nvPr>
            <p:ph type="sldNum" sz="quarter" idx="11"/>
          </p:nvPr>
        </p:nvSpPr>
        <p:spPr>
          <a:xfrm>
            <a:off x="6457950" y="6356350"/>
            <a:ext cx="2057400" cy="365125"/>
          </a:xfrm>
          <a:prstGeom prst="rect">
            <a:avLst/>
          </a:prstGeom>
        </p:spPr>
        <p:txBody>
          <a:bodyPr/>
          <a:lstStyle/>
          <a:p>
            <a:fld id="{44998574-04E0-438A-9F7F-08AADA82E70C}" type="slidenum">
              <a:rPr lang="en-GB" smtClean="0"/>
              <a:t>‹Nº›</a:t>
            </a:fld>
            <a:endParaRPr lang="en-GB" dirty="0"/>
          </a:p>
        </p:txBody>
      </p:sp>
    </p:spTree>
    <p:extLst>
      <p:ext uri="{BB962C8B-B14F-4D97-AF65-F5344CB8AC3E}">
        <p14:creationId xmlns:p14="http://schemas.microsoft.com/office/powerpoint/2010/main" val="3899152920"/>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elixir_helix_200_2.eps"/>
          <p:cNvPicPr preferRelativeResize="0"/>
          <p:nvPr/>
        </p:nvPicPr>
        <p:blipFill rotWithShape="1">
          <a:blip r:embed="rId3">
            <a:alphaModFix/>
          </a:blip>
          <a:srcRect/>
          <a:stretch/>
        </p:blipFill>
        <p:spPr>
          <a:xfrm>
            <a:off x="-36511" y="-26986"/>
            <a:ext cx="9269411" cy="6186487"/>
          </a:xfrm>
          <a:prstGeom prst="rect">
            <a:avLst/>
          </a:prstGeom>
          <a:noFill/>
          <a:ln>
            <a:noFill/>
          </a:ln>
        </p:spPr>
      </p:pic>
      <p:sp>
        <p:nvSpPr>
          <p:cNvPr id="11" name="Shape 11"/>
          <p:cNvSpPr txBox="1"/>
          <p:nvPr/>
        </p:nvSpPr>
        <p:spPr>
          <a:xfrm>
            <a:off x="3851275" y="6092825"/>
            <a:ext cx="4799011" cy="434974"/>
          </a:xfrm>
          <a:prstGeom prst="rect">
            <a:avLst/>
          </a:prstGeom>
          <a:noFill/>
          <a:ln>
            <a:noFill/>
          </a:ln>
        </p:spPr>
        <p:txBody>
          <a:bodyPr lIns="65300" tIns="32650" rIns="65300" bIns="32650" anchor="t" anchorCtr="0">
            <a:noAutofit/>
          </a:bodyPr>
          <a:lstStyle/>
          <a:p>
            <a:pPr marL="0" marR="0" lvl="0" indent="0" algn="r" rtl="0">
              <a:lnSpc>
                <a:spcPct val="100000"/>
              </a:lnSpc>
              <a:spcBef>
                <a:spcPts val="0"/>
              </a:spcBef>
              <a:spcAft>
                <a:spcPts val="0"/>
              </a:spcAft>
              <a:buClr>
                <a:srgbClr val="003F41"/>
              </a:buClr>
              <a:buSzPct val="25000"/>
              <a:buFont typeface="Calibri"/>
              <a:buNone/>
            </a:pPr>
            <a:r>
              <a:rPr lang="en-US" sz="2400" b="0" i="1" u="none" strike="noStrike" cap="none">
                <a:solidFill>
                  <a:srgbClr val="003F41"/>
                </a:solidFill>
                <a:latin typeface="Calibri"/>
                <a:ea typeface="Calibri"/>
                <a:cs typeface="Calibri"/>
                <a:sym typeface="Calibri"/>
              </a:rPr>
              <a:t>www.elixir-europe.org/excelerate</a:t>
            </a:r>
          </a:p>
        </p:txBody>
      </p:sp>
      <p:pic>
        <p:nvPicPr>
          <p:cNvPr id="12" name="Shape 12" descr="Excelerate_whitebackground.png"/>
          <p:cNvPicPr preferRelativeResize="0"/>
          <p:nvPr/>
        </p:nvPicPr>
        <p:blipFill rotWithShape="1">
          <a:blip r:embed="rId4">
            <a:alphaModFix/>
          </a:blip>
          <a:srcRect/>
          <a:stretch/>
        </p:blipFill>
        <p:spPr>
          <a:xfrm>
            <a:off x="1763711" y="5157787"/>
            <a:ext cx="1962149" cy="773111"/>
          </a:xfrm>
          <a:prstGeom prst="rect">
            <a:avLst/>
          </a:prstGeom>
          <a:noFill/>
          <a:ln>
            <a:noFill/>
          </a:ln>
        </p:spPr>
      </p:pic>
      <p:pic>
        <p:nvPicPr>
          <p:cNvPr id="13" name="Shape 13"/>
          <p:cNvPicPr preferRelativeResize="0"/>
          <p:nvPr/>
        </p:nvPicPr>
        <p:blipFill rotWithShape="1">
          <a:blip r:embed="rId5">
            <a:alphaModFix/>
          </a:blip>
          <a:srcRect/>
          <a:stretch/>
        </p:blipFill>
        <p:spPr>
          <a:xfrm>
            <a:off x="323850" y="5157787"/>
            <a:ext cx="1214437" cy="825499"/>
          </a:xfrm>
          <a:prstGeom prst="rect">
            <a:avLst/>
          </a:prstGeom>
          <a:noFill/>
          <a:ln>
            <a:noFill/>
          </a:ln>
        </p:spPr>
      </p:pic>
      <p:sp>
        <p:nvSpPr>
          <p:cNvPr id="14" name="Shape 14"/>
          <p:cNvSpPr txBox="1"/>
          <p:nvPr/>
        </p:nvSpPr>
        <p:spPr>
          <a:xfrm>
            <a:off x="323850" y="6092825"/>
            <a:ext cx="3600450" cy="5540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1000" b="0" i="0" u="none" strike="noStrike" cap="none">
                <a:solidFill>
                  <a:srgbClr val="7F7F7F"/>
                </a:solidFill>
                <a:latin typeface="Arial"/>
                <a:ea typeface="Arial"/>
                <a:cs typeface="Arial"/>
                <a:sym typeface="Arial"/>
              </a:rPr>
              <a:t>ELIXIR-EXCELERATE is funded by the European Commission within the Research Infrastructures programme of Horizon 2020, grant agreement number 676559.</a:t>
            </a:r>
          </a:p>
        </p:txBody>
      </p:sp>
      <p:sp>
        <p:nvSpPr>
          <p:cNvPr id="15" name="Shape 15"/>
          <p:cNvSpPr txBox="1">
            <a:spLocks noGrp="1"/>
          </p:cNvSpPr>
          <p:nvPr>
            <p:ph type="title"/>
          </p:nvPr>
        </p:nvSpPr>
        <p:spPr>
          <a:xfrm>
            <a:off x="539750" y="333375"/>
            <a:ext cx="8153399" cy="503236"/>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539750" y="333375"/>
            <a:ext cx="8153399" cy="503236"/>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a:p>
        </p:txBody>
      </p:sp>
      <p:pic>
        <p:nvPicPr>
          <p:cNvPr id="7" name="Picture 4" descr="https://www.elixir-europe.org/system/files/elixir_spain_white_backgroun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84368" y="5949950"/>
            <a:ext cx="989200" cy="745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9" r:id="rId1"/>
    <p:sldLayoutId id="214748365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scartt89/hpc-excelerate/tree/master/day2/gecko-parallel-intern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oscartt89/hpc-excelerate/tree/master/day2/gecko-parallel-extern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95536" y="3357489"/>
            <a:ext cx="8424936" cy="8635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003F41"/>
              </a:buClr>
              <a:buSzPct val="25000"/>
              <a:buFont typeface="Calibri"/>
              <a:buNone/>
            </a:pPr>
            <a:r>
              <a:rPr lang="en-US" sz="5000" b="1" i="0" u="none" strike="noStrike" cap="none" dirty="0" smtClean="0">
                <a:solidFill>
                  <a:srgbClr val="003F41"/>
                </a:solidFill>
                <a:latin typeface="Calibri"/>
                <a:ea typeface="Calibri"/>
                <a:cs typeface="Calibri"/>
                <a:sym typeface="Calibri"/>
              </a:rPr>
              <a:t>ELIXIR-EXCELERATE HPC course</a:t>
            </a:r>
            <a:endParaRPr lang="en-US" sz="5000" b="1" i="0" u="none" strike="noStrike" cap="none" dirty="0">
              <a:solidFill>
                <a:srgbClr val="003F41"/>
              </a:solidFill>
              <a:latin typeface="Calibri"/>
              <a:ea typeface="Calibri"/>
              <a:cs typeface="Calibri"/>
              <a:sym typeface="Calibri"/>
            </a:endParaRPr>
          </a:p>
        </p:txBody>
      </p:sp>
      <p:sp>
        <p:nvSpPr>
          <p:cNvPr id="54" name="Shape 54"/>
          <p:cNvSpPr txBox="1"/>
          <p:nvPr/>
        </p:nvSpPr>
        <p:spPr>
          <a:xfrm>
            <a:off x="500062" y="4064000"/>
            <a:ext cx="8586786" cy="18256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i="1" dirty="0" smtClean="0">
                <a:solidFill>
                  <a:schemeClr val="dk1"/>
                </a:solidFill>
                <a:latin typeface="Calibri"/>
                <a:ea typeface="Calibri"/>
                <a:cs typeface="Calibri"/>
                <a:sym typeface="Calibri"/>
              </a:rPr>
              <a:t>6-7 April 2017 –</a:t>
            </a:r>
            <a:r>
              <a:rPr lang="en-US" sz="2400" b="0" i="1" u="none" strike="noStrike" cap="none" dirty="0" smtClean="0">
                <a:solidFill>
                  <a:schemeClr val="dk1"/>
                </a:solidFill>
                <a:latin typeface="Calibri"/>
                <a:ea typeface="Calibri"/>
                <a:cs typeface="Calibri"/>
                <a:sym typeface="Calibri"/>
              </a:rPr>
              <a:t> Malaga – Train-the-Researcher</a:t>
            </a:r>
            <a:endParaRPr lang="en-US" sz="2400" b="0" i="1" u="none" strike="noStrike" cap="none" dirty="0">
              <a:solidFill>
                <a:schemeClr val="dk1"/>
              </a:solidFill>
              <a:latin typeface="Calibri"/>
              <a:ea typeface="Calibri"/>
              <a:cs typeface="Calibri"/>
              <a:sym typeface="Calibri"/>
            </a:endParaRPr>
          </a:p>
          <a:p>
            <a:pPr marL="0" marR="0" lvl="0" indent="0" algn="r" rtl="0">
              <a:lnSpc>
                <a:spcPct val="100000"/>
              </a:lnSpc>
              <a:spcBef>
                <a:spcPts val="1080"/>
              </a:spcBef>
              <a:spcAft>
                <a:spcPts val="0"/>
              </a:spcAft>
              <a:buClr>
                <a:schemeClr val="dk1"/>
              </a:buClr>
              <a:buSzPct val="25000"/>
              <a:buFont typeface="Calibri"/>
              <a:buNone/>
            </a:pPr>
            <a:r>
              <a:rPr lang="en-US" sz="2400" b="0" i="1" u="none" strike="noStrike" cap="none" dirty="0" smtClean="0">
                <a:solidFill>
                  <a:schemeClr val="dk1"/>
                </a:solidFill>
                <a:latin typeface="Calibri"/>
                <a:ea typeface="Calibri"/>
                <a:cs typeface="Calibri"/>
                <a:sym typeface="Calibri"/>
              </a:rPr>
              <a:t>Instructors: Oscar </a:t>
            </a:r>
            <a:r>
              <a:rPr lang="en-US" sz="2400" b="0" i="1" u="none" strike="noStrike" cap="none" dirty="0" err="1" smtClean="0">
                <a:solidFill>
                  <a:schemeClr val="dk1"/>
                </a:solidFill>
                <a:latin typeface="Calibri"/>
                <a:ea typeface="Calibri"/>
                <a:cs typeface="Calibri"/>
                <a:sym typeface="Calibri"/>
              </a:rPr>
              <a:t>Torreno</a:t>
            </a:r>
            <a:r>
              <a:rPr lang="en-US" sz="2400" b="0" i="1" u="none" strike="noStrike" cap="none" dirty="0" smtClean="0">
                <a:solidFill>
                  <a:schemeClr val="dk1"/>
                </a:solidFill>
                <a:latin typeface="Calibri"/>
                <a:ea typeface="Calibri"/>
                <a:cs typeface="Calibri"/>
                <a:sym typeface="Calibri"/>
              </a:rPr>
              <a:t>, Oswaldo </a:t>
            </a:r>
            <a:r>
              <a:rPr lang="en-US" sz="2400" b="0" i="1" u="none" strike="noStrike" cap="none" dirty="0" err="1" smtClean="0">
                <a:solidFill>
                  <a:schemeClr val="dk1"/>
                </a:solidFill>
                <a:latin typeface="Calibri"/>
                <a:ea typeface="Calibri"/>
                <a:cs typeface="Calibri"/>
                <a:sym typeface="Calibri"/>
              </a:rPr>
              <a:t>Trelles</a:t>
            </a:r>
            <a:r>
              <a:rPr lang="en-US" sz="2400" i="1" dirty="0" smtClean="0">
                <a:solidFill>
                  <a:schemeClr val="dk1"/>
                </a:solidFill>
                <a:latin typeface="Calibri"/>
                <a:ea typeface="Calibri"/>
                <a:cs typeface="Calibri"/>
                <a:sym typeface="Calibri"/>
              </a:rPr>
              <a:t/>
            </a:r>
            <a:br>
              <a:rPr lang="en-US" sz="2400" i="1"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Support: Esteban Perez-</a:t>
            </a:r>
            <a:r>
              <a:rPr lang="en-US" sz="2400" b="0" i="1" u="none" strike="noStrike" cap="none" dirty="0" err="1" smtClean="0">
                <a:solidFill>
                  <a:schemeClr val="dk1"/>
                </a:solidFill>
                <a:latin typeface="Calibri"/>
                <a:ea typeface="Calibri"/>
                <a:cs typeface="Calibri"/>
                <a:sym typeface="Calibri"/>
              </a:rPr>
              <a:t>Wohlfeil</a:t>
            </a:r>
            <a:r>
              <a:rPr lang="en-US" sz="2400" b="0" i="1" u="none" strike="noStrike" cap="none" dirty="0" smtClean="0">
                <a:solidFill>
                  <a:schemeClr val="dk1"/>
                </a:solidFill>
                <a:latin typeface="Calibri"/>
                <a:ea typeface="Calibri"/>
                <a:cs typeface="Calibri"/>
                <a:sym typeface="Calibri"/>
              </a:rPr>
              <a:t/>
            </a:r>
            <a:br>
              <a:rPr lang="en-US" sz="2400" b="0" i="1" u="none" strike="noStrike" cap="none"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
            </a:r>
            <a:br>
              <a:rPr lang="en-US" sz="2400" b="0" i="1" u="none" strike="noStrike" cap="none"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Advisors: Pedro </a:t>
            </a:r>
            <a:r>
              <a:rPr lang="en-US" sz="2400" b="0" i="1" u="none" strike="noStrike" cap="none" dirty="0" err="1" smtClean="0">
                <a:solidFill>
                  <a:schemeClr val="dk1"/>
                </a:solidFill>
                <a:latin typeface="Calibri"/>
                <a:ea typeface="Calibri"/>
                <a:cs typeface="Calibri"/>
                <a:sym typeface="Calibri"/>
              </a:rPr>
              <a:t>Fernandes</a:t>
            </a:r>
            <a:r>
              <a:rPr lang="en-US" sz="2400" b="0" i="1" u="none" strike="noStrike" cap="none" dirty="0" smtClean="0">
                <a:solidFill>
                  <a:schemeClr val="dk1"/>
                </a:solidFill>
                <a:latin typeface="Calibri"/>
                <a:ea typeface="Calibri"/>
                <a:cs typeface="Calibri"/>
                <a:sym typeface="Calibri"/>
              </a:rPr>
              <a:t>, </a:t>
            </a:r>
            <a:r>
              <a:rPr lang="en-US" sz="2400" b="0" i="1" u="none" strike="noStrike" cap="none" dirty="0" err="1" smtClean="0">
                <a:solidFill>
                  <a:schemeClr val="dk1"/>
                </a:solidFill>
                <a:latin typeface="Calibri"/>
                <a:ea typeface="Calibri"/>
                <a:cs typeface="Calibri"/>
                <a:sym typeface="Calibri"/>
              </a:rPr>
              <a:t>Brane</a:t>
            </a:r>
            <a:r>
              <a:rPr lang="en-US" sz="2400" b="0" i="1" u="none" strike="noStrike" cap="none" dirty="0" smtClean="0">
                <a:solidFill>
                  <a:schemeClr val="dk1"/>
                </a:solidFill>
                <a:latin typeface="Calibri"/>
                <a:ea typeface="Calibri"/>
                <a:cs typeface="Calibri"/>
                <a:sym typeface="Calibri"/>
              </a:rPr>
              <a:t> </a:t>
            </a:r>
            <a:r>
              <a:rPr lang="en-US" sz="2400" b="0" i="1" u="none" strike="noStrike" cap="none" dirty="0" err="1" smtClean="0">
                <a:solidFill>
                  <a:schemeClr val="dk1"/>
                </a:solidFill>
                <a:latin typeface="Calibri"/>
                <a:ea typeface="Calibri"/>
                <a:cs typeface="Calibri"/>
                <a:sym typeface="Calibri"/>
              </a:rPr>
              <a:t>Leskosec</a:t>
            </a:r>
            <a:r>
              <a:rPr lang="en-US" sz="2400" b="0" i="1" u="none" strike="noStrike" cap="none" dirty="0" smtClean="0">
                <a:solidFill>
                  <a:schemeClr val="dk1"/>
                </a:solidFill>
                <a:latin typeface="Calibri"/>
                <a:ea typeface="Calibri"/>
                <a:cs typeface="Calibri"/>
                <a:sym typeface="Calibri"/>
              </a:rPr>
              <a:t> </a:t>
            </a:r>
            <a:endParaRPr lang="en-US" sz="2400" b="0" i="1" u="none" strike="noStrike" cap="none" dirty="0">
              <a:solidFill>
                <a:schemeClr val="dk1"/>
              </a:solidFill>
              <a:latin typeface="Calibri"/>
              <a:ea typeface="Calibri"/>
              <a:cs typeface="Calibri"/>
              <a:sym typeface="Calibri"/>
            </a:endParaRPr>
          </a:p>
        </p:txBody>
      </p:sp>
      <p:sp>
        <p:nvSpPr>
          <p:cNvPr id="55" name="Shape 55"/>
          <p:cNvSpPr txBox="1"/>
          <p:nvPr/>
        </p:nvSpPr>
        <p:spPr>
          <a:xfrm>
            <a:off x="5545137" y="2465386"/>
            <a:ext cx="185736"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611560" y="1412776"/>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The gecko-parallel-external folder contains the code, scripts and data to be used to illustrate the external parallelisation level</a:t>
            </a:r>
            <a:r>
              <a:rPr lang="en-GB" dirty="0" smtClean="0">
                <a:solidFill>
                  <a:srgbClr val="2F5897"/>
                </a:solidFill>
              </a:rPr>
              <a:t>.</a:t>
            </a: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External parallelization level</a:t>
            </a:r>
            <a:endParaRPr lang="en-US" b="1" dirty="0">
              <a:solidFill>
                <a:srgbClr val="FF9900"/>
              </a:solidFill>
            </a:endParaRPr>
          </a:p>
        </p:txBody>
      </p:sp>
    </p:spTree>
    <p:extLst>
      <p:ext uri="{BB962C8B-B14F-4D97-AF65-F5344CB8AC3E}">
        <p14:creationId xmlns:p14="http://schemas.microsoft.com/office/powerpoint/2010/main" val="3686609349"/>
      </p:ext>
    </p:extLst>
  </p:cSld>
  <p:clrMapOvr>
    <a:masterClrMapping/>
  </p:clrMapOvr>
  <p:transition advTm="4459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Y</a:t>
            </a:r>
            <a:r>
              <a:rPr lang="en-GB" sz="2000" dirty="0" smtClean="0">
                <a:solidFill>
                  <a:srgbClr val="2F5897"/>
                </a:solidFill>
              </a:rPr>
              <a:t>ou </a:t>
            </a:r>
            <a:r>
              <a:rPr lang="en-GB" sz="2000" dirty="0">
                <a:solidFill>
                  <a:srgbClr val="2F5897"/>
                </a:solidFill>
              </a:rPr>
              <a:t>need to enter in the </a:t>
            </a:r>
            <a:r>
              <a:rPr lang="en-GB" sz="2000" dirty="0" smtClean="0">
                <a:solidFill>
                  <a:srgbClr val="2F5897"/>
                </a:solidFill>
              </a:rPr>
              <a:t>gecko-parallel-external/</a:t>
            </a:r>
            <a:r>
              <a:rPr lang="en-GB" sz="2000" dirty="0" err="1" smtClean="0">
                <a:solidFill>
                  <a:srgbClr val="2F5897"/>
                </a:solidFill>
              </a:rPr>
              <a:t>src</a:t>
            </a:r>
            <a:r>
              <a:rPr lang="en-GB" sz="2000" dirty="0" smtClean="0">
                <a:solidFill>
                  <a:srgbClr val="2F5897"/>
                </a:solidFill>
              </a:rPr>
              <a:t> </a:t>
            </a:r>
            <a:r>
              <a:rPr lang="en-GB" sz="2000" dirty="0">
                <a:solidFill>
                  <a:srgbClr val="2F5897"/>
                </a:solidFill>
              </a:rPr>
              <a:t>folder of the day2 folder. Then the following </a:t>
            </a:r>
            <a:r>
              <a:rPr lang="en-GB" sz="2000" dirty="0" smtClean="0">
                <a:solidFill>
                  <a:srgbClr val="2F5897"/>
                </a:solidFill>
              </a:rPr>
              <a:t>lines </a:t>
            </a:r>
            <a:r>
              <a:rPr lang="en-GB" sz="2000" dirty="0">
                <a:solidFill>
                  <a:srgbClr val="2F5897"/>
                </a:solidFill>
              </a:rPr>
              <a:t>will compile all the GECKO </a:t>
            </a:r>
            <a:r>
              <a:rPr lang="en-GB" sz="2000" dirty="0" smtClean="0">
                <a:solidFill>
                  <a:srgbClr val="2F5897"/>
                </a:solidFill>
              </a:rPr>
              <a:t>modules:</a:t>
            </a:r>
          </a:p>
          <a:p>
            <a:pPr marL="101600" indent="0">
              <a:lnSpc>
                <a:spcPct val="120000"/>
              </a:lnSpc>
              <a:spcBef>
                <a:spcPts val="0"/>
              </a:spcBef>
              <a:spcAft>
                <a:spcPts val="0"/>
              </a:spcAft>
              <a:buClr>
                <a:srgbClr val="2F5897"/>
              </a:buClr>
              <a:buNone/>
            </a:pPr>
            <a:r>
              <a:rPr lang="en-GB" sz="2000" dirty="0">
                <a:solidFill>
                  <a:srgbClr val="2F5897"/>
                </a:solidFill>
                <a:latin typeface="Courier New" panose="02070309020205020404" pitchFamily="49" charset="0"/>
                <a:cs typeface="Courier New" panose="02070309020205020404" pitchFamily="49" charset="0"/>
              </a:rPr>
              <a:t>m</a:t>
            </a:r>
            <a:r>
              <a:rPr lang="en-GB" sz="2000" dirty="0" smtClean="0">
                <a:solidFill>
                  <a:srgbClr val="2F5897"/>
                </a:solidFill>
                <a:latin typeface="Courier New" panose="02070309020205020404" pitchFamily="49" charset="0"/>
                <a:cs typeface="Courier New" panose="02070309020205020404" pitchFamily="49" charset="0"/>
              </a:rPr>
              <a:t>odule load </a:t>
            </a:r>
            <a:r>
              <a:rPr lang="en-GB" sz="2000" dirty="0" err="1" smtClean="0">
                <a:solidFill>
                  <a:srgbClr val="2F5897"/>
                </a:solidFill>
                <a:latin typeface="Courier New" panose="02070309020205020404" pitchFamily="49" charset="0"/>
                <a:cs typeface="Courier New" panose="02070309020205020404" pitchFamily="49" charset="0"/>
              </a:rPr>
              <a:t>openmpi</a:t>
            </a:r>
            <a:endParaRPr lang="en-GB" sz="2000" dirty="0" smtClean="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2000" dirty="0" smtClean="0">
                <a:solidFill>
                  <a:srgbClr val="2F5897"/>
                </a:solidFill>
                <a:latin typeface="Courier New" panose="02070309020205020404" pitchFamily="49" charset="0"/>
                <a:cs typeface="Courier New" panose="02070309020205020404" pitchFamily="49" charset="0"/>
              </a:rPr>
              <a:t>make </a:t>
            </a:r>
            <a:r>
              <a:rPr lang="en-GB" sz="2000" dirty="0" smtClean="0">
                <a:solidFill>
                  <a:srgbClr val="2F5897"/>
                </a:solidFill>
                <a:latin typeface="Courier New" panose="02070309020205020404" pitchFamily="49" charset="0"/>
                <a:cs typeface="Courier New" panose="02070309020205020404" pitchFamily="49" charset="0"/>
              </a:rPr>
              <a:t>all</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Compilation instructions</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950" y="3068960"/>
            <a:ext cx="5271747" cy="3617164"/>
          </a:xfrm>
          <a:prstGeom prst="rect">
            <a:avLst/>
          </a:prstGeom>
        </p:spPr>
      </p:pic>
    </p:spTree>
    <p:extLst>
      <p:ext uri="{BB962C8B-B14F-4D97-AF65-F5344CB8AC3E}">
        <p14:creationId xmlns:p14="http://schemas.microsoft.com/office/powerpoint/2010/main" val="3397474513"/>
      </p:ext>
    </p:extLst>
  </p:cSld>
  <p:clrMapOvr>
    <a:masterClrMapping/>
  </p:clrMapOvr>
  <p:transition advTm="4459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In this exercise we will compare the same 6 genomes as in the multiple genome comparison exercise of the original and sequential version of GECKO. For this exercise you need to enter the data folder. Once in the mentioned folder, you need to perform the following </a:t>
            </a:r>
            <a:r>
              <a:rPr lang="en-GB" dirty="0" smtClean="0">
                <a:solidFill>
                  <a:srgbClr val="2F5897"/>
                </a:solidFill>
              </a:rPr>
              <a:t>steps</a:t>
            </a:r>
          </a:p>
        </p:txBody>
      </p:sp>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spTree>
    <p:extLst>
      <p:ext uri="{BB962C8B-B14F-4D97-AF65-F5344CB8AC3E}">
        <p14:creationId xmlns:p14="http://schemas.microsoft.com/office/powerpoint/2010/main" val="3228535233"/>
      </p:ext>
    </p:extLst>
  </p:cSld>
  <p:clrMapOvr>
    <a:masterClrMapping/>
  </p:clrMapOvr>
  <p:transition advTm="4459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sz="2200" dirty="0" smtClean="0">
                <a:solidFill>
                  <a:srgbClr val="2F5897"/>
                </a:solidFill>
              </a:rPr>
              <a:t>Generate all the reverse complementary sequences with the following steps:</a:t>
            </a:r>
          </a:p>
          <a:p>
            <a:pPr marL="844550" lvl="1" indent="-342900">
              <a:lnSpc>
                <a:spcPct val="120000"/>
              </a:lnSpc>
              <a:spcBef>
                <a:spcPts val="0"/>
              </a:spcBef>
              <a:spcAft>
                <a:spcPts val="0"/>
              </a:spcAft>
              <a:buClr>
                <a:srgbClr val="2F5897"/>
              </a:buClr>
            </a:pPr>
            <a:r>
              <a:rPr lang="en-GB" sz="1800" dirty="0" smtClean="0">
                <a:solidFill>
                  <a:srgbClr val="2F5897"/>
                </a:solidFill>
              </a:rPr>
              <a:t>Calculate the once reverses:</a:t>
            </a:r>
          </a:p>
          <a:p>
            <a:pPr marL="501650" lvl="1" indent="0">
              <a:lnSpc>
                <a:spcPct val="120000"/>
              </a:lnSpc>
              <a:spcBef>
                <a:spcPts val="0"/>
              </a:spcBef>
              <a:spcAft>
                <a:spcPts val="0"/>
              </a:spcAft>
              <a:buClr>
                <a:srgbClr val="2F5897"/>
              </a:buClr>
              <a:buNone/>
            </a:pPr>
            <a:r>
              <a:rPr lang="en-GB" sz="1800" dirty="0" smtClean="0">
                <a:solidFill>
                  <a:srgbClr val="2F5897"/>
                </a:solidFill>
                <a:latin typeface="Courier New" panose="02070309020205020404" pitchFamily="49" charset="0"/>
                <a:cs typeface="Courier New" panose="02070309020205020404" pitchFamily="49" charset="0"/>
              </a:rPr>
              <a:t>../bin/generateReversesWorkload.sh </a:t>
            </a:r>
            <a:r>
              <a:rPr lang="en-GB" sz="1800" dirty="0" err="1" smtClean="0">
                <a:solidFill>
                  <a:srgbClr val="2F5897"/>
                </a:solidFill>
                <a:latin typeface="Courier New" panose="02070309020205020404" pitchFamily="49" charset="0"/>
                <a:cs typeface="Courier New" panose="02070309020205020404" pitchFamily="49" charset="0"/>
              </a:rPr>
              <a:t>fasta</a:t>
            </a:r>
            <a:r>
              <a:rPr lang="en-GB" sz="1800" dirty="0" smtClean="0">
                <a:solidFill>
                  <a:srgbClr val="2F5897"/>
                </a:solidFill>
                <a:latin typeface="Courier New" panose="02070309020205020404" pitchFamily="49" charset="0"/>
                <a:cs typeface="Courier New" panose="02070309020205020404" pitchFamily="49" charset="0"/>
              </a:rPr>
              <a:t> &gt; workloadReverses.sh</a:t>
            </a: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4 --mem=60gb --time=01:00:00 --partition=local ../bin/slurmWrapperMPI.sh </a:t>
            </a:r>
            <a:r>
              <a:rPr lang="en-GB" sz="1800" dirty="0" err="1">
                <a:solidFill>
                  <a:srgbClr val="2F5897"/>
                </a:solidFill>
                <a:latin typeface="Courier New" panose="02070309020205020404" pitchFamily="49" charset="0"/>
                <a:cs typeface="Courier New" panose="02070309020205020404" pitchFamily="49" charset="0"/>
              </a:rPr>
              <a:t>mpirun</a:t>
            </a:r>
            <a:r>
              <a:rPr lang="en-GB" sz="1800" dirty="0">
                <a:solidFill>
                  <a:srgbClr val="2F5897"/>
                </a:solidFill>
                <a:latin typeface="Courier New" panose="02070309020205020404" pitchFamily="49" charset="0"/>
                <a:cs typeface="Courier New" panose="02070309020205020404" pitchFamily="49" charset="0"/>
              </a:rPr>
              <a:t> -np 4 /home/griduser050/</a:t>
            </a:r>
            <a:r>
              <a:rPr lang="en-GB" sz="1800" dirty="0" err="1">
                <a:solidFill>
                  <a:srgbClr val="2F5897"/>
                </a:solidFill>
                <a:latin typeface="Courier New" panose="02070309020205020404" pitchFamily="49" charset="0"/>
                <a:cs typeface="Courier New" panose="02070309020205020404" pitchFamily="49" charset="0"/>
              </a:rPr>
              <a:t>hpc-excelerate</a:t>
            </a:r>
            <a:r>
              <a:rPr lang="en-GB" sz="1800" dirty="0">
                <a:solidFill>
                  <a:srgbClr val="2F5897"/>
                </a:solidFill>
                <a:latin typeface="Courier New" panose="02070309020205020404" pitchFamily="49" charset="0"/>
                <a:cs typeface="Courier New" panose="02070309020205020404" pitchFamily="49" charset="0"/>
              </a:rPr>
              <a:t>/day2/gecko-parallel-external/bin/scheduler workloadReverses.sh 2</a:t>
            </a:r>
            <a:endParaRPr lang="en-GB" sz="1800" dirty="0" smtClean="0">
              <a:solidFill>
                <a:srgbClr val="2F5897"/>
              </a:solidFill>
              <a:latin typeface="Courier New" panose="02070309020205020404" pitchFamily="49" charset="0"/>
              <a:cs typeface="Courier New" panose="02070309020205020404" pitchFamily="49" charset="0"/>
            </a:endParaRPr>
          </a:p>
          <a:p>
            <a:pPr marL="844550" lvl="1" indent="-342900">
              <a:lnSpc>
                <a:spcPct val="120000"/>
              </a:lnSpc>
              <a:spcBef>
                <a:spcPts val="0"/>
              </a:spcBef>
              <a:spcAft>
                <a:spcPts val="0"/>
              </a:spcAft>
              <a:buClr>
                <a:srgbClr val="2F5897"/>
              </a:buClr>
            </a:pPr>
            <a:r>
              <a:rPr lang="en-GB" sz="1800" dirty="0" smtClean="0">
                <a:solidFill>
                  <a:srgbClr val="2F5897"/>
                </a:solidFill>
              </a:rPr>
              <a:t>Move them to the reverses folder:</a:t>
            </a:r>
          </a:p>
          <a:p>
            <a:pPr marL="501650" lvl="1" indent="0">
              <a:lnSpc>
                <a:spcPct val="120000"/>
              </a:lnSpc>
              <a:spcBef>
                <a:spcPts val="0"/>
              </a:spcBef>
              <a:spcAft>
                <a:spcPts val="0"/>
              </a:spcAft>
              <a:buClr>
                <a:srgbClr val="2F5897"/>
              </a:buClr>
              <a:buNone/>
            </a:pPr>
            <a:r>
              <a:rPr lang="en-GB" sz="1800" dirty="0" err="1" smtClean="0">
                <a:solidFill>
                  <a:srgbClr val="2F5897"/>
                </a:solidFill>
                <a:latin typeface="Courier New" panose="02070309020205020404" pitchFamily="49" charset="0"/>
                <a:cs typeface="Courier New" panose="02070309020205020404" pitchFamily="49" charset="0"/>
              </a:rPr>
              <a:t>mkdir</a:t>
            </a:r>
            <a:r>
              <a:rPr lang="en-GB" sz="1800" dirty="0" smtClean="0">
                <a:solidFill>
                  <a:srgbClr val="2F5897"/>
                </a:solidFill>
                <a:latin typeface="Courier New" panose="02070309020205020404" pitchFamily="49" charset="0"/>
                <a:cs typeface="Courier New" panose="02070309020205020404" pitchFamily="49" charset="0"/>
              </a:rPr>
              <a:t> reverses</a:t>
            </a:r>
          </a:p>
          <a:p>
            <a:pPr marL="501650" lvl="1" indent="0">
              <a:lnSpc>
                <a:spcPct val="120000"/>
              </a:lnSpc>
              <a:spcBef>
                <a:spcPts val="0"/>
              </a:spcBef>
              <a:spcAft>
                <a:spcPts val="0"/>
              </a:spcAft>
              <a:buClr>
                <a:srgbClr val="2F5897"/>
              </a:buClr>
              <a:buNone/>
            </a:pPr>
            <a:r>
              <a:rPr lang="en-GB" sz="1800" dirty="0" smtClean="0">
                <a:solidFill>
                  <a:srgbClr val="2F5897"/>
                </a:solidFill>
                <a:latin typeface="Courier New" panose="02070309020205020404" pitchFamily="49" charset="0"/>
                <a:cs typeface="Courier New" panose="02070309020205020404" pitchFamily="49" charset="0"/>
              </a:rPr>
              <a:t>mv *-</a:t>
            </a:r>
            <a:r>
              <a:rPr lang="en-GB" sz="1800" dirty="0" err="1" smtClean="0">
                <a:solidFill>
                  <a:srgbClr val="2F5897"/>
                </a:solidFill>
                <a:latin typeface="Courier New" panose="02070309020205020404" pitchFamily="49" charset="0"/>
                <a:cs typeface="Courier New" panose="02070309020205020404" pitchFamily="49" charset="0"/>
              </a:rPr>
              <a:t>revercomp.fasta</a:t>
            </a:r>
            <a:r>
              <a:rPr lang="en-GB" sz="1800" dirty="0" smtClean="0">
                <a:solidFill>
                  <a:srgbClr val="2F5897"/>
                </a:solidFill>
                <a:latin typeface="Courier New" panose="02070309020205020404" pitchFamily="49" charset="0"/>
                <a:cs typeface="Courier New" panose="02070309020205020404" pitchFamily="49" charset="0"/>
              </a:rPr>
              <a:t> reverses/</a:t>
            </a:r>
            <a:endParaRPr lang="en-GB" sz="1800" dirty="0" smtClean="0">
              <a:solidFill>
                <a:srgbClr val="2F5897"/>
              </a:solidFill>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spTree>
    <p:extLst>
      <p:ext uri="{BB962C8B-B14F-4D97-AF65-F5344CB8AC3E}">
        <p14:creationId xmlns:p14="http://schemas.microsoft.com/office/powerpoint/2010/main" val="3368712576"/>
      </p:ext>
    </p:extLst>
  </p:cSld>
  <p:clrMapOvr>
    <a:masterClrMapping/>
  </p:clrMapOvr>
  <p:transition advTm="4459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68760"/>
            <a:ext cx="7010400" cy="4781550"/>
          </a:xfrm>
          <a:prstGeom prst="rect">
            <a:avLst/>
          </a:prstGeom>
        </p:spPr>
      </p:pic>
    </p:spTree>
    <p:extLst>
      <p:ext uri="{BB962C8B-B14F-4D97-AF65-F5344CB8AC3E}">
        <p14:creationId xmlns:p14="http://schemas.microsoft.com/office/powerpoint/2010/main" val="1219193945"/>
      </p:ext>
    </p:extLst>
  </p:cSld>
  <p:clrMapOvr>
    <a:masterClrMapping/>
  </p:clrMapOvr>
  <p:transition advTm="4459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sz="2200" dirty="0">
                <a:solidFill>
                  <a:srgbClr val="2F5897"/>
                </a:solidFill>
              </a:rPr>
              <a:t>Generate all the dictionaries for the forward and reverse complementary sequences with the following steps:</a:t>
            </a:r>
          </a:p>
          <a:p>
            <a:pPr marL="844550" lvl="1" indent="-342900">
              <a:lnSpc>
                <a:spcPct val="120000"/>
              </a:lnSpc>
              <a:spcBef>
                <a:spcPts val="0"/>
              </a:spcBef>
              <a:spcAft>
                <a:spcPts val="0"/>
              </a:spcAft>
              <a:buClr>
                <a:srgbClr val="2F5897"/>
              </a:buClr>
            </a:pPr>
            <a:r>
              <a:rPr lang="en-GB" sz="1800" dirty="0">
                <a:solidFill>
                  <a:srgbClr val="2F5897"/>
                </a:solidFill>
              </a:rPr>
              <a:t>Calculate the once dictionaries:</a:t>
            </a:r>
            <a:endParaRPr lang="en-GB" sz="1400" dirty="0" smtClean="0">
              <a:solidFill>
                <a:srgbClr val="2F5897"/>
              </a:solidFill>
            </a:endParaRPr>
          </a:p>
          <a:p>
            <a:pPr marL="501650" lvl="1" indent="0">
              <a:lnSpc>
                <a:spcPct val="120000"/>
              </a:lnSpc>
              <a:spcBef>
                <a:spcPts val="0"/>
              </a:spcBef>
              <a:spcAft>
                <a:spcPts val="0"/>
              </a:spcAft>
              <a:buClr>
                <a:srgbClr val="2F5897"/>
              </a:buClr>
              <a:buNone/>
            </a:pPr>
            <a:r>
              <a:rPr lang="en-GB" sz="1800" dirty="0">
                <a:solidFill>
                  <a:srgbClr val="2F5897"/>
                </a:solidFill>
                <a:latin typeface="Courier New" panose="02070309020205020404" pitchFamily="49" charset="0"/>
                <a:cs typeface="Courier New" panose="02070309020205020404" pitchFamily="49" charset="0"/>
              </a:rPr>
              <a:t>../bin/generateDictionariesWorkload.sh </a:t>
            </a:r>
            <a:r>
              <a:rPr lang="en-GB" sz="1800" dirty="0" err="1">
                <a:solidFill>
                  <a:srgbClr val="2F5897"/>
                </a:solidFill>
                <a:latin typeface="Courier New" panose="02070309020205020404" pitchFamily="49" charset="0"/>
                <a:cs typeface="Courier New" panose="02070309020205020404" pitchFamily="49" charset="0"/>
              </a:rPr>
              <a:t>fasta</a:t>
            </a:r>
            <a:r>
              <a:rPr lang="en-GB" sz="1800" dirty="0">
                <a:solidFill>
                  <a:srgbClr val="2F5897"/>
                </a:solidFill>
                <a:latin typeface="Courier New" panose="02070309020205020404" pitchFamily="49" charset="0"/>
                <a:cs typeface="Courier New" panose="02070309020205020404" pitchFamily="49" charset="0"/>
              </a:rPr>
              <a:t> &gt; workloadDictionaries.sh</a:t>
            </a:r>
            <a:endParaRPr lang="en-GB" sz="1800" dirty="0" smtClean="0">
              <a:solidFill>
                <a:srgbClr val="2F5897"/>
              </a:solidFill>
              <a:latin typeface="Courier New" panose="02070309020205020404" pitchFamily="49" charset="0"/>
              <a:cs typeface="Courier New" panose="02070309020205020404" pitchFamily="49" charset="0"/>
            </a:endParaRP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7 --mem=60gb --time=01:00:00 --partition=local ../bin/slurmWrapperMPI.sh </a:t>
            </a:r>
            <a:r>
              <a:rPr lang="en-GB" sz="1800" dirty="0" err="1">
                <a:solidFill>
                  <a:srgbClr val="2F5897"/>
                </a:solidFill>
                <a:latin typeface="Courier New" panose="02070309020205020404" pitchFamily="49" charset="0"/>
                <a:cs typeface="Courier New" panose="02070309020205020404" pitchFamily="49" charset="0"/>
              </a:rPr>
              <a:t>mpirun</a:t>
            </a:r>
            <a:r>
              <a:rPr lang="en-GB" sz="1800" dirty="0">
                <a:solidFill>
                  <a:srgbClr val="2F5897"/>
                </a:solidFill>
                <a:latin typeface="Courier New" panose="02070309020205020404" pitchFamily="49" charset="0"/>
                <a:cs typeface="Courier New" panose="02070309020205020404" pitchFamily="49" charset="0"/>
              </a:rPr>
              <a:t> -np 7 /home/griduser050/</a:t>
            </a:r>
            <a:r>
              <a:rPr lang="en-GB" sz="1800" dirty="0" err="1">
                <a:solidFill>
                  <a:srgbClr val="2F5897"/>
                </a:solidFill>
                <a:latin typeface="Courier New" panose="02070309020205020404" pitchFamily="49" charset="0"/>
                <a:cs typeface="Courier New" panose="02070309020205020404" pitchFamily="49" charset="0"/>
              </a:rPr>
              <a:t>hpc-excelerate</a:t>
            </a:r>
            <a:r>
              <a:rPr lang="en-GB" sz="1800" dirty="0">
                <a:solidFill>
                  <a:srgbClr val="2F5897"/>
                </a:solidFill>
                <a:latin typeface="Courier New" panose="02070309020205020404" pitchFamily="49" charset="0"/>
                <a:cs typeface="Courier New" panose="02070309020205020404" pitchFamily="49" charset="0"/>
              </a:rPr>
              <a:t>/day2/gecko-parallel-external/bin/scheduler workloadDictionaries.sh 2</a:t>
            </a:r>
            <a:endParaRPr lang="en-GB" sz="1800" dirty="0" smtClean="0">
              <a:solidFill>
                <a:srgbClr val="2F5897"/>
              </a:solidFill>
              <a:latin typeface="Courier New" panose="02070309020205020404" pitchFamily="49" charset="0"/>
              <a:cs typeface="Courier New" panose="02070309020205020404" pitchFamily="49" charset="0"/>
            </a:endParaRPr>
          </a:p>
          <a:p>
            <a:pPr marL="844550" lvl="1" indent="-342900">
              <a:lnSpc>
                <a:spcPct val="120000"/>
              </a:lnSpc>
              <a:spcBef>
                <a:spcPts val="0"/>
              </a:spcBef>
              <a:spcAft>
                <a:spcPts val="0"/>
              </a:spcAft>
              <a:buClr>
                <a:srgbClr val="2F5897"/>
              </a:buClr>
            </a:pPr>
            <a:r>
              <a:rPr lang="en-GB" sz="1800" dirty="0" smtClean="0">
                <a:solidFill>
                  <a:srgbClr val="2F5897"/>
                </a:solidFill>
              </a:rPr>
              <a:t>Move them to the reverses folder:</a:t>
            </a: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mkdir</a:t>
            </a:r>
            <a:r>
              <a:rPr lang="en-GB" sz="1800" dirty="0">
                <a:solidFill>
                  <a:srgbClr val="2F5897"/>
                </a:solidFill>
                <a:latin typeface="Courier New" panose="02070309020205020404" pitchFamily="49" charset="0"/>
                <a:cs typeface="Courier New" panose="02070309020205020404" pitchFamily="49" charset="0"/>
              </a:rPr>
              <a:t> dictionaries</a:t>
            </a:r>
          </a:p>
          <a:p>
            <a:pPr marL="501650" lvl="1" indent="0">
              <a:lnSpc>
                <a:spcPct val="120000"/>
              </a:lnSpc>
              <a:spcBef>
                <a:spcPts val="0"/>
              </a:spcBef>
              <a:spcAft>
                <a:spcPts val="0"/>
              </a:spcAft>
              <a:buClr>
                <a:srgbClr val="2F5897"/>
              </a:buClr>
              <a:buNone/>
            </a:pPr>
            <a:r>
              <a:rPr lang="en-GB" sz="1800" dirty="0">
                <a:solidFill>
                  <a:srgbClr val="2F5897"/>
                </a:solidFill>
                <a:latin typeface="Courier New" panose="02070309020205020404" pitchFamily="49" charset="0"/>
                <a:cs typeface="Courier New" panose="02070309020205020404" pitchFamily="49" charset="0"/>
              </a:rPr>
              <a:t>mv *.d2h* dictionaries/</a:t>
            </a: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rm</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rf</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words.sort</a:t>
            </a:r>
            <a:endParaRPr lang="en-GB" sz="1800" dirty="0" smtClean="0">
              <a:solidFill>
                <a:srgbClr val="2F5897"/>
              </a:solidFill>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spTree>
    <p:extLst>
      <p:ext uri="{BB962C8B-B14F-4D97-AF65-F5344CB8AC3E}">
        <p14:creationId xmlns:p14="http://schemas.microsoft.com/office/powerpoint/2010/main" val="1821980773"/>
      </p:ext>
    </p:extLst>
  </p:cSld>
  <p:clrMapOvr>
    <a:masterClrMapping/>
  </p:clrMapOvr>
  <p:transition advTm="4459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222" y="1268760"/>
            <a:ext cx="7001555" cy="4781550"/>
          </a:xfrm>
          <a:prstGeom prst="rect">
            <a:avLst/>
          </a:prstGeom>
        </p:spPr>
      </p:pic>
    </p:spTree>
    <p:extLst>
      <p:ext uri="{BB962C8B-B14F-4D97-AF65-F5344CB8AC3E}">
        <p14:creationId xmlns:p14="http://schemas.microsoft.com/office/powerpoint/2010/main" val="373216247"/>
      </p:ext>
    </p:extLst>
  </p:cSld>
  <p:clrMapOvr>
    <a:masterClrMapping/>
  </p:clrMapOvr>
  <p:transition advTm="4459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sz="2200" dirty="0">
                <a:solidFill>
                  <a:srgbClr val="2F5897"/>
                </a:solidFill>
              </a:rPr>
              <a:t>Generate all the fragment files for all the comparisons with the following steps:</a:t>
            </a:r>
          </a:p>
          <a:p>
            <a:pPr marL="844550" lvl="1" indent="-342900">
              <a:lnSpc>
                <a:spcPct val="120000"/>
              </a:lnSpc>
              <a:spcBef>
                <a:spcPts val="0"/>
              </a:spcBef>
              <a:spcAft>
                <a:spcPts val="0"/>
              </a:spcAft>
              <a:buClr>
                <a:srgbClr val="2F5897"/>
              </a:buClr>
            </a:pPr>
            <a:r>
              <a:rPr lang="en-GB" sz="1800" dirty="0">
                <a:solidFill>
                  <a:srgbClr val="2F5897"/>
                </a:solidFill>
              </a:rPr>
              <a:t>Calculate the fragments:</a:t>
            </a:r>
            <a:endParaRPr lang="en-GB" sz="1000" dirty="0" smtClean="0">
              <a:solidFill>
                <a:srgbClr val="2F5897"/>
              </a:solidFill>
            </a:endParaRPr>
          </a:p>
          <a:p>
            <a:pPr marL="501650" lvl="1" indent="0">
              <a:lnSpc>
                <a:spcPct val="120000"/>
              </a:lnSpc>
              <a:spcBef>
                <a:spcPts val="0"/>
              </a:spcBef>
              <a:spcAft>
                <a:spcPts val="0"/>
              </a:spcAft>
              <a:buClr>
                <a:srgbClr val="2F5897"/>
              </a:buClr>
              <a:buNone/>
            </a:pPr>
            <a:r>
              <a:rPr lang="en-GB" sz="1800" dirty="0">
                <a:solidFill>
                  <a:srgbClr val="2F5897"/>
                </a:solidFill>
                <a:latin typeface="Courier New" panose="02070309020205020404" pitchFamily="49" charset="0"/>
                <a:cs typeface="Courier New" panose="02070309020205020404" pitchFamily="49" charset="0"/>
              </a:rPr>
              <a:t>../bin/allVsAll.sh 100 65 16 </a:t>
            </a:r>
            <a:r>
              <a:rPr lang="en-GB" sz="1800" dirty="0" err="1">
                <a:solidFill>
                  <a:srgbClr val="2F5897"/>
                </a:solidFill>
                <a:latin typeface="Courier New" panose="02070309020205020404" pitchFamily="49" charset="0"/>
                <a:cs typeface="Courier New" panose="02070309020205020404" pitchFamily="49" charset="0"/>
              </a:rPr>
              <a:t>fasta</a:t>
            </a:r>
            <a:r>
              <a:rPr lang="en-GB" sz="1800" dirty="0">
                <a:solidFill>
                  <a:srgbClr val="2F5897"/>
                </a:solidFill>
                <a:latin typeface="Courier New" panose="02070309020205020404" pitchFamily="49" charset="0"/>
                <a:cs typeface="Courier New" panose="02070309020205020404" pitchFamily="49" charset="0"/>
              </a:rPr>
              <a:t> &gt; workloadFrags.sh</a:t>
            </a:r>
            <a:endParaRPr lang="en-GB" sz="1800" dirty="0" smtClean="0">
              <a:solidFill>
                <a:srgbClr val="2F5897"/>
              </a:solidFill>
              <a:latin typeface="Courier New" panose="02070309020205020404" pitchFamily="49" charset="0"/>
              <a:cs typeface="Courier New" panose="02070309020205020404" pitchFamily="49" charset="0"/>
            </a:endParaRP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7 --mem=60gb --time=01:00:00 --partition=local ../bin/slurmWrapperMPI.sh </a:t>
            </a:r>
            <a:r>
              <a:rPr lang="en-GB" sz="1800" dirty="0" err="1">
                <a:solidFill>
                  <a:srgbClr val="2F5897"/>
                </a:solidFill>
                <a:latin typeface="Courier New" panose="02070309020205020404" pitchFamily="49" charset="0"/>
                <a:cs typeface="Courier New" panose="02070309020205020404" pitchFamily="49" charset="0"/>
              </a:rPr>
              <a:t>mpirun</a:t>
            </a:r>
            <a:r>
              <a:rPr lang="en-GB" sz="1800" dirty="0">
                <a:solidFill>
                  <a:srgbClr val="2F5897"/>
                </a:solidFill>
                <a:latin typeface="Courier New" panose="02070309020205020404" pitchFamily="49" charset="0"/>
                <a:cs typeface="Courier New" panose="02070309020205020404" pitchFamily="49" charset="0"/>
              </a:rPr>
              <a:t> -np 7 /home/griduser050/</a:t>
            </a:r>
            <a:r>
              <a:rPr lang="en-GB" sz="1800" dirty="0" err="1">
                <a:solidFill>
                  <a:srgbClr val="2F5897"/>
                </a:solidFill>
                <a:latin typeface="Courier New" panose="02070309020205020404" pitchFamily="49" charset="0"/>
                <a:cs typeface="Courier New" panose="02070309020205020404" pitchFamily="49" charset="0"/>
              </a:rPr>
              <a:t>hpc-excelerate</a:t>
            </a:r>
            <a:r>
              <a:rPr lang="en-GB" sz="1800" dirty="0">
                <a:solidFill>
                  <a:srgbClr val="2F5897"/>
                </a:solidFill>
                <a:latin typeface="Courier New" panose="02070309020205020404" pitchFamily="49" charset="0"/>
                <a:cs typeface="Courier New" panose="02070309020205020404" pitchFamily="49" charset="0"/>
              </a:rPr>
              <a:t>/day2/gecko-parallel-external/bin/scheduler </a:t>
            </a:r>
            <a:r>
              <a:rPr lang="en-GB" sz="1800" dirty="0" smtClean="0">
                <a:solidFill>
                  <a:srgbClr val="2F5897"/>
                </a:solidFill>
                <a:latin typeface="Courier New" panose="02070309020205020404" pitchFamily="49" charset="0"/>
                <a:cs typeface="Courier New" panose="02070309020205020404" pitchFamily="49" charset="0"/>
              </a:rPr>
              <a:t>workloadFrags.sh </a:t>
            </a:r>
            <a:r>
              <a:rPr lang="en-GB" sz="1800" dirty="0">
                <a:solidFill>
                  <a:srgbClr val="2F5897"/>
                </a:solidFill>
                <a:latin typeface="Courier New" panose="02070309020205020404" pitchFamily="49" charset="0"/>
                <a:cs typeface="Courier New" panose="02070309020205020404" pitchFamily="49" charset="0"/>
              </a:rPr>
              <a:t>2</a:t>
            </a:r>
            <a:endParaRPr lang="en-GB" sz="1800" dirty="0" smtClean="0">
              <a:solidFill>
                <a:srgbClr val="2F5897"/>
              </a:solidFill>
              <a:latin typeface="Courier New" panose="02070309020205020404" pitchFamily="49" charset="0"/>
              <a:cs typeface="Courier New" panose="02070309020205020404" pitchFamily="49" charset="0"/>
            </a:endParaRPr>
          </a:p>
          <a:p>
            <a:pPr marL="844550" lvl="1" indent="-342900">
              <a:lnSpc>
                <a:spcPct val="120000"/>
              </a:lnSpc>
              <a:spcBef>
                <a:spcPts val="0"/>
              </a:spcBef>
              <a:spcAft>
                <a:spcPts val="0"/>
              </a:spcAft>
              <a:buClr>
                <a:srgbClr val="2F5897"/>
              </a:buClr>
            </a:pPr>
            <a:r>
              <a:rPr lang="en-GB" sz="1800" dirty="0" smtClean="0">
                <a:solidFill>
                  <a:srgbClr val="2F5897"/>
                </a:solidFill>
              </a:rPr>
              <a:t>Move them to the reverses folder:</a:t>
            </a: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mkdir</a:t>
            </a:r>
            <a:r>
              <a:rPr lang="en-GB" sz="1800" dirty="0">
                <a:solidFill>
                  <a:srgbClr val="2F5897"/>
                </a:solidFill>
                <a:latin typeface="Courier New" panose="02070309020205020404" pitchFamily="49" charset="0"/>
                <a:cs typeface="Courier New" panose="02070309020205020404" pitchFamily="49" charset="0"/>
              </a:rPr>
              <a:t> dictionaries</a:t>
            </a:r>
          </a:p>
          <a:p>
            <a:pPr marL="501650" lvl="1" indent="0">
              <a:lnSpc>
                <a:spcPct val="120000"/>
              </a:lnSpc>
              <a:spcBef>
                <a:spcPts val="0"/>
              </a:spcBef>
              <a:spcAft>
                <a:spcPts val="0"/>
              </a:spcAft>
              <a:buClr>
                <a:srgbClr val="2F5897"/>
              </a:buClr>
              <a:buNone/>
            </a:pPr>
            <a:r>
              <a:rPr lang="en-GB" sz="1800" dirty="0">
                <a:solidFill>
                  <a:srgbClr val="2F5897"/>
                </a:solidFill>
                <a:latin typeface="Courier New" panose="02070309020205020404" pitchFamily="49" charset="0"/>
                <a:cs typeface="Courier New" panose="02070309020205020404" pitchFamily="49" charset="0"/>
              </a:rPr>
              <a:t>mv *.d2h* dictionaries/</a:t>
            </a:r>
          </a:p>
          <a:p>
            <a:pPr marL="501650" lvl="1"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rm</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rf</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words.sort</a:t>
            </a:r>
            <a:endParaRPr lang="en-GB" sz="1800" dirty="0" smtClean="0">
              <a:solidFill>
                <a:srgbClr val="2F5897"/>
              </a:solidFill>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spTree>
    <p:extLst>
      <p:ext uri="{BB962C8B-B14F-4D97-AF65-F5344CB8AC3E}">
        <p14:creationId xmlns:p14="http://schemas.microsoft.com/office/powerpoint/2010/main" val="1166034903"/>
      </p:ext>
    </p:extLst>
  </p:cSld>
  <p:clrMapOvr>
    <a:masterClrMapping/>
  </p:clrMapOvr>
  <p:transition advTm="4459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7632848" cy="1143001"/>
          </a:xfrm>
          <a:noFill/>
          <a:ln>
            <a:noFill/>
          </a:ln>
        </p:spPr>
        <p:txBody>
          <a:bodyPr lIns="91425" tIns="91425" rIns="91425" bIns="91425" anchor="t" anchorCtr="0">
            <a:noAutofit/>
          </a:bodyPr>
          <a:lstStyle/>
          <a:p>
            <a:r>
              <a:rPr lang="en-US" b="1" dirty="0" smtClean="0">
                <a:solidFill>
                  <a:srgbClr val="FF9900"/>
                </a:solidFill>
              </a:rPr>
              <a:t>Running the all-vs-all comparison in parallel</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222" y="1281470"/>
            <a:ext cx="7001555" cy="4756130"/>
          </a:xfrm>
          <a:prstGeom prst="rect">
            <a:avLst/>
          </a:prstGeom>
        </p:spPr>
      </p:pic>
    </p:spTree>
    <p:extLst>
      <p:ext uri="{BB962C8B-B14F-4D97-AF65-F5344CB8AC3E}">
        <p14:creationId xmlns:p14="http://schemas.microsoft.com/office/powerpoint/2010/main" val="3033179632"/>
      </p:ext>
    </p:extLst>
  </p:cSld>
  <p:clrMapOvr>
    <a:masterClrMapping/>
  </p:clrMapOvr>
  <p:transition advTm="4459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39552" y="332656"/>
            <a:ext cx="8153400" cy="648000"/>
          </a:xfrm>
          <a:prstGeom prst="rect">
            <a:avLst/>
          </a:prstGeom>
        </p:spPr>
        <p:txBody>
          <a:bodyPr lIns="91425" tIns="91425" rIns="91425" bIns="91425" anchor="t" anchorCtr="0">
            <a:noAutofit/>
          </a:bodyPr>
          <a:lstStyle/>
          <a:p>
            <a:pPr lvl="0">
              <a:spcBef>
                <a:spcPts val="0"/>
              </a:spcBef>
              <a:buNone/>
            </a:pPr>
            <a:r>
              <a:rPr lang="en-US" b="1" dirty="0" smtClean="0">
                <a:solidFill>
                  <a:srgbClr val="FF9900"/>
                </a:solidFill>
              </a:rPr>
              <a:t>Practical session</a:t>
            </a:r>
            <a:endParaRPr lang="en-US" b="1" dirty="0">
              <a:solidFill>
                <a:srgbClr val="FF9900"/>
              </a:solidFill>
            </a:endParaRPr>
          </a:p>
        </p:txBody>
      </p:sp>
      <p:sp>
        <p:nvSpPr>
          <p:cNvPr id="62" name="Shape 62"/>
          <p:cNvSpPr txBox="1">
            <a:spLocks noGrp="1"/>
          </p:cNvSpPr>
          <p:nvPr>
            <p:ph type="body" idx="1"/>
          </p:nvPr>
        </p:nvSpPr>
        <p:spPr>
          <a:xfrm>
            <a:off x="495300" y="1124744"/>
            <a:ext cx="8153400" cy="5131499"/>
          </a:xfrm>
          <a:prstGeom prst="rect">
            <a:avLst/>
          </a:prstGeom>
        </p:spPr>
        <p:txBody>
          <a:bodyPr lIns="91425" tIns="91425" rIns="91425" bIns="91425" anchor="t" anchorCtr="0">
            <a:noAutofit/>
          </a:bodyPr>
          <a:lstStyle/>
          <a:p>
            <a:pPr marL="387350" indent="-457200">
              <a:lnSpc>
                <a:spcPct val="115000"/>
              </a:lnSpc>
              <a:spcBef>
                <a:spcPts val="0"/>
              </a:spcBef>
              <a:spcAft>
                <a:spcPts val="0"/>
              </a:spcAft>
              <a:buClr>
                <a:schemeClr val="bg2"/>
              </a:buClr>
            </a:pPr>
            <a:r>
              <a:rPr lang="en-GB" dirty="0" smtClean="0">
                <a:solidFill>
                  <a:srgbClr val="2F5897"/>
                </a:solidFill>
              </a:rPr>
              <a:t>Where is the source code?</a:t>
            </a:r>
          </a:p>
          <a:p>
            <a:pPr marL="0" indent="0">
              <a:lnSpc>
                <a:spcPct val="115000"/>
              </a:lnSpc>
              <a:spcBef>
                <a:spcPts val="0"/>
              </a:spcBef>
              <a:spcAft>
                <a:spcPts val="0"/>
              </a:spcAft>
              <a:buClr>
                <a:schemeClr val="bg2"/>
              </a:buClr>
              <a:buNone/>
            </a:pPr>
            <a:endParaRPr lang="en-GB" dirty="0" smtClean="0">
              <a:solidFill>
                <a:srgbClr val="2F5897"/>
              </a:solidFill>
            </a:endParaRPr>
          </a:p>
          <a:p>
            <a:pPr marL="0" indent="0">
              <a:lnSpc>
                <a:spcPct val="115000"/>
              </a:lnSpc>
              <a:spcBef>
                <a:spcPts val="0"/>
              </a:spcBef>
              <a:spcAft>
                <a:spcPts val="0"/>
              </a:spcAft>
              <a:buClr>
                <a:schemeClr val="bg2"/>
              </a:buClr>
              <a:buNone/>
            </a:pPr>
            <a:endParaRPr lang="en-GB" dirty="0">
              <a:solidFill>
                <a:srgbClr val="2F5897"/>
              </a:solidFill>
            </a:endParaRPr>
          </a:p>
          <a:p>
            <a:pPr marL="0" indent="0">
              <a:lnSpc>
                <a:spcPct val="115000"/>
              </a:lnSpc>
              <a:spcBef>
                <a:spcPts val="0"/>
              </a:spcBef>
              <a:spcAft>
                <a:spcPts val="0"/>
              </a:spcAft>
              <a:buClr>
                <a:schemeClr val="bg2"/>
              </a:buClr>
              <a:buNone/>
            </a:pPr>
            <a:r>
              <a:rPr lang="en-GB" dirty="0">
                <a:solidFill>
                  <a:srgbClr val="2F5897"/>
                </a:solidFill>
                <a:hlinkClick r:id="rId3"/>
              </a:rPr>
              <a:t>https://</a:t>
            </a:r>
            <a:r>
              <a:rPr lang="en-GB" dirty="0" smtClean="0">
                <a:solidFill>
                  <a:srgbClr val="2F5897"/>
                </a:solidFill>
                <a:hlinkClick r:id="rId3"/>
              </a:rPr>
              <a:t>github.com/oscartt89/hpc-excelerate/tree/master/day2/gecko-parallel-internal</a:t>
            </a:r>
            <a:endParaRPr lang="en-GB" dirty="0" smtClean="0">
              <a:solidFill>
                <a:srgbClr val="2F5897"/>
              </a:solidFill>
            </a:endParaRPr>
          </a:p>
          <a:p>
            <a:pPr marL="0" indent="0">
              <a:lnSpc>
                <a:spcPct val="115000"/>
              </a:lnSpc>
              <a:spcBef>
                <a:spcPts val="0"/>
              </a:spcBef>
              <a:spcAft>
                <a:spcPts val="0"/>
              </a:spcAft>
              <a:buClr>
                <a:schemeClr val="bg2"/>
              </a:buClr>
              <a:buNone/>
            </a:pPr>
            <a:r>
              <a:rPr lang="en-GB" dirty="0">
                <a:solidFill>
                  <a:srgbClr val="2F5897"/>
                </a:solidFill>
                <a:hlinkClick r:id="rId4"/>
              </a:rPr>
              <a:t>https://</a:t>
            </a:r>
            <a:r>
              <a:rPr lang="en-GB" dirty="0" smtClean="0">
                <a:solidFill>
                  <a:srgbClr val="2F5897"/>
                </a:solidFill>
                <a:hlinkClick r:id="rId4"/>
              </a:rPr>
              <a:t>github.com/oscartt89/hpc-excelerate/tree/master/day2/gecko-parallel-external</a:t>
            </a:r>
            <a:endParaRPr lang="en-GB" dirty="0" smtClean="0">
              <a:solidFill>
                <a:srgbClr val="2F5897"/>
              </a:solidFill>
            </a:endParaRPr>
          </a:p>
          <a:p>
            <a:pPr marL="0" indent="0">
              <a:lnSpc>
                <a:spcPct val="115000"/>
              </a:lnSpc>
              <a:spcBef>
                <a:spcPts val="0"/>
              </a:spcBef>
              <a:spcAft>
                <a:spcPts val="0"/>
              </a:spcAft>
              <a:buClr>
                <a:schemeClr val="bg2"/>
              </a:buClr>
              <a:buNone/>
            </a:pPr>
            <a:endParaRPr lang="en-GB" dirty="0">
              <a:solidFill>
                <a:srgbClr val="2F5897"/>
              </a:solidFill>
            </a:endParaRPr>
          </a:p>
          <a:p>
            <a:pPr marL="0" indent="0">
              <a:lnSpc>
                <a:spcPct val="115000"/>
              </a:lnSpc>
              <a:spcBef>
                <a:spcPts val="0"/>
              </a:spcBef>
              <a:spcAft>
                <a:spcPts val="0"/>
              </a:spcAft>
              <a:buClr>
                <a:schemeClr val="bg2"/>
              </a:buClr>
              <a:buNone/>
            </a:pPr>
            <a:r>
              <a:rPr lang="en-GB" dirty="0" smtClean="0">
                <a:solidFill>
                  <a:srgbClr val="2F5897"/>
                </a:solidFill>
              </a:rPr>
              <a:t>All </a:t>
            </a:r>
            <a:r>
              <a:rPr lang="en-GB" dirty="0" smtClean="0">
                <a:solidFill>
                  <a:srgbClr val="2F5897"/>
                </a:solidFill>
              </a:rPr>
              <a:t>the files inside the ‘</a:t>
            </a:r>
            <a:r>
              <a:rPr lang="en-GB" dirty="0" err="1" smtClean="0">
                <a:solidFill>
                  <a:srgbClr val="2F5897"/>
                </a:solidFill>
              </a:rPr>
              <a:t>src</a:t>
            </a:r>
            <a:r>
              <a:rPr lang="en-GB" dirty="0" smtClean="0">
                <a:solidFill>
                  <a:srgbClr val="2F5897"/>
                </a:solidFill>
              </a:rPr>
              <a:t>’ folder </a:t>
            </a:r>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1700808"/>
            <a:ext cx="792088" cy="792088"/>
          </a:xfrm>
          <a:prstGeom prst="rect">
            <a:avLst/>
          </a:prstGeom>
        </p:spPr>
      </p:pic>
    </p:spTree>
    <p:extLst>
      <p:ext uri="{BB962C8B-B14F-4D97-AF65-F5344CB8AC3E}">
        <p14:creationId xmlns:p14="http://schemas.microsoft.com/office/powerpoint/2010/main" val="2985788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39552" y="332656"/>
            <a:ext cx="8153400" cy="648000"/>
          </a:xfrm>
          <a:prstGeom prst="rect">
            <a:avLst/>
          </a:prstGeom>
        </p:spPr>
        <p:txBody>
          <a:bodyPr lIns="91425" tIns="91425" rIns="91425" bIns="91425" anchor="t" anchorCtr="0">
            <a:noAutofit/>
          </a:bodyPr>
          <a:lstStyle/>
          <a:p>
            <a:pPr lvl="0">
              <a:spcBef>
                <a:spcPts val="0"/>
              </a:spcBef>
              <a:buNone/>
            </a:pPr>
            <a:r>
              <a:rPr lang="en-US" b="1" dirty="0" smtClean="0">
                <a:solidFill>
                  <a:srgbClr val="FF9900"/>
                </a:solidFill>
              </a:rPr>
              <a:t>Exercise</a:t>
            </a:r>
            <a:endParaRPr lang="en-US" b="1" dirty="0">
              <a:solidFill>
                <a:srgbClr val="FF9900"/>
              </a:solidFill>
            </a:endParaRPr>
          </a:p>
        </p:txBody>
      </p:sp>
      <p:sp>
        <p:nvSpPr>
          <p:cNvPr id="62" name="Shape 62"/>
          <p:cNvSpPr txBox="1">
            <a:spLocks noGrp="1"/>
          </p:cNvSpPr>
          <p:nvPr>
            <p:ph type="body" idx="1"/>
          </p:nvPr>
        </p:nvSpPr>
        <p:spPr>
          <a:xfrm>
            <a:off x="495300" y="1124744"/>
            <a:ext cx="8153400" cy="5131499"/>
          </a:xfrm>
          <a:prstGeom prst="rect">
            <a:avLst/>
          </a:prstGeom>
        </p:spPr>
        <p:txBody>
          <a:bodyPr lIns="91425" tIns="91425" rIns="91425" bIns="91425" anchor="t" anchorCtr="0">
            <a:noAutofit/>
          </a:bodyPr>
          <a:lstStyle/>
          <a:p>
            <a:pPr marL="387350" indent="-457200">
              <a:lnSpc>
                <a:spcPct val="115000"/>
              </a:lnSpc>
              <a:spcBef>
                <a:spcPts val="0"/>
              </a:spcBef>
              <a:spcAft>
                <a:spcPts val="0"/>
              </a:spcAft>
              <a:buClr>
                <a:schemeClr val="bg2"/>
              </a:buClr>
            </a:pPr>
            <a:r>
              <a:rPr lang="en-GB" dirty="0" smtClean="0">
                <a:solidFill>
                  <a:srgbClr val="2F5897"/>
                </a:solidFill>
              </a:rPr>
              <a:t>Execute the pairwise and multiple genome comparisons with the help of these slides or the GitHub README</a:t>
            </a:r>
          </a:p>
          <a:p>
            <a:pPr marL="387350" indent="-457200">
              <a:lnSpc>
                <a:spcPct val="115000"/>
              </a:lnSpc>
              <a:spcBef>
                <a:spcPts val="0"/>
              </a:spcBef>
              <a:spcAft>
                <a:spcPts val="0"/>
              </a:spcAft>
              <a:buClr>
                <a:schemeClr val="bg2"/>
              </a:buClr>
            </a:pPr>
            <a:r>
              <a:rPr lang="en-GB" dirty="0" smtClean="0">
                <a:solidFill>
                  <a:srgbClr val="2F5897"/>
                </a:solidFill>
              </a:rPr>
              <a:t>Create an Excel/</a:t>
            </a:r>
            <a:r>
              <a:rPr lang="en-GB" dirty="0" err="1" smtClean="0">
                <a:solidFill>
                  <a:srgbClr val="2F5897"/>
                </a:solidFill>
              </a:rPr>
              <a:t>Libre</a:t>
            </a:r>
            <a:r>
              <a:rPr lang="en-GB" dirty="0" smtClean="0">
                <a:solidFill>
                  <a:srgbClr val="2F5897"/>
                </a:solidFill>
              </a:rPr>
              <a:t> Office </a:t>
            </a:r>
            <a:r>
              <a:rPr lang="en-GB" dirty="0" err="1">
                <a:solidFill>
                  <a:srgbClr val="2F5897"/>
                </a:solidFill>
              </a:rPr>
              <a:t>C</a:t>
            </a:r>
            <a:r>
              <a:rPr lang="en-GB" dirty="0" err="1" smtClean="0">
                <a:solidFill>
                  <a:srgbClr val="2F5897"/>
                </a:solidFill>
              </a:rPr>
              <a:t>alc</a:t>
            </a:r>
            <a:r>
              <a:rPr lang="en-GB" dirty="0" smtClean="0">
                <a:solidFill>
                  <a:srgbClr val="2F5897"/>
                </a:solidFill>
              </a:rPr>
              <a:t> file with the speedup obtained using the different number of cores</a:t>
            </a:r>
            <a:endParaRPr lang="en-GB" dirty="0">
              <a:solidFill>
                <a:srgbClr val="2F5897"/>
              </a:solidFill>
            </a:endParaRPr>
          </a:p>
          <a:p>
            <a:pPr marL="387350" indent="-457200">
              <a:lnSpc>
                <a:spcPct val="115000"/>
              </a:lnSpc>
              <a:spcBef>
                <a:spcPts val="0"/>
              </a:spcBef>
              <a:spcAft>
                <a:spcPts val="0"/>
              </a:spcAft>
              <a:buClr>
                <a:schemeClr val="bg2"/>
              </a:buClr>
            </a:pPr>
            <a:endParaRPr lang="en-GB" dirty="0" smtClean="0">
              <a:solidFill>
                <a:srgbClr val="2F5897"/>
              </a:solidFill>
            </a:endParaRPr>
          </a:p>
          <a:p>
            <a:pPr marL="387350" indent="-457200">
              <a:lnSpc>
                <a:spcPct val="115000"/>
              </a:lnSpc>
              <a:spcBef>
                <a:spcPts val="0"/>
              </a:spcBef>
              <a:spcAft>
                <a:spcPts val="0"/>
              </a:spcAft>
              <a:buClr>
                <a:schemeClr val="bg2"/>
              </a:buClr>
            </a:pPr>
            <a:r>
              <a:rPr lang="en-GB" dirty="0" smtClean="0">
                <a:solidFill>
                  <a:srgbClr val="2F5897"/>
                </a:solidFill>
              </a:rPr>
              <a:t>(Optional) Open ‘gecko-parallel-internal/</a:t>
            </a:r>
            <a:r>
              <a:rPr lang="en-GB" dirty="0" err="1" smtClean="0">
                <a:solidFill>
                  <a:srgbClr val="2F5897"/>
                </a:solidFill>
              </a:rPr>
              <a:t>src</a:t>
            </a:r>
            <a:r>
              <a:rPr lang="en-GB" dirty="0" smtClean="0">
                <a:solidFill>
                  <a:srgbClr val="2F5897"/>
                </a:solidFill>
              </a:rPr>
              <a:t>/</a:t>
            </a:r>
            <a:r>
              <a:rPr lang="en-GB" dirty="0" err="1" smtClean="0">
                <a:solidFill>
                  <a:srgbClr val="2F5897"/>
                </a:solidFill>
              </a:rPr>
              <a:t>dictionary.c</a:t>
            </a:r>
            <a:r>
              <a:rPr lang="en-GB" dirty="0" smtClean="0">
                <a:solidFill>
                  <a:srgbClr val="2F5897"/>
                </a:solidFill>
              </a:rPr>
              <a:t>’ and ‘gecko-parallel-external/</a:t>
            </a:r>
            <a:r>
              <a:rPr lang="en-GB" dirty="0" err="1" smtClean="0">
                <a:solidFill>
                  <a:srgbClr val="2F5897"/>
                </a:solidFill>
              </a:rPr>
              <a:t>src</a:t>
            </a:r>
            <a:r>
              <a:rPr lang="en-GB" dirty="0" smtClean="0">
                <a:solidFill>
                  <a:srgbClr val="2F5897"/>
                </a:solidFill>
              </a:rPr>
              <a:t>/</a:t>
            </a:r>
            <a:r>
              <a:rPr lang="en-GB" dirty="0" err="1" smtClean="0">
                <a:solidFill>
                  <a:srgbClr val="2F5897"/>
                </a:solidFill>
              </a:rPr>
              <a:t>scheduler.c</a:t>
            </a:r>
            <a:r>
              <a:rPr lang="en-GB" dirty="0" smtClean="0">
                <a:solidFill>
                  <a:srgbClr val="2F5897"/>
                </a:solidFill>
              </a:rPr>
              <a:t>’ to observe how you can build </a:t>
            </a:r>
            <a:r>
              <a:rPr lang="en-GB" dirty="0" err="1" smtClean="0">
                <a:solidFill>
                  <a:srgbClr val="2F5897"/>
                </a:solidFill>
              </a:rPr>
              <a:t>OpenMP</a:t>
            </a:r>
            <a:r>
              <a:rPr lang="en-GB" dirty="0" smtClean="0">
                <a:solidFill>
                  <a:srgbClr val="2F5897"/>
                </a:solidFill>
              </a:rPr>
              <a:t> and MPI hybrid applications </a:t>
            </a:r>
            <a:endParaRPr lang="en-GB" dirty="0" smtClean="0">
              <a:solidFill>
                <a:srgbClr val="2F5897"/>
              </a:solidFill>
            </a:endParaRPr>
          </a:p>
        </p:txBody>
      </p:sp>
    </p:spTree>
    <p:extLst>
      <p:ext uri="{BB962C8B-B14F-4D97-AF65-F5344CB8AC3E}">
        <p14:creationId xmlns:p14="http://schemas.microsoft.com/office/powerpoint/2010/main" val="4283673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First you need to enter in the </a:t>
            </a:r>
            <a:r>
              <a:rPr lang="en-GB" sz="2000" dirty="0" smtClean="0">
                <a:solidFill>
                  <a:srgbClr val="2F5897"/>
                </a:solidFill>
              </a:rPr>
              <a:t>gecko-parallel-internal/</a:t>
            </a:r>
            <a:r>
              <a:rPr lang="en-GB" sz="2000" dirty="0" err="1" smtClean="0">
                <a:solidFill>
                  <a:srgbClr val="2F5897"/>
                </a:solidFill>
              </a:rPr>
              <a:t>src</a:t>
            </a:r>
            <a:r>
              <a:rPr lang="en-GB" sz="2000" dirty="0" smtClean="0">
                <a:solidFill>
                  <a:srgbClr val="2F5897"/>
                </a:solidFill>
              </a:rPr>
              <a:t> </a:t>
            </a:r>
            <a:r>
              <a:rPr lang="en-GB" sz="2000" dirty="0">
                <a:solidFill>
                  <a:srgbClr val="2F5897"/>
                </a:solidFill>
              </a:rPr>
              <a:t>folder of the day2 folder. Then the following line will compile all the GECKO </a:t>
            </a:r>
            <a:r>
              <a:rPr lang="en-GB" sz="2000" dirty="0" smtClean="0">
                <a:solidFill>
                  <a:srgbClr val="2F5897"/>
                </a:solidFill>
              </a:rPr>
              <a:t>modules:</a:t>
            </a:r>
          </a:p>
          <a:p>
            <a:pPr marL="101600" indent="0">
              <a:lnSpc>
                <a:spcPct val="120000"/>
              </a:lnSpc>
              <a:spcBef>
                <a:spcPts val="0"/>
              </a:spcBef>
              <a:spcAft>
                <a:spcPts val="0"/>
              </a:spcAft>
              <a:buClr>
                <a:srgbClr val="2F5897"/>
              </a:buClr>
              <a:buNone/>
            </a:pPr>
            <a:r>
              <a:rPr lang="en-GB" sz="2000" dirty="0">
                <a:solidFill>
                  <a:srgbClr val="2F5897"/>
                </a:solidFill>
                <a:latin typeface="Courier New" panose="02070309020205020404" pitchFamily="49" charset="0"/>
                <a:cs typeface="Courier New" panose="02070309020205020404" pitchFamily="49" charset="0"/>
              </a:rPr>
              <a:t>m</a:t>
            </a:r>
            <a:r>
              <a:rPr lang="en-GB" sz="2000" dirty="0" smtClean="0">
                <a:solidFill>
                  <a:srgbClr val="2F5897"/>
                </a:solidFill>
                <a:latin typeface="Courier New" panose="02070309020205020404" pitchFamily="49" charset="0"/>
                <a:cs typeface="Courier New" panose="02070309020205020404" pitchFamily="49" charset="0"/>
              </a:rPr>
              <a:t>odule load </a:t>
            </a:r>
            <a:r>
              <a:rPr lang="en-GB" sz="2000" dirty="0" err="1" smtClean="0">
                <a:solidFill>
                  <a:srgbClr val="2F5897"/>
                </a:solidFill>
                <a:latin typeface="Courier New" panose="02070309020205020404" pitchFamily="49" charset="0"/>
                <a:cs typeface="Courier New" panose="02070309020205020404" pitchFamily="49" charset="0"/>
              </a:rPr>
              <a:t>openmpi</a:t>
            </a:r>
            <a:endParaRPr lang="en-GB" sz="2000" dirty="0" smtClean="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2000" dirty="0" smtClean="0">
                <a:solidFill>
                  <a:srgbClr val="2F5897"/>
                </a:solidFill>
                <a:latin typeface="Courier New" panose="02070309020205020404" pitchFamily="49" charset="0"/>
                <a:cs typeface="Courier New" panose="02070309020205020404" pitchFamily="49" charset="0"/>
              </a:rPr>
              <a:t>make </a:t>
            </a:r>
            <a:r>
              <a:rPr lang="en-GB" sz="2000" dirty="0" smtClean="0">
                <a:solidFill>
                  <a:srgbClr val="2F5897"/>
                </a:solidFill>
                <a:latin typeface="Courier New" panose="02070309020205020404" pitchFamily="49" charset="0"/>
                <a:cs typeface="Courier New" panose="02070309020205020404" pitchFamily="49" charset="0"/>
              </a:rPr>
              <a:t>all</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Compilation instructions</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3070093"/>
            <a:ext cx="5282208" cy="3614898"/>
          </a:xfrm>
          <a:prstGeom prst="rect">
            <a:avLst/>
          </a:prstGeom>
        </p:spPr>
      </p:pic>
    </p:spTree>
    <p:extLst>
      <p:ext uri="{BB962C8B-B14F-4D97-AF65-F5344CB8AC3E}">
        <p14:creationId xmlns:p14="http://schemas.microsoft.com/office/powerpoint/2010/main" val="456509883"/>
      </p:ext>
    </p:extLst>
  </p:cSld>
  <p:clrMapOvr>
    <a:masterClrMapping/>
  </p:clrMapOvr>
  <p:transition advTm="4459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The test folder present at the same level as the </a:t>
            </a:r>
            <a:r>
              <a:rPr lang="en-GB" sz="2000" dirty="0" err="1">
                <a:solidFill>
                  <a:srgbClr val="2F5897"/>
                </a:solidFill>
              </a:rPr>
              <a:t>src</a:t>
            </a:r>
            <a:r>
              <a:rPr lang="en-GB" sz="2000" dirty="0">
                <a:solidFill>
                  <a:srgbClr val="2F5897"/>
                </a:solidFill>
              </a:rPr>
              <a:t> folder contains five folders:</a:t>
            </a:r>
          </a:p>
          <a:p>
            <a:pPr marL="857250" lvl="1" indent="-355600">
              <a:lnSpc>
                <a:spcPct val="120000"/>
              </a:lnSpc>
              <a:spcBef>
                <a:spcPts val="0"/>
              </a:spcBef>
              <a:spcAft>
                <a:spcPts val="0"/>
              </a:spcAft>
              <a:buClr>
                <a:srgbClr val="2F5897"/>
              </a:buClr>
            </a:pPr>
            <a:r>
              <a:rPr lang="en-GB" sz="1800" dirty="0" smtClean="0">
                <a:solidFill>
                  <a:srgbClr val="2F5897"/>
                </a:solidFill>
              </a:rPr>
              <a:t>run2 </a:t>
            </a:r>
            <a:r>
              <a:rPr lang="en-GB" sz="1800" dirty="0">
                <a:solidFill>
                  <a:srgbClr val="2F5897"/>
                </a:solidFill>
              </a:rPr>
              <a:t>which contains the genomes, and the workload files for the dictionary and hits programs. The workload in this case is the following: A,C G,T</a:t>
            </a:r>
          </a:p>
          <a:p>
            <a:pPr marL="857250" lvl="1" indent="-355600">
              <a:lnSpc>
                <a:spcPct val="120000"/>
              </a:lnSpc>
              <a:spcBef>
                <a:spcPts val="0"/>
              </a:spcBef>
              <a:spcAft>
                <a:spcPts val="0"/>
              </a:spcAft>
              <a:buClr>
                <a:srgbClr val="2F5897"/>
              </a:buClr>
            </a:pPr>
            <a:r>
              <a:rPr lang="en-GB" sz="1800" dirty="0">
                <a:solidFill>
                  <a:srgbClr val="2F5897"/>
                </a:solidFill>
              </a:rPr>
              <a:t>run4 is equivalent to the previous folder but the workloads vary to match 4 cores and 4 tasks per core</a:t>
            </a:r>
          </a:p>
          <a:p>
            <a:pPr marL="857250" lvl="1" indent="-355600">
              <a:lnSpc>
                <a:spcPct val="120000"/>
              </a:lnSpc>
              <a:spcBef>
                <a:spcPts val="0"/>
              </a:spcBef>
              <a:spcAft>
                <a:spcPts val="0"/>
              </a:spcAft>
              <a:buClr>
                <a:srgbClr val="2F5897"/>
              </a:buClr>
            </a:pPr>
            <a:r>
              <a:rPr lang="en-GB" sz="1800" dirty="0">
                <a:solidFill>
                  <a:srgbClr val="2F5897"/>
                </a:solidFill>
              </a:rPr>
              <a:t>run8 is equivalent to the previous folder but the workloads vary to match 8 cores and 2 tasks per core</a:t>
            </a:r>
          </a:p>
          <a:p>
            <a:pPr marL="857250" lvl="1" indent="-355600">
              <a:lnSpc>
                <a:spcPct val="120000"/>
              </a:lnSpc>
              <a:spcBef>
                <a:spcPts val="0"/>
              </a:spcBef>
              <a:spcAft>
                <a:spcPts val="0"/>
              </a:spcAft>
              <a:buClr>
                <a:srgbClr val="2F5897"/>
              </a:buClr>
            </a:pPr>
            <a:r>
              <a:rPr lang="en-GB" sz="1800" dirty="0">
                <a:solidFill>
                  <a:srgbClr val="2F5897"/>
                </a:solidFill>
              </a:rPr>
              <a:t>run16 is equivalent to the previous folder but the workloads vary to match 16 cores and 2 tasks per </a:t>
            </a:r>
            <a:r>
              <a:rPr lang="en-GB" sz="1800" dirty="0" smtClean="0">
                <a:solidFill>
                  <a:srgbClr val="2F5897"/>
                </a:solidFill>
              </a:rPr>
              <a:t>core</a:t>
            </a:r>
            <a:endParaRPr lang="en-GB" sz="1800" dirty="0">
              <a:solidFill>
                <a:srgbClr val="2F5897"/>
              </a:solidFill>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2100146779"/>
      </p:ext>
    </p:extLst>
  </p:cSld>
  <p:clrMapOvr>
    <a:masterClrMapping/>
  </p:clrMapOvr>
  <p:transition advTm="4459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Before executing a comparison in parallel you need to modify the BASE_DIR variable of the workflow.sh script which is in the bin folder. This variable should point to the full path of the bin </a:t>
            </a:r>
            <a:r>
              <a:rPr lang="en-GB" dirty="0" smtClean="0">
                <a:solidFill>
                  <a:srgbClr val="2F5897"/>
                </a:solidFill>
              </a:rPr>
              <a:t>folder.</a:t>
            </a:r>
          </a:p>
          <a:p>
            <a:pPr marL="444500" indent="-342900">
              <a:lnSpc>
                <a:spcPct val="120000"/>
              </a:lnSpc>
              <a:spcBef>
                <a:spcPts val="0"/>
              </a:spcBef>
              <a:spcAft>
                <a:spcPts val="0"/>
              </a:spcAft>
              <a:buClr>
                <a:srgbClr val="2F5897"/>
              </a:buClr>
            </a:pPr>
            <a:r>
              <a:rPr lang="en-GB" dirty="0" smtClean="0">
                <a:solidFill>
                  <a:srgbClr val="2F5897"/>
                </a:solidFill>
              </a:rPr>
              <a:t>After </a:t>
            </a:r>
            <a:r>
              <a:rPr lang="en-GB" dirty="0">
                <a:solidFill>
                  <a:srgbClr val="2F5897"/>
                </a:solidFill>
              </a:rPr>
              <a:t>this modification, you can navigate to one of the test/</a:t>
            </a:r>
            <a:r>
              <a:rPr lang="en-GB" dirty="0" err="1">
                <a:solidFill>
                  <a:srgbClr val="2F5897"/>
                </a:solidFill>
              </a:rPr>
              <a:t>runX</a:t>
            </a:r>
            <a:r>
              <a:rPr lang="en-GB" dirty="0">
                <a:solidFill>
                  <a:srgbClr val="2F5897"/>
                </a:solidFill>
              </a:rPr>
              <a:t> folders in order to execute the </a:t>
            </a:r>
            <a:r>
              <a:rPr lang="en-GB" dirty="0" err="1">
                <a:solidFill>
                  <a:srgbClr val="2F5897"/>
                </a:solidFill>
              </a:rPr>
              <a:t>the</a:t>
            </a:r>
            <a:r>
              <a:rPr lang="en-GB" dirty="0">
                <a:solidFill>
                  <a:srgbClr val="2F5897"/>
                </a:solidFill>
              </a:rPr>
              <a:t> parallel version of GECKO with a given number of cores (</a:t>
            </a:r>
            <a:r>
              <a:rPr lang="en-GB" dirty="0" smtClean="0">
                <a:solidFill>
                  <a:srgbClr val="2F5897"/>
                </a:solidFill>
              </a:rPr>
              <a:t>2, 4, 8 and 16 in </a:t>
            </a:r>
            <a:r>
              <a:rPr lang="en-GB" dirty="0">
                <a:solidFill>
                  <a:srgbClr val="2F5897"/>
                </a:solidFill>
              </a:rPr>
              <a:t>these examples).</a:t>
            </a:r>
            <a:endParaRPr lang="en-GB" sz="2400" dirty="0" smtClean="0">
              <a:solidFill>
                <a:srgbClr val="2F5897"/>
              </a:solidFill>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873503138"/>
      </p:ext>
    </p:extLst>
  </p:cSld>
  <p:clrMapOvr>
    <a:masterClrMapping/>
  </p:clrMapOvr>
  <p:transition advTm="4459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101600"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5 --mem=60gb --time=00:15:00 -p local ../../bin/workflow.sh S1 S2 100 65 32 3 2</a:t>
            </a:r>
          </a:p>
          <a:p>
            <a:pPr marL="101600" indent="0">
              <a:lnSpc>
                <a:spcPct val="120000"/>
              </a:lnSpc>
              <a:spcBef>
                <a:spcPts val="0"/>
              </a:spcBef>
              <a:spcAft>
                <a:spcPts val="0"/>
              </a:spcAft>
              <a:buClr>
                <a:srgbClr val="2F5897"/>
              </a:buClr>
              <a:buNone/>
            </a:pPr>
            <a:endParaRPr lang="en-GB" sz="1800" dirty="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9 --mem=60gb --time=00:15:00 -p local ../../bin/workflow.sh S1 S2 100 65 32 5 4</a:t>
            </a:r>
          </a:p>
          <a:p>
            <a:pPr marL="101600" indent="0">
              <a:lnSpc>
                <a:spcPct val="120000"/>
              </a:lnSpc>
              <a:spcBef>
                <a:spcPts val="0"/>
              </a:spcBef>
              <a:spcAft>
                <a:spcPts val="0"/>
              </a:spcAft>
              <a:buClr>
                <a:srgbClr val="2F5897"/>
              </a:buClr>
              <a:buNone/>
            </a:pPr>
            <a:endParaRPr lang="en-GB" sz="1800" dirty="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17 --mem=60gb --time=00:15:00 -p local ../../bin/workflow.sh S1 S2 100 65 32 9 2</a:t>
            </a:r>
          </a:p>
          <a:p>
            <a:pPr marL="101600" indent="0">
              <a:lnSpc>
                <a:spcPct val="120000"/>
              </a:lnSpc>
              <a:spcBef>
                <a:spcPts val="0"/>
              </a:spcBef>
              <a:spcAft>
                <a:spcPts val="0"/>
              </a:spcAft>
              <a:buClr>
                <a:srgbClr val="2F5897"/>
              </a:buClr>
              <a:buNone/>
            </a:pPr>
            <a:endParaRPr lang="en-GB" sz="1800" dirty="0">
              <a:solidFill>
                <a:srgbClr val="2F5897"/>
              </a:solidFill>
              <a:latin typeface="Courier New" panose="02070309020205020404" pitchFamily="49" charset="0"/>
              <a:cs typeface="Courier New" panose="02070309020205020404" pitchFamily="49" charset="0"/>
            </a:endParaRPr>
          </a:p>
          <a:p>
            <a:pPr marL="101600" indent="0">
              <a:lnSpc>
                <a:spcPct val="120000"/>
              </a:lnSpc>
              <a:spcBef>
                <a:spcPts val="0"/>
              </a:spcBef>
              <a:spcAft>
                <a:spcPts val="0"/>
              </a:spcAft>
              <a:buClr>
                <a:srgbClr val="2F5897"/>
              </a:buClr>
              <a:buNone/>
            </a:pPr>
            <a:r>
              <a:rPr lang="en-GB" sz="1800" dirty="0" err="1">
                <a:solidFill>
                  <a:srgbClr val="2F5897"/>
                </a:solidFill>
                <a:latin typeface="Courier New" panose="02070309020205020404" pitchFamily="49" charset="0"/>
                <a:cs typeface="Courier New" panose="02070309020205020404" pitchFamily="49" charset="0"/>
              </a:rPr>
              <a:t>sbatch</a:t>
            </a:r>
            <a:r>
              <a:rPr lang="en-GB" sz="1800" dirty="0">
                <a:solidFill>
                  <a:srgbClr val="2F5897"/>
                </a:solidFill>
                <a:latin typeface="Courier New" panose="02070309020205020404" pitchFamily="49" charset="0"/>
                <a:cs typeface="Courier New" panose="02070309020205020404" pitchFamily="49" charset="0"/>
              </a:rPr>
              <a:t> --</a:t>
            </a:r>
            <a:r>
              <a:rPr lang="en-GB" sz="1800" dirty="0" err="1">
                <a:solidFill>
                  <a:srgbClr val="2F5897"/>
                </a:solidFill>
                <a:latin typeface="Courier New" panose="02070309020205020404" pitchFamily="49" charset="0"/>
                <a:cs typeface="Courier New" panose="02070309020205020404" pitchFamily="49" charset="0"/>
              </a:rPr>
              <a:t>ntasks</a:t>
            </a:r>
            <a:r>
              <a:rPr lang="en-GB" sz="1800" dirty="0">
                <a:solidFill>
                  <a:srgbClr val="2F5897"/>
                </a:solidFill>
                <a:latin typeface="Courier New" panose="02070309020205020404" pitchFamily="49" charset="0"/>
                <a:cs typeface="Courier New" panose="02070309020205020404" pitchFamily="49" charset="0"/>
              </a:rPr>
              <a:t> 65 --mem=60gb --time=00:15:00 -p local ../../bin/workflow.sh S1 S2 100 65 32 17 4</a:t>
            </a:r>
            <a:endParaRPr lang="en-GB" sz="1800" dirty="0" smtClean="0">
              <a:solidFill>
                <a:srgbClr val="2F5897"/>
              </a:solidFill>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557717052"/>
      </p:ext>
    </p:extLst>
  </p:cSld>
  <p:clrMapOvr>
    <a:masterClrMapping/>
  </p:clrMapOvr>
  <p:transition advTm="4459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As you may have noticed, the execution line is similar to the one of the sequential version but with 2 additional parameters at the end. For the first execution line</a:t>
            </a:r>
            <a:r>
              <a:rPr lang="en-GB" dirty="0" smtClean="0">
                <a:solidFill>
                  <a:srgbClr val="2F5897"/>
                </a:solidFill>
              </a:rPr>
              <a:t>:</a:t>
            </a:r>
            <a:endParaRPr lang="en-GB" dirty="0">
              <a:solidFill>
                <a:srgbClr val="2F5897"/>
              </a:solidFill>
            </a:endParaRPr>
          </a:p>
          <a:p>
            <a:pPr marL="844550" lvl="1" indent="-342900">
              <a:lnSpc>
                <a:spcPct val="120000"/>
              </a:lnSpc>
              <a:spcBef>
                <a:spcPts val="0"/>
              </a:spcBef>
              <a:spcAft>
                <a:spcPts val="0"/>
              </a:spcAft>
              <a:buClr>
                <a:srgbClr val="2F5897"/>
              </a:buClr>
            </a:pPr>
            <a:r>
              <a:rPr lang="en-GB" dirty="0">
                <a:solidFill>
                  <a:srgbClr val="2F5897"/>
                </a:solidFill>
              </a:rPr>
              <a:t>3 which is the number of cores</a:t>
            </a:r>
          </a:p>
          <a:p>
            <a:pPr marL="844550" lvl="1" indent="-342900">
              <a:lnSpc>
                <a:spcPct val="120000"/>
              </a:lnSpc>
              <a:spcBef>
                <a:spcPts val="0"/>
              </a:spcBef>
              <a:spcAft>
                <a:spcPts val="0"/>
              </a:spcAft>
              <a:buClr>
                <a:srgbClr val="2F5897"/>
              </a:buClr>
            </a:pPr>
            <a:r>
              <a:rPr lang="en-GB" dirty="0">
                <a:solidFill>
                  <a:srgbClr val="2F5897"/>
                </a:solidFill>
              </a:rPr>
              <a:t>2 which is the number of simultaneous tasks per core</a:t>
            </a:r>
            <a:endParaRPr lang="en-GB" sz="2000" dirty="0" smtClean="0">
              <a:solidFill>
                <a:srgbClr val="2F5897"/>
              </a:solidFill>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2494938705"/>
      </p:ext>
    </p:extLst>
  </p:cSld>
  <p:clrMapOvr>
    <a:masterClrMapping/>
  </p:clrMapOvr>
  <p:transition advTm="4459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611560" y="1412776"/>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44500" indent="-342900">
              <a:lnSpc>
                <a:spcPct val="120000"/>
              </a:lnSpc>
              <a:spcBef>
                <a:spcPts val="0"/>
              </a:spcBef>
              <a:spcAft>
                <a:spcPts val="0"/>
              </a:spcAft>
              <a:buClr>
                <a:srgbClr val="2F5897"/>
              </a:buClr>
            </a:pPr>
            <a:r>
              <a:rPr lang="en-GB" dirty="0">
                <a:solidFill>
                  <a:srgbClr val="2F5897"/>
                </a:solidFill>
              </a:rPr>
              <a:t>What precedes the workflow.sh script in the submission line are specific parameters of the distributed resources manager</a:t>
            </a:r>
            <a:r>
              <a:rPr lang="en-GB" dirty="0" smtClean="0">
                <a:solidFill>
                  <a:srgbClr val="2F5897"/>
                </a:solidFill>
              </a:rPr>
              <a:t>:</a:t>
            </a:r>
            <a:endParaRPr lang="en-GB" dirty="0">
              <a:solidFill>
                <a:srgbClr val="2F5897"/>
              </a:solidFill>
            </a:endParaRPr>
          </a:p>
          <a:p>
            <a:pPr marL="844550" lvl="1" indent="-342900">
              <a:lnSpc>
                <a:spcPct val="120000"/>
              </a:lnSpc>
              <a:spcBef>
                <a:spcPts val="0"/>
              </a:spcBef>
              <a:spcAft>
                <a:spcPts val="0"/>
              </a:spcAft>
              <a:buClr>
                <a:srgbClr val="2F5897"/>
              </a:buClr>
            </a:pPr>
            <a:r>
              <a:rPr lang="en-GB" dirty="0" err="1">
                <a:solidFill>
                  <a:srgbClr val="2F5897"/>
                </a:solidFill>
              </a:rPr>
              <a:t>ntasks</a:t>
            </a:r>
            <a:r>
              <a:rPr lang="en-GB" dirty="0">
                <a:solidFill>
                  <a:srgbClr val="2F5897"/>
                </a:solidFill>
              </a:rPr>
              <a:t>: number of cores (not </a:t>
            </a:r>
            <a:r>
              <a:rPr lang="en-GB" dirty="0" err="1">
                <a:solidFill>
                  <a:srgbClr val="2F5897"/>
                </a:solidFill>
              </a:rPr>
              <a:t>neccesarily</a:t>
            </a:r>
            <a:r>
              <a:rPr lang="en-GB" dirty="0">
                <a:solidFill>
                  <a:srgbClr val="2F5897"/>
                </a:solidFill>
              </a:rPr>
              <a:t> in the same node)</a:t>
            </a:r>
          </a:p>
          <a:p>
            <a:pPr marL="844550" lvl="1" indent="-342900">
              <a:lnSpc>
                <a:spcPct val="120000"/>
              </a:lnSpc>
              <a:spcBef>
                <a:spcPts val="0"/>
              </a:spcBef>
              <a:spcAft>
                <a:spcPts val="0"/>
              </a:spcAft>
              <a:buClr>
                <a:srgbClr val="2F5897"/>
              </a:buClr>
            </a:pPr>
            <a:r>
              <a:rPr lang="en-GB" dirty="0">
                <a:solidFill>
                  <a:srgbClr val="2F5897"/>
                </a:solidFill>
              </a:rPr>
              <a:t>mem: amount of memory required</a:t>
            </a:r>
          </a:p>
          <a:p>
            <a:pPr marL="844550" lvl="1" indent="-342900">
              <a:lnSpc>
                <a:spcPct val="120000"/>
              </a:lnSpc>
              <a:spcBef>
                <a:spcPts val="0"/>
              </a:spcBef>
              <a:spcAft>
                <a:spcPts val="0"/>
              </a:spcAft>
              <a:buClr>
                <a:srgbClr val="2F5897"/>
              </a:buClr>
            </a:pPr>
            <a:r>
              <a:rPr lang="en-GB" dirty="0">
                <a:solidFill>
                  <a:srgbClr val="2F5897"/>
                </a:solidFill>
              </a:rPr>
              <a:t>time: </a:t>
            </a:r>
            <a:r>
              <a:rPr lang="en-GB" dirty="0" err="1">
                <a:solidFill>
                  <a:srgbClr val="2F5897"/>
                </a:solidFill>
              </a:rPr>
              <a:t>walltime</a:t>
            </a:r>
            <a:r>
              <a:rPr lang="en-GB" dirty="0">
                <a:solidFill>
                  <a:srgbClr val="2F5897"/>
                </a:solidFill>
              </a:rPr>
              <a:t> required to run the application</a:t>
            </a:r>
          </a:p>
          <a:p>
            <a:pPr marL="444500" indent="-342900">
              <a:lnSpc>
                <a:spcPct val="120000"/>
              </a:lnSpc>
              <a:spcBef>
                <a:spcPts val="0"/>
              </a:spcBef>
              <a:spcAft>
                <a:spcPts val="0"/>
              </a:spcAft>
              <a:buClr>
                <a:srgbClr val="2F5897"/>
              </a:buClr>
            </a:pPr>
            <a:r>
              <a:rPr lang="en-GB" dirty="0">
                <a:solidFill>
                  <a:srgbClr val="2F5897"/>
                </a:solidFill>
              </a:rPr>
              <a:t>The execution generates a number of intermediate files and also the .frags and .csv resulting files. In addition the file time.txt will contain the execution time ([h]:</a:t>
            </a:r>
            <a:r>
              <a:rPr lang="en-GB" dirty="0" err="1">
                <a:solidFill>
                  <a:srgbClr val="2F5897"/>
                </a:solidFill>
              </a:rPr>
              <a:t>mm:ss</a:t>
            </a:r>
            <a:r>
              <a:rPr lang="en-GB" dirty="0">
                <a:solidFill>
                  <a:srgbClr val="2F5897"/>
                </a:solidFill>
              </a:rPr>
              <a:t> format) of the parallelised modules.</a:t>
            </a:r>
            <a:endParaRPr lang="en-GB" dirty="0" smtClean="0">
              <a:solidFill>
                <a:srgbClr val="2F5897"/>
              </a:solidFill>
            </a:endParaRPr>
          </a:p>
        </p:txBody>
      </p:sp>
      <p:sp>
        <p:nvSpPr>
          <p:cNvPr id="5" name="Title 4"/>
          <p:cNvSpPr>
            <a:spLocks noGrp="1"/>
          </p:cNvSpPr>
          <p:nvPr>
            <p:ph type="title"/>
          </p:nvPr>
        </p:nvSpPr>
        <p:spPr>
          <a:xfrm>
            <a:off x="683568" y="474659"/>
            <a:ext cx="7128792" cy="1143001"/>
          </a:xfrm>
          <a:noFill/>
          <a:ln>
            <a:noFill/>
          </a:ln>
        </p:spPr>
        <p:txBody>
          <a:bodyPr lIns="91425" tIns="91425" rIns="91425" bIns="91425" anchor="t" anchorCtr="0">
            <a:noAutofit/>
          </a:bodyPr>
          <a:lstStyle/>
          <a:p>
            <a:r>
              <a:rPr lang="en-US" b="1" dirty="0" smtClean="0">
                <a:solidFill>
                  <a:srgbClr val="FF9900"/>
                </a:solidFill>
              </a:rPr>
              <a:t>Running your first comparison in parallel</a:t>
            </a:r>
            <a:endParaRPr lang="en-US" b="1" dirty="0">
              <a:solidFill>
                <a:srgbClr val="FF9900"/>
              </a:solidFill>
            </a:endParaRPr>
          </a:p>
        </p:txBody>
      </p:sp>
    </p:spTree>
    <p:extLst>
      <p:ext uri="{BB962C8B-B14F-4D97-AF65-F5344CB8AC3E}">
        <p14:creationId xmlns:p14="http://schemas.microsoft.com/office/powerpoint/2010/main" val="292858375"/>
      </p:ext>
    </p:extLst>
  </p:cSld>
  <p:clrMapOvr>
    <a:masterClrMapping/>
  </p:clrMapOvr>
  <p:transition advTm="44592"/>
  <p:timing>
    <p:tnLst>
      <p:par>
        <p:cTn id="1" dur="indefinite" restart="never" nodeType="tmRoot"/>
      </p:par>
    </p:tnLst>
  </p:timing>
</p:sld>
</file>

<file path=ppt/theme/theme1.xml><?xml version="1.0" encoding="utf-8"?>
<a:theme xmlns:a="http://schemas.openxmlformats.org/drawingml/2006/main" name="3_ELIXIR_templat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ELIXIR_templat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905</Words>
  <Application>Microsoft Office PowerPoint</Application>
  <PresentationFormat>Presentación en pantalla (4:3)</PresentationFormat>
  <Paragraphs>101</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18</vt:i4>
      </vt:variant>
    </vt:vector>
  </HeadingPairs>
  <TitlesOfParts>
    <vt:vector size="26" baseType="lpstr">
      <vt:lpstr>ＭＳ Ｐゴシック</vt:lpstr>
      <vt:lpstr>Arial</vt:lpstr>
      <vt:lpstr>Calibri</vt:lpstr>
      <vt:lpstr>Courier New</vt:lpstr>
      <vt:lpstr>Times New Roman</vt:lpstr>
      <vt:lpstr>Wingdings</vt:lpstr>
      <vt:lpstr>3_ELIXIR_template</vt:lpstr>
      <vt:lpstr>5_ELIXIR_template</vt:lpstr>
      <vt:lpstr>ELIXIR-EXCELERATE HPC course</vt:lpstr>
      <vt:lpstr>Practical session</vt:lpstr>
      <vt:lpstr>Exercise</vt:lpstr>
      <vt:lpstr>Compilation instructions</vt:lpstr>
      <vt:lpstr>Running your first comparison in parallel</vt:lpstr>
      <vt:lpstr>Running your first comparison in parallel</vt:lpstr>
      <vt:lpstr>Running your first comparison in parallel</vt:lpstr>
      <vt:lpstr>Running your first comparison in parallel</vt:lpstr>
      <vt:lpstr>Running your first comparison in parallel</vt:lpstr>
      <vt:lpstr>External parallelization level</vt:lpstr>
      <vt:lpstr>Compilation instructions</vt:lpstr>
      <vt:lpstr>Running the all-vs-all comparison in parallel</vt:lpstr>
      <vt:lpstr>Running the all-vs-all comparison in parallel</vt:lpstr>
      <vt:lpstr>Running the all-vs-all comparison in parallel</vt:lpstr>
      <vt:lpstr>Running the all-vs-all comparison in parallel</vt:lpstr>
      <vt:lpstr>Running the all-vs-all comparison in parallel</vt:lpstr>
      <vt:lpstr>Running the all-vs-all comparison in parallel</vt:lpstr>
      <vt:lpstr>Running the all-vs-all comparison in parallel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ELIXIR-EXCELERATE</dc:title>
  <dc:creator>Celia van Gelder</dc:creator>
  <cp:lastModifiedBy>Oscar</cp:lastModifiedBy>
  <cp:revision>34</cp:revision>
  <dcterms:modified xsi:type="dcterms:W3CDTF">2017-04-04T14:30:37Z</dcterms:modified>
</cp:coreProperties>
</file>