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376" r:id="rId3"/>
    <p:sldId id="336" r:id="rId4"/>
    <p:sldId id="405" r:id="rId5"/>
    <p:sldId id="348" r:id="rId6"/>
    <p:sldId id="346" r:id="rId7"/>
    <p:sldId id="359" r:id="rId8"/>
    <p:sldId id="349" r:id="rId9"/>
    <p:sldId id="350" r:id="rId10"/>
    <p:sldId id="352" r:id="rId11"/>
    <p:sldId id="351" r:id="rId12"/>
    <p:sldId id="377" r:id="rId13"/>
    <p:sldId id="378" r:id="rId14"/>
    <p:sldId id="362" r:id="rId15"/>
    <p:sldId id="379" r:id="rId16"/>
    <p:sldId id="366" r:id="rId17"/>
    <p:sldId id="369" r:id="rId18"/>
    <p:sldId id="375" r:id="rId19"/>
    <p:sldId id="365" r:id="rId20"/>
    <p:sldId id="344" r:id="rId21"/>
    <p:sldId id="353" r:id="rId22"/>
    <p:sldId id="355" r:id="rId23"/>
    <p:sldId id="360" r:id="rId24"/>
    <p:sldId id="382" r:id="rId25"/>
    <p:sldId id="381" r:id="rId26"/>
    <p:sldId id="383" r:id="rId27"/>
    <p:sldId id="385" r:id="rId28"/>
    <p:sldId id="387" r:id="rId29"/>
    <p:sldId id="388" r:id="rId30"/>
    <p:sldId id="407" r:id="rId31"/>
    <p:sldId id="406" r:id="rId32"/>
    <p:sldId id="347" r:id="rId33"/>
    <p:sldId id="389" r:id="rId34"/>
    <p:sldId id="390" r:id="rId35"/>
    <p:sldId id="400" r:id="rId36"/>
    <p:sldId id="399" r:id="rId37"/>
    <p:sldId id="401" r:id="rId38"/>
    <p:sldId id="391" r:id="rId39"/>
    <p:sldId id="392" r:id="rId40"/>
    <p:sldId id="393" r:id="rId41"/>
    <p:sldId id="394" r:id="rId42"/>
    <p:sldId id="395" r:id="rId43"/>
    <p:sldId id="397" r:id="rId44"/>
    <p:sldId id="398" r:id="rId45"/>
    <p:sldId id="396" r:id="rId46"/>
    <p:sldId id="402" r:id="rId47"/>
    <p:sldId id="403" r:id="rId48"/>
    <p:sldId id="408" r:id="rId49"/>
    <p:sldId id="4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8CAC7-A6EF-2B4D-AB8B-1607A5156F73}">
          <p14:sldIdLst>
            <p14:sldId id="256"/>
          </p14:sldIdLst>
        </p14:section>
        <p14:section name="Layouts" id="{1E0E7423-9D8A-477E-B317-4B9E97423F50}">
          <p14:sldIdLst>
            <p14:sldId id="376"/>
            <p14:sldId id="336"/>
            <p14:sldId id="405"/>
            <p14:sldId id="348"/>
            <p14:sldId id="346"/>
            <p14:sldId id="359"/>
            <p14:sldId id="349"/>
            <p14:sldId id="350"/>
            <p14:sldId id="352"/>
            <p14:sldId id="351"/>
            <p14:sldId id="377"/>
            <p14:sldId id="378"/>
            <p14:sldId id="362"/>
            <p14:sldId id="379"/>
            <p14:sldId id="366"/>
            <p14:sldId id="369"/>
            <p14:sldId id="375"/>
            <p14:sldId id="365"/>
            <p14:sldId id="344"/>
            <p14:sldId id="353"/>
            <p14:sldId id="355"/>
            <p14:sldId id="360"/>
            <p14:sldId id="382"/>
            <p14:sldId id="381"/>
            <p14:sldId id="383"/>
            <p14:sldId id="385"/>
            <p14:sldId id="387"/>
            <p14:sldId id="388"/>
            <p14:sldId id="407"/>
            <p14:sldId id="406"/>
            <p14:sldId id="347"/>
            <p14:sldId id="389"/>
            <p14:sldId id="390"/>
            <p14:sldId id="400"/>
            <p14:sldId id="399"/>
            <p14:sldId id="401"/>
            <p14:sldId id="391"/>
            <p14:sldId id="392"/>
            <p14:sldId id="393"/>
            <p14:sldId id="394"/>
            <p14:sldId id="395"/>
            <p14:sldId id="397"/>
            <p14:sldId id="398"/>
            <p14:sldId id="396"/>
            <p14:sldId id="402"/>
            <p14:sldId id="403"/>
            <p14:sldId id="408"/>
            <p14:sldId id="404"/>
          </p14:sldIdLst>
        </p14:section>
        <p14:section name="Examples" id="{78A07CCD-6347-734B-8D99-6A7A67B0A879}">
          <p14:sldIdLst/>
        </p14:section>
        <p14:section name="Template directions" id="{CCEA62D8-042B-C24D-A0F2-0D46B456D1D3}">
          <p14:sldIdLst/>
        </p14:section>
        <p14:section name="Examples" id="{5D9F3D33-13B0-4F61-B262-54A47B947E2E}">
          <p14:sldIdLst/>
        </p14:section>
        <p14:section name="Template directions" id="{88F35358-FFFE-4E15-8CE2-855840F1C8D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98"/>
  </p:normalViewPr>
  <p:slideViewPr>
    <p:cSldViewPr snapToGrid="0">
      <p:cViewPr varScale="1">
        <p:scale>
          <a:sx n="111" d="100"/>
          <a:sy n="111" d="100"/>
        </p:scale>
        <p:origin x="6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58DC3-A33D-764A-B692-A28FB227C563}"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A411-4655-814E-94EE-C5E815CC0B41}" type="slidenum">
              <a:rPr lang="en-US" smtClean="0"/>
              <a:t>‹#›</a:t>
            </a:fld>
            <a:endParaRPr lang="en-US"/>
          </a:p>
        </p:txBody>
      </p:sp>
    </p:spTree>
    <p:extLst>
      <p:ext uri="{BB962C8B-B14F-4D97-AF65-F5344CB8AC3E}">
        <p14:creationId xmlns:p14="http://schemas.microsoft.com/office/powerpoint/2010/main" val="9270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8F66BAE-56C9-F36F-1127-898CBDE0445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EBBC6866-DC9B-FA1B-BDAB-018ADC7FA1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F702A2D-808B-0AB1-982E-84292250E5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721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42F148E8-0646-9909-B200-69C509B0741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50A5C04-B1B5-FE48-2C76-2A1CC4BB39D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F01B868B-435B-C82A-6A91-5FDBE280D77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178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7B9321F-E227-87D3-6DD5-3796628B0E8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2D90D8F-67A1-18DD-D08F-AAFFF655DA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0920849E-75E6-087B-89CE-B45D0AC131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7940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3BFA4A6-18F0-2F43-52EC-3588D3E8A12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0F9F000-FA14-4DB3-746E-F9BA89C0264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547A83A-61AC-D3B7-68DA-D9FE22F1D50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0940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8C499FCB-1510-E0FD-2029-06E1B72B8A05}"/>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C11ECD99-EBB1-7751-4CF5-1D0C1188A6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8AC4A91-062C-0E02-0A0E-AFA732275E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24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E039340-8BB5-F972-38A2-567739DBAF68}"/>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A48D34B-0D2A-5231-1CB9-2D0E8BFB6BB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E4EBEBB-ACB3-921D-84E0-538E28AECB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688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C6EC25B-6905-9E0F-7E7B-894452E2F04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1F86AEE-EFE4-32FB-D1F0-46D677195B1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7FE32639-9390-0AD5-DBFD-22AABE983B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8332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12CD602F-5CE4-E027-918E-F2571832FE0A}"/>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D3424E05-8495-71E6-9D42-E9169211760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445CF013-37C1-736C-B480-531DBF499B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8543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2492B8E-B385-FBE2-4F5A-634565D100B5}"/>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4775EB5-5DD2-80BC-07AC-A2ED0627EDC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C237E890-1FF4-CFE6-0993-BD9F500C02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216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BB1D5E4-1A01-EB03-79C3-AC2CF386B4D4}"/>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3A819E7-5583-846E-DAF3-C4F91D3017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23E4D45-BFB3-9280-D812-E1CB3E1B767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9207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4E1EB33-7306-83CF-D7BE-740FFC27A8F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37F47FF1-95E5-5D76-42F9-9BA1109CA8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400C2B9A-FD04-6B47-4DAF-583C7C0E1B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136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13BCD80E-A74B-1DBD-25A9-8F2A5B34468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98BC00D2-E689-3159-311D-145A42EFA69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FDF716E3-74CE-B4F7-4AD0-9214B84363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0443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BA7C892-AA93-47CF-952D-C34D1618D14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D628109-E89A-CA4A-D133-B06850A4E4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1C4146A-B618-0C71-33A6-B81F9FE3DB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170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B518178E-4D5A-4D86-CD3B-901BF87D347D}"/>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8FE060F-FE49-B9B1-4EB1-E471BC40B46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73444AF-8DB1-BFC8-E9C2-27875E8720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23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58229A9-76E5-505A-5264-3F5DDAE192E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A06B3AD-8A1A-FDD4-39A5-B2CDBF31679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F2284F1-A4F2-2681-D1CA-0E928647643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514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37992A5-DE87-05A1-599B-92C25F3117F1}"/>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CDAB6B1-D660-0F5C-2D59-881F72DEB11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005282F-5E28-E7EA-BEC6-B583A8BB1F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3123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8476EDB-85C0-FE66-9747-2B9C97A41F8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A51D12D-FE55-9396-3B22-4CA04F05E0A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83CDA3FD-A68D-F53A-C731-46679A1CDD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6429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7324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937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8213A8B2-51D0-539F-E070-8119BB524CF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CEFFF65C-2735-D022-1FB0-A34E16AE0F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0E533C65-C5FC-2A81-F71B-1399C9488D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1565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67DC82D-9096-9399-19BD-DCDB678B7A8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680FA69-B882-C8EE-288F-9D80928D6A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3136ED-9978-C883-CD3C-A740EBB1A0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15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AB08833-077A-BE2C-B6FF-0DB824093C8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9504A178-883C-001A-EE90-0FFC333D85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C737E8A-2182-585A-3A93-AAD8DB5689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179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E4B3C0D-CE47-48AD-B80E-9F56D8B726B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A15D4BE-5DA2-57C4-9C3E-056FD61E125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166BA1BE-D3D7-0187-BAA7-E9C0A26D7F9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5683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95F14B1-B158-B12E-A03A-C38A4A1A864B}"/>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AC0AA31B-D53F-96C0-A9D5-C10AFF40438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D317906-9966-14EE-3C43-499D4F7A26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5656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34B7692-FABC-D293-8253-73FD1AAAD08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68300D5-38E6-F835-C0F9-916107ABF62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4C6FCBC-4301-7796-C313-AF78F78D71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827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DE756ADD-89AD-6B69-5CD5-852DA35E8F1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A20FB5A6-3CF4-F627-E3ED-1E37CC8EF47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9F2287B9-DBE7-BA3A-1049-B23620A166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2991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2292D8AE-E0E2-F04A-8EA2-77AD62B4D44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E94DB666-A024-1468-2D44-F42D417F777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74D40E7A-1989-600A-1A36-385CA71FA2D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4839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9C9F87E-F205-E801-A609-B39156DD50A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66AD7C3-328E-5E91-71C6-BB75306E5D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76B53CB-BEF3-6D6D-4878-E403AA5A51B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4386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DB8FE39-4B8C-A50E-DB4D-5750FA167DA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BA88E2A-C538-2881-8DA2-B4BD318B6E9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49D3986-1200-72CE-BAF9-56A5AB3FEBA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4623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FF4C626-6875-AFE6-70A0-139213CD645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E4C279B-34F6-3F9B-EB8C-FA02271E914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DD7EC24-2EAD-4A0E-1229-887F9B0E97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620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063FEB4-0516-F906-6A17-80D25CAD95E1}"/>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43F5712-EC53-E18A-033B-3F7CED2E83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D459DEC-96F7-EC24-120D-F42A89ABCC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05608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FCDC934-F6C4-9A13-507E-EDBB47770E7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F10CD5C-19A3-D8BD-8064-F3B7EE2427B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5ACCF66-84E2-3020-2E65-A2E45B3185D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5668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BA9BF9D2-2B96-0308-73BA-420ACCF3533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6646268-8189-8040-DE9D-0AFDB7F8496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59A3696-DAF3-36E1-7717-5C05F9B264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968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5E4FEA6-BC26-2F4C-372E-4564E610C10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D6E5C835-9A71-2D2B-5B2D-1B00F10CF6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10D0BE4-9016-685A-7FFE-73378A12FD0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5217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3B60B18-B2BA-E2F4-D00A-D8C6C9F60B5E}"/>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12A3CE5-2043-AFA8-147F-294649CB86F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7545B7-DA4A-9117-864D-A01B6BD152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70993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B656C9D-DB06-CA44-E538-8536DB0E977C}"/>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CE5EB85-7008-AF45-0F87-F394092A8C1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620571A-146B-0823-89EB-58555AEAF8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144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B3667C5-CF2A-C181-2997-C1B192CFAF8D}"/>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B72455C2-9392-0396-633C-201E956A00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07761A3-9639-4519-7936-7B0D43E6DF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436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8F53F25-A470-238F-95EA-907DFF8A71A8}"/>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11E551C-ECCE-50FC-F347-6CE9CDCBAE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100E7BA-DF68-A97D-E21B-67A9C331EE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215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D871DA3-5B85-761F-4E49-C241C16CFC1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3799DDBC-E23A-4797-5DA1-EAB1C9F9CF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10DE8A9-427F-FB0F-94B9-8CD362482C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03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8DA8C5A-C037-7448-F181-06FC239B082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1B1EF46-E1B1-D222-CCE4-54727EF69FE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F9F272C-026E-746E-5577-79D1BE7E09B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891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FCBCF49-B758-C50D-2709-244CB02A3564}"/>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54A5193-FBA5-3EF1-487E-D2EBA252E77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E4F9F6-0982-6226-24FB-7C23E116DE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720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DA327D2-69CA-A5AC-BA08-4FFDAB32CF1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AB4DDFD-F6E8-5159-7EA3-B7911603156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D5D71AA6-DC78-3EFB-D2F3-7EF5CA5DD5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42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4854-5BE6-4EAD-8CDA-183F4E411B23}"/>
              </a:ext>
            </a:extLst>
          </p:cNvPr>
          <p:cNvSpPr>
            <a:spLocks noGrp="1"/>
          </p:cNvSpPr>
          <p:nvPr>
            <p:ph type="title" hasCustomPrompt="1"/>
          </p:nvPr>
        </p:nvSpPr>
        <p:spPr>
          <a:xfrm>
            <a:off x="304800" y="2707822"/>
            <a:ext cx="11582400" cy="1442356"/>
          </a:xfrm>
        </p:spPr>
        <p:txBody>
          <a:bodyPr/>
          <a:lstStyle>
            <a:lvl1pPr marL="0" indent="0">
              <a:defRPr sz="5200"/>
            </a:lvl1pPr>
          </a:lstStyle>
          <a:p>
            <a:r>
              <a:rPr lang="en-US" dirty="0"/>
              <a:t>Section divider – </a:t>
            </a:r>
            <a:br>
              <a:rPr lang="en-US" dirty="0"/>
            </a:br>
            <a:r>
              <a:rPr lang="en-US" dirty="0"/>
              <a:t>Enter section name here</a:t>
            </a:r>
          </a:p>
        </p:txBody>
      </p:sp>
      <p:sp>
        <p:nvSpPr>
          <p:cNvPr id="3" name="Slide Number Placeholder 2">
            <a:extLst>
              <a:ext uri="{FF2B5EF4-FFF2-40B4-BE49-F238E27FC236}">
                <a16:creationId xmlns:a16="http://schemas.microsoft.com/office/drawing/2014/main" id="{77DFB537-8658-6F4B-00E6-21586C46B8BB}"/>
              </a:ext>
            </a:extLst>
          </p:cNvPr>
          <p:cNvSpPr>
            <a:spLocks noGrp="1"/>
          </p:cNvSpPr>
          <p:nvPr>
            <p:ph type="sldNum" sz="quarter" idx="10"/>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27423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xmlns:a16="http://schemas.microsoft.com/office/drawing/2014/main">
      <p:transition spd="med">
        <p:fade/>
      </p:transition>
    </mc:Fallback>
  </mc:AlternateContent>
  <p:extLst>
    <p:ext uri="{DCECCB84-F9BA-43D5-87BE-67443E8EF086}">
      <p15:sldGuideLst xmlns:p15="http://schemas.microsoft.com/office/powerpoint/2012/main">
        <p15:guide id="1" pos="5688">
          <p15:clr>
            <a:srgbClr val="FBAE40"/>
          </p15:clr>
        </p15:guide>
        <p15:guide id="3"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ubtitle, and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0B9E-D75D-49F0-8F66-83B678BD4457}"/>
              </a:ext>
            </a:extLst>
          </p:cNvPr>
          <p:cNvSpPr>
            <a:spLocks noGrp="1"/>
          </p:cNvSpPr>
          <p:nvPr>
            <p:ph type="title" hasCustomPrompt="1"/>
          </p:nvPr>
        </p:nvSpPr>
        <p:spPr>
          <a:xfrm>
            <a:off x="304800" y="244286"/>
            <a:ext cx="11582400" cy="723899"/>
          </a:xfrm>
        </p:spPr>
        <p:txBody>
          <a:bodyPr/>
          <a:lstStyle>
            <a:lvl1pPr>
              <a:defRPr/>
            </a:lvl1pPr>
          </a:lstStyle>
          <a:p>
            <a:r>
              <a:rPr lang="en-US" dirty="0"/>
              <a:t>Title, subtitle, and bulleted content layout</a:t>
            </a:r>
          </a:p>
        </p:txBody>
      </p:sp>
      <p:sp>
        <p:nvSpPr>
          <p:cNvPr id="3" name="Content Placeholder 2">
            <a:extLst>
              <a:ext uri="{FF2B5EF4-FFF2-40B4-BE49-F238E27FC236}">
                <a16:creationId xmlns:a16="http://schemas.microsoft.com/office/drawing/2014/main" id="{A2E3D45F-4A66-40A2-9BCE-14FFD3435C0C}"/>
              </a:ext>
            </a:extLst>
          </p:cNvPr>
          <p:cNvSpPr>
            <a:spLocks noGrp="1"/>
          </p:cNvSpPr>
          <p:nvPr>
            <p:ph idx="1" hasCustomPrompt="1"/>
          </p:nvPr>
        </p:nvSpPr>
        <p:spPr>
          <a:xfrm>
            <a:off x="304800" y="1714499"/>
            <a:ext cx="11582400" cy="4495801"/>
          </a:xfrm>
        </p:spPr>
        <p:txBody>
          <a:bodyPr/>
          <a:lstStyle>
            <a:lvl1pPr marL="228600" indent="-228600">
              <a:buFont typeface="Amazon Ember" panose="020B0603020204020204" pitchFamily="34" charset="0"/>
              <a:buChar char="•"/>
              <a:defRPr/>
            </a:lvl1pPr>
            <a:lvl2pPr marL="457200" indent="-228600">
              <a:buFont typeface="Wingdings" panose="05000000000000000000" pitchFamily="2" charset="2"/>
              <a:buChar char=""/>
              <a:defRPr/>
            </a:lvl2pPr>
            <a:lvl3pPr marL="685800" indent="-228600">
              <a:buFont typeface="Amazon Ember" panose="020B0603020204020204" pitchFamily="34" charset="0"/>
              <a:buChar char="–"/>
              <a:defRPr/>
            </a:lvl3pPr>
            <a:lvl4pPr marL="914400" indent="-228600">
              <a:buFont typeface="Amazon Ember" panose="020B0603020204020204" pitchFamily="34" charset="0"/>
              <a:buChar char="•"/>
              <a:defRPr/>
            </a:lvl4pPr>
            <a:lvl5pPr marL="914400" indent="-228600">
              <a:buFont typeface="Amazon Ember" panose="020B0603020204020204" pitchFamily="34" charset="0"/>
              <a:buChar char="•"/>
              <a:defRPr/>
            </a:lvl5pPr>
          </a:lstStyle>
          <a:p>
            <a:pPr lvl="0"/>
            <a:r>
              <a:rPr lang="en-US" dirty="0"/>
              <a:t>Enter slide content,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76CA2EF-C308-4FED-A3F9-CC97B9497927}"/>
              </a:ext>
            </a:extLst>
          </p:cNvPr>
          <p:cNvSpPr>
            <a:spLocks noGrp="1"/>
          </p:cNvSpPr>
          <p:nvPr>
            <p:ph type="body" sz="quarter" idx="10" hasCustomPrompt="1"/>
          </p:nvPr>
        </p:nvSpPr>
        <p:spPr>
          <a:xfrm>
            <a:off x="304800" y="990600"/>
            <a:ext cx="11582400" cy="274320"/>
          </a:xfrm>
        </p:spPr>
        <p:txBody>
          <a:bodyPr/>
          <a:lstStyle>
            <a:lvl1pPr marL="0" indent="0">
              <a:buNone/>
              <a:defRPr sz="1200" b="1" cap="all" spc="300" baseline="0">
                <a:solidFill>
                  <a:srgbClr val="00B0F0"/>
                </a:solidFill>
              </a:defRPr>
            </a:lvl1pPr>
            <a:lvl2pPr marL="365760" indent="0">
              <a:buNone/>
              <a:defRPr cap="all" baseline="0"/>
            </a:lvl2pPr>
            <a:lvl3pPr marL="777240" indent="0">
              <a:buNone/>
              <a:defRPr cap="all" baseline="0"/>
            </a:lvl3pPr>
            <a:lvl4pPr marL="1051560" indent="0">
              <a:buNone/>
              <a:defRPr cap="all" baseline="0"/>
            </a:lvl4pPr>
            <a:lvl5pPr marL="1051560" indent="0">
              <a:buNone/>
              <a:defRPr cap="all" baseline="0"/>
            </a:lvl5pPr>
          </a:lstStyle>
          <a:p>
            <a:pPr lvl="0"/>
            <a:r>
              <a:rPr lang="en-US" dirty="0"/>
              <a:t>Enter subtitle here</a:t>
            </a:r>
          </a:p>
        </p:txBody>
      </p:sp>
      <p:sp>
        <p:nvSpPr>
          <p:cNvPr id="4" name="Slide Number Placeholder 3">
            <a:extLst>
              <a:ext uri="{FF2B5EF4-FFF2-40B4-BE49-F238E27FC236}">
                <a16:creationId xmlns:a16="http://schemas.microsoft.com/office/drawing/2014/main" id="{1CE35940-D868-31A6-EB23-6186350F69AA}"/>
              </a:ext>
            </a:extLst>
          </p:cNvPr>
          <p:cNvSpPr>
            <a:spLocks noGrp="1"/>
          </p:cNvSpPr>
          <p:nvPr>
            <p:ph type="sldNum" sz="quarter" idx="11"/>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252753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xmlns:a16="http://schemas.microsoft.com/office/drawing/2014/main">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080">
          <p15:clr>
            <a:srgbClr val="FBAE40"/>
          </p15:clr>
        </p15:guide>
        <p15:guide id="4" pos="3840">
          <p15:clr>
            <a:srgbClr val="FBAE40"/>
          </p15:clr>
        </p15:guide>
        <p15:guide id="5" orient="horz" pos="624">
          <p15:clr>
            <a:srgbClr val="FBAE40"/>
          </p15:clr>
        </p15:guide>
        <p15:guide id="6" orient="horz" pos="936">
          <p15:clr>
            <a:srgbClr val="9FCC3B"/>
          </p15:clr>
        </p15:guide>
        <p15:guide id="7" orient="horz" pos="1272">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0B9E-D75D-49F0-8F66-83B678BD4457}"/>
              </a:ext>
            </a:extLst>
          </p:cNvPr>
          <p:cNvSpPr>
            <a:spLocks noGrp="1"/>
          </p:cNvSpPr>
          <p:nvPr>
            <p:ph type="title" hasCustomPrompt="1"/>
          </p:nvPr>
        </p:nvSpPr>
        <p:spPr>
          <a:xfrm>
            <a:off x="304800" y="244286"/>
            <a:ext cx="11582400" cy="723899"/>
          </a:xfrm>
        </p:spPr>
        <p:txBody>
          <a:bodyPr/>
          <a:lstStyle>
            <a:lvl1pPr>
              <a:defRPr/>
            </a:lvl1pPr>
          </a:lstStyle>
          <a:p>
            <a:r>
              <a:rPr lang="en-US" dirty="0"/>
              <a:t>Title, subtitle, and content layout </a:t>
            </a:r>
          </a:p>
        </p:txBody>
      </p:sp>
      <p:sp>
        <p:nvSpPr>
          <p:cNvPr id="3" name="Content Placeholder 2">
            <a:extLst>
              <a:ext uri="{FF2B5EF4-FFF2-40B4-BE49-F238E27FC236}">
                <a16:creationId xmlns:a16="http://schemas.microsoft.com/office/drawing/2014/main" id="{A2E3D45F-4A66-40A2-9BCE-14FFD3435C0C}"/>
              </a:ext>
            </a:extLst>
          </p:cNvPr>
          <p:cNvSpPr>
            <a:spLocks noGrp="1"/>
          </p:cNvSpPr>
          <p:nvPr>
            <p:ph idx="1" hasCustomPrompt="1"/>
          </p:nvPr>
        </p:nvSpPr>
        <p:spPr>
          <a:xfrm>
            <a:off x="304800" y="1714499"/>
            <a:ext cx="11582400" cy="4495801"/>
          </a:xfrm>
        </p:spPr>
        <p:txBody>
          <a:bodyPr/>
          <a:lstStyle>
            <a:lvl1pPr marL="0" indent="0">
              <a:buNone/>
              <a:defRPr/>
            </a:lvl1pPr>
            <a:lvl2pPr marL="228600" indent="0">
              <a:buNone/>
              <a:defRPr/>
            </a:lvl2pPr>
            <a:lvl3pPr marL="457200" indent="0">
              <a:buNone/>
              <a:defRPr/>
            </a:lvl3pPr>
            <a:lvl4pPr marL="685800" indent="0">
              <a:buNone/>
              <a:defRPr/>
            </a:lvl4pPr>
            <a:lvl5pPr marL="685800" indent="0">
              <a:buNone/>
              <a:defRPr/>
            </a:lvl5pPr>
          </a:lstStyle>
          <a:p>
            <a:pPr lvl="0"/>
            <a:r>
              <a:rPr lang="en-US" dirty="0"/>
              <a:t>Enter slide content,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76CA2EF-C308-4FED-A3F9-CC97B9497927}"/>
              </a:ext>
            </a:extLst>
          </p:cNvPr>
          <p:cNvSpPr>
            <a:spLocks noGrp="1"/>
          </p:cNvSpPr>
          <p:nvPr>
            <p:ph type="body" sz="quarter" idx="10" hasCustomPrompt="1"/>
          </p:nvPr>
        </p:nvSpPr>
        <p:spPr>
          <a:xfrm>
            <a:off x="304800" y="990600"/>
            <a:ext cx="11582400" cy="274320"/>
          </a:xfrm>
        </p:spPr>
        <p:txBody>
          <a:bodyPr/>
          <a:lstStyle>
            <a:lvl1pPr marL="0" indent="0">
              <a:buNone/>
              <a:defRPr sz="1200" b="1" cap="all" spc="300" baseline="0">
                <a:solidFill>
                  <a:srgbClr val="00B0F0"/>
                </a:solidFill>
              </a:defRPr>
            </a:lvl1pPr>
            <a:lvl2pPr marL="365760" indent="0">
              <a:buNone/>
              <a:defRPr cap="all" baseline="0"/>
            </a:lvl2pPr>
            <a:lvl3pPr marL="777240" indent="0">
              <a:buNone/>
              <a:defRPr cap="all" baseline="0"/>
            </a:lvl3pPr>
            <a:lvl4pPr marL="1051560" indent="0">
              <a:buNone/>
              <a:defRPr cap="all" baseline="0"/>
            </a:lvl4pPr>
            <a:lvl5pPr marL="1051560" indent="0">
              <a:buNone/>
              <a:defRPr cap="all" baseline="0"/>
            </a:lvl5pPr>
          </a:lstStyle>
          <a:p>
            <a:pPr lvl="0"/>
            <a:r>
              <a:rPr lang="en-US" dirty="0"/>
              <a:t>Enter subtitle here</a:t>
            </a:r>
          </a:p>
        </p:txBody>
      </p:sp>
      <p:sp>
        <p:nvSpPr>
          <p:cNvPr id="4" name="Slide Number Placeholder 3">
            <a:extLst>
              <a:ext uri="{FF2B5EF4-FFF2-40B4-BE49-F238E27FC236}">
                <a16:creationId xmlns:a16="http://schemas.microsoft.com/office/drawing/2014/main" id="{CDDFAB98-ADB0-CF2B-6C80-F1DDEADD8DAF}"/>
              </a:ext>
            </a:extLst>
          </p:cNvPr>
          <p:cNvSpPr>
            <a:spLocks noGrp="1"/>
          </p:cNvSpPr>
          <p:nvPr>
            <p:ph type="sldNum" sz="quarter" idx="11"/>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387853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xmlns:a16="http://schemas.microsoft.com/office/drawing/2014/main">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080">
          <p15:clr>
            <a:srgbClr val="FBAE40"/>
          </p15:clr>
        </p15:guide>
        <p15:guide id="4" pos="3840">
          <p15:clr>
            <a:srgbClr val="FBAE40"/>
          </p15:clr>
        </p15:guide>
        <p15:guide id="5" orient="horz" pos="624">
          <p15:clr>
            <a:srgbClr val="FBAE40"/>
          </p15:clr>
        </p15:guide>
        <p15:guide id="6" orient="horz" pos="936">
          <p15:clr>
            <a:srgbClr val="9FCC3B"/>
          </p15:clr>
        </p15:guide>
        <p15:guide id="7" orient="horz" pos="1272">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 id="2147483671" r:id="rId18"/>
    <p:sldLayoutId id="2147483672" r:id="rId19"/>
    <p:sldLayoutId id="2147483673"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27C891-2224-FFAE-E138-BDB9F6233016}"/>
              </a:ext>
            </a:extLst>
          </p:cNvPr>
          <p:cNvSpPr>
            <a:spLocks noGrp="1"/>
          </p:cNvSpPr>
          <p:nvPr>
            <p:ph type="ctrTitle"/>
          </p:nvPr>
        </p:nvSpPr>
        <p:spPr>
          <a:xfrm>
            <a:off x="373488" y="2059040"/>
            <a:ext cx="11467637" cy="1242768"/>
          </a:xfrm>
        </p:spPr>
        <p:txBody>
          <a:bodyPr>
            <a:normAutofit/>
          </a:bodyPr>
          <a:lstStyle/>
          <a:p>
            <a:r>
              <a:rPr lang="en-US" sz="6000" dirty="0"/>
              <a:t>Taming the SBOM Chaos</a:t>
            </a:r>
          </a:p>
        </p:txBody>
      </p:sp>
      <p:sp>
        <p:nvSpPr>
          <p:cNvPr id="5" name="Title 1">
            <a:extLst>
              <a:ext uri="{FF2B5EF4-FFF2-40B4-BE49-F238E27FC236}">
                <a16:creationId xmlns:a16="http://schemas.microsoft.com/office/drawing/2014/main" id="{CA46F6E0-88F3-AEC7-B76B-717C5B00C2FA}"/>
              </a:ext>
            </a:extLst>
          </p:cNvPr>
          <p:cNvSpPr txBox="1">
            <a:spLocks/>
          </p:cNvSpPr>
          <p:nvPr/>
        </p:nvSpPr>
        <p:spPr>
          <a:xfrm>
            <a:off x="2061035" y="3301808"/>
            <a:ext cx="9780089" cy="801688"/>
          </a:xfrm>
          <a:prstGeom prst="rect">
            <a:avLst/>
          </a:prstGeom>
        </p:spPr>
        <p:txBody>
          <a:bodyPr vert="horz" lIns="0" tIns="146304" rIns="0" bIns="146304" rtlCol="0" anchor="t" anchorCtr="0">
            <a:noAutofit/>
          </a:bodyPr>
          <a:lstStyle>
            <a:lvl1pPr algn="l" defTabSz="914400" rtl="0" eaLnBrk="1" latinLnBrk="0" hangingPunct="1">
              <a:lnSpc>
                <a:spcPct val="90000"/>
              </a:lnSpc>
              <a:spcBef>
                <a:spcPct val="0"/>
              </a:spcBef>
              <a:buNone/>
              <a:defRPr sz="5200" kern="1200" spc="-100" baseline="0">
                <a:solidFill>
                  <a:schemeClr val="tx1"/>
                </a:solidFill>
                <a:latin typeface="+mj-lt"/>
                <a:ea typeface="+mj-ea"/>
                <a:cs typeface="+mj-cs"/>
              </a:defRPr>
            </a:lvl1pPr>
          </a:lstStyle>
          <a:p>
            <a:pPr algn="r"/>
            <a:r>
              <a:rPr lang="en-US" sz="2800" dirty="0"/>
              <a:t>Using AI Agents for Audit SBOMs for OSS Compliance</a:t>
            </a:r>
          </a:p>
        </p:txBody>
      </p:sp>
      <p:pic>
        <p:nvPicPr>
          <p:cNvPr id="12" name="Picture 11" descr="CC BY ND image">
            <a:extLst>
              <a:ext uri="{FF2B5EF4-FFF2-40B4-BE49-F238E27FC236}">
                <a16:creationId xmlns:a16="http://schemas.microsoft.com/office/drawing/2014/main" id="{BF6854C6-CDE1-5DB8-6792-C947D82B01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913" y="6272011"/>
            <a:ext cx="1247763" cy="432724"/>
          </a:xfrm>
          <a:prstGeom prst="rect">
            <a:avLst/>
          </a:prstGeom>
          <a:noFill/>
          <a:ln>
            <a:noFill/>
          </a:ln>
        </p:spPr>
      </p:pic>
      <p:sp>
        <p:nvSpPr>
          <p:cNvPr id="13" name="Title 1">
            <a:extLst>
              <a:ext uri="{FF2B5EF4-FFF2-40B4-BE49-F238E27FC236}">
                <a16:creationId xmlns:a16="http://schemas.microsoft.com/office/drawing/2014/main" id="{E0B82440-E64F-212C-FA5A-6E995CA88030}"/>
              </a:ext>
            </a:extLst>
          </p:cNvPr>
          <p:cNvSpPr txBox="1">
            <a:spLocks/>
          </p:cNvSpPr>
          <p:nvPr/>
        </p:nvSpPr>
        <p:spPr>
          <a:xfrm>
            <a:off x="2061034" y="4143732"/>
            <a:ext cx="9780089" cy="801688"/>
          </a:xfrm>
          <a:prstGeom prst="rect">
            <a:avLst/>
          </a:prstGeom>
        </p:spPr>
        <p:txBody>
          <a:bodyPr vert="horz" lIns="0" tIns="146304" rIns="0" bIns="146304" rtlCol="0" anchor="t" anchorCtr="0">
            <a:noAutofit/>
          </a:bodyPr>
          <a:lstStyle>
            <a:lvl1pPr algn="l" defTabSz="914400" rtl="0" eaLnBrk="1" latinLnBrk="0" hangingPunct="1">
              <a:lnSpc>
                <a:spcPct val="90000"/>
              </a:lnSpc>
              <a:spcBef>
                <a:spcPct val="0"/>
              </a:spcBef>
              <a:buNone/>
              <a:defRPr sz="5200" kern="1200" spc="-100" baseline="0">
                <a:solidFill>
                  <a:schemeClr val="tx1"/>
                </a:solidFill>
                <a:latin typeface="+mj-lt"/>
                <a:ea typeface="+mj-ea"/>
                <a:cs typeface="+mj-cs"/>
              </a:defRPr>
            </a:lvl1pPr>
          </a:lstStyle>
          <a:p>
            <a:pPr algn="r"/>
            <a:r>
              <a:rPr lang="en-US" sz="2400" dirty="0"/>
              <a:t>By Oscar Valenzuela B.</a:t>
            </a:r>
          </a:p>
        </p:txBody>
      </p:sp>
      <p:grpSp>
        <p:nvGrpSpPr>
          <p:cNvPr id="2" name="Group 1">
            <a:extLst>
              <a:ext uri="{FF2B5EF4-FFF2-40B4-BE49-F238E27FC236}">
                <a16:creationId xmlns:a16="http://schemas.microsoft.com/office/drawing/2014/main" id="{02D3C063-1A38-24F2-2B31-5F41CFE1250E}"/>
              </a:ext>
            </a:extLst>
          </p:cNvPr>
          <p:cNvGrpSpPr/>
          <p:nvPr/>
        </p:nvGrpSpPr>
        <p:grpSpPr>
          <a:xfrm>
            <a:off x="970951" y="1774733"/>
            <a:ext cx="2180166" cy="2212226"/>
            <a:chOff x="7272879" y="1594782"/>
            <a:chExt cx="2180166" cy="2212226"/>
          </a:xfrm>
        </p:grpSpPr>
        <p:sp>
          <p:nvSpPr>
            <p:cNvPr id="3" name="Rectangle 2">
              <a:extLst>
                <a:ext uri="{FF2B5EF4-FFF2-40B4-BE49-F238E27FC236}">
                  <a16:creationId xmlns:a16="http://schemas.microsoft.com/office/drawing/2014/main" id="{00D44D1A-D811-85C5-E865-21BB6CA3F3C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B9A38C-00A8-DF32-38C6-F4E85EB72DA8}"/>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A8FDBB-FD7E-583E-866D-8E29C5D87EA6}"/>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onal Stripe 7">
              <a:extLst>
                <a:ext uri="{FF2B5EF4-FFF2-40B4-BE49-F238E27FC236}">
                  <a16:creationId xmlns:a16="http://schemas.microsoft.com/office/drawing/2014/main" id="{E5E9AF87-79EA-5A96-3E01-053D2C06869F}"/>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a:extLst>
                <a:ext uri="{FF2B5EF4-FFF2-40B4-BE49-F238E27FC236}">
                  <a16:creationId xmlns:a16="http://schemas.microsoft.com/office/drawing/2014/main" id="{E00B9C4B-BE9C-D2B8-B3BB-694886AD8199}"/>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420FB97F-664B-7010-33A7-C0AA077B9E4B}"/>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E34EC1-17AB-BE41-5A33-696ED918A22A}"/>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EA22E69-3BAE-CA9F-89AB-140EF5E99C21}"/>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11D6311-2F7C-482F-696C-C44D5CBBC822}"/>
                </a:ext>
              </a:extLst>
            </p:cNvPr>
            <p:cNvGrpSpPr/>
            <p:nvPr/>
          </p:nvGrpSpPr>
          <p:grpSpPr>
            <a:xfrm>
              <a:off x="8022686" y="2356102"/>
              <a:ext cx="681123" cy="854975"/>
              <a:chOff x="2129876" y="1714910"/>
              <a:chExt cx="1696453" cy="2203580"/>
            </a:xfrm>
          </p:grpSpPr>
          <p:sp>
            <p:nvSpPr>
              <p:cNvPr id="17" name="10-Point Star 16">
                <a:extLst>
                  <a:ext uri="{FF2B5EF4-FFF2-40B4-BE49-F238E27FC236}">
                    <a16:creationId xmlns:a16="http://schemas.microsoft.com/office/drawing/2014/main" id="{3D2B6F1D-F45B-C789-F606-C741DFEE0BC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8" name="Can 17">
                <a:extLst>
                  <a:ext uri="{FF2B5EF4-FFF2-40B4-BE49-F238E27FC236}">
                    <a16:creationId xmlns:a16="http://schemas.microsoft.com/office/drawing/2014/main" id="{5099F5AB-1167-262F-F7D2-2D205345501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Tree>
    <p:extLst>
      <p:ext uri="{BB962C8B-B14F-4D97-AF65-F5344CB8AC3E}">
        <p14:creationId xmlns:p14="http://schemas.microsoft.com/office/powerpoint/2010/main" val="230039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1C7C7D02-A74D-88E4-4CA9-1DA3F7C70A19}"/>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E1DA2C41-1EFC-08F9-4587-8C4FAFD0ECB8}"/>
              </a:ext>
            </a:extLst>
          </p:cNvPr>
          <p:cNvSpPr/>
          <p:nvPr/>
        </p:nvSpPr>
        <p:spPr>
          <a:xfrm>
            <a:off x="6330779" y="2000590"/>
            <a:ext cx="3558746" cy="374168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964E32F-335E-1A6C-F65A-54E714101E63}"/>
              </a:ext>
            </a:extLst>
          </p:cNvPr>
          <p:cNvSpPr/>
          <p:nvPr/>
        </p:nvSpPr>
        <p:spPr>
          <a:xfrm>
            <a:off x="1498380" y="2450406"/>
            <a:ext cx="2977978" cy="294090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Program</a:t>
            </a:r>
          </a:p>
        </p:txBody>
      </p:sp>
      <p:sp>
        <p:nvSpPr>
          <p:cNvPr id="8" name="Oval 7">
            <a:extLst>
              <a:ext uri="{FF2B5EF4-FFF2-40B4-BE49-F238E27FC236}">
                <a16:creationId xmlns:a16="http://schemas.microsoft.com/office/drawing/2014/main" id="{1C8E473F-4375-8C00-4BB9-2E28B478B2A8}"/>
              </a:ext>
            </a:extLst>
          </p:cNvPr>
          <p:cNvSpPr/>
          <p:nvPr/>
        </p:nvSpPr>
        <p:spPr>
          <a:xfrm>
            <a:off x="6980944" y="3006461"/>
            <a:ext cx="1853513" cy="172994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LGPL-2.1</a:t>
            </a:r>
          </a:p>
        </p:txBody>
      </p:sp>
      <p:sp>
        <p:nvSpPr>
          <p:cNvPr id="11" name="Left-Right Arrow 10">
            <a:extLst>
              <a:ext uri="{FF2B5EF4-FFF2-40B4-BE49-F238E27FC236}">
                <a16:creationId xmlns:a16="http://schemas.microsoft.com/office/drawing/2014/main" id="{7C21EA14-DDA4-A3EF-B578-CFEF9670D399}"/>
              </a:ext>
            </a:extLst>
          </p:cNvPr>
          <p:cNvSpPr/>
          <p:nvPr/>
        </p:nvSpPr>
        <p:spPr>
          <a:xfrm>
            <a:off x="4676907" y="3429000"/>
            <a:ext cx="2078775" cy="88486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Dynamic Linking</a:t>
            </a:r>
          </a:p>
        </p:txBody>
      </p:sp>
      <p:sp>
        <p:nvSpPr>
          <p:cNvPr id="15" name="TextBox 14">
            <a:extLst>
              <a:ext uri="{FF2B5EF4-FFF2-40B4-BE49-F238E27FC236}">
                <a16:creationId xmlns:a16="http://schemas.microsoft.com/office/drawing/2014/main" id="{979B1B9F-395F-4D71-D582-7076385E2BB1}"/>
              </a:ext>
            </a:extLst>
          </p:cNvPr>
          <p:cNvSpPr txBox="1"/>
          <p:nvPr/>
        </p:nvSpPr>
        <p:spPr>
          <a:xfrm>
            <a:off x="7701101" y="2445639"/>
            <a:ext cx="1661673" cy="369332"/>
          </a:xfrm>
          <a:prstGeom prst="rect">
            <a:avLst/>
          </a:prstGeom>
          <a:noFill/>
        </p:spPr>
        <p:txBody>
          <a:bodyPr wrap="none" lIns="0" rtlCol="0">
            <a:spAutoFit/>
          </a:bodyPr>
          <a:lstStyle/>
          <a:p>
            <a:pPr algn="l"/>
            <a:r>
              <a:rPr lang="en-US" dirty="0"/>
              <a:t>Copyleft Effect</a:t>
            </a:r>
          </a:p>
        </p:txBody>
      </p:sp>
      <p:sp>
        <p:nvSpPr>
          <p:cNvPr id="6" name="TextBox 5">
            <a:extLst>
              <a:ext uri="{FF2B5EF4-FFF2-40B4-BE49-F238E27FC236}">
                <a16:creationId xmlns:a16="http://schemas.microsoft.com/office/drawing/2014/main" id="{FDB7C960-6DB7-9E0A-B3DA-1980D46D0F0D}"/>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7" name="Google Shape;121;p54">
            <a:extLst>
              <a:ext uri="{FF2B5EF4-FFF2-40B4-BE49-F238E27FC236}">
                <a16:creationId xmlns:a16="http://schemas.microsoft.com/office/drawing/2014/main" id="{BAF98D05-7CF3-DF75-CAB2-1C2CCE124CEC}"/>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0" name="TextBox 9">
            <a:extLst>
              <a:ext uri="{FF2B5EF4-FFF2-40B4-BE49-F238E27FC236}">
                <a16:creationId xmlns:a16="http://schemas.microsoft.com/office/drawing/2014/main" id="{94E0E200-B481-9C79-C2CB-5620CB7D332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28804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AECA301-C776-A2DD-9EA0-F310A4124ECC}"/>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FD022019-C029-C03E-BAE7-4C51A3339F50}"/>
              </a:ext>
            </a:extLst>
          </p:cNvPr>
          <p:cNvSpPr/>
          <p:nvPr/>
        </p:nvSpPr>
        <p:spPr>
          <a:xfrm>
            <a:off x="3216338" y="1729944"/>
            <a:ext cx="4902052" cy="474718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A376C78-E0B2-42A1-2A2B-A28AFD8A701A}"/>
              </a:ext>
            </a:extLst>
          </p:cNvPr>
          <p:cNvSpPr/>
          <p:nvPr/>
        </p:nvSpPr>
        <p:spPr>
          <a:xfrm>
            <a:off x="3994445" y="2727228"/>
            <a:ext cx="2977978" cy="294090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Program</a:t>
            </a:r>
          </a:p>
        </p:txBody>
      </p:sp>
      <p:sp>
        <p:nvSpPr>
          <p:cNvPr id="8" name="Oval 7">
            <a:extLst>
              <a:ext uri="{FF2B5EF4-FFF2-40B4-BE49-F238E27FC236}">
                <a16:creationId xmlns:a16="http://schemas.microsoft.com/office/drawing/2014/main" id="{B3D914FB-4F39-27DF-86A1-27A355F08D9F}"/>
              </a:ext>
            </a:extLst>
          </p:cNvPr>
          <p:cNvSpPr/>
          <p:nvPr/>
        </p:nvSpPr>
        <p:spPr>
          <a:xfrm>
            <a:off x="4798540" y="4502832"/>
            <a:ext cx="1293341" cy="116530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LGPL-2.1</a:t>
            </a:r>
          </a:p>
        </p:txBody>
      </p:sp>
      <p:sp>
        <p:nvSpPr>
          <p:cNvPr id="15" name="TextBox 14">
            <a:extLst>
              <a:ext uri="{FF2B5EF4-FFF2-40B4-BE49-F238E27FC236}">
                <a16:creationId xmlns:a16="http://schemas.microsoft.com/office/drawing/2014/main" id="{2E14893A-5746-DD34-0460-E72EF9547E73}"/>
              </a:ext>
            </a:extLst>
          </p:cNvPr>
          <p:cNvSpPr txBox="1"/>
          <p:nvPr/>
        </p:nvSpPr>
        <p:spPr>
          <a:xfrm>
            <a:off x="5732359" y="2252487"/>
            <a:ext cx="1661673" cy="369332"/>
          </a:xfrm>
          <a:prstGeom prst="rect">
            <a:avLst/>
          </a:prstGeom>
          <a:noFill/>
        </p:spPr>
        <p:txBody>
          <a:bodyPr wrap="none" lIns="0" rtlCol="0">
            <a:spAutoFit/>
          </a:bodyPr>
          <a:lstStyle/>
          <a:p>
            <a:pPr algn="l"/>
            <a:r>
              <a:rPr lang="en-US" dirty="0"/>
              <a:t>Copyleft Effect</a:t>
            </a:r>
          </a:p>
        </p:txBody>
      </p:sp>
      <p:sp>
        <p:nvSpPr>
          <p:cNvPr id="7" name="TextBox 6">
            <a:extLst>
              <a:ext uri="{FF2B5EF4-FFF2-40B4-BE49-F238E27FC236}">
                <a16:creationId xmlns:a16="http://schemas.microsoft.com/office/drawing/2014/main" id="{E081DD42-7496-A0EF-B9CD-AC3BABF31289}"/>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B9DC4EC4-0FE3-79BA-C8B5-F4EF183C1AE3}"/>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1" name="TextBox 10">
            <a:extLst>
              <a:ext uri="{FF2B5EF4-FFF2-40B4-BE49-F238E27FC236}">
                <a16:creationId xmlns:a16="http://schemas.microsoft.com/office/drawing/2014/main" id="{6215E22E-C689-BB9D-0B86-DB812286EB90}"/>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8167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9D430EE-BB59-78AA-E283-8C8A3C466E7C}"/>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5D7B0DF7-AAA3-833C-E035-79422A5B3B83}"/>
              </a:ext>
            </a:extLst>
          </p:cNvPr>
          <p:cNvSpPr/>
          <p:nvPr/>
        </p:nvSpPr>
        <p:spPr>
          <a:xfrm>
            <a:off x="1939819" y="1976679"/>
            <a:ext cx="4156181" cy="425720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628C23E-BC74-BCA0-31E5-0954AE4EC3B9}"/>
              </a:ext>
            </a:extLst>
          </p:cNvPr>
          <p:cNvSpPr txBox="1"/>
          <p:nvPr/>
        </p:nvSpPr>
        <p:spPr>
          <a:xfrm>
            <a:off x="3901597" y="2447656"/>
            <a:ext cx="1661673" cy="369332"/>
          </a:xfrm>
          <a:prstGeom prst="rect">
            <a:avLst/>
          </a:prstGeom>
          <a:noFill/>
        </p:spPr>
        <p:txBody>
          <a:bodyPr wrap="none" lIns="0" rtlCol="0">
            <a:spAutoFit/>
          </a:bodyPr>
          <a:lstStyle/>
          <a:p>
            <a:pPr algn="l"/>
            <a:r>
              <a:rPr lang="en-US" dirty="0"/>
              <a:t>Copyleft Effect</a:t>
            </a:r>
          </a:p>
        </p:txBody>
      </p:sp>
      <p:sp>
        <p:nvSpPr>
          <p:cNvPr id="2" name="Rectangle 1">
            <a:extLst>
              <a:ext uri="{FF2B5EF4-FFF2-40B4-BE49-F238E27FC236}">
                <a16:creationId xmlns:a16="http://schemas.microsoft.com/office/drawing/2014/main" id="{FEC07F94-C1F2-2E80-E358-C84431E0C45E}"/>
              </a:ext>
            </a:extLst>
          </p:cNvPr>
          <p:cNvSpPr/>
          <p:nvPr/>
        </p:nvSpPr>
        <p:spPr>
          <a:xfrm>
            <a:off x="3046725" y="2899610"/>
            <a:ext cx="1288318" cy="25627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 Kernel</a:t>
            </a:r>
          </a:p>
        </p:txBody>
      </p:sp>
      <p:sp>
        <p:nvSpPr>
          <p:cNvPr id="5" name="Rectangle 4">
            <a:extLst>
              <a:ext uri="{FF2B5EF4-FFF2-40B4-BE49-F238E27FC236}">
                <a16:creationId xmlns:a16="http://schemas.microsoft.com/office/drawing/2014/main" id="{996A2A63-2F20-EFEC-1BDD-7D9C3DAFEE9B}"/>
              </a:ext>
            </a:extLst>
          </p:cNvPr>
          <p:cNvSpPr/>
          <p:nvPr/>
        </p:nvSpPr>
        <p:spPr>
          <a:xfrm>
            <a:off x="4335043" y="2899610"/>
            <a:ext cx="778107" cy="1231232"/>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Generic</a:t>
            </a:r>
            <a:endParaRPr lang="en-US" sz="1200" dirty="0"/>
          </a:p>
        </p:txBody>
      </p:sp>
      <p:sp>
        <p:nvSpPr>
          <p:cNvPr id="7" name="Rectangle 6">
            <a:extLst>
              <a:ext uri="{FF2B5EF4-FFF2-40B4-BE49-F238E27FC236}">
                <a16:creationId xmlns:a16="http://schemas.microsoft.com/office/drawing/2014/main" id="{69A9BF8B-306F-769A-9DE9-2535E336B576}"/>
              </a:ext>
            </a:extLst>
          </p:cNvPr>
          <p:cNvSpPr/>
          <p:nvPr/>
        </p:nvSpPr>
        <p:spPr>
          <a:xfrm>
            <a:off x="4335043" y="4094748"/>
            <a:ext cx="778107" cy="13544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GPL-only</a:t>
            </a:r>
            <a:endParaRPr lang="en-US" sz="1200" dirty="0"/>
          </a:p>
        </p:txBody>
      </p:sp>
      <p:sp>
        <p:nvSpPr>
          <p:cNvPr id="9" name="Left-Right Arrow 8">
            <a:extLst>
              <a:ext uri="{FF2B5EF4-FFF2-40B4-BE49-F238E27FC236}">
                <a16:creationId xmlns:a16="http://schemas.microsoft.com/office/drawing/2014/main" id="{A89DB23C-D38D-B8E6-A973-AF33FE35E1E8}"/>
              </a:ext>
            </a:extLst>
          </p:cNvPr>
          <p:cNvSpPr/>
          <p:nvPr/>
        </p:nvSpPr>
        <p:spPr>
          <a:xfrm>
            <a:off x="5283180" y="3332747"/>
            <a:ext cx="1625641" cy="484632"/>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A2FF66-FF92-D478-D231-C409401B109B}"/>
              </a:ext>
            </a:extLst>
          </p:cNvPr>
          <p:cNvSpPr/>
          <p:nvPr/>
        </p:nvSpPr>
        <p:spPr>
          <a:xfrm>
            <a:off x="6908820" y="3061405"/>
            <a:ext cx="2261976" cy="2239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Proprietary</a:t>
            </a:r>
          </a:p>
        </p:txBody>
      </p:sp>
      <p:sp>
        <p:nvSpPr>
          <p:cNvPr id="11" name="TextBox 10">
            <a:extLst>
              <a:ext uri="{FF2B5EF4-FFF2-40B4-BE49-F238E27FC236}">
                <a16:creationId xmlns:a16="http://schemas.microsoft.com/office/drawing/2014/main" id="{25688AE1-1692-5E64-F404-23570B47638B}"/>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12" name="Google Shape;121;p54">
            <a:extLst>
              <a:ext uri="{FF2B5EF4-FFF2-40B4-BE49-F238E27FC236}">
                <a16:creationId xmlns:a16="http://schemas.microsoft.com/office/drawing/2014/main" id="{37AD2244-C0D4-7DC4-3D03-F57DB0F58E6D}"/>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6" name="TextBox 15">
            <a:extLst>
              <a:ext uri="{FF2B5EF4-FFF2-40B4-BE49-F238E27FC236}">
                <a16:creationId xmlns:a16="http://schemas.microsoft.com/office/drawing/2014/main" id="{606A0C0C-015C-C1CF-B5BA-666A1C7B3AA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9259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92E6D4A-05E8-DA0A-B5EA-0219B2CD1259}"/>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58FDF5FF-5E5A-750D-D86A-794247CD19DE}"/>
              </a:ext>
            </a:extLst>
          </p:cNvPr>
          <p:cNvSpPr/>
          <p:nvPr/>
        </p:nvSpPr>
        <p:spPr>
          <a:xfrm>
            <a:off x="1939819" y="1976678"/>
            <a:ext cx="7637318" cy="4881321"/>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07CDE81-EB35-6CC3-B636-81C61B65DD54}"/>
              </a:ext>
            </a:extLst>
          </p:cNvPr>
          <p:cNvSpPr/>
          <p:nvPr/>
        </p:nvSpPr>
        <p:spPr>
          <a:xfrm>
            <a:off x="6908820" y="3061405"/>
            <a:ext cx="2261976" cy="2239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Proprietary</a:t>
            </a:r>
          </a:p>
        </p:txBody>
      </p:sp>
      <p:sp>
        <p:nvSpPr>
          <p:cNvPr id="15" name="TextBox 14">
            <a:extLst>
              <a:ext uri="{FF2B5EF4-FFF2-40B4-BE49-F238E27FC236}">
                <a16:creationId xmlns:a16="http://schemas.microsoft.com/office/drawing/2014/main" id="{C946110A-3311-C40C-0A10-DB46EF488965}"/>
              </a:ext>
            </a:extLst>
          </p:cNvPr>
          <p:cNvSpPr txBox="1"/>
          <p:nvPr/>
        </p:nvSpPr>
        <p:spPr>
          <a:xfrm>
            <a:off x="4927641" y="2455687"/>
            <a:ext cx="1661673" cy="369332"/>
          </a:xfrm>
          <a:prstGeom prst="rect">
            <a:avLst/>
          </a:prstGeom>
          <a:noFill/>
        </p:spPr>
        <p:txBody>
          <a:bodyPr wrap="none" lIns="0" rtlCol="0">
            <a:spAutoFit/>
          </a:bodyPr>
          <a:lstStyle/>
          <a:p>
            <a:pPr algn="l"/>
            <a:r>
              <a:rPr lang="en-US" dirty="0"/>
              <a:t>Copyleft Effect</a:t>
            </a:r>
          </a:p>
        </p:txBody>
      </p:sp>
      <p:sp>
        <p:nvSpPr>
          <p:cNvPr id="2" name="Rectangle 1">
            <a:extLst>
              <a:ext uri="{FF2B5EF4-FFF2-40B4-BE49-F238E27FC236}">
                <a16:creationId xmlns:a16="http://schemas.microsoft.com/office/drawing/2014/main" id="{CDD714DE-72E0-34F5-8FF4-323575131585}"/>
              </a:ext>
            </a:extLst>
          </p:cNvPr>
          <p:cNvSpPr/>
          <p:nvPr/>
        </p:nvSpPr>
        <p:spPr>
          <a:xfrm>
            <a:off x="3046725" y="2899610"/>
            <a:ext cx="1288318" cy="25627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 Kernel</a:t>
            </a:r>
          </a:p>
        </p:txBody>
      </p:sp>
      <p:sp>
        <p:nvSpPr>
          <p:cNvPr id="5" name="Rectangle 4">
            <a:extLst>
              <a:ext uri="{FF2B5EF4-FFF2-40B4-BE49-F238E27FC236}">
                <a16:creationId xmlns:a16="http://schemas.microsoft.com/office/drawing/2014/main" id="{F948E828-5917-7E1D-2D36-4F19512C07D0}"/>
              </a:ext>
            </a:extLst>
          </p:cNvPr>
          <p:cNvSpPr/>
          <p:nvPr/>
        </p:nvSpPr>
        <p:spPr>
          <a:xfrm>
            <a:off x="4335043" y="2899610"/>
            <a:ext cx="778107" cy="1231232"/>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Generic</a:t>
            </a:r>
            <a:endParaRPr lang="en-US" sz="1200" dirty="0"/>
          </a:p>
        </p:txBody>
      </p:sp>
      <p:sp>
        <p:nvSpPr>
          <p:cNvPr id="7" name="Rectangle 6">
            <a:extLst>
              <a:ext uri="{FF2B5EF4-FFF2-40B4-BE49-F238E27FC236}">
                <a16:creationId xmlns:a16="http://schemas.microsoft.com/office/drawing/2014/main" id="{38A3205E-F570-7C8A-422A-E5A65996CB6B}"/>
              </a:ext>
            </a:extLst>
          </p:cNvPr>
          <p:cNvSpPr/>
          <p:nvPr/>
        </p:nvSpPr>
        <p:spPr>
          <a:xfrm>
            <a:off x="4335043" y="4094748"/>
            <a:ext cx="778107" cy="13544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GPL-only</a:t>
            </a:r>
            <a:endParaRPr lang="en-US" sz="1200" dirty="0"/>
          </a:p>
        </p:txBody>
      </p:sp>
      <p:sp>
        <p:nvSpPr>
          <p:cNvPr id="9" name="Left-Right Arrow 8">
            <a:extLst>
              <a:ext uri="{FF2B5EF4-FFF2-40B4-BE49-F238E27FC236}">
                <a16:creationId xmlns:a16="http://schemas.microsoft.com/office/drawing/2014/main" id="{2E3BE992-7E96-0DD1-EB1D-82F99ADC0EDD}"/>
              </a:ext>
            </a:extLst>
          </p:cNvPr>
          <p:cNvSpPr/>
          <p:nvPr/>
        </p:nvSpPr>
        <p:spPr>
          <a:xfrm>
            <a:off x="5283179" y="4529666"/>
            <a:ext cx="1625641" cy="484632"/>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48C47E-A168-E376-0F9B-AE5EAB75B468}"/>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12" name="Google Shape;121;p54">
            <a:extLst>
              <a:ext uri="{FF2B5EF4-FFF2-40B4-BE49-F238E27FC236}">
                <a16:creationId xmlns:a16="http://schemas.microsoft.com/office/drawing/2014/main" id="{E5EEB3EA-DCE7-7BF5-1BA5-5D49EE43E8E7}"/>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6" name="TextBox 15">
            <a:extLst>
              <a:ext uri="{FF2B5EF4-FFF2-40B4-BE49-F238E27FC236}">
                <a16:creationId xmlns:a16="http://schemas.microsoft.com/office/drawing/2014/main" id="{EEF4EE38-D99F-D470-A314-BDCA86D7F7C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8312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C7AAFC7C-40C3-9987-8475-0A2A09ACE7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7C466D-B2E5-EE55-D31E-648E0AA0B710}"/>
              </a:ext>
            </a:extLst>
          </p:cNvPr>
          <p:cNvSpPr txBox="1"/>
          <p:nvPr/>
        </p:nvSpPr>
        <p:spPr>
          <a:xfrm>
            <a:off x="7281991" y="1896573"/>
            <a:ext cx="4965527"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Risk Analysis: Python Package under LGPL-3.0</a:t>
            </a:r>
          </a:p>
        </p:txBody>
      </p:sp>
      <p:graphicFrame>
        <p:nvGraphicFramePr>
          <p:cNvPr id="9" name="Table 8">
            <a:extLst>
              <a:ext uri="{FF2B5EF4-FFF2-40B4-BE49-F238E27FC236}">
                <a16:creationId xmlns:a16="http://schemas.microsoft.com/office/drawing/2014/main" id="{90554B6B-ED60-3BD8-001A-DC13FF6FF36B}"/>
              </a:ext>
            </a:extLst>
          </p:cNvPr>
          <p:cNvGraphicFramePr>
            <a:graphicFrameLocks noGrp="1"/>
          </p:cNvGraphicFramePr>
          <p:nvPr/>
        </p:nvGraphicFramePr>
        <p:xfrm>
          <a:off x="1130973" y="3477766"/>
          <a:ext cx="9679244" cy="2773680"/>
        </p:xfrm>
        <a:graphic>
          <a:graphicData uri="http://schemas.openxmlformats.org/drawingml/2006/table">
            <a:tbl>
              <a:tblPr firstRow="1" bandRow="1">
                <a:tableStyleId>{69012ECD-51FC-41F1-AA8D-1B2483CD663E}</a:tableStyleId>
              </a:tblPr>
              <a:tblGrid>
                <a:gridCol w="1491594">
                  <a:extLst>
                    <a:ext uri="{9D8B030D-6E8A-4147-A177-3AD203B41FA5}">
                      <a16:colId xmlns:a16="http://schemas.microsoft.com/office/drawing/2014/main" val="2337958046"/>
                    </a:ext>
                  </a:extLst>
                </a:gridCol>
                <a:gridCol w="986911">
                  <a:extLst>
                    <a:ext uri="{9D8B030D-6E8A-4147-A177-3AD203B41FA5}">
                      <a16:colId xmlns:a16="http://schemas.microsoft.com/office/drawing/2014/main" val="601152667"/>
                    </a:ext>
                  </a:extLst>
                </a:gridCol>
                <a:gridCol w="1275347">
                  <a:extLst>
                    <a:ext uri="{9D8B030D-6E8A-4147-A177-3AD203B41FA5}">
                      <a16:colId xmlns:a16="http://schemas.microsoft.com/office/drawing/2014/main" val="4065223716"/>
                    </a:ext>
                  </a:extLst>
                </a:gridCol>
                <a:gridCol w="1010653">
                  <a:extLst>
                    <a:ext uri="{9D8B030D-6E8A-4147-A177-3AD203B41FA5}">
                      <a16:colId xmlns:a16="http://schemas.microsoft.com/office/drawing/2014/main" val="2210836813"/>
                    </a:ext>
                  </a:extLst>
                </a:gridCol>
                <a:gridCol w="1167063">
                  <a:extLst>
                    <a:ext uri="{9D8B030D-6E8A-4147-A177-3AD203B41FA5}">
                      <a16:colId xmlns:a16="http://schemas.microsoft.com/office/drawing/2014/main" val="1467058717"/>
                    </a:ext>
                  </a:extLst>
                </a:gridCol>
                <a:gridCol w="1503948">
                  <a:extLst>
                    <a:ext uri="{9D8B030D-6E8A-4147-A177-3AD203B41FA5}">
                      <a16:colId xmlns:a16="http://schemas.microsoft.com/office/drawing/2014/main" val="566905192"/>
                    </a:ext>
                  </a:extLst>
                </a:gridCol>
                <a:gridCol w="1227221">
                  <a:extLst>
                    <a:ext uri="{9D8B030D-6E8A-4147-A177-3AD203B41FA5}">
                      <a16:colId xmlns:a16="http://schemas.microsoft.com/office/drawing/2014/main" val="484326460"/>
                    </a:ext>
                  </a:extLst>
                </a:gridCol>
                <a:gridCol w="1016507">
                  <a:extLst>
                    <a:ext uri="{9D8B030D-6E8A-4147-A177-3AD203B41FA5}">
                      <a16:colId xmlns:a16="http://schemas.microsoft.com/office/drawing/2014/main" val="2846394079"/>
                    </a:ext>
                  </a:extLst>
                </a:gridCol>
              </a:tblGrid>
              <a:tr h="262359">
                <a:tc gridSpan="2">
                  <a:txBody>
                    <a:bodyPr/>
                    <a:lstStyle/>
                    <a:p>
                      <a:pPr algn="ct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dirty="0"/>
                        <a:t>Internal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Distribution (Externalization)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95396"/>
                  </a:ext>
                </a:extLst>
              </a:tr>
              <a:tr h="446010">
                <a:tc>
                  <a:txBody>
                    <a:bodyPr/>
                    <a:lstStyle/>
                    <a:p>
                      <a:pPr algn="ctr"/>
                      <a:r>
                        <a:rPr lang="en-US" sz="1400" dirty="0"/>
                        <a:t>Obligations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Ingestion (Import)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Dev/Testing 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Server 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Linux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Desktop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Mobile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Consumer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930288772"/>
                  </a:ext>
                </a:extLst>
              </a:tr>
              <a:tr h="446010">
                <a:tc>
                  <a:txBody>
                    <a:bodyPr/>
                    <a:lstStyle/>
                    <a:p>
                      <a:pPr algn="r"/>
                      <a:r>
                        <a:rPr lang="en-US" sz="1400" dirty="0"/>
                        <a:t>Source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32802070"/>
                  </a:ext>
                </a:extLst>
              </a:tr>
              <a:tr h="262359">
                <a:tc>
                  <a:txBody>
                    <a:bodyPr/>
                    <a:lstStyle/>
                    <a:p>
                      <a:pPr algn="r"/>
                      <a:r>
                        <a:rPr lang="en-US" sz="1400" dirty="0"/>
                        <a:t>Legal Notices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30429244"/>
                  </a:ext>
                </a:extLst>
              </a:tr>
              <a:tr h="262359">
                <a:tc>
                  <a:txBody>
                    <a:bodyPr/>
                    <a:lstStyle/>
                    <a:p>
                      <a:pPr algn="r"/>
                      <a:r>
                        <a:rPr lang="en-US" sz="1400" dirty="0"/>
                        <a:t>Copyleft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0" lang="en-US" sz="1400" b="0" i="0" u="none" strike="noStrike" kern="1200" cap="none" spc="0" normalizeH="0" baseline="0" noProof="0" dirty="0">
                          <a:ln>
                            <a:noFill/>
                          </a:ln>
                          <a:solidFill>
                            <a:prstClr val="white"/>
                          </a:solidFill>
                          <a:effectLst/>
                          <a:uLnTx/>
                          <a:uFillTx/>
                          <a:latin typeface="Amazon Ember"/>
                          <a:ea typeface="+mn-ea"/>
                          <a:cs typeface="+mn-cs"/>
                        </a:rPr>
                        <a:t>Maybe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1243592"/>
                  </a:ext>
                </a:extLst>
              </a:tr>
              <a:tr h="262359">
                <a:tc>
                  <a:txBody>
                    <a:bodyPr/>
                    <a:lstStyle/>
                    <a:p>
                      <a:pPr algn="r"/>
                      <a:r>
                        <a:rPr lang="en-US" sz="1400" dirty="0"/>
                        <a:t>Patent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0" lang="en-US" sz="1400" b="0" i="0" u="none" strike="noStrike" kern="1200" cap="none" spc="0" normalizeH="0" baseline="0" noProof="0" dirty="0">
                          <a:ln>
                            <a:noFill/>
                          </a:ln>
                          <a:solidFill>
                            <a:prstClr val="white"/>
                          </a:solidFill>
                          <a:effectLst/>
                          <a:uLnTx/>
                          <a:uFillTx/>
                          <a:latin typeface="Amazon Ember"/>
                          <a:ea typeface="+mn-ea"/>
                          <a:cs typeface="+mn-cs"/>
                        </a:rPr>
                        <a:t>Maybe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6990016"/>
                  </a:ext>
                </a:extLst>
              </a:tr>
              <a:tr h="446010">
                <a:tc>
                  <a:txBody>
                    <a:bodyPr/>
                    <a:lstStyle/>
                    <a:p>
                      <a:pPr algn="r"/>
                      <a:r>
                        <a:rPr lang="en-US" sz="1400" dirty="0"/>
                        <a:t>Void DRM Protection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59200828"/>
                  </a:ext>
                </a:extLst>
              </a:tr>
            </a:tbl>
          </a:graphicData>
        </a:graphic>
      </p:graphicFrame>
      <p:sp>
        <p:nvSpPr>
          <p:cNvPr id="11" name="Right Brace 10">
            <a:extLst>
              <a:ext uri="{FF2B5EF4-FFF2-40B4-BE49-F238E27FC236}">
                <a16:creationId xmlns:a16="http://schemas.microsoft.com/office/drawing/2014/main" id="{72E4856D-34BC-C5C5-AC32-90B2F73CDA1C}"/>
              </a:ext>
            </a:extLst>
          </p:cNvPr>
          <p:cNvSpPr/>
          <p:nvPr/>
        </p:nvSpPr>
        <p:spPr>
          <a:xfrm rot="16200000">
            <a:off x="7021638" y="-421548"/>
            <a:ext cx="394305" cy="718285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2" name="Right Brace 11">
            <a:extLst>
              <a:ext uri="{FF2B5EF4-FFF2-40B4-BE49-F238E27FC236}">
                <a16:creationId xmlns:a16="http://schemas.microsoft.com/office/drawing/2014/main" id="{2C5332AB-88A1-A7F9-91D6-A9152F309621}"/>
              </a:ext>
            </a:extLst>
          </p:cNvPr>
          <p:cNvSpPr/>
          <p:nvPr/>
        </p:nvSpPr>
        <p:spPr>
          <a:xfrm rot="16200000">
            <a:off x="2982382" y="2764701"/>
            <a:ext cx="394306" cy="800464"/>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4" name="TextBox 13">
            <a:extLst>
              <a:ext uri="{FF2B5EF4-FFF2-40B4-BE49-F238E27FC236}">
                <a16:creationId xmlns:a16="http://schemas.microsoft.com/office/drawing/2014/main" id="{53BE63B8-CF69-24B1-F0E8-D1A7A498E1D7}"/>
              </a:ext>
            </a:extLst>
          </p:cNvPr>
          <p:cNvSpPr txBox="1"/>
          <p:nvPr/>
        </p:nvSpPr>
        <p:spPr>
          <a:xfrm>
            <a:off x="2701358" y="2689753"/>
            <a:ext cx="956352" cy="338554"/>
          </a:xfrm>
          <a:prstGeom prst="rect">
            <a:avLst/>
          </a:prstGeom>
          <a:noFill/>
        </p:spPr>
        <p:txBody>
          <a:bodyPr wrap="none" lIns="0" rtlCol="0">
            <a:spAutoFit/>
          </a:bodyPr>
          <a:lstStyle/>
          <a:p>
            <a:pPr algn="l"/>
            <a:r>
              <a:rPr lang="en-US" sz="1600" dirty="0"/>
              <a:t>Ingestion</a:t>
            </a:r>
          </a:p>
        </p:txBody>
      </p:sp>
      <p:sp>
        <p:nvSpPr>
          <p:cNvPr id="16" name="TextBox 15">
            <a:extLst>
              <a:ext uri="{FF2B5EF4-FFF2-40B4-BE49-F238E27FC236}">
                <a16:creationId xmlns:a16="http://schemas.microsoft.com/office/drawing/2014/main" id="{B124CA51-1713-987C-8261-3B7645798133}"/>
              </a:ext>
            </a:extLst>
          </p:cNvPr>
          <p:cNvSpPr txBox="1"/>
          <p:nvPr/>
        </p:nvSpPr>
        <p:spPr>
          <a:xfrm>
            <a:off x="6549856" y="2665927"/>
            <a:ext cx="1337867" cy="338554"/>
          </a:xfrm>
          <a:prstGeom prst="rect">
            <a:avLst/>
          </a:prstGeom>
          <a:noFill/>
        </p:spPr>
        <p:txBody>
          <a:bodyPr wrap="none" lIns="0" rtlCol="0">
            <a:spAutoFit/>
          </a:bodyPr>
          <a:lstStyle/>
          <a:p>
            <a:pPr algn="l"/>
            <a:r>
              <a:rPr lang="en-US" sz="1600" dirty="0"/>
              <a:t>Consumption</a:t>
            </a:r>
          </a:p>
        </p:txBody>
      </p:sp>
      <p:sp>
        <p:nvSpPr>
          <p:cNvPr id="21" name="Left Brace 20">
            <a:extLst>
              <a:ext uri="{FF2B5EF4-FFF2-40B4-BE49-F238E27FC236}">
                <a16:creationId xmlns:a16="http://schemas.microsoft.com/office/drawing/2014/main" id="{A1621A01-7112-6A7A-1808-CBDAFA4F246A}"/>
              </a:ext>
            </a:extLst>
          </p:cNvPr>
          <p:cNvSpPr/>
          <p:nvPr/>
        </p:nvSpPr>
        <p:spPr>
          <a:xfrm rot="16200000">
            <a:off x="9469135" y="1501178"/>
            <a:ext cx="203978" cy="1648323"/>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2" name="Left Brace 21">
            <a:extLst>
              <a:ext uri="{FF2B5EF4-FFF2-40B4-BE49-F238E27FC236}">
                <a16:creationId xmlns:a16="http://schemas.microsoft.com/office/drawing/2014/main" id="{FC5DA4ED-CFAB-5222-E574-6A2C3C3113BE}"/>
              </a:ext>
            </a:extLst>
          </p:cNvPr>
          <p:cNvSpPr/>
          <p:nvPr/>
        </p:nvSpPr>
        <p:spPr>
          <a:xfrm rot="16200000">
            <a:off x="11336402" y="1800718"/>
            <a:ext cx="95825" cy="1015530"/>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3" name="TextBox 22">
            <a:extLst>
              <a:ext uri="{FF2B5EF4-FFF2-40B4-BE49-F238E27FC236}">
                <a16:creationId xmlns:a16="http://schemas.microsoft.com/office/drawing/2014/main" id="{DA5E581B-60FC-2A76-FED2-54A591AD32E1}"/>
              </a:ext>
            </a:extLst>
          </p:cNvPr>
          <p:cNvSpPr txBox="1"/>
          <p:nvPr/>
        </p:nvSpPr>
        <p:spPr>
          <a:xfrm>
            <a:off x="9253248" y="2383352"/>
            <a:ext cx="635751" cy="276999"/>
          </a:xfrm>
          <a:prstGeom prst="rect">
            <a:avLst/>
          </a:prstGeom>
          <a:noFill/>
        </p:spPr>
        <p:txBody>
          <a:bodyPr wrap="none" lIns="0" rtlCol="0">
            <a:spAutoFit/>
          </a:bodyPr>
          <a:lstStyle/>
          <a:p>
            <a:pPr algn="l"/>
            <a:r>
              <a:rPr lang="en-US" sz="1200" dirty="0"/>
              <a:t>Domain</a:t>
            </a:r>
          </a:p>
        </p:txBody>
      </p:sp>
      <p:sp>
        <p:nvSpPr>
          <p:cNvPr id="24" name="TextBox 23">
            <a:extLst>
              <a:ext uri="{FF2B5EF4-FFF2-40B4-BE49-F238E27FC236}">
                <a16:creationId xmlns:a16="http://schemas.microsoft.com/office/drawing/2014/main" id="{A8153A67-D97F-F91D-E8DF-BB37341185D2}"/>
              </a:ext>
            </a:extLst>
          </p:cNvPr>
          <p:cNvSpPr txBox="1"/>
          <p:nvPr/>
        </p:nvSpPr>
        <p:spPr>
          <a:xfrm>
            <a:off x="11084071" y="2379438"/>
            <a:ext cx="600485" cy="276999"/>
          </a:xfrm>
          <a:prstGeom prst="rect">
            <a:avLst/>
          </a:prstGeom>
          <a:noFill/>
        </p:spPr>
        <p:txBody>
          <a:bodyPr wrap="none" lIns="0" rtlCol="0">
            <a:spAutoFit/>
          </a:bodyPr>
          <a:lstStyle/>
          <a:p>
            <a:pPr algn="l"/>
            <a:r>
              <a:rPr lang="en-US" sz="1200" dirty="0"/>
              <a:t>License</a:t>
            </a:r>
          </a:p>
        </p:txBody>
      </p:sp>
      <p:sp>
        <p:nvSpPr>
          <p:cNvPr id="4" name="TextBox 3">
            <a:extLst>
              <a:ext uri="{FF2B5EF4-FFF2-40B4-BE49-F238E27FC236}">
                <a16:creationId xmlns:a16="http://schemas.microsoft.com/office/drawing/2014/main" id="{B18A0447-393B-F582-7CB2-116179052A20}"/>
              </a:ext>
            </a:extLst>
          </p:cNvPr>
          <p:cNvSpPr txBox="1"/>
          <p:nvPr/>
        </p:nvSpPr>
        <p:spPr>
          <a:xfrm>
            <a:off x="9199839" y="6274275"/>
            <a:ext cx="1610377" cy="276999"/>
          </a:xfrm>
          <a:prstGeom prst="rect">
            <a:avLst/>
          </a:prstGeom>
          <a:noFill/>
        </p:spPr>
        <p:txBody>
          <a:bodyPr wrap="none" lIns="0" rtlCol="0">
            <a:spAutoFit/>
          </a:bodyPr>
          <a:lstStyle/>
          <a:p>
            <a:pPr algn="l"/>
            <a:r>
              <a:rPr lang="en-US" sz="1200" dirty="0"/>
              <a:t>Example Risk Analysis</a:t>
            </a:r>
          </a:p>
        </p:txBody>
      </p:sp>
      <p:sp>
        <p:nvSpPr>
          <p:cNvPr id="8" name="TextBox 7">
            <a:extLst>
              <a:ext uri="{FF2B5EF4-FFF2-40B4-BE49-F238E27FC236}">
                <a16:creationId xmlns:a16="http://schemas.microsoft.com/office/drawing/2014/main" id="{52576AD2-55C8-9D11-52DE-69B66E98EBA9}"/>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4: Programming Language affects the Scope of the License</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1A0746E4-EE24-35AC-9F18-4915C45D8EC4}"/>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7" name="TextBox 16">
            <a:extLst>
              <a:ext uri="{FF2B5EF4-FFF2-40B4-BE49-F238E27FC236}">
                <a16:creationId xmlns:a16="http://schemas.microsoft.com/office/drawing/2014/main" id="{8F0F0ABA-B2A9-74A8-25F3-89FA1540E0A5}"/>
              </a:ext>
            </a:extLst>
          </p:cNvPr>
          <p:cNvSpPr txBox="1"/>
          <p:nvPr/>
        </p:nvSpPr>
        <p:spPr>
          <a:xfrm>
            <a:off x="0" y="6525908"/>
            <a:ext cx="12192000" cy="246221"/>
          </a:xfrm>
          <a:prstGeom prst="rect">
            <a:avLst/>
          </a:prstGeom>
          <a:noFill/>
        </p:spPr>
        <p:txBody>
          <a:bodyPr wrap="square" rtlCol="0">
            <a:spAutoFit/>
          </a:bodyPr>
          <a:lstStyle/>
          <a:p>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4735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72D001DB-9CEE-4A94-FF2B-1945F27273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B3DA1A-172F-14B7-6C1F-103621B9CF77}"/>
              </a:ext>
            </a:extLst>
          </p:cNvPr>
          <p:cNvSpPr txBox="1"/>
          <p:nvPr/>
        </p:nvSpPr>
        <p:spPr>
          <a:xfrm>
            <a:off x="7281991" y="1896573"/>
            <a:ext cx="4721870"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Risk Analysis: Rust Package under LGPL-3.0</a:t>
            </a:r>
          </a:p>
        </p:txBody>
      </p:sp>
      <p:graphicFrame>
        <p:nvGraphicFramePr>
          <p:cNvPr id="9" name="Table 8">
            <a:extLst>
              <a:ext uri="{FF2B5EF4-FFF2-40B4-BE49-F238E27FC236}">
                <a16:creationId xmlns:a16="http://schemas.microsoft.com/office/drawing/2014/main" id="{4C390C47-2B5E-FFCD-FCB4-8C46F3FD5801}"/>
              </a:ext>
            </a:extLst>
          </p:cNvPr>
          <p:cNvGraphicFramePr>
            <a:graphicFrameLocks noGrp="1"/>
          </p:cNvGraphicFramePr>
          <p:nvPr/>
        </p:nvGraphicFramePr>
        <p:xfrm>
          <a:off x="1130973" y="3477766"/>
          <a:ext cx="9679244" cy="2773680"/>
        </p:xfrm>
        <a:graphic>
          <a:graphicData uri="http://schemas.openxmlformats.org/drawingml/2006/table">
            <a:tbl>
              <a:tblPr firstRow="1" bandRow="1">
                <a:tableStyleId>{69012ECD-51FC-41F1-AA8D-1B2483CD663E}</a:tableStyleId>
              </a:tblPr>
              <a:tblGrid>
                <a:gridCol w="1491594">
                  <a:extLst>
                    <a:ext uri="{9D8B030D-6E8A-4147-A177-3AD203B41FA5}">
                      <a16:colId xmlns:a16="http://schemas.microsoft.com/office/drawing/2014/main" val="2337958046"/>
                    </a:ext>
                  </a:extLst>
                </a:gridCol>
                <a:gridCol w="986911">
                  <a:extLst>
                    <a:ext uri="{9D8B030D-6E8A-4147-A177-3AD203B41FA5}">
                      <a16:colId xmlns:a16="http://schemas.microsoft.com/office/drawing/2014/main" val="601152667"/>
                    </a:ext>
                  </a:extLst>
                </a:gridCol>
                <a:gridCol w="1275347">
                  <a:extLst>
                    <a:ext uri="{9D8B030D-6E8A-4147-A177-3AD203B41FA5}">
                      <a16:colId xmlns:a16="http://schemas.microsoft.com/office/drawing/2014/main" val="4065223716"/>
                    </a:ext>
                  </a:extLst>
                </a:gridCol>
                <a:gridCol w="1010653">
                  <a:extLst>
                    <a:ext uri="{9D8B030D-6E8A-4147-A177-3AD203B41FA5}">
                      <a16:colId xmlns:a16="http://schemas.microsoft.com/office/drawing/2014/main" val="2210836813"/>
                    </a:ext>
                  </a:extLst>
                </a:gridCol>
                <a:gridCol w="1167063">
                  <a:extLst>
                    <a:ext uri="{9D8B030D-6E8A-4147-A177-3AD203B41FA5}">
                      <a16:colId xmlns:a16="http://schemas.microsoft.com/office/drawing/2014/main" val="1467058717"/>
                    </a:ext>
                  </a:extLst>
                </a:gridCol>
                <a:gridCol w="1503948">
                  <a:extLst>
                    <a:ext uri="{9D8B030D-6E8A-4147-A177-3AD203B41FA5}">
                      <a16:colId xmlns:a16="http://schemas.microsoft.com/office/drawing/2014/main" val="566905192"/>
                    </a:ext>
                  </a:extLst>
                </a:gridCol>
                <a:gridCol w="1227221">
                  <a:extLst>
                    <a:ext uri="{9D8B030D-6E8A-4147-A177-3AD203B41FA5}">
                      <a16:colId xmlns:a16="http://schemas.microsoft.com/office/drawing/2014/main" val="484326460"/>
                    </a:ext>
                  </a:extLst>
                </a:gridCol>
                <a:gridCol w="1016507">
                  <a:extLst>
                    <a:ext uri="{9D8B030D-6E8A-4147-A177-3AD203B41FA5}">
                      <a16:colId xmlns:a16="http://schemas.microsoft.com/office/drawing/2014/main" val="2846394079"/>
                    </a:ext>
                  </a:extLst>
                </a:gridCol>
              </a:tblGrid>
              <a:tr h="262359">
                <a:tc gridSpan="2">
                  <a:txBody>
                    <a:bodyPr/>
                    <a:lstStyle/>
                    <a:p>
                      <a:pPr algn="ct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dirty="0"/>
                        <a:t>Internal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Distribution (Externalization)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95396"/>
                  </a:ext>
                </a:extLst>
              </a:tr>
              <a:tr h="446010">
                <a:tc>
                  <a:txBody>
                    <a:bodyPr/>
                    <a:lstStyle/>
                    <a:p>
                      <a:pPr algn="ctr"/>
                      <a:r>
                        <a:rPr lang="en-US" sz="1400" dirty="0"/>
                        <a:t>Obligations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Ingestion (Import)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Dev/Testing 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Server 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Linux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Desktop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Mobile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Consumer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930288772"/>
                  </a:ext>
                </a:extLst>
              </a:tr>
              <a:tr h="446010">
                <a:tc>
                  <a:txBody>
                    <a:bodyPr/>
                    <a:lstStyle/>
                    <a:p>
                      <a:pPr algn="r"/>
                      <a:r>
                        <a:rPr lang="en-US" sz="1400" dirty="0"/>
                        <a:t>Source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32802070"/>
                  </a:ext>
                </a:extLst>
              </a:tr>
              <a:tr h="262359">
                <a:tc>
                  <a:txBody>
                    <a:bodyPr/>
                    <a:lstStyle/>
                    <a:p>
                      <a:pPr algn="r"/>
                      <a:r>
                        <a:rPr lang="en-US" sz="1400" dirty="0"/>
                        <a:t>Legal Notices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30429244"/>
                  </a:ext>
                </a:extLst>
              </a:tr>
              <a:tr h="262359">
                <a:tc>
                  <a:txBody>
                    <a:bodyPr/>
                    <a:lstStyle/>
                    <a:p>
                      <a:pPr algn="r"/>
                      <a:r>
                        <a:rPr lang="en-US" sz="1400" dirty="0"/>
                        <a:t>Copyleft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1243592"/>
                  </a:ext>
                </a:extLst>
              </a:tr>
              <a:tr h="262359">
                <a:tc>
                  <a:txBody>
                    <a:bodyPr/>
                    <a:lstStyle/>
                    <a:p>
                      <a:pPr algn="r"/>
                      <a:r>
                        <a:rPr lang="en-US" sz="1400" dirty="0"/>
                        <a:t>Patent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6990016"/>
                  </a:ext>
                </a:extLst>
              </a:tr>
              <a:tr h="446010">
                <a:tc>
                  <a:txBody>
                    <a:bodyPr/>
                    <a:lstStyle/>
                    <a:p>
                      <a:pPr algn="r"/>
                      <a:r>
                        <a:rPr lang="en-US" sz="1400" dirty="0"/>
                        <a:t>Void DRM Protection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59200828"/>
                  </a:ext>
                </a:extLst>
              </a:tr>
            </a:tbl>
          </a:graphicData>
        </a:graphic>
      </p:graphicFrame>
      <p:sp>
        <p:nvSpPr>
          <p:cNvPr id="11" name="Right Brace 10">
            <a:extLst>
              <a:ext uri="{FF2B5EF4-FFF2-40B4-BE49-F238E27FC236}">
                <a16:creationId xmlns:a16="http://schemas.microsoft.com/office/drawing/2014/main" id="{8D887A27-9F15-ADD8-6D34-2B6041CEBD9A}"/>
              </a:ext>
            </a:extLst>
          </p:cNvPr>
          <p:cNvSpPr/>
          <p:nvPr/>
        </p:nvSpPr>
        <p:spPr>
          <a:xfrm rot="16200000">
            <a:off x="7021638" y="-421548"/>
            <a:ext cx="394305" cy="718285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2" name="Right Brace 11">
            <a:extLst>
              <a:ext uri="{FF2B5EF4-FFF2-40B4-BE49-F238E27FC236}">
                <a16:creationId xmlns:a16="http://schemas.microsoft.com/office/drawing/2014/main" id="{B603A582-9CFB-C997-1D7B-673594C51A04}"/>
              </a:ext>
            </a:extLst>
          </p:cNvPr>
          <p:cNvSpPr/>
          <p:nvPr/>
        </p:nvSpPr>
        <p:spPr>
          <a:xfrm rot="16200000">
            <a:off x="2982382" y="2764701"/>
            <a:ext cx="394306" cy="800464"/>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4" name="TextBox 13">
            <a:extLst>
              <a:ext uri="{FF2B5EF4-FFF2-40B4-BE49-F238E27FC236}">
                <a16:creationId xmlns:a16="http://schemas.microsoft.com/office/drawing/2014/main" id="{93CF5322-3085-D347-04E0-63B7250EF0A7}"/>
              </a:ext>
            </a:extLst>
          </p:cNvPr>
          <p:cNvSpPr txBox="1"/>
          <p:nvPr/>
        </p:nvSpPr>
        <p:spPr>
          <a:xfrm>
            <a:off x="2701358" y="2689753"/>
            <a:ext cx="956352" cy="338554"/>
          </a:xfrm>
          <a:prstGeom prst="rect">
            <a:avLst/>
          </a:prstGeom>
          <a:noFill/>
        </p:spPr>
        <p:txBody>
          <a:bodyPr wrap="none" lIns="0" rtlCol="0">
            <a:spAutoFit/>
          </a:bodyPr>
          <a:lstStyle/>
          <a:p>
            <a:pPr algn="l"/>
            <a:r>
              <a:rPr lang="en-US" sz="1600" dirty="0"/>
              <a:t>Ingestion</a:t>
            </a:r>
          </a:p>
        </p:txBody>
      </p:sp>
      <p:sp>
        <p:nvSpPr>
          <p:cNvPr id="16" name="TextBox 15">
            <a:extLst>
              <a:ext uri="{FF2B5EF4-FFF2-40B4-BE49-F238E27FC236}">
                <a16:creationId xmlns:a16="http://schemas.microsoft.com/office/drawing/2014/main" id="{1A65EB4C-89F3-3CCE-95D2-3A1A98B8A94D}"/>
              </a:ext>
            </a:extLst>
          </p:cNvPr>
          <p:cNvSpPr txBox="1"/>
          <p:nvPr/>
        </p:nvSpPr>
        <p:spPr>
          <a:xfrm>
            <a:off x="6549856" y="2665927"/>
            <a:ext cx="1337867" cy="338554"/>
          </a:xfrm>
          <a:prstGeom prst="rect">
            <a:avLst/>
          </a:prstGeom>
          <a:noFill/>
        </p:spPr>
        <p:txBody>
          <a:bodyPr wrap="none" lIns="0" rtlCol="0">
            <a:spAutoFit/>
          </a:bodyPr>
          <a:lstStyle/>
          <a:p>
            <a:pPr algn="l"/>
            <a:r>
              <a:rPr lang="en-US" sz="1600" dirty="0"/>
              <a:t>Consumption</a:t>
            </a:r>
          </a:p>
        </p:txBody>
      </p:sp>
      <p:sp>
        <p:nvSpPr>
          <p:cNvPr id="21" name="Left Brace 20">
            <a:extLst>
              <a:ext uri="{FF2B5EF4-FFF2-40B4-BE49-F238E27FC236}">
                <a16:creationId xmlns:a16="http://schemas.microsoft.com/office/drawing/2014/main" id="{EE6C458D-DC87-7F5D-06C0-54C10DE2D162}"/>
              </a:ext>
            </a:extLst>
          </p:cNvPr>
          <p:cNvSpPr/>
          <p:nvPr/>
        </p:nvSpPr>
        <p:spPr>
          <a:xfrm rot="16200000">
            <a:off x="9376826" y="1618677"/>
            <a:ext cx="160000" cy="1443787"/>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2" name="Left Brace 21">
            <a:extLst>
              <a:ext uri="{FF2B5EF4-FFF2-40B4-BE49-F238E27FC236}">
                <a16:creationId xmlns:a16="http://schemas.microsoft.com/office/drawing/2014/main" id="{91A8D1EB-4E73-815B-69C0-40D290D90E18}"/>
              </a:ext>
            </a:extLst>
          </p:cNvPr>
          <p:cNvSpPr/>
          <p:nvPr/>
        </p:nvSpPr>
        <p:spPr>
          <a:xfrm rot="16200000">
            <a:off x="11336402" y="1800718"/>
            <a:ext cx="95825" cy="1015530"/>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3" name="TextBox 22">
            <a:extLst>
              <a:ext uri="{FF2B5EF4-FFF2-40B4-BE49-F238E27FC236}">
                <a16:creationId xmlns:a16="http://schemas.microsoft.com/office/drawing/2014/main" id="{5FFC345A-D0AB-CC26-D325-A40F02BE6F4F}"/>
              </a:ext>
            </a:extLst>
          </p:cNvPr>
          <p:cNvSpPr txBox="1"/>
          <p:nvPr/>
        </p:nvSpPr>
        <p:spPr>
          <a:xfrm>
            <a:off x="9253248" y="2383352"/>
            <a:ext cx="635751" cy="276999"/>
          </a:xfrm>
          <a:prstGeom prst="rect">
            <a:avLst/>
          </a:prstGeom>
          <a:noFill/>
        </p:spPr>
        <p:txBody>
          <a:bodyPr wrap="none" lIns="0" rtlCol="0">
            <a:spAutoFit/>
          </a:bodyPr>
          <a:lstStyle/>
          <a:p>
            <a:pPr algn="l"/>
            <a:r>
              <a:rPr lang="en-US" sz="1200" dirty="0"/>
              <a:t>Domain</a:t>
            </a:r>
          </a:p>
        </p:txBody>
      </p:sp>
      <p:sp>
        <p:nvSpPr>
          <p:cNvPr id="24" name="TextBox 23">
            <a:extLst>
              <a:ext uri="{FF2B5EF4-FFF2-40B4-BE49-F238E27FC236}">
                <a16:creationId xmlns:a16="http://schemas.microsoft.com/office/drawing/2014/main" id="{8286E002-8A19-93BF-9462-598551B656E4}"/>
              </a:ext>
            </a:extLst>
          </p:cNvPr>
          <p:cNvSpPr txBox="1"/>
          <p:nvPr/>
        </p:nvSpPr>
        <p:spPr>
          <a:xfrm>
            <a:off x="11084071" y="2379438"/>
            <a:ext cx="600485" cy="276999"/>
          </a:xfrm>
          <a:prstGeom prst="rect">
            <a:avLst/>
          </a:prstGeom>
          <a:noFill/>
        </p:spPr>
        <p:txBody>
          <a:bodyPr wrap="none" lIns="0" rtlCol="0">
            <a:spAutoFit/>
          </a:bodyPr>
          <a:lstStyle/>
          <a:p>
            <a:pPr algn="l"/>
            <a:r>
              <a:rPr lang="en-US" sz="1200" dirty="0"/>
              <a:t>License</a:t>
            </a:r>
          </a:p>
        </p:txBody>
      </p:sp>
      <p:sp>
        <p:nvSpPr>
          <p:cNvPr id="4" name="TextBox 3">
            <a:extLst>
              <a:ext uri="{FF2B5EF4-FFF2-40B4-BE49-F238E27FC236}">
                <a16:creationId xmlns:a16="http://schemas.microsoft.com/office/drawing/2014/main" id="{AC495D5F-700C-4BF4-49EC-0B491E66D652}"/>
              </a:ext>
            </a:extLst>
          </p:cNvPr>
          <p:cNvSpPr txBox="1"/>
          <p:nvPr/>
        </p:nvSpPr>
        <p:spPr>
          <a:xfrm>
            <a:off x="9199839" y="6274275"/>
            <a:ext cx="1610377" cy="276999"/>
          </a:xfrm>
          <a:prstGeom prst="rect">
            <a:avLst/>
          </a:prstGeom>
          <a:noFill/>
        </p:spPr>
        <p:txBody>
          <a:bodyPr wrap="none" lIns="0" rtlCol="0">
            <a:spAutoFit/>
          </a:bodyPr>
          <a:lstStyle/>
          <a:p>
            <a:pPr algn="l"/>
            <a:r>
              <a:rPr lang="en-US" sz="1200" dirty="0"/>
              <a:t>Example Risk Analysis</a:t>
            </a:r>
          </a:p>
        </p:txBody>
      </p:sp>
      <p:sp>
        <p:nvSpPr>
          <p:cNvPr id="8" name="TextBox 7">
            <a:extLst>
              <a:ext uri="{FF2B5EF4-FFF2-40B4-BE49-F238E27FC236}">
                <a16:creationId xmlns:a16="http://schemas.microsoft.com/office/drawing/2014/main" id="{46E1F367-F422-DB55-D6B5-EAA25EB5B228}"/>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4: Programming Language affects the Scope of the License</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4E7C9405-17D7-8227-7128-9DEED6954D1F}"/>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5" name="TextBox 14">
            <a:extLst>
              <a:ext uri="{FF2B5EF4-FFF2-40B4-BE49-F238E27FC236}">
                <a16:creationId xmlns:a16="http://schemas.microsoft.com/office/drawing/2014/main" id="{F9878591-FB05-9F3D-84FA-97740B5332F5}"/>
              </a:ext>
            </a:extLst>
          </p:cNvPr>
          <p:cNvSpPr txBox="1"/>
          <p:nvPr/>
        </p:nvSpPr>
        <p:spPr>
          <a:xfrm>
            <a:off x="0" y="6525908"/>
            <a:ext cx="12192000" cy="246221"/>
          </a:xfrm>
          <a:prstGeom prst="rect">
            <a:avLst/>
          </a:prstGeom>
          <a:noFill/>
        </p:spPr>
        <p:txBody>
          <a:bodyPr wrap="square" rtlCol="0">
            <a:spAutoFit/>
          </a:bodyPr>
          <a:lstStyle/>
          <a:p>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4829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3EBA430-41CE-3776-D71D-D9EEBD3C7313}"/>
            </a:ext>
          </a:extLst>
        </p:cNvPr>
        <p:cNvGrpSpPr/>
        <p:nvPr/>
      </p:nvGrpSpPr>
      <p:grpSpPr>
        <a:xfrm>
          <a:off x="0" y="0"/>
          <a:ext cx="0" cy="0"/>
          <a:chOff x="0" y="0"/>
          <a:chExt cx="0" cy="0"/>
        </a:xfrm>
      </p:grpSpPr>
      <p:sp>
        <p:nvSpPr>
          <p:cNvPr id="15" name="Pentagon 14">
            <a:extLst>
              <a:ext uri="{FF2B5EF4-FFF2-40B4-BE49-F238E27FC236}">
                <a16:creationId xmlns:a16="http://schemas.microsoft.com/office/drawing/2014/main" id="{42F0A17A-6648-2847-442C-F6CED098EEC3}"/>
              </a:ext>
            </a:extLst>
          </p:cNvPr>
          <p:cNvSpPr/>
          <p:nvPr/>
        </p:nvSpPr>
        <p:spPr>
          <a:xfrm>
            <a:off x="3336968" y="2820870"/>
            <a:ext cx="1531740" cy="102325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Understand</a:t>
            </a:r>
          </a:p>
          <a:p>
            <a:pPr algn="ctr"/>
            <a:r>
              <a:rPr lang="en-US" sz="1200" dirty="0"/>
              <a:t>Use Case</a:t>
            </a:r>
          </a:p>
        </p:txBody>
      </p:sp>
      <p:grpSp>
        <p:nvGrpSpPr>
          <p:cNvPr id="33" name="Group 32">
            <a:extLst>
              <a:ext uri="{FF2B5EF4-FFF2-40B4-BE49-F238E27FC236}">
                <a16:creationId xmlns:a16="http://schemas.microsoft.com/office/drawing/2014/main" id="{FB5C1693-A7CA-E772-3319-3FEAC6682BD8}"/>
              </a:ext>
            </a:extLst>
          </p:cNvPr>
          <p:cNvGrpSpPr/>
          <p:nvPr/>
        </p:nvGrpSpPr>
        <p:grpSpPr>
          <a:xfrm>
            <a:off x="4465925" y="2820870"/>
            <a:ext cx="1678960" cy="1023251"/>
            <a:chOff x="4251062" y="2028707"/>
            <a:chExt cx="1678960" cy="1023251"/>
          </a:xfrm>
        </p:grpSpPr>
        <p:sp>
          <p:nvSpPr>
            <p:cNvPr id="17" name="Chevron 16">
              <a:extLst>
                <a:ext uri="{FF2B5EF4-FFF2-40B4-BE49-F238E27FC236}">
                  <a16:creationId xmlns:a16="http://schemas.microsoft.com/office/drawing/2014/main" id="{FBF324FD-DA96-77DD-FFE7-4CCDDD523C97}"/>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TextBox 18">
              <a:extLst>
                <a:ext uri="{FF2B5EF4-FFF2-40B4-BE49-F238E27FC236}">
                  <a16:creationId xmlns:a16="http://schemas.microsoft.com/office/drawing/2014/main" id="{2B787F1A-0595-37AA-BCA1-AA300C673E4E}"/>
                </a:ext>
              </a:extLst>
            </p:cNvPr>
            <p:cNvSpPr txBox="1"/>
            <p:nvPr/>
          </p:nvSpPr>
          <p:spPr>
            <a:xfrm>
              <a:off x="4813301" y="2302714"/>
              <a:ext cx="900246" cy="461665"/>
            </a:xfrm>
            <a:prstGeom prst="rect">
              <a:avLst/>
            </a:prstGeom>
            <a:noFill/>
          </p:spPr>
          <p:txBody>
            <a:bodyPr wrap="none" lIns="0" rtlCol="0">
              <a:spAutoFit/>
            </a:bodyPr>
            <a:lstStyle/>
            <a:p>
              <a:pPr algn="ctr"/>
              <a:r>
                <a:rPr lang="en-US" sz="1200" dirty="0"/>
                <a:t>Identify </a:t>
              </a:r>
            </a:p>
            <a:p>
              <a:pPr algn="ctr"/>
              <a:r>
                <a:rPr lang="en-US" sz="1200" dirty="0"/>
                <a:t>Obligations</a:t>
              </a:r>
            </a:p>
          </p:txBody>
        </p:sp>
      </p:grpSp>
      <p:sp>
        <p:nvSpPr>
          <p:cNvPr id="23" name="Chevron 22">
            <a:extLst>
              <a:ext uri="{FF2B5EF4-FFF2-40B4-BE49-F238E27FC236}">
                <a16:creationId xmlns:a16="http://schemas.microsoft.com/office/drawing/2014/main" id="{968CA91F-EB2E-C731-F4BD-57478BB6844F}"/>
              </a:ext>
            </a:extLst>
          </p:cNvPr>
          <p:cNvSpPr/>
          <p:nvPr/>
        </p:nvSpPr>
        <p:spPr>
          <a:xfrm>
            <a:off x="5788361" y="2820869"/>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TextBox 23">
            <a:extLst>
              <a:ext uri="{FF2B5EF4-FFF2-40B4-BE49-F238E27FC236}">
                <a16:creationId xmlns:a16="http://schemas.microsoft.com/office/drawing/2014/main" id="{7752AD26-A846-D735-D603-B5C30B7EEF40}"/>
              </a:ext>
            </a:extLst>
          </p:cNvPr>
          <p:cNvSpPr txBox="1"/>
          <p:nvPr/>
        </p:nvSpPr>
        <p:spPr>
          <a:xfrm>
            <a:off x="6387238" y="3094877"/>
            <a:ext cx="837730" cy="461665"/>
          </a:xfrm>
          <a:prstGeom prst="rect">
            <a:avLst/>
          </a:prstGeom>
          <a:noFill/>
        </p:spPr>
        <p:txBody>
          <a:bodyPr wrap="none" lIns="0" rtlCol="0">
            <a:spAutoFit/>
          </a:bodyPr>
          <a:lstStyle/>
          <a:p>
            <a:pPr algn="ctr"/>
            <a:r>
              <a:rPr lang="en-US" sz="1200" dirty="0"/>
              <a:t>Closing </a:t>
            </a:r>
          </a:p>
          <a:p>
            <a:pPr algn="ctr"/>
            <a:r>
              <a:rPr lang="en-US" sz="1200" dirty="0"/>
              <a:t>Conditions</a:t>
            </a:r>
          </a:p>
        </p:txBody>
      </p:sp>
      <p:sp>
        <p:nvSpPr>
          <p:cNvPr id="25" name="Chevron 24">
            <a:extLst>
              <a:ext uri="{FF2B5EF4-FFF2-40B4-BE49-F238E27FC236}">
                <a16:creationId xmlns:a16="http://schemas.microsoft.com/office/drawing/2014/main" id="{7CFFFE70-D0D1-714D-A518-36601B275CA5}"/>
              </a:ext>
            </a:extLst>
          </p:cNvPr>
          <p:cNvSpPr/>
          <p:nvPr/>
        </p:nvSpPr>
        <p:spPr>
          <a:xfrm>
            <a:off x="7064538" y="2798057"/>
            <a:ext cx="1531741" cy="104606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a:extLst>
              <a:ext uri="{FF2B5EF4-FFF2-40B4-BE49-F238E27FC236}">
                <a16:creationId xmlns:a16="http://schemas.microsoft.com/office/drawing/2014/main" id="{511ADADC-B8FB-1218-1A0E-9C68F3BB1D6B}"/>
              </a:ext>
            </a:extLst>
          </p:cNvPr>
          <p:cNvSpPr txBox="1"/>
          <p:nvPr/>
        </p:nvSpPr>
        <p:spPr>
          <a:xfrm>
            <a:off x="7658707" y="3166241"/>
            <a:ext cx="832920" cy="276999"/>
          </a:xfrm>
          <a:prstGeom prst="rect">
            <a:avLst/>
          </a:prstGeom>
          <a:noFill/>
        </p:spPr>
        <p:txBody>
          <a:bodyPr wrap="none" lIns="0" rtlCol="0">
            <a:spAutoFit/>
          </a:bodyPr>
          <a:lstStyle/>
          <a:p>
            <a:pPr algn="ctr"/>
            <a:r>
              <a:rPr lang="en-US" sz="1200" dirty="0"/>
              <a:t>Resolution</a:t>
            </a:r>
          </a:p>
        </p:txBody>
      </p:sp>
      <p:sp>
        <p:nvSpPr>
          <p:cNvPr id="28" name="TextBox 27">
            <a:extLst>
              <a:ext uri="{FF2B5EF4-FFF2-40B4-BE49-F238E27FC236}">
                <a16:creationId xmlns:a16="http://schemas.microsoft.com/office/drawing/2014/main" id="{3C5FDF01-2C9C-8473-9B2C-D6ED69C57B80}"/>
              </a:ext>
            </a:extLst>
          </p:cNvPr>
          <p:cNvSpPr txBox="1"/>
          <p:nvPr/>
        </p:nvSpPr>
        <p:spPr>
          <a:xfrm>
            <a:off x="1800998" y="5004799"/>
            <a:ext cx="4793941" cy="923330"/>
          </a:xfrm>
          <a:prstGeom prst="rect">
            <a:avLst/>
          </a:prstGeom>
          <a:noFill/>
        </p:spPr>
        <p:txBody>
          <a:bodyPr wrap="none" lIns="0" rtlCol="0">
            <a:spAutoFit/>
          </a:bodyPr>
          <a:lstStyle/>
          <a:p>
            <a:pPr algn="l"/>
            <a:r>
              <a:rPr lang="en-US" dirty="0"/>
              <a:t>Risk Management:</a:t>
            </a:r>
          </a:p>
          <a:p>
            <a:pPr marL="285750" indent="-285750" algn="l">
              <a:buFont typeface="Arial" panose="020B0604020202020204" pitchFamily="34" charset="0"/>
              <a:buChar char="•"/>
            </a:pPr>
            <a:r>
              <a:rPr lang="en-US" dirty="0"/>
              <a:t>Package Curation (scanned pre-import).</a:t>
            </a:r>
          </a:p>
          <a:p>
            <a:pPr marL="285750" indent="-285750" algn="l">
              <a:buFont typeface="Arial" panose="020B0604020202020204" pitchFamily="34" charset="0"/>
              <a:buChar char="•"/>
            </a:pPr>
            <a:r>
              <a:rPr lang="en-US" dirty="0"/>
              <a:t>Source Code available in the Code Vault.</a:t>
            </a:r>
          </a:p>
        </p:txBody>
      </p:sp>
      <p:grpSp>
        <p:nvGrpSpPr>
          <p:cNvPr id="34" name="Group 33">
            <a:extLst>
              <a:ext uri="{FF2B5EF4-FFF2-40B4-BE49-F238E27FC236}">
                <a16:creationId xmlns:a16="http://schemas.microsoft.com/office/drawing/2014/main" id="{D804672A-943F-EC96-36E4-570E29A29DD4}"/>
              </a:ext>
            </a:extLst>
          </p:cNvPr>
          <p:cNvGrpSpPr/>
          <p:nvPr/>
        </p:nvGrpSpPr>
        <p:grpSpPr>
          <a:xfrm>
            <a:off x="1106724" y="2814935"/>
            <a:ext cx="1370550" cy="1123705"/>
            <a:chOff x="480207" y="2085603"/>
            <a:chExt cx="1370550" cy="1123705"/>
          </a:xfrm>
        </p:grpSpPr>
        <p:sp>
          <p:nvSpPr>
            <p:cNvPr id="31" name="Cloud 30">
              <a:extLst>
                <a:ext uri="{FF2B5EF4-FFF2-40B4-BE49-F238E27FC236}">
                  <a16:creationId xmlns:a16="http://schemas.microsoft.com/office/drawing/2014/main" id="{CC17015A-B58F-CB66-AE72-8C6F059EBEEA}"/>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A1C9E5-1545-B0E5-BC67-4F04AC468260}"/>
                </a:ext>
              </a:extLst>
            </p:cNvPr>
            <p:cNvSpPr txBox="1"/>
            <p:nvPr/>
          </p:nvSpPr>
          <p:spPr>
            <a:xfrm>
              <a:off x="830149" y="2405687"/>
              <a:ext cx="739946" cy="461665"/>
            </a:xfrm>
            <a:prstGeom prst="rect">
              <a:avLst/>
            </a:prstGeom>
            <a:noFill/>
          </p:spPr>
          <p:txBody>
            <a:bodyPr wrap="none" lIns="0" rtlCol="0">
              <a:spAutoFit/>
            </a:bodyPr>
            <a:lstStyle/>
            <a:p>
              <a:pPr algn="ctr"/>
              <a:r>
                <a:rPr lang="en-US" sz="1200" dirty="0"/>
                <a:t>Ingestion</a:t>
              </a:r>
            </a:p>
            <a:p>
              <a:pPr algn="ctr"/>
              <a:r>
                <a:rPr lang="en-US" sz="1200" dirty="0"/>
                <a:t>Review</a:t>
              </a:r>
            </a:p>
          </p:txBody>
        </p:sp>
      </p:grpSp>
      <p:sp>
        <p:nvSpPr>
          <p:cNvPr id="32" name="Right Arrow 31">
            <a:extLst>
              <a:ext uri="{FF2B5EF4-FFF2-40B4-BE49-F238E27FC236}">
                <a16:creationId xmlns:a16="http://schemas.microsoft.com/office/drawing/2014/main" id="{19010BAC-E0B6-5782-B89C-5A9923153ACD}"/>
              </a:ext>
            </a:extLst>
          </p:cNvPr>
          <p:cNvSpPr/>
          <p:nvPr/>
        </p:nvSpPr>
        <p:spPr>
          <a:xfrm>
            <a:off x="2609756" y="3186037"/>
            <a:ext cx="617516"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A52022E0-F278-46E7-5377-4C6D12076E97}"/>
              </a:ext>
            </a:extLst>
          </p:cNvPr>
          <p:cNvSpPr/>
          <p:nvPr/>
        </p:nvSpPr>
        <p:spPr>
          <a:xfrm>
            <a:off x="8743498" y="3157582"/>
            <a:ext cx="617516"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0AC02A4F-AE14-C3E6-2747-32440C15CCDB}"/>
              </a:ext>
            </a:extLst>
          </p:cNvPr>
          <p:cNvGrpSpPr/>
          <p:nvPr/>
        </p:nvGrpSpPr>
        <p:grpSpPr>
          <a:xfrm>
            <a:off x="9515932" y="2758951"/>
            <a:ext cx="1370550" cy="1123705"/>
            <a:chOff x="480207" y="2085603"/>
            <a:chExt cx="1370550" cy="1123705"/>
          </a:xfrm>
        </p:grpSpPr>
        <p:sp>
          <p:nvSpPr>
            <p:cNvPr id="37" name="Cloud 36">
              <a:extLst>
                <a:ext uri="{FF2B5EF4-FFF2-40B4-BE49-F238E27FC236}">
                  <a16:creationId xmlns:a16="http://schemas.microsoft.com/office/drawing/2014/main" id="{13BF9DB2-EFE2-4684-F661-9BD82F731655}"/>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2BB797A-BF87-C7B2-90A5-C79EFF52908A}"/>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sp>
        <p:nvSpPr>
          <p:cNvPr id="39" name="Pentagon 38">
            <a:extLst>
              <a:ext uri="{FF2B5EF4-FFF2-40B4-BE49-F238E27FC236}">
                <a16:creationId xmlns:a16="http://schemas.microsoft.com/office/drawing/2014/main" id="{8FA7CFAA-2A86-41E2-9631-823AC59C255D}"/>
              </a:ext>
            </a:extLst>
          </p:cNvPr>
          <p:cNvSpPr/>
          <p:nvPr/>
        </p:nvSpPr>
        <p:spPr>
          <a:xfrm>
            <a:off x="1106724" y="4150899"/>
            <a:ext cx="9779758" cy="484632"/>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Company Control</a:t>
            </a:r>
          </a:p>
        </p:txBody>
      </p:sp>
      <p:sp>
        <p:nvSpPr>
          <p:cNvPr id="5" name="TextBox 4">
            <a:extLst>
              <a:ext uri="{FF2B5EF4-FFF2-40B4-BE49-F238E27FC236}">
                <a16:creationId xmlns:a16="http://schemas.microsoft.com/office/drawing/2014/main" id="{40037582-D44C-B4A7-5C62-CADA4B90709B}"/>
              </a:ext>
            </a:extLst>
          </p:cNvPr>
          <p:cNvSpPr txBox="1"/>
          <p:nvPr/>
        </p:nvSpPr>
        <p:spPr>
          <a:xfrm>
            <a:off x="278783" y="1070048"/>
            <a:ext cx="8423140" cy="523220"/>
          </a:xfrm>
          <a:prstGeom prst="rect">
            <a:avLst/>
          </a:prstGeom>
          <a:noFill/>
        </p:spPr>
        <p:txBody>
          <a:bodyPr wrap="none" lIns="0" rtlCol="0">
            <a:spAutoFit/>
          </a:bodyPr>
          <a:lstStyle/>
          <a:p>
            <a:pPr algn="l"/>
            <a:r>
              <a:rPr lang="en-US" sz="2800" dirty="0">
                <a:latin typeface="Arial" panose="020B0604020202020204" pitchFamily="34" charset="0"/>
              </a:rPr>
              <a:t>Problem 5: Responsibility for OSS Obligations Shifts</a:t>
            </a:r>
            <a:endParaRPr lang="en-US" sz="2800" b="0" i="0" u="none" strike="noStrike" dirty="0">
              <a:effectLst/>
              <a:latin typeface="Arial" panose="020B0604020202020204" pitchFamily="34" charset="0"/>
            </a:endParaRPr>
          </a:p>
        </p:txBody>
      </p:sp>
      <p:sp>
        <p:nvSpPr>
          <p:cNvPr id="7" name="Google Shape;121;p54">
            <a:extLst>
              <a:ext uri="{FF2B5EF4-FFF2-40B4-BE49-F238E27FC236}">
                <a16:creationId xmlns:a16="http://schemas.microsoft.com/office/drawing/2014/main" id="{66A3EBE8-D0FE-A455-D19C-A2AD8591954B}"/>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INTERNAL Vs. distribution</a:t>
            </a:r>
            <a:endParaRPr lang="en-US" sz="4800" b="1" dirty="0"/>
          </a:p>
        </p:txBody>
      </p:sp>
      <p:sp>
        <p:nvSpPr>
          <p:cNvPr id="8" name="TextBox 7">
            <a:extLst>
              <a:ext uri="{FF2B5EF4-FFF2-40B4-BE49-F238E27FC236}">
                <a16:creationId xmlns:a16="http://schemas.microsoft.com/office/drawing/2014/main" id="{CBC337E0-0387-CCA2-6F83-D596D878D1E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07776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FC8195B-B927-7C1B-5FDF-090D088B6585}"/>
            </a:ext>
          </a:extLst>
        </p:cNvPr>
        <p:cNvGrpSpPr/>
        <p:nvPr/>
      </p:nvGrpSpPr>
      <p:grpSpPr>
        <a:xfrm>
          <a:off x="0" y="0"/>
          <a:ext cx="0" cy="0"/>
          <a:chOff x="0" y="0"/>
          <a:chExt cx="0" cy="0"/>
        </a:xfrm>
      </p:grpSpPr>
      <p:sp>
        <p:nvSpPr>
          <p:cNvPr id="15" name="Pentagon 14">
            <a:extLst>
              <a:ext uri="{FF2B5EF4-FFF2-40B4-BE49-F238E27FC236}">
                <a16:creationId xmlns:a16="http://schemas.microsoft.com/office/drawing/2014/main" id="{0F6F6DC8-6E1F-FBFF-1148-9267B79D66F2}"/>
              </a:ext>
            </a:extLst>
          </p:cNvPr>
          <p:cNvSpPr/>
          <p:nvPr/>
        </p:nvSpPr>
        <p:spPr>
          <a:xfrm>
            <a:off x="498451" y="2894393"/>
            <a:ext cx="1531740" cy="102325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Identify</a:t>
            </a:r>
          </a:p>
          <a:p>
            <a:pPr algn="ctr"/>
            <a:r>
              <a:rPr lang="en-US" sz="1200" dirty="0"/>
              <a:t>Supply Chain</a:t>
            </a:r>
          </a:p>
        </p:txBody>
      </p:sp>
      <p:grpSp>
        <p:nvGrpSpPr>
          <p:cNvPr id="33" name="Group 32">
            <a:extLst>
              <a:ext uri="{FF2B5EF4-FFF2-40B4-BE49-F238E27FC236}">
                <a16:creationId xmlns:a16="http://schemas.microsoft.com/office/drawing/2014/main" id="{5FAC1C28-C9F4-BA36-3D6D-9C4389548BF3}"/>
              </a:ext>
            </a:extLst>
          </p:cNvPr>
          <p:cNvGrpSpPr/>
          <p:nvPr/>
        </p:nvGrpSpPr>
        <p:grpSpPr>
          <a:xfrm>
            <a:off x="2916751" y="2885535"/>
            <a:ext cx="1678960" cy="1023251"/>
            <a:chOff x="4251062" y="2028707"/>
            <a:chExt cx="1678960" cy="1023251"/>
          </a:xfrm>
        </p:grpSpPr>
        <p:sp>
          <p:nvSpPr>
            <p:cNvPr id="17" name="Chevron 16">
              <a:extLst>
                <a:ext uri="{FF2B5EF4-FFF2-40B4-BE49-F238E27FC236}">
                  <a16:creationId xmlns:a16="http://schemas.microsoft.com/office/drawing/2014/main" id="{CA0C475E-F551-2D68-CFA2-2F0EC7555D09}"/>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TextBox 18">
              <a:extLst>
                <a:ext uri="{FF2B5EF4-FFF2-40B4-BE49-F238E27FC236}">
                  <a16:creationId xmlns:a16="http://schemas.microsoft.com/office/drawing/2014/main" id="{74098938-F300-E4C7-491A-433AB0FF2FF5}"/>
                </a:ext>
              </a:extLst>
            </p:cNvPr>
            <p:cNvSpPr txBox="1"/>
            <p:nvPr/>
          </p:nvSpPr>
          <p:spPr>
            <a:xfrm>
              <a:off x="4813301" y="2302714"/>
              <a:ext cx="900246" cy="461665"/>
            </a:xfrm>
            <a:prstGeom prst="rect">
              <a:avLst/>
            </a:prstGeom>
            <a:noFill/>
          </p:spPr>
          <p:txBody>
            <a:bodyPr wrap="none" lIns="0" rtlCol="0">
              <a:spAutoFit/>
            </a:bodyPr>
            <a:lstStyle/>
            <a:p>
              <a:pPr algn="ctr"/>
              <a:r>
                <a:rPr lang="en-US" sz="1200" dirty="0"/>
                <a:t>Identify </a:t>
              </a:r>
            </a:p>
            <a:p>
              <a:pPr algn="ctr"/>
              <a:r>
                <a:rPr lang="en-US" sz="1200" dirty="0"/>
                <a:t>Obligations</a:t>
              </a:r>
            </a:p>
          </p:txBody>
        </p:sp>
      </p:grpSp>
      <p:sp>
        <p:nvSpPr>
          <p:cNvPr id="23" name="Chevron 22">
            <a:extLst>
              <a:ext uri="{FF2B5EF4-FFF2-40B4-BE49-F238E27FC236}">
                <a16:creationId xmlns:a16="http://schemas.microsoft.com/office/drawing/2014/main" id="{AECAC996-51F4-D166-313E-CFA836549514}"/>
              </a:ext>
            </a:extLst>
          </p:cNvPr>
          <p:cNvSpPr/>
          <p:nvPr/>
        </p:nvSpPr>
        <p:spPr>
          <a:xfrm>
            <a:off x="4239187" y="2885534"/>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5" name="Chevron 24">
            <a:extLst>
              <a:ext uri="{FF2B5EF4-FFF2-40B4-BE49-F238E27FC236}">
                <a16:creationId xmlns:a16="http://schemas.microsoft.com/office/drawing/2014/main" id="{8FD65B87-E642-EDB7-4703-CFB42BC13E8A}"/>
              </a:ext>
            </a:extLst>
          </p:cNvPr>
          <p:cNvSpPr/>
          <p:nvPr/>
        </p:nvSpPr>
        <p:spPr>
          <a:xfrm>
            <a:off x="5515364" y="2862722"/>
            <a:ext cx="1531741" cy="104606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6B9BA771-97D2-971A-48C9-1D1E6037F681}"/>
              </a:ext>
            </a:extLst>
          </p:cNvPr>
          <p:cNvSpPr txBox="1"/>
          <p:nvPr/>
        </p:nvSpPr>
        <p:spPr>
          <a:xfrm>
            <a:off x="1800998" y="4992767"/>
            <a:ext cx="7464544" cy="1200329"/>
          </a:xfrm>
          <a:prstGeom prst="rect">
            <a:avLst/>
          </a:prstGeom>
          <a:noFill/>
        </p:spPr>
        <p:txBody>
          <a:bodyPr wrap="none" lIns="0" rtlCol="0">
            <a:spAutoFit/>
          </a:bodyPr>
          <a:lstStyle/>
          <a:p>
            <a:pPr algn="l"/>
            <a:r>
              <a:rPr lang="en-US" dirty="0"/>
              <a:t>Risks Management:</a:t>
            </a:r>
          </a:p>
          <a:p>
            <a:pPr marL="285750" indent="-285750" algn="l">
              <a:buFont typeface="Arial" panose="020B0604020202020204" pitchFamily="34" charset="0"/>
              <a:buChar char="•"/>
            </a:pPr>
            <a:r>
              <a:rPr lang="en-US" dirty="0"/>
              <a:t>A defined package curation process during ingestion is absent</a:t>
            </a:r>
          </a:p>
          <a:p>
            <a:pPr marL="285750" indent="-285750" algn="l">
              <a:buFont typeface="Arial" panose="020B0604020202020204" pitchFamily="34" charset="0"/>
              <a:buChar char="•"/>
            </a:pPr>
            <a:r>
              <a:rPr lang="en-US" dirty="0"/>
              <a:t>Source Code is not always available as software is built by partners.</a:t>
            </a:r>
          </a:p>
          <a:p>
            <a:pPr marL="285750" indent="-285750" algn="l">
              <a:buFont typeface="Arial" panose="020B0604020202020204" pitchFamily="34" charset="0"/>
              <a:buChar char="•"/>
            </a:pPr>
            <a:r>
              <a:rPr lang="en-US" dirty="0"/>
              <a:t>The software is used by Company, OEM or partners.</a:t>
            </a:r>
          </a:p>
        </p:txBody>
      </p:sp>
      <p:grpSp>
        <p:nvGrpSpPr>
          <p:cNvPr id="3" name="Group 2">
            <a:extLst>
              <a:ext uri="{FF2B5EF4-FFF2-40B4-BE49-F238E27FC236}">
                <a16:creationId xmlns:a16="http://schemas.microsoft.com/office/drawing/2014/main" id="{91667AF2-53E7-4877-9B22-067D4CBB0107}"/>
              </a:ext>
            </a:extLst>
          </p:cNvPr>
          <p:cNvGrpSpPr/>
          <p:nvPr/>
        </p:nvGrpSpPr>
        <p:grpSpPr>
          <a:xfrm>
            <a:off x="1643288" y="2885483"/>
            <a:ext cx="1678960" cy="1023251"/>
            <a:chOff x="4251062" y="2028707"/>
            <a:chExt cx="1678960" cy="1023251"/>
          </a:xfrm>
        </p:grpSpPr>
        <p:sp>
          <p:nvSpPr>
            <p:cNvPr id="4" name="Chevron 3">
              <a:extLst>
                <a:ext uri="{FF2B5EF4-FFF2-40B4-BE49-F238E27FC236}">
                  <a16:creationId xmlns:a16="http://schemas.microsoft.com/office/drawing/2014/main" id="{22CE9F44-2398-F930-8010-D9D0EE3F6D6C}"/>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 name="TextBox 4">
              <a:extLst>
                <a:ext uri="{FF2B5EF4-FFF2-40B4-BE49-F238E27FC236}">
                  <a16:creationId xmlns:a16="http://schemas.microsoft.com/office/drawing/2014/main" id="{CD27572C-969D-E980-161D-892F9F7DC317}"/>
                </a:ext>
              </a:extLst>
            </p:cNvPr>
            <p:cNvSpPr txBox="1"/>
            <p:nvPr/>
          </p:nvSpPr>
          <p:spPr>
            <a:xfrm>
              <a:off x="4907878" y="2302714"/>
              <a:ext cx="711092" cy="461665"/>
            </a:xfrm>
            <a:prstGeom prst="rect">
              <a:avLst/>
            </a:prstGeom>
            <a:noFill/>
          </p:spPr>
          <p:txBody>
            <a:bodyPr wrap="none" lIns="0" rtlCol="0">
              <a:spAutoFit/>
            </a:bodyPr>
            <a:lstStyle/>
            <a:p>
              <a:pPr algn="ctr"/>
              <a:r>
                <a:rPr lang="en-US" sz="1200" dirty="0"/>
                <a:t>Identify </a:t>
              </a:r>
            </a:p>
            <a:p>
              <a:pPr algn="ctr"/>
              <a:r>
                <a:rPr lang="en-US" sz="1200" dirty="0"/>
                <a:t>Use Case</a:t>
              </a:r>
            </a:p>
          </p:txBody>
        </p:sp>
      </p:grpSp>
      <p:sp>
        <p:nvSpPr>
          <p:cNvPr id="8" name="Chevron 7">
            <a:extLst>
              <a:ext uri="{FF2B5EF4-FFF2-40B4-BE49-F238E27FC236}">
                <a16:creationId xmlns:a16="http://schemas.microsoft.com/office/drawing/2014/main" id="{4138C569-994A-0B3C-9E0D-1FD86752790A}"/>
              </a:ext>
            </a:extLst>
          </p:cNvPr>
          <p:cNvSpPr/>
          <p:nvPr/>
        </p:nvSpPr>
        <p:spPr>
          <a:xfrm>
            <a:off x="6644322" y="2873843"/>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 name="TextBox 8">
            <a:extLst>
              <a:ext uri="{FF2B5EF4-FFF2-40B4-BE49-F238E27FC236}">
                <a16:creationId xmlns:a16="http://schemas.microsoft.com/office/drawing/2014/main" id="{C457B009-67C4-FD33-E4B3-03ECC7C81F81}"/>
              </a:ext>
            </a:extLst>
          </p:cNvPr>
          <p:cNvSpPr txBox="1"/>
          <p:nvPr/>
        </p:nvSpPr>
        <p:spPr>
          <a:xfrm>
            <a:off x="4799592" y="3066234"/>
            <a:ext cx="914674" cy="646331"/>
          </a:xfrm>
          <a:prstGeom prst="rect">
            <a:avLst/>
          </a:prstGeom>
          <a:noFill/>
        </p:spPr>
        <p:txBody>
          <a:bodyPr wrap="none" lIns="0" rtlCol="0">
            <a:spAutoFit/>
          </a:bodyPr>
          <a:lstStyle/>
          <a:p>
            <a:pPr algn="ctr"/>
            <a:r>
              <a:rPr lang="en-US" sz="1200" dirty="0"/>
              <a:t>Identify </a:t>
            </a:r>
          </a:p>
          <a:p>
            <a:pPr algn="ctr"/>
            <a:r>
              <a:rPr lang="en-US" sz="1200" dirty="0"/>
              <a:t>Distribution</a:t>
            </a:r>
          </a:p>
          <a:p>
            <a:pPr algn="ctr"/>
            <a:r>
              <a:rPr lang="en-US" sz="1200" dirty="0"/>
              <a:t>Channels</a:t>
            </a:r>
          </a:p>
        </p:txBody>
      </p:sp>
      <p:sp>
        <p:nvSpPr>
          <p:cNvPr id="24" name="TextBox 23">
            <a:extLst>
              <a:ext uri="{FF2B5EF4-FFF2-40B4-BE49-F238E27FC236}">
                <a16:creationId xmlns:a16="http://schemas.microsoft.com/office/drawing/2014/main" id="{04809683-95A8-1C1E-A7FF-320A7C775C18}"/>
              </a:ext>
            </a:extLst>
          </p:cNvPr>
          <p:cNvSpPr txBox="1"/>
          <p:nvPr/>
        </p:nvSpPr>
        <p:spPr>
          <a:xfrm>
            <a:off x="6060026" y="3154635"/>
            <a:ext cx="837730" cy="461665"/>
          </a:xfrm>
          <a:prstGeom prst="rect">
            <a:avLst/>
          </a:prstGeom>
          <a:noFill/>
        </p:spPr>
        <p:txBody>
          <a:bodyPr wrap="none" lIns="0" rtlCol="0">
            <a:spAutoFit/>
          </a:bodyPr>
          <a:lstStyle/>
          <a:p>
            <a:pPr algn="ctr"/>
            <a:r>
              <a:rPr lang="en-US" sz="1200" dirty="0"/>
              <a:t>Closing </a:t>
            </a:r>
          </a:p>
          <a:p>
            <a:pPr algn="ctr"/>
            <a:r>
              <a:rPr lang="en-US" sz="1200" dirty="0"/>
              <a:t>Conditions</a:t>
            </a:r>
          </a:p>
        </p:txBody>
      </p:sp>
      <p:sp>
        <p:nvSpPr>
          <p:cNvPr id="12" name="Right Arrow 11">
            <a:extLst>
              <a:ext uri="{FF2B5EF4-FFF2-40B4-BE49-F238E27FC236}">
                <a16:creationId xmlns:a16="http://schemas.microsoft.com/office/drawing/2014/main" id="{70699505-DEE2-2572-067B-240CFE9F52FA}"/>
              </a:ext>
            </a:extLst>
          </p:cNvPr>
          <p:cNvSpPr/>
          <p:nvPr/>
        </p:nvSpPr>
        <p:spPr>
          <a:xfrm rot="18912125">
            <a:off x="8380670" y="2687684"/>
            <a:ext cx="739354"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6F2E61-E015-DA09-EE8C-90206D2F23A8}"/>
              </a:ext>
            </a:extLst>
          </p:cNvPr>
          <p:cNvGrpSpPr/>
          <p:nvPr/>
        </p:nvGrpSpPr>
        <p:grpSpPr>
          <a:xfrm>
            <a:off x="10955661" y="1751523"/>
            <a:ext cx="1097806" cy="900701"/>
            <a:chOff x="480207" y="2085603"/>
            <a:chExt cx="1370550" cy="1123705"/>
          </a:xfrm>
        </p:grpSpPr>
        <p:sp>
          <p:nvSpPr>
            <p:cNvPr id="14" name="Cloud 13">
              <a:extLst>
                <a:ext uri="{FF2B5EF4-FFF2-40B4-BE49-F238E27FC236}">
                  <a16:creationId xmlns:a16="http://schemas.microsoft.com/office/drawing/2014/main" id="{9471470F-B258-2051-BA95-13646005AE73}"/>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ADAB64-C3D3-CC2F-0999-A22CDD12230F}"/>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22" name="Group 21">
            <a:extLst>
              <a:ext uri="{FF2B5EF4-FFF2-40B4-BE49-F238E27FC236}">
                <a16:creationId xmlns:a16="http://schemas.microsoft.com/office/drawing/2014/main" id="{E3107756-708D-D0CB-4583-6A156C7795EA}"/>
              </a:ext>
            </a:extLst>
          </p:cNvPr>
          <p:cNvGrpSpPr/>
          <p:nvPr/>
        </p:nvGrpSpPr>
        <p:grpSpPr>
          <a:xfrm>
            <a:off x="10701251" y="2907684"/>
            <a:ext cx="1097806" cy="900701"/>
            <a:chOff x="480207" y="2085603"/>
            <a:chExt cx="1370550" cy="1123705"/>
          </a:xfrm>
        </p:grpSpPr>
        <p:sp>
          <p:nvSpPr>
            <p:cNvPr id="27" name="Cloud 26">
              <a:extLst>
                <a:ext uri="{FF2B5EF4-FFF2-40B4-BE49-F238E27FC236}">
                  <a16:creationId xmlns:a16="http://schemas.microsoft.com/office/drawing/2014/main" id="{54DFC00C-A311-9450-B234-2A253E4DC6A1}"/>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C25DA74-5446-0F37-4DED-84E15819E0C4}"/>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40" name="Group 39">
            <a:extLst>
              <a:ext uri="{FF2B5EF4-FFF2-40B4-BE49-F238E27FC236}">
                <a16:creationId xmlns:a16="http://schemas.microsoft.com/office/drawing/2014/main" id="{F4CD95A6-E04E-BC05-0252-20335C8A9DDD}"/>
              </a:ext>
            </a:extLst>
          </p:cNvPr>
          <p:cNvGrpSpPr/>
          <p:nvPr/>
        </p:nvGrpSpPr>
        <p:grpSpPr>
          <a:xfrm>
            <a:off x="10052048" y="4096403"/>
            <a:ext cx="1097806" cy="900701"/>
            <a:chOff x="480207" y="2085603"/>
            <a:chExt cx="1370550" cy="1123705"/>
          </a:xfrm>
        </p:grpSpPr>
        <p:sp>
          <p:nvSpPr>
            <p:cNvPr id="41" name="Cloud 40">
              <a:extLst>
                <a:ext uri="{FF2B5EF4-FFF2-40B4-BE49-F238E27FC236}">
                  <a16:creationId xmlns:a16="http://schemas.microsoft.com/office/drawing/2014/main" id="{8E3AD3D6-8A3B-E5F8-CA48-D2EF39D1AFE4}"/>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B0F968B-5839-B1F8-A3BA-CEF2ADB5B4B3}"/>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43" name="Group 42">
            <a:extLst>
              <a:ext uri="{FF2B5EF4-FFF2-40B4-BE49-F238E27FC236}">
                <a16:creationId xmlns:a16="http://schemas.microsoft.com/office/drawing/2014/main" id="{61B99A98-8CC6-BB94-7EC2-B45E4AC2A7B8}"/>
              </a:ext>
            </a:extLst>
          </p:cNvPr>
          <p:cNvGrpSpPr/>
          <p:nvPr/>
        </p:nvGrpSpPr>
        <p:grpSpPr>
          <a:xfrm>
            <a:off x="10329131" y="823707"/>
            <a:ext cx="1097806" cy="900701"/>
            <a:chOff x="480207" y="2085603"/>
            <a:chExt cx="1370550" cy="1123705"/>
          </a:xfrm>
        </p:grpSpPr>
        <p:sp>
          <p:nvSpPr>
            <p:cNvPr id="44" name="Cloud 43">
              <a:extLst>
                <a:ext uri="{FF2B5EF4-FFF2-40B4-BE49-F238E27FC236}">
                  <a16:creationId xmlns:a16="http://schemas.microsoft.com/office/drawing/2014/main" id="{175A3AE1-7754-170C-5439-4E69A2174BCB}"/>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ADDC476-52AA-0B02-B4F7-701F52239C6E}"/>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sp>
        <p:nvSpPr>
          <p:cNvPr id="46" name="Cube 45">
            <a:extLst>
              <a:ext uri="{FF2B5EF4-FFF2-40B4-BE49-F238E27FC236}">
                <a16:creationId xmlns:a16="http://schemas.microsoft.com/office/drawing/2014/main" id="{4CF3ABBB-0466-2369-43D2-A0D0128BBA7F}"/>
              </a:ext>
            </a:extLst>
          </p:cNvPr>
          <p:cNvSpPr/>
          <p:nvPr/>
        </p:nvSpPr>
        <p:spPr>
          <a:xfrm>
            <a:off x="9093260" y="1928664"/>
            <a:ext cx="967793" cy="680700"/>
          </a:xfrm>
          <a:prstGeom prst="cub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OEM</a:t>
            </a:r>
          </a:p>
        </p:txBody>
      </p:sp>
      <p:sp>
        <p:nvSpPr>
          <p:cNvPr id="47" name="Right Arrow 46">
            <a:extLst>
              <a:ext uri="{FF2B5EF4-FFF2-40B4-BE49-F238E27FC236}">
                <a16:creationId xmlns:a16="http://schemas.microsoft.com/office/drawing/2014/main" id="{F9B7353F-8422-D254-95F8-C4E5254885B6}"/>
              </a:ext>
            </a:extLst>
          </p:cNvPr>
          <p:cNvSpPr/>
          <p:nvPr/>
        </p:nvSpPr>
        <p:spPr>
          <a:xfrm>
            <a:off x="8546524" y="3184730"/>
            <a:ext cx="2002188"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81D36BB1-CCF7-3875-615A-9A849ECDDA61}"/>
              </a:ext>
            </a:extLst>
          </p:cNvPr>
          <p:cNvSpPr/>
          <p:nvPr/>
        </p:nvSpPr>
        <p:spPr>
          <a:xfrm rot="1342183">
            <a:off x="8441902" y="3793949"/>
            <a:ext cx="1666692"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BFBE6F46-5A23-74A9-34FF-CC6DF0F4BCCB}"/>
              </a:ext>
            </a:extLst>
          </p:cNvPr>
          <p:cNvSpPr/>
          <p:nvPr/>
        </p:nvSpPr>
        <p:spPr>
          <a:xfrm>
            <a:off x="10138680" y="2074023"/>
            <a:ext cx="739354"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09460C25-8923-FF2E-748C-426F501381A7}"/>
              </a:ext>
            </a:extLst>
          </p:cNvPr>
          <p:cNvSpPr/>
          <p:nvPr/>
        </p:nvSpPr>
        <p:spPr>
          <a:xfrm rot="19391692">
            <a:off x="9754422" y="1392392"/>
            <a:ext cx="595253"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83A71F0-66F1-037E-1352-239AC79C6A9A}"/>
              </a:ext>
            </a:extLst>
          </p:cNvPr>
          <p:cNvSpPr txBox="1"/>
          <p:nvPr/>
        </p:nvSpPr>
        <p:spPr>
          <a:xfrm>
            <a:off x="7252851" y="3221684"/>
            <a:ext cx="832920" cy="276999"/>
          </a:xfrm>
          <a:prstGeom prst="rect">
            <a:avLst/>
          </a:prstGeom>
          <a:noFill/>
        </p:spPr>
        <p:txBody>
          <a:bodyPr wrap="none" lIns="0" rtlCol="0">
            <a:spAutoFit/>
          </a:bodyPr>
          <a:lstStyle/>
          <a:p>
            <a:pPr algn="ctr"/>
            <a:r>
              <a:rPr lang="en-US" sz="1200" dirty="0"/>
              <a:t>Resolution</a:t>
            </a:r>
          </a:p>
        </p:txBody>
      </p:sp>
      <p:sp>
        <p:nvSpPr>
          <p:cNvPr id="18" name="Pentagon 17">
            <a:extLst>
              <a:ext uri="{FF2B5EF4-FFF2-40B4-BE49-F238E27FC236}">
                <a16:creationId xmlns:a16="http://schemas.microsoft.com/office/drawing/2014/main" id="{E629C32B-4314-48A9-DDAD-8B57BA776EA7}"/>
              </a:ext>
            </a:extLst>
          </p:cNvPr>
          <p:cNvSpPr/>
          <p:nvPr/>
        </p:nvSpPr>
        <p:spPr>
          <a:xfrm>
            <a:off x="1643288" y="4138867"/>
            <a:ext cx="6678788" cy="484632"/>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Company Control</a:t>
            </a:r>
          </a:p>
        </p:txBody>
      </p:sp>
      <p:sp>
        <p:nvSpPr>
          <p:cNvPr id="10" name="TextBox 9">
            <a:extLst>
              <a:ext uri="{FF2B5EF4-FFF2-40B4-BE49-F238E27FC236}">
                <a16:creationId xmlns:a16="http://schemas.microsoft.com/office/drawing/2014/main" id="{DE1ED8E5-C2B6-4828-E185-7115AEB601B3}"/>
              </a:ext>
            </a:extLst>
          </p:cNvPr>
          <p:cNvSpPr txBox="1"/>
          <p:nvPr/>
        </p:nvSpPr>
        <p:spPr>
          <a:xfrm>
            <a:off x="278783" y="1070048"/>
            <a:ext cx="8423140" cy="523220"/>
          </a:xfrm>
          <a:prstGeom prst="rect">
            <a:avLst/>
          </a:prstGeom>
          <a:noFill/>
        </p:spPr>
        <p:txBody>
          <a:bodyPr wrap="none" lIns="0" rtlCol="0">
            <a:spAutoFit/>
          </a:bodyPr>
          <a:lstStyle/>
          <a:p>
            <a:pPr algn="l"/>
            <a:r>
              <a:rPr lang="en-US" sz="2800" dirty="0">
                <a:latin typeface="Arial" panose="020B0604020202020204" pitchFamily="34" charset="0"/>
              </a:rPr>
              <a:t>Problem 5: Responsibility for OSS Obligations Shifts</a:t>
            </a:r>
            <a:endParaRPr lang="en-US" sz="2800" b="0" i="0" u="none" strike="noStrike" dirty="0">
              <a:effectLst/>
              <a:latin typeface="Arial" panose="020B0604020202020204" pitchFamily="34" charset="0"/>
            </a:endParaRPr>
          </a:p>
        </p:txBody>
      </p:sp>
      <p:sp>
        <p:nvSpPr>
          <p:cNvPr id="20" name="Google Shape;121;p54">
            <a:extLst>
              <a:ext uri="{FF2B5EF4-FFF2-40B4-BE49-F238E27FC236}">
                <a16:creationId xmlns:a16="http://schemas.microsoft.com/office/drawing/2014/main" id="{946D046F-84F2-5833-2B59-8AF83A89FF0B}"/>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INTERNAL Vs. distribution</a:t>
            </a:r>
            <a:endParaRPr lang="en-US" sz="4800" b="1" dirty="0"/>
          </a:p>
        </p:txBody>
      </p:sp>
      <p:sp>
        <p:nvSpPr>
          <p:cNvPr id="21" name="TextBox 20">
            <a:extLst>
              <a:ext uri="{FF2B5EF4-FFF2-40B4-BE49-F238E27FC236}">
                <a16:creationId xmlns:a16="http://schemas.microsoft.com/office/drawing/2014/main" id="{C2C61494-0A17-0507-777B-B874C670A53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461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E243600-45BF-90C9-C823-EEBBA769CF3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7CF64FF-15A4-4A22-0A07-4EF1E71A5B8D}"/>
              </a:ext>
            </a:extLst>
          </p:cNvPr>
          <p:cNvSpPr/>
          <p:nvPr/>
        </p:nvSpPr>
        <p:spPr>
          <a:xfrm>
            <a:off x="483557" y="24263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229532-F7F8-FA0A-74CB-7C65660668B1}"/>
              </a:ext>
            </a:extLst>
          </p:cNvPr>
          <p:cNvSpPr/>
          <p:nvPr/>
        </p:nvSpPr>
        <p:spPr>
          <a:xfrm>
            <a:off x="483557" y="34020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FD5FCE-2001-6706-59FA-BB43BA06FEFB}"/>
              </a:ext>
            </a:extLst>
          </p:cNvPr>
          <p:cNvSpPr/>
          <p:nvPr/>
        </p:nvSpPr>
        <p:spPr>
          <a:xfrm>
            <a:off x="635957" y="25787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B66BF1-6DD1-3357-2D07-DD12DD35FF72}"/>
              </a:ext>
            </a:extLst>
          </p:cNvPr>
          <p:cNvSpPr/>
          <p:nvPr/>
        </p:nvSpPr>
        <p:spPr>
          <a:xfrm>
            <a:off x="635957" y="35544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DE4D83-18E8-858C-DF65-96F5C9AB2C84}"/>
              </a:ext>
            </a:extLst>
          </p:cNvPr>
          <p:cNvSpPr/>
          <p:nvPr/>
        </p:nvSpPr>
        <p:spPr>
          <a:xfrm>
            <a:off x="788357" y="27311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0FFF3B-D43E-D6D5-7587-0591D119348B}"/>
              </a:ext>
            </a:extLst>
          </p:cNvPr>
          <p:cNvSpPr/>
          <p:nvPr/>
        </p:nvSpPr>
        <p:spPr>
          <a:xfrm>
            <a:off x="788357" y="37068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305B82-EE7E-8130-CC67-EA2C48925D08}"/>
              </a:ext>
            </a:extLst>
          </p:cNvPr>
          <p:cNvSpPr/>
          <p:nvPr/>
        </p:nvSpPr>
        <p:spPr>
          <a:xfrm>
            <a:off x="1793802" y="24174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C9C10A-F857-2D57-D7AA-9918539D3ADD}"/>
              </a:ext>
            </a:extLst>
          </p:cNvPr>
          <p:cNvSpPr/>
          <p:nvPr/>
        </p:nvSpPr>
        <p:spPr>
          <a:xfrm>
            <a:off x="1946202" y="25698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CA2128-7FC4-4BE2-FB94-73D6FB3FC63C}"/>
              </a:ext>
            </a:extLst>
          </p:cNvPr>
          <p:cNvSpPr/>
          <p:nvPr/>
        </p:nvSpPr>
        <p:spPr>
          <a:xfrm>
            <a:off x="2098602" y="27222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D599430-51A9-3710-6C16-70A4A5732DFB}"/>
              </a:ext>
            </a:extLst>
          </p:cNvPr>
          <p:cNvSpPr/>
          <p:nvPr/>
        </p:nvSpPr>
        <p:spPr>
          <a:xfrm>
            <a:off x="2771539" y="33778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76E4D6-5322-8A2E-11DF-F9D1DF3CB3EA}"/>
              </a:ext>
            </a:extLst>
          </p:cNvPr>
          <p:cNvSpPr/>
          <p:nvPr/>
        </p:nvSpPr>
        <p:spPr>
          <a:xfrm>
            <a:off x="2923939" y="35302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5FB6386-F6D9-CA7A-0369-E9C0DB6A8894}"/>
              </a:ext>
            </a:extLst>
          </p:cNvPr>
          <p:cNvSpPr/>
          <p:nvPr/>
        </p:nvSpPr>
        <p:spPr>
          <a:xfrm>
            <a:off x="3076339" y="36826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BF6CA2D-775A-2762-2C5D-530B89EEDE8C}"/>
              </a:ext>
            </a:extLst>
          </p:cNvPr>
          <p:cNvSpPr/>
          <p:nvPr/>
        </p:nvSpPr>
        <p:spPr>
          <a:xfrm>
            <a:off x="8335031" y="1224131"/>
            <a:ext cx="20542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Rectangle 6">
            <a:extLst>
              <a:ext uri="{FF2B5EF4-FFF2-40B4-BE49-F238E27FC236}">
                <a16:creationId xmlns:a16="http://schemas.microsoft.com/office/drawing/2014/main" id="{64189F5E-84C5-910F-EFB8-450A36F2C454}"/>
              </a:ext>
            </a:extLst>
          </p:cNvPr>
          <p:cNvSpPr/>
          <p:nvPr/>
        </p:nvSpPr>
        <p:spPr>
          <a:xfrm>
            <a:off x="8532739" y="1398866"/>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888CC9-F367-B4F4-3A63-157301D9898E}"/>
              </a:ext>
            </a:extLst>
          </p:cNvPr>
          <p:cNvSpPr/>
          <p:nvPr/>
        </p:nvSpPr>
        <p:spPr>
          <a:xfrm>
            <a:off x="8519023" y="190611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8CDC3C-F7C9-5FEF-3F6C-7FB474A7F8F3}"/>
              </a:ext>
            </a:extLst>
          </p:cNvPr>
          <p:cNvSpPr/>
          <p:nvPr/>
        </p:nvSpPr>
        <p:spPr>
          <a:xfrm>
            <a:off x="9461000" y="140226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A206885-D146-E0F3-EB0E-8BA4AFA38CCA}"/>
              </a:ext>
            </a:extLst>
          </p:cNvPr>
          <p:cNvSpPr/>
          <p:nvPr/>
        </p:nvSpPr>
        <p:spPr>
          <a:xfrm>
            <a:off x="9454142" y="1879711"/>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B5476CA-8ECE-1407-40C6-530C4567C065}"/>
              </a:ext>
            </a:extLst>
          </p:cNvPr>
          <p:cNvSpPr/>
          <p:nvPr/>
        </p:nvSpPr>
        <p:spPr>
          <a:xfrm>
            <a:off x="8372518" y="2765430"/>
            <a:ext cx="22066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Rectangle 17">
            <a:extLst>
              <a:ext uri="{FF2B5EF4-FFF2-40B4-BE49-F238E27FC236}">
                <a16:creationId xmlns:a16="http://schemas.microsoft.com/office/drawing/2014/main" id="{98FE0D7F-9B0D-7884-0E80-2DE56B2D5138}"/>
              </a:ext>
            </a:extLst>
          </p:cNvPr>
          <p:cNvSpPr/>
          <p:nvPr/>
        </p:nvSpPr>
        <p:spPr>
          <a:xfrm>
            <a:off x="8570226" y="2940165"/>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D25D2E-C58C-98C5-E8E0-22595D947B6B}"/>
              </a:ext>
            </a:extLst>
          </p:cNvPr>
          <p:cNvSpPr/>
          <p:nvPr/>
        </p:nvSpPr>
        <p:spPr>
          <a:xfrm>
            <a:off x="9498487" y="2943559"/>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B3C724-FE0C-14DF-9E56-B57B6D33DD3F}"/>
              </a:ext>
            </a:extLst>
          </p:cNvPr>
          <p:cNvSpPr/>
          <p:nvPr/>
        </p:nvSpPr>
        <p:spPr>
          <a:xfrm>
            <a:off x="8541740" y="3429000"/>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27FADE-63B0-6F33-2482-1FAE23D50291}"/>
              </a:ext>
            </a:extLst>
          </p:cNvPr>
          <p:cNvSpPr/>
          <p:nvPr/>
        </p:nvSpPr>
        <p:spPr>
          <a:xfrm>
            <a:off x="7964920" y="4320349"/>
            <a:ext cx="22066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8" name="Rectangle 77">
            <a:extLst>
              <a:ext uri="{FF2B5EF4-FFF2-40B4-BE49-F238E27FC236}">
                <a16:creationId xmlns:a16="http://schemas.microsoft.com/office/drawing/2014/main" id="{F016EA75-7E91-F18E-1F31-A0CAE842A55D}"/>
              </a:ext>
            </a:extLst>
          </p:cNvPr>
          <p:cNvSpPr/>
          <p:nvPr/>
        </p:nvSpPr>
        <p:spPr>
          <a:xfrm>
            <a:off x="8657863" y="4983919"/>
            <a:ext cx="1344666"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0B5628-F430-CBCA-DCE6-19C223D41A97}"/>
              </a:ext>
            </a:extLst>
          </p:cNvPr>
          <p:cNvSpPr/>
          <p:nvPr/>
        </p:nvSpPr>
        <p:spPr>
          <a:xfrm>
            <a:off x="8134041" y="4513982"/>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Bent-Up Arrow 79">
            <a:extLst>
              <a:ext uri="{FF2B5EF4-FFF2-40B4-BE49-F238E27FC236}">
                <a16:creationId xmlns:a16="http://schemas.microsoft.com/office/drawing/2014/main" id="{5144A7D9-F512-6CE9-E4BA-23924DFDCFD0}"/>
              </a:ext>
            </a:extLst>
          </p:cNvPr>
          <p:cNvSpPr/>
          <p:nvPr/>
        </p:nvSpPr>
        <p:spPr>
          <a:xfrm rot="5400000">
            <a:off x="8224226" y="4879976"/>
            <a:ext cx="375992" cy="398682"/>
          </a:xfrm>
          <a:prstGeom prst="bentUpArrow">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ecagon 82">
            <a:extLst>
              <a:ext uri="{FF2B5EF4-FFF2-40B4-BE49-F238E27FC236}">
                <a16:creationId xmlns:a16="http://schemas.microsoft.com/office/drawing/2014/main" id="{772D1A4D-7750-C12F-CD80-73C2AD23D1FF}"/>
              </a:ext>
            </a:extLst>
          </p:cNvPr>
          <p:cNvSpPr/>
          <p:nvPr/>
        </p:nvSpPr>
        <p:spPr>
          <a:xfrm>
            <a:off x="5498197" y="2552645"/>
            <a:ext cx="1042550" cy="1021993"/>
          </a:xfrm>
          <a:prstGeom prst="decag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ight Arrow 83">
            <a:extLst>
              <a:ext uri="{FF2B5EF4-FFF2-40B4-BE49-F238E27FC236}">
                <a16:creationId xmlns:a16="http://schemas.microsoft.com/office/drawing/2014/main" id="{29CC3E08-8956-390B-7F95-70ED0CF49B03}"/>
              </a:ext>
            </a:extLst>
          </p:cNvPr>
          <p:cNvSpPr/>
          <p:nvPr/>
        </p:nvSpPr>
        <p:spPr>
          <a:xfrm>
            <a:off x="6671485" y="2758842"/>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ight Arrow 84">
            <a:extLst>
              <a:ext uri="{FF2B5EF4-FFF2-40B4-BE49-F238E27FC236}">
                <a16:creationId xmlns:a16="http://schemas.microsoft.com/office/drawing/2014/main" id="{A406532B-455B-A1B1-4AD9-BB08EA798098}"/>
              </a:ext>
            </a:extLst>
          </p:cNvPr>
          <p:cNvSpPr/>
          <p:nvPr/>
        </p:nvSpPr>
        <p:spPr>
          <a:xfrm rot="19220488">
            <a:off x="6540587" y="2145801"/>
            <a:ext cx="961259"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a:extLst>
              <a:ext uri="{FF2B5EF4-FFF2-40B4-BE49-F238E27FC236}">
                <a16:creationId xmlns:a16="http://schemas.microsoft.com/office/drawing/2014/main" id="{C4F8DB51-923E-76CC-15FA-5595E10188A5}"/>
              </a:ext>
            </a:extLst>
          </p:cNvPr>
          <p:cNvSpPr/>
          <p:nvPr/>
        </p:nvSpPr>
        <p:spPr>
          <a:xfrm rot="1560637">
            <a:off x="6582549" y="3387171"/>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a:extLst>
              <a:ext uri="{FF2B5EF4-FFF2-40B4-BE49-F238E27FC236}">
                <a16:creationId xmlns:a16="http://schemas.microsoft.com/office/drawing/2014/main" id="{82F642FB-F05A-DD3A-A9DC-E31CB11E0F0F}"/>
              </a:ext>
            </a:extLst>
          </p:cNvPr>
          <p:cNvSpPr/>
          <p:nvPr/>
        </p:nvSpPr>
        <p:spPr>
          <a:xfrm rot="5400000">
            <a:off x="5647407" y="3886957"/>
            <a:ext cx="706250"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A07619F-4285-E3C7-8FD1-97BC0B6B055B}"/>
              </a:ext>
            </a:extLst>
          </p:cNvPr>
          <p:cNvSpPr/>
          <p:nvPr/>
        </p:nvSpPr>
        <p:spPr>
          <a:xfrm>
            <a:off x="5469602" y="47788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6021710-579A-CCF7-D1C0-41905999CC2A}"/>
              </a:ext>
            </a:extLst>
          </p:cNvPr>
          <p:cNvSpPr/>
          <p:nvPr/>
        </p:nvSpPr>
        <p:spPr>
          <a:xfrm>
            <a:off x="5622002" y="49312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0FBA2453-6BAA-AF11-A115-C975ECDB9E03}"/>
              </a:ext>
            </a:extLst>
          </p:cNvPr>
          <p:cNvSpPr/>
          <p:nvPr/>
        </p:nvSpPr>
        <p:spPr>
          <a:xfrm>
            <a:off x="5774402" y="50836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quot;No&quot; Symbol 90">
            <a:extLst>
              <a:ext uri="{FF2B5EF4-FFF2-40B4-BE49-F238E27FC236}">
                <a16:creationId xmlns:a16="http://schemas.microsoft.com/office/drawing/2014/main" id="{6019FE08-76D8-8366-1B42-BA545BBBD0EE}"/>
              </a:ext>
            </a:extLst>
          </p:cNvPr>
          <p:cNvSpPr/>
          <p:nvPr/>
        </p:nvSpPr>
        <p:spPr>
          <a:xfrm>
            <a:off x="5117003" y="4413145"/>
            <a:ext cx="1445483" cy="1444167"/>
          </a:xfrm>
          <a:prstGeom prst="noSmoking">
            <a:avLst>
              <a:gd name="adj" fmla="val 990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ight Arrow 91">
            <a:extLst>
              <a:ext uri="{FF2B5EF4-FFF2-40B4-BE49-F238E27FC236}">
                <a16:creationId xmlns:a16="http://schemas.microsoft.com/office/drawing/2014/main" id="{051A74BE-06F6-EA77-14F7-53579482219E}"/>
              </a:ext>
            </a:extLst>
          </p:cNvPr>
          <p:cNvSpPr/>
          <p:nvPr/>
        </p:nvSpPr>
        <p:spPr>
          <a:xfrm>
            <a:off x="4231072" y="2939942"/>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7D48980-A06B-B556-EC76-2626797BA01F}"/>
              </a:ext>
            </a:extLst>
          </p:cNvPr>
          <p:cNvSpPr txBox="1"/>
          <p:nvPr/>
        </p:nvSpPr>
        <p:spPr>
          <a:xfrm>
            <a:off x="10517234" y="1676633"/>
            <a:ext cx="1396344" cy="369332"/>
          </a:xfrm>
          <a:prstGeom prst="rect">
            <a:avLst/>
          </a:prstGeom>
          <a:noFill/>
        </p:spPr>
        <p:txBody>
          <a:bodyPr wrap="none" lIns="0" rtlCol="0">
            <a:spAutoFit/>
          </a:bodyPr>
          <a:lstStyle/>
          <a:p>
            <a:pPr algn="l"/>
            <a:r>
              <a:rPr lang="en-US" dirty="0">
                <a:latin typeface="Arial" panose="020B0604020202020204" pitchFamily="34" charset="0"/>
              </a:rPr>
              <a:t>Case Type A</a:t>
            </a:r>
            <a:endParaRPr lang="en-US" b="0" i="0" u="none" strike="noStrike" dirty="0">
              <a:effectLst/>
              <a:latin typeface="Arial" panose="020B0604020202020204" pitchFamily="34" charset="0"/>
            </a:endParaRPr>
          </a:p>
        </p:txBody>
      </p:sp>
      <p:sp>
        <p:nvSpPr>
          <p:cNvPr id="28" name="TextBox 27">
            <a:extLst>
              <a:ext uri="{FF2B5EF4-FFF2-40B4-BE49-F238E27FC236}">
                <a16:creationId xmlns:a16="http://schemas.microsoft.com/office/drawing/2014/main" id="{8C39932E-62C7-3A79-02DC-6D651CEC11DA}"/>
              </a:ext>
            </a:extLst>
          </p:cNvPr>
          <p:cNvSpPr txBox="1"/>
          <p:nvPr/>
        </p:nvSpPr>
        <p:spPr>
          <a:xfrm>
            <a:off x="10729376" y="3116860"/>
            <a:ext cx="1409104" cy="369332"/>
          </a:xfrm>
          <a:prstGeom prst="rect">
            <a:avLst/>
          </a:prstGeom>
          <a:noFill/>
        </p:spPr>
        <p:txBody>
          <a:bodyPr wrap="none" lIns="0" rtlCol="0">
            <a:spAutoFit/>
          </a:bodyPr>
          <a:lstStyle/>
          <a:p>
            <a:pPr algn="l"/>
            <a:r>
              <a:rPr lang="en-US" dirty="0">
                <a:latin typeface="Arial" panose="020B0604020202020204" pitchFamily="34" charset="0"/>
              </a:rPr>
              <a:t>Case Type B</a:t>
            </a:r>
            <a:endParaRPr lang="en-US" b="0" i="0" u="none" strike="noStrike" dirty="0">
              <a:effectLst/>
              <a:latin typeface="Arial" panose="020B0604020202020204" pitchFamily="34" charset="0"/>
            </a:endParaRPr>
          </a:p>
        </p:txBody>
      </p:sp>
      <p:sp>
        <p:nvSpPr>
          <p:cNvPr id="29" name="TextBox 28">
            <a:extLst>
              <a:ext uri="{FF2B5EF4-FFF2-40B4-BE49-F238E27FC236}">
                <a16:creationId xmlns:a16="http://schemas.microsoft.com/office/drawing/2014/main" id="{9EB0BD68-7A4A-5C8E-72E1-828437442BCB}"/>
              </a:ext>
            </a:extLst>
          </p:cNvPr>
          <p:cNvSpPr txBox="1"/>
          <p:nvPr/>
        </p:nvSpPr>
        <p:spPr>
          <a:xfrm>
            <a:off x="10358592" y="4680236"/>
            <a:ext cx="1421928" cy="369332"/>
          </a:xfrm>
          <a:prstGeom prst="rect">
            <a:avLst/>
          </a:prstGeom>
          <a:noFill/>
        </p:spPr>
        <p:txBody>
          <a:bodyPr wrap="none" lIns="0" rtlCol="0">
            <a:spAutoFit/>
          </a:bodyPr>
          <a:lstStyle/>
          <a:p>
            <a:pPr algn="l"/>
            <a:r>
              <a:rPr lang="en-US" dirty="0">
                <a:latin typeface="Arial" panose="020B0604020202020204" pitchFamily="34" charset="0"/>
              </a:rPr>
              <a:t>Case Type C</a:t>
            </a:r>
            <a:endParaRPr lang="en-US" b="0" i="0" u="none" strike="noStrike" dirty="0">
              <a:effectLst/>
              <a:latin typeface="Arial" panose="020B0604020202020204" pitchFamily="34" charset="0"/>
            </a:endParaRPr>
          </a:p>
        </p:txBody>
      </p:sp>
      <p:sp>
        <p:nvSpPr>
          <p:cNvPr id="30" name="TextBox 29">
            <a:extLst>
              <a:ext uri="{FF2B5EF4-FFF2-40B4-BE49-F238E27FC236}">
                <a16:creationId xmlns:a16="http://schemas.microsoft.com/office/drawing/2014/main" id="{E51D17BA-2CCC-7524-7A40-04BCEDFD5DCE}"/>
              </a:ext>
            </a:extLst>
          </p:cNvPr>
          <p:cNvSpPr txBox="1"/>
          <p:nvPr/>
        </p:nvSpPr>
        <p:spPr>
          <a:xfrm>
            <a:off x="4633661" y="5931495"/>
            <a:ext cx="2439129"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Automatically Rejected</a:t>
            </a:r>
          </a:p>
        </p:txBody>
      </p:sp>
      <p:sp>
        <p:nvSpPr>
          <p:cNvPr id="37" name="TextBox 36">
            <a:extLst>
              <a:ext uri="{FF2B5EF4-FFF2-40B4-BE49-F238E27FC236}">
                <a16:creationId xmlns:a16="http://schemas.microsoft.com/office/drawing/2014/main" id="{6CF1DF86-5677-22FB-0B0D-85AC304A9173}"/>
              </a:ext>
            </a:extLst>
          </p:cNvPr>
          <p:cNvSpPr txBox="1"/>
          <p:nvPr/>
        </p:nvSpPr>
        <p:spPr>
          <a:xfrm>
            <a:off x="788357" y="4191803"/>
            <a:ext cx="2028761"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Compliance Cases</a:t>
            </a:r>
          </a:p>
        </p:txBody>
      </p:sp>
      <p:sp>
        <p:nvSpPr>
          <p:cNvPr id="2" name="TextBox 1">
            <a:extLst>
              <a:ext uri="{FF2B5EF4-FFF2-40B4-BE49-F238E27FC236}">
                <a16:creationId xmlns:a16="http://schemas.microsoft.com/office/drawing/2014/main" id="{F46F7283-86B5-1BE6-7148-BC13574B2A81}"/>
              </a:ext>
            </a:extLst>
          </p:cNvPr>
          <p:cNvSpPr txBox="1"/>
          <p:nvPr/>
        </p:nvSpPr>
        <p:spPr>
          <a:xfrm>
            <a:off x="268868" y="955907"/>
            <a:ext cx="8008154" cy="523220"/>
          </a:xfrm>
          <a:prstGeom prst="rect">
            <a:avLst/>
          </a:prstGeom>
          <a:noFill/>
        </p:spPr>
        <p:txBody>
          <a:bodyPr wrap="none" lIns="0" rtlCol="0">
            <a:spAutoFit/>
          </a:bodyPr>
          <a:lstStyle/>
          <a:p>
            <a:pPr algn="l"/>
            <a:r>
              <a:rPr lang="en-US" sz="2800" dirty="0">
                <a:latin typeface="Arial" panose="020B0604020202020204" pitchFamily="34" charset="0"/>
              </a:rPr>
              <a:t>Problem 6: Tailored guidance per case is required</a:t>
            </a:r>
            <a:endParaRPr lang="en-US" sz="2800" b="0" i="0" u="none" strike="noStrike" dirty="0">
              <a:effectLst/>
              <a:latin typeface="Arial" panose="020B0604020202020204" pitchFamily="34" charset="0"/>
            </a:endParaRPr>
          </a:p>
        </p:txBody>
      </p:sp>
      <p:sp>
        <p:nvSpPr>
          <p:cNvPr id="6" name="Google Shape;121;p54">
            <a:extLst>
              <a:ext uri="{FF2B5EF4-FFF2-40B4-BE49-F238E27FC236}">
                <a16:creationId xmlns:a16="http://schemas.microsoft.com/office/drawing/2014/main" id="{3B215BCA-C28A-986F-733B-0F22D9ACD666}"/>
              </a:ext>
            </a:extLst>
          </p:cNvPr>
          <p:cNvSpPr txBox="1">
            <a:spLocks/>
          </p:cNvSpPr>
          <p:nvPr/>
        </p:nvSpPr>
        <p:spPr>
          <a:xfrm>
            <a:off x="184645" y="204014"/>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NUANCE and interpretation are required</a:t>
            </a:r>
            <a:endParaRPr lang="en-US" sz="4800" b="1" dirty="0"/>
          </a:p>
        </p:txBody>
      </p:sp>
      <p:sp>
        <p:nvSpPr>
          <p:cNvPr id="32" name="TextBox 31">
            <a:extLst>
              <a:ext uri="{FF2B5EF4-FFF2-40B4-BE49-F238E27FC236}">
                <a16:creationId xmlns:a16="http://schemas.microsoft.com/office/drawing/2014/main" id="{70D3521A-76E9-EB9B-FC27-AFA01867B72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6491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D35C4-5015-2058-3D0D-F69B4B305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F6C730-271D-AE0E-D7B1-9C5914DA48D3}"/>
              </a:ext>
            </a:extLst>
          </p:cNvPr>
          <p:cNvSpPr>
            <a:spLocks noGrp="1"/>
          </p:cNvSpPr>
          <p:nvPr>
            <p:ph type="title"/>
          </p:nvPr>
        </p:nvSpPr>
        <p:spPr>
          <a:xfrm>
            <a:off x="230986" y="2707822"/>
            <a:ext cx="11444179" cy="1864178"/>
          </a:xfrm>
        </p:spPr>
        <p:txBody>
          <a:bodyPr/>
          <a:lstStyle/>
          <a:p>
            <a:pPr algn="ctr"/>
            <a:r>
              <a:rPr lang="en-US" sz="4800" dirty="0"/>
              <a:t>Software Composition Analysis</a:t>
            </a:r>
            <a:br>
              <a:rPr lang="en-US" sz="3200" dirty="0"/>
            </a:br>
            <a:r>
              <a:rPr lang="en-US" sz="3200" dirty="0"/>
              <a:t>Tools are not magic wands</a:t>
            </a:r>
            <a:endParaRPr lang="en-US" sz="4400" dirty="0"/>
          </a:p>
        </p:txBody>
      </p:sp>
    </p:spTree>
    <p:extLst>
      <p:ext uri="{BB962C8B-B14F-4D97-AF65-F5344CB8AC3E}">
        <p14:creationId xmlns:p14="http://schemas.microsoft.com/office/powerpoint/2010/main" val="42099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D1E0F34-DEF0-2860-DCB0-D6DD51FDCEB5}"/>
            </a:ext>
          </a:extLst>
        </p:cNvPr>
        <p:cNvGrpSpPr/>
        <p:nvPr/>
      </p:nvGrpSpPr>
      <p:grpSpPr>
        <a:xfrm>
          <a:off x="0" y="0"/>
          <a:ext cx="0" cy="0"/>
          <a:chOff x="0" y="0"/>
          <a:chExt cx="0" cy="0"/>
        </a:xfrm>
      </p:grpSpPr>
      <p:sp>
        <p:nvSpPr>
          <p:cNvPr id="15" name="Google Shape;121;p54">
            <a:extLst>
              <a:ext uri="{FF2B5EF4-FFF2-40B4-BE49-F238E27FC236}">
                <a16:creationId xmlns:a16="http://schemas.microsoft.com/office/drawing/2014/main" id="{67E44A4B-8621-CA0B-119B-6369AD8AB1B6}"/>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About me</a:t>
            </a:r>
            <a:endParaRPr lang="en-US" sz="4800" b="1" dirty="0"/>
          </a:p>
        </p:txBody>
      </p:sp>
      <p:sp>
        <p:nvSpPr>
          <p:cNvPr id="17" name="TextBox 16">
            <a:extLst>
              <a:ext uri="{FF2B5EF4-FFF2-40B4-BE49-F238E27FC236}">
                <a16:creationId xmlns:a16="http://schemas.microsoft.com/office/drawing/2014/main" id="{7CCBFC18-C594-17DA-05F6-A78A7F558E0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14" name="Google Shape;105;p16">
            <a:extLst>
              <a:ext uri="{FF2B5EF4-FFF2-40B4-BE49-F238E27FC236}">
                <a16:creationId xmlns:a16="http://schemas.microsoft.com/office/drawing/2014/main" id="{05CD2FCB-A2B4-81C5-1890-893819D16AD8}"/>
              </a:ext>
            </a:extLst>
          </p:cNvPr>
          <p:cNvSpPr txBox="1">
            <a:spLocks/>
          </p:cNvSpPr>
          <p:nvPr/>
        </p:nvSpPr>
        <p:spPr>
          <a:xfrm>
            <a:off x="245326" y="987427"/>
            <a:ext cx="9542618" cy="4627762"/>
          </a:xfrm>
          <a:prstGeom prst="rect">
            <a:avLst/>
          </a:prstGeom>
          <a:noFill/>
          <a:ln>
            <a:noFill/>
          </a:ln>
        </p:spPr>
        <p:txBody>
          <a:bodyPr spcFirstLastPara="1" vert="horz" wrap="square" lIns="91425" tIns="45700" rIns="91425" bIns="45700" rtlCol="0" anchor="t" anchorCtr="0">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0"/>
              </a:spcAft>
              <a:buClr>
                <a:schemeClr val="lt1"/>
              </a:buClr>
              <a:buSzPts val="3200"/>
            </a:pPr>
            <a:endParaRPr lang="en-US" dirty="0">
              <a:solidFill>
                <a:schemeClr val="lt1"/>
              </a:solidFill>
              <a:latin typeface="Arial"/>
              <a:ea typeface="Arial"/>
              <a:cs typeface="Arial"/>
              <a:sym typeface="Arial"/>
            </a:endParaRPr>
          </a:p>
          <a:p>
            <a:pPr>
              <a:buFont typeface="Arial" panose="020B0604020202020204" pitchFamily="34" charset="0"/>
              <a:buChar char="•"/>
            </a:pPr>
            <a:r>
              <a:rPr lang="en-US" sz="2400" dirty="0"/>
              <a:t>Background in Software Engineering &amp; Electronic Engineering.</a:t>
            </a:r>
          </a:p>
          <a:p>
            <a:pPr>
              <a:buFont typeface="Arial" panose="020B0604020202020204" pitchFamily="34" charset="0"/>
              <a:buChar char="•"/>
            </a:pPr>
            <a:r>
              <a:rPr lang="en-US" sz="2400" dirty="0"/>
              <a:t>10 years experience in Telecommunications. </a:t>
            </a:r>
          </a:p>
          <a:p>
            <a:pPr>
              <a:buFont typeface="Arial" panose="020B0604020202020204" pitchFamily="34" charset="0"/>
              <a:buChar char="•"/>
            </a:pPr>
            <a:r>
              <a:rPr lang="en-US" sz="2400" dirty="0"/>
              <a:t>20+ Years Experience in Open Source, Compliance Tooling, Community Building. </a:t>
            </a:r>
          </a:p>
          <a:p>
            <a:pPr>
              <a:buFont typeface="Arial" panose="020B0604020202020204" pitchFamily="34" charset="0"/>
              <a:buChar char="•"/>
            </a:pPr>
            <a:r>
              <a:rPr lang="en-US" sz="2400" dirty="0"/>
              <a:t>Active in Yocto Project, </a:t>
            </a:r>
            <a:r>
              <a:rPr lang="en-US" sz="2400" dirty="0" err="1"/>
              <a:t>OpenChain</a:t>
            </a:r>
            <a:r>
              <a:rPr lang="en-US" sz="2400" dirty="0"/>
              <a:t>, Software Heritage, FSF LA, </a:t>
            </a:r>
            <a:r>
              <a:rPr lang="en-US" sz="2400" dirty="0" err="1"/>
              <a:t>Xpertians</a:t>
            </a:r>
            <a:r>
              <a:rPr lang="en-US" sz="2400" dirty="0"/>
              <a:t>. </a:t>
            </a:r>
          </a:p>
          <a:p>
            <a:pPr>
              <a:buFont typeface="Arial" panose="020B0604020202020204" pitchFamily="34" charset="0"/>
              <a:buChar char="•"/>
            </a:pPr>
            <a:r>
              <a:rPr lang="en-US" sz="2400" b="1" dirty="0"/>
              <a:t>Principal Open Source Engineer @ Amazon</a:t>
            </a:r>
            <a:r>
              <a:rPr lang="en-US" sz="2400" dirty="0"/>
              <a:t> </a:t>
            </a:r>
          </a:p>
          <a:p>
            <a:pPr lvl="1">
              <a:buFont typeface="Arial" panose="020B0604020202020204" pitchFamily="34" charset="0"/>
              <a:buChar char="•"/>
            </a:pPr>
            <a:r>
              <a:rPr lang="en-US" sz="2000" dirty="0"/>
              <a:t>Leading strategy for the Open Source License Compliance team.</a:t>
            </a:r>
          </a:p>
          <a:p>
            <a:pPr lvl="1">
              <a:buFont typeface="Arial" panose="020B0604020202020204" pitchFamily="34" charset="0"/>
              <a:buChar char="•"/>
            </a:pPr>
            <a:r>
              <a:rPr lang="en-US" sz="2000" dirty="0"/>
              <a:t>Driving initiatives to scale compliance &amp; adopt best practices/standards.</a:t>
            </a:r>
          </a:p>
          <a:p>
            <a:pPr lvl="1">
              <a:buFont typeface="Arial" panose="020B0604020202020204" pitchFamily="34" charset="0"/>
              <a:buChar char="•"/>
            </a:pPr>
            <a:r>
              <a:rPr lang="en-US" sz="2000" dirty="0"/>
              <a:t>Led numerous M&amp;A technical due diligence &amp; compliance projects (from spaceships to IoT).</a:t>
            </a:r>
          </a:p>
          <a:p>
            <a:r>
              <a:rPr lang="en-US" sz="2400" b="1" dirty="0"/>
              <a:t>Fun Fact: </a:t>
            </a:r>
            <a:r>
              <a:rPr lang="en-US" sz="2400" dirty="0"/>
              <a:t>Also known as Andrew/Andres!</a:t>
            </a:r>
            <a:endParaRPr lang="en-US" sz="2400" dirty="0">
              <a:solidFill>
                <a:schemeClr val="lt1"/>
              </a:solidFill>
              <a:latin typeface="Arial"/>
              <a:ea typeface="Arial"/>
              <a:cs typeface="Arial"/>
              <a:sym typeface="Arial"/>
            </a:endParaRPr>
          </a:p>
        </p:txBody>
      </p:sp>
      <p:pic>
        <p:nvPicPr>
          <p:cNvPr id="16" name="Picture 15" descr="Cartoon of a person waving&#10;&#10;Description automatically generated">
            <a:extLst>
              <a:ext uri="{FF2B5EF4-FFF2-40B4-BE49-F238E27FC236}">
                <a16:creationId xmlns:a16="http://schemas.microsoft.com/office/drawing/2014/main" id="{183412B3-AEC8-5D21-D6C3-9D74D74C9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378" y="2175091"/>
            <a:ext cx="1897442" cy="1897442"/>
          </a:xfrm>
          <a:prstGeom prst="rect">
            <a:avLst/>
          </a:prstGeom>
          <a:noFill/>
        </p:spPr>
      </p:pic>
    </p:spTree>
    <p:extLst>
      <p:ext uri="{BB962C8B-B14F-4D97-AF65-F5344CB8AC3E}">
        <p14:creationId xmlns:p14="http://schemas.microsoft.com/office/powerpoint/2010/main" val="94691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B296B4A-3B31-E5EB-F95B-D9E91C63F1ED}"/>
            </a:ext>
          </a:extLst>
        </p:cNvPr>
        <p:cNvGrpSpPr/>
        <p:nvPr/>
      </p:nvGrpSpPr>
      <p:grpSpPr>
        <a:xfrm>
          <a:off x="0" y="0"/>
          <a:ext cx="0" cy="0"/>
          <a:chOff x="0" y="0"/>
          <a:chExt cx="0" cy="0"/>
        </a:xfrm>
      </p:grpSpPr>
      <p:sp>
        <p:nvSpPr>
          <p:cNvPr id="3" name="Google Shape;121;p54">
            <a:extLst>
              <a:ext uri="{FF2B5EF4-FFF2-40B4-BE49-F238E27FC236}">
                <a16:creationId xmlns:a16="http://schemas.microsoft.com/office/drawing/2014/main" id="{546932BE-221D-5D83-7398-09B161AE14DA}"/>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TOOLS cannot address all scenarios</a:t>
            </a:r>
            <a:endParaRPr lang="en-US" sz="4800" b="1" dirty="0"/>
          </a:p>
        </p:txBody>
      </p:sp>
      <p:sp>
        <p:nvSpPr>
          <p:cNvPr id="5" name="TextBox 4">
            <a:extLst>
              <a:ext uri="{FF2B5EF4-FFF2-40B4-BE49-F238E27FC236}">
                <a16:creationId xmlns:a16="http://schemas.microsoft.com/office/drawing/2014/main" id="{FE7E3A6C-B97A-49B2-4207-EACE1E1D68E4}"/>
              </a:ext>
            </a:extLst>
          </p:cNvPr>
          <p:cNvSpPr txBox="1"/>
          <p:nvPr/>
        </p:nvSpPr>
        <p:spPr>
          <a:xfrm>
            <a:off x="250641" y="1205948"/>
            <a:ext cx="11565282" cy="523220"/>
          </a:xfrm>
          <a:prstGeom prst="rect">
            <a:avLst/>
          </a:prstGeom>
          <a:noFill/>
        </p:spPr>
        <p:txBody>
          <a:bodyPr wrap="none" lIns="0" rtlCol="0">
            <a:spAutoFit/>
          </a:bodyPr>
          <a:lstStyle/>
          <a:p>
            <a:pPr algn="l"/>
            <a:r>
              <a:rPr lang="en-US" sz="2800" dirty="0">
                <a:latin typeface="Arial" panose="020B0604020202020204" pitchFamily="34" charset="0"/>
              </a:rPr>
              <a:t>Tools expect binary input, but OSS compliance </a:t>
            </a:r>
            <a:r>
              <a:rPr lang="en-US" sz="2800" b="0" i="0" u="none" strike="noStrike" dirty="0">
                <a:effectLst/>
                <a:latin typeface="Arial" panose="020B0604020202020204" pitchFamily="34" charset="0"/>
              </a:rPr>
              <a:t>is rarely black and white:</a:t>
            </a:r>
          </a:p>
        </p:txBody>
      </p:sp>
      <p:sp>
        <p:nvSpPr>
          <p:cNvPr id="8" name="TextBox 7">
            <a:extLst>
              <a:ext uri="{FF2B5EF4-FFF2-40B4-BE49-F238E27FC236}">
                <a16:creationId xmlns:a16="http://schemas.microsoft.com/office/drawing/2014/main" id="{8E2F4928-431E-1D0B-E4F2-76135D65BDAA}"/>
              </a:ext>
            </a:extLst>
          </p:cNvPr>
          <p:cNvSpPr txBox="1"/>
          <p:nvPr/>
        </p:nvSpPr>
        <p:spPr>
          <a:xfrm>
            <a:off x="258502" y="1892804"/>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Nuance and interpretation are </a:t>
            </a:r>
            <a:r>
              <a:rPr lang="en-US" sz="2800" dirty="0">
                <a:solidFill>
                  <a:srgbClr val="FFFF00"/>
                </a:solidFill>
              </a:rPr>
              <a:t>frequently required.</a:t>
            </a:r>
            <a:endParaRPr lang="en-US" sz="2800" dirty="0"/>
          </a:p>
        </p:txBody>
      </p:sp>
      <p:sp>
        <p:nvSpPr>
          <p:cNvPr id="11" name="TextBox 10">
            <a:extLst>
              <a:ext uri="{FF2B5EF4-FFF2-40B4-BE49-F238E27FC236}">
                <a16:creationId xmlns:a16="http://schemas.microsoft.com/office/drawing/2014/main" id="{762FA465-E017-59E7-A600-7705512A629E}"/>
              </a:ext>
            </a:extLst>
          </p:cNvPr>
          <p:cNvSpPr txBox="1"/>
          <p:nvPr/>
        </p:nvSpPr>
        <p:spPr>
          <a:xfrm>
            <a:off x="258502" y="2536571"/>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Tooling “over-trust” means </a:t>
            </a:r>
            <a:r>
              <a:rPr lang="en-US" sz="2800" dirty="0">
                <a:solidFill>
                  <a:srgbClr val="FFFF00"/>
                </a:solidFill>
              </a:rPr>
              <a:t>accepting an Opinionated Output</a:t>
            </a:r>
            <a:r>
              <a:rPr lang="en-US" sz="2800" dirty="0"/>
              <a:t>.</a:t>
            </a:r>
          </a:p>
        </p:txBody>
      </p:sp>
      <p:sp>
        <p:nvSpPr>
          <p:cNvPr id="12" name="TextBox 11">
            <a:extLst>
              <a:ext uri="{FF2B5EF4-FFF2-40B4-BE49-F238E27FC236}">
                <a16:creationId xmlns:a16="http://schemas.microsoft.com/office/drawing/2014/main" id="{DAA3070E-9B7A-066C-3D6B-0362591D3A7A}"/>
              </a:ext>
            </a:extLst>
          </p:cNvPr>
          <p:cNvSpPr txBox="1"/>
          <p:nvPr/>
        </p:nvSpPr>
        <p:spPr>
          <a:xfrm>
            <a:off x="258502" y="3149646"/>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Tools struggle with </a:t>
            </a:r>
            <a:r>
              <a:rPr lang="en-US" sz="2800" dirty="0">
                <a:solidFill>
                  <a:srgbClr val="FFFF00"/>
                </a:solidFill>
              </a:rPr>
              <a:t>complex technical scenarios</a:t>
            </a:r>
            <a:r>
              <a:rPr lang="en-US" sz="2800" dirty="0"/>
              <a:t>.</a:t>
            </a:r>
          </a:p>
        </p:txBody>
      </p:sp>
      <p:sp>
        <p:nvSpPr>
          <p:cNvPr id="13" name="TextBox 12">
            <a:extLst>
              <a:ext uri="{FF2B5EF4-FFF2-40B4-BE49-F238E27FC236}">
                <a16:creationId xmlns:a16="http://schemas.microsoft.com/office/drawing/2014/main" id="{E5EA84DE-0123-29DC-4EBA-EDB89D1476D9}"/>
              </a:ext>
            </a:extLst>
          </p:cNvPr>
          <p:cNvSpPr txBox="1"/>
          <p:nvPr/>
        </p:nvSpPr>
        <p:spPr>
          <a:xfrm>
            <a:off x="258503" y="3756758"/>
            <a:ext cx="11505867" cy="867930"/>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Commercial tools with proprietary/locked Compliance Databases prevent contributions or corrections, acting as a Black Box.</a:t>
            </a:r>
          </a:p>
        </p:txBody>
      </p:sp>
      <p:sp>
        <p:nvSpPr>
          <p:cNvPr id="14" name="TextBox 13">
            <a:extLst>
              <a:ext uri="{FF2B5EF4-FFF2-40B4-BE49-F238E27FC236}">
                <a16:creationId xmlns:a16="http://schemas.microsoft.com/office/drawing/2014/main" id="{A018DAB0-923A-ED13-457B-D88F07DA6670}"/>
              </a:ext>
            </a:extLst>
          </p:cNvPr>
          <p:cNvSpPr txBox="1"/>
          <p:nvPr/>
        </p:nvSpPr>
        <p:spPr>
          <a:xfrm>
            <a:off x="258501" y="4751669"/>
            <a:ext cx="11361069"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Open Source Tools tend to suffer from </a:t>
            </a:r>
            <a:r>
              <a:rPr lang="en-US" sz="2800" dirty="0">
                <a:solidFill>
                  <a:srgbClr val="FFFF00"/>
                </a:solidFill>
              </a:rPr>
              <a:t>Swiss Army Knife Syndrome</a:t>
            </a:r>
            <a:r>
              <a:rPr lang="en-US" sz="2800" dirty="0"/>
              <a:t>.</a:t>
            </a:r>
          </a:p>
        </p:txBody>
      </p:sp>
      <p:sp>
        <p:nvSpPr>
          <p:cNvPr id="9" name="TextBox 8">
            <a:extLst>
              <a:ext uri="{FF2B5EF4-FFF2-40B4-BE49-F238E27FC236}">
                <a16:creationId xmlns:a16="http://schemas.microsoft.com/office/drawing/2014/main" id="{7AF8F904-C4E0-21EF-EF11-8230BC3CFDC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5043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84974ECC-62AB-13CA-8098-9CE9A0CE6603}"/>
            </a:ext>
          </a:extLst>
        </p:cNvPr>
        <p:cNvGrpSpPr/>
        <p:nvPr/>
      </p:nvGrpSpPr>
      <p:grpSpPr>
        <a:xfrm>
          <a:off x="0" y="0"/>
          <a:ext cx="0" cy="0"/>
          <a:chOff x="0" y="0"/>
          <a:chExt cx="0" cy="0"/>
        </a:xfrm>
      </p:grpSpPr>
      <p:sp>
        <p:nvSpPr>
          <p:cNvPr id="82" name="Rectangle 81">
            <a:extLst>
              <a:ext uri="{FF2B5EF4-FFF2-40B4-BE49-F238E27FC236}">
                <a16:creationId xmlns:a16="http://schemas.microsoft.com/office/drawing/2014/main" id="{6E7FEACA-27FC-B747-4A99-D00D22542C0D}"/>
              </a:ext>
            </a:extLst>
          </p:cNvPr>
          <p:cNvSpPr/>
          <p:nvPr/>
        </p:nvSpPr>
        <p:spPr>
          <a:xfrm>
            <a:off x="6110243" y="2412463"/>
            <a:ext cx="5823255" cy="2290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AF228C14-4A4A-5C33-B502-C6EACD96B66B}"/>
              </a:ext>
            </a:extLst>
          </p:cNvPr>
          <p:cNvSpPr txBox="1"/>
          <p:nvPr/>
        </p:nvSpPr>
        <p:spPr>
          <a:xfrm>
            <a:off x="258502" y="2043131"/>
            <a:ext cx="5273238" cy="369332"/>
          </a:xfrm>
          <a:prstGeom prst="rect">
            <a:avLst/>
          </a:prstGeom>
          <a:noFill/>
        </p:spPr>
        <p:txBody>
          <a:bodyPr wrap="none" lIns="0" rtlCol="0">
            <a:spAutoFit/>
          </a:bodyPr>
          <a:lstStyle/>
          <a:p>
            <a:pPr algn="l"/>
            <a:r>
              <a:rPr lang="en-US" dirty="0"/>
              <a:t>Static Software Composition Analysis (Static SCA)</a:t>
            </a:r>
          </a:p>
        </p:txBody>
      </p:sp>
      <p:sp>
        <p:nvSpPr>
          <p:cNvPr id="85" name="TextBox 84">
            <a:extLst>
              <a:ext uri="{FF2B5EF4-FFF2-40B4-BE49-F238E27FC236}">
                <a16:creationId xmlns:a16="http://schemas.microsoft.com/office/drawing/2014/main" id="{54607CF6-C8F6-0910-2257-CAEE8C1DC95D}"/>
              </a:ext>
            </a:extLst>
          </p:cNvPr>
          <p:cNvSpPr txBox="1"/>
          <p:nvPr/>
        </p:nvSpPr>
        <p:spPr>
          <a:xfrm>
            <a:off x="6195870" y="2492994"/>
            <a:ext cx="5636132"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Analyzes the software during execution, tracking the actual dependencies and components being loaded, called, or used at runtime.</a:t>
            </a:r>
          </a:p>
        </p:txBody>
      </p:sp>
      <p:sp>
        <p:nvSpPr>
          <p:cNvPr id="87" name="TextBox 86">
            <a:extLst>
              <a:ext uri="{FF2B5EF4-FFF2-40B4-BE49-F238E27FC236}">
                <a16:creationId xmlns:a16="http://schemas.microsoft.com/office/drawing/2014/main" id="{A997A1AF-7899-0626-6917-3EF1E30DA85A}"/>
              </a:ext>
            </a:extLst>
          </p:cNvPr>
          <p:cNvSpPr txBox="1"/>
          <p:nvPr/>
        </p:nvSpPr>
        <p:spPr>
          <a:xfrm>
            <a:off x="6110243" y="3652834"/>
            <a:ext cx="5690438" cy="923330"/>
          </a:xfrm>
          <a:prstGeom prst="rect">
            <a:avLst/>
          </a:prstGeom>
          <a:noFill/>
        </p:spPr>
        <p:txBody>
          <a:bodyPr wrap="square">
            <a:spAutoFit/>
          </a:bodyPr>
          <a:lstStyle/>
          <a:p>
            <a:pPr marL="285750" indent="-285750">
              <a:buFont typeface="Arial" panose="020B0604020202020204" pitchFamily="34" charset="0"/>
              <a:buChar char="•"/>
            </a:pPr>
            <a:r>
              <a:rPr lang="en-US" dirty="0"/>
              <a:t>Requires a working runtime environment, which may not always reflect real-world usage or edge cases.</a:t>
            </a:r>
          </a:p>
        </p:txBody>
      </p:sp>
      <p:sp>
        <p:nvSpPr>
          <p:cNvPr id="88" name="Rectangle 87">
            <a:extLst>
              <a:ext uri="{FF2B5EF4-FFF2-40B4-BE49-F238E27FC236}">
                <a16:creationId xmlns:a16="http://schemas.microsoft.com/office/drawing/2014/main" id="{CEC9455E-4744-C249-3B2E-40F9B659A1CE}"/>
              </a:ext>
            </a:extLst>
          </p:cNvPr>
          <p:cNvSpPr/>
          <p:nvPr/>
        </p:nvSpPr>
        <p:spPr>
          <a:xfrm>
            <a:off x="152668" y="2412463"/>
            <a:ext cx="5502172" cy="2290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a16="http://schemas.microsoft.com/office/drawing/2014/main" id="{F69199D8-7D68-6F1D-9111-20B6F81261AE}"/>
              </a:ext>
            </a:extLst>
          </p:cNvPr>
          <p:cNvSpPr txBox="1"/>
          <p:nvPr/>
        </p:nvSpPr>
        <p:spPr>
          <a:xfrm>
            <a:off x="6096000" y="2043131"/>
            <a:ext cx="5895204" cy="369332"/>
          </a:xfrm>
          <a:prstGeom prst="rect">
            <a:avLst/>
          </a:prstGeom>
          <a:noFill/>
        </p:spPr>
        <p:txBody>
          <a:bodyPr wrap="none" lIns="0" rtlCol="0">
            <a:spAutoFit/>
          </a:bodyPr>
          <a:lstStyle/>
          <a:p>
            <a:pPr algn="l"/>
            <a:r>
              <a:rPr lang="en-US" dirty="0"/>
              <a:t>Dynamic Software Composition Analysis (Dynamic SCA)</a:t>
            </a:r>
          </a:p>
        </p:txBody>
      </p:sp>
      <p:sp>
        <p:nvSpPr>
          <p:cNvPr id="92" name="TextBox 91">
            <a:extLst>
              <a:ext uri="{FF2B5EF4-FFF2-40B4-BE49-F238E27FC236}">
                <a16:creationId xmlns:a16="http://schemas.microsoft.com/office/drawing/2014/main" id="{E3A6EAA0-E166-DADA-052D-5D7A667CDC6E}"/>
              </a:ext>
            </a:extLst>
          </p:cNvPr>
          <p:cNvSpPr txBox="1"/>
          <p:nvPr/>
        </p:nvSpPr>
        <p:spPr>
          <a:xfrm>
            <a:off x="247404" y="2492994"/>
            <a:ext cx="5298579"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Analyzes the software's source code, binaries, or other static artifacts (e.g., package manifests, dependency files) without executing the program.</a:t>
            </a:r>
          </a:p>
        </p:txBody>
      </p:sp>
      <p:sp>
        <p:nvSpPr>
          <p:cNvPr id="93" name="TextBox 92">
            <a:extLst>
              <a:ext uri="{FF2B5EF4-FFF2-40B4-BE49-F238E27FC236}">
                <a16:creationId xmlns:a16="http://schemas.microsoft.com/office/drawing/2014/main" id="{A043ABA6-DB23-681D-7965-9A32F4FE09D3}"/>
              </a:ext>
            </a:extLst>
          </p:cNvPr>
          <p:cNvSpPr txBox="1"/>
          <p:nvPr/>
        </p:nvSpPr>
        <p:spPr>
          <a:xfrm>
            <a:off x="247405" y="3690374"/>
            <a:ext cx="5298578"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It cannot detect vulnerabilities or dependencies that are dynamically loaded or resolved at runtime.</a:t>
            </a:r>
          </a:p>
        </p:txBody>
      </p:sp>
      <p:sp>
        <p:nvSpPr>
          <p:cNvPr id="3" name="TextBox 2">
            <a:extLst>
              <a:ext uri="{FF2B5EF4-FFF2-40B4-BE49-F238E27FC236}">
                <a16:creationId xmlns:a16="http://schemas.microsoft.com/office/drawing/2014/main" id="{19BFFA7D-7912-F762-DA70-9725B02B9738}"/>
              </a:ext>
            </a:extLst>
          </p:cNvPr>
          <p:cNvSpPr txBox="1"/>
          <p:nvPr/>
        </p:nvSpPr>
        <p:spPr>
          <a:xfrm>
            <a:off x="278783" y="1070048"/>
            <a:ext cx="9196748" cy="523220"/>
          </a:xfrm>
          <a:prstGeom prst="rect">
            <a:avLst/>
          </a:prstGeom>
          <a:noFill/>
        </p:spPr>
        <p:txBody>
          <a:bodyPr wrap="none" lIns="0" rtlCol="0">
            <a:spAutoFit/>
          </a:bodyPr>
          <a:lstStyle/>
          <a:p>
            <a:pPr algn="l"/>
            <a:r>
              <a:rPr lang="en-US" sz="2800" dirty="0">
                <a:latin typeface="Arial" panose="020B0604020202020204" pitchFamily="34" charset="0"/>
              </a:rPr>
              <a:t>Dynamic vs. Static Analysis can produce different results.</a:t>
            </a:r>
            <a:endParaRPr lang="en-US" sz="2800" b="0" i="0" u="none" strike="noStrike" dirty="0">
              <a:effectLst/>
              <a:latin typeface="Arial" panose="020B0604020202020204" pitchFamily="34" charset="0"/>
            </a:endParaRPr>
          </a:p>
        </p:txBody>
      </p:sp>
      <p:sp>
        <p:nvSpPr>
          <p:cNvPr id="5" name="Google Shape;121;p54">
            <a:extLst>
              <a:ext uri="{FF2B5EF4-FFF2-40B4-BE49-F238E27FC236}">
                <a16:creationId xmlns:a16="http://schemas.microsoft.com/office/drawing/2014/main" id="{A53BED55-1FB9-CEA7-1226-76B30D5CBC83}"/>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7" name="TextBox 6">
            <a:extLst>
              <a:ext uri="{FF2B5EF4-FFF2-40B4-BE49-F238E27FC236}">
                <a16:creationId xmlns:a16="http://schemas.microsoft.com/office/drawing/2014/main" id="{E3273C17-645B-6E6F-3AB9-2AC1156751C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70055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71DBEE6-CAB3-BFCC-A79C-8A7C44CF27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A96109C-A3E9-3ABE-7BC4-ABF5C3ABB2DC}"/>
              </a:ext>
            </a:extLst>
          </p:cNvPr>
          <p:cNvSpPr/>
          <p:nvPr/>
        </p:nvSpPr>
        <p:spPr>
          <a:xfrm>
            <a:off x="6395378" y="2669062"/>
            <a:ext cx="1038363"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11B37A6-AC5C-2318-B0F0-B560941988A3}"/>
              </a:ext>
            </a:extLst>
          </p:cNvPr>
          <p:cNvSpPr/>
          <p:nvPr/>
        </p:nvSpPr>
        <p:spPr>
          <a:xfrm>
            <a:off x="6486439" y="278617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070E3C2B-A830-7871-3258-27707550FCE9}"/>
              </a:ext>
            </a:extLst>
          </p:cNvPr>
          <p:cNvSpPr/>
          <p:nvPr/>
        </p:nvSpPr>
        <p:spPr>
          <a:xfrm>
            <a:off x="6486434" y="33548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218E1180-E60B-025A-40E0-90AC658C7C7D}"/>
              </a:ext>
            </a:extLst>
          </p:cNvPr>
          <p:cNvSpPr/>
          <p:nvPr/>
        </p:nvSpPr>
        <p:spPr>
          <a:xfrm>
            <a:off x="6486433" y="36385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93012E75-34EB-2210-2DFA-FFE73AB1EB91}"/>
              </a:ext>
            </a:extLst>
          </p:cNvPr>
          <p:cNvSpPr/>
          <p:nvPr/>
        </p:nvSpPr>
        <p:spPr>
          <a:xfrm>
            <a:off x="6486431" y="42309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54C93CD2-8ED1-CB0D-3DD4-FC5A13D7F42F}"/>
              </a:ext>
            </a:extLst>
          </p:cNvPr>
          <p:cNvSpPr/>
          <p:nvPr/>
        </p:nvSpPr>
        <p:spPr>
          <a:xfrm>
            <a:off x="6395379" y="2122412"/>
            <a:ext cx="5590676"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12" name="Rectangle 11">
            <a:extLst>
              <a:ext uri="{FF2B5EF4-FFF2-40B4-BE49-F238E27FC236}">
                <a16:creationId xmlns:a16="http://schemas.microsoft.com/office/drawing/2014/main" id="{8983732B-BCA8-56E0-401B-1E06D29E3AA0}"/>
              </a:ext>
            </a:extLst>
          </p:cNvPr>
          <p:cNvSpPr/>
          <p:nvPr/>
        </p:nvSpPr>
        <p:spPr>
          <a:xfrm>
            <a:off x="8710922" y="266305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A6F087-5724-04FA-FF75-DBC14219513F}"/>
              </a:ext>
            </a:extLst>
          </p:cNvPr>
          <p:cNvSpPr/>
          <p:nvPr/>
        </p:nvSpPr>
        <p:spPr>
          <a:xfrm>
            <a:off x="8801982" y="306524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6" name="Rectangle 15">
            <a:extLst>
              <a:ext uri="{FF2B5EF4-FFF2-40B4-BE49-F238E27FC236}">
                <a16:creationId xmlns:a16="http://schemas.microsoft.com/office/drawing/2014/main" id="{7837BB18-2DB5-6DFB-E8AC-87B3368C5844}"/>
              </a:ext>
            </a:extLst>
          </p:cNvPr>
          <p:cNvSpPr/>
          <p:nvPr/>
        </p:nvSpPr>
        <p:spPr>
          <a:xfrm>
            <a:off x="8801977" y="36325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85D3FDD3-B490-C0D4-0F3F-7DC330EEAD68}"/>
              </a:ext>
            </a:extLst>
          </p:cNvPr>
          <p:cNvSpPr/>
          <p:nvPr/>
        </p:nvSpPr>
        <p:spPr>
          <a:xfrm>
            <a:off x="8801975" y="42249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1B10805C-11FE-549F-7107-60AED9005D7C}"/>
              </a:ext>
            </a:extLst>
          </p:cNvPr>
          <p:cNvSpPr/>
          <p:nvPr/>
        </p:nvSpPr>
        <p:spPr>
          <a:xfrm>
            <a:off x="9868694" y="2663050"/>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FA59F67-ADFF-3D7B-6321-2947A2FBC21C}"/>
              </a:ext>
            </a:extLst>
          </p:cNvPr>
          <p:cNvSpPr/>
          <p:nvPr/>
        </p:nvSpPr>
        <p:spPr>
          <a:xfrm>
            <a:off x="9959755" y="278016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281919B4-D3E8-BD4B-EF4C-5F0135C3F2B2}"/>
              </a:ext>
            </a:extLst>
          </p:cNvPr>
          <p:cNvSpPr/>
          <p:nvPr/>
        </p:nvSpPr>
        <p:spPr>
          <a:xfrm>
            <a:off x="9959750" y="33488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B881F4AC-4C4B-D33B-A07C-DBE18E352152}"/>
              </a:ext>
            </a:extLst>
          </p:cNvPr>
          <p:cNvSpPr/>
          <p:nvPr/>
        </p:nvSpPr>
        <p:spPr>
          <a:xfrm>
            <a:off x="9959748" y="392873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8" name="Rectangle 67">
            <a:extLst>
              <a:ext uri="{FF2B5EF4-FFF2-40B4-BE49-F238E27FC236}">
                <a16:creationId xmlns:a16="http://schemas.microsoft.com/office/drawing/2014/main" id="{980BA390-03DE-C13E-471E-F2B922BB5229}"/>
              </a:ext>
            </a:extLst>
          </p:cNvPr>
          <p:cNvSpPr/>
          <p:nvPr/>
        </p:nvSpPr>
        <p:spPr>
          <a:xfrm>
            <a:off x="6304325" y="1984812"/>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CADC235-86A8-C0B8-335B-538CAE9530FA}"/>
              </a:ext>
            </a:extLst>
          </p:cNvPr>
          <p:cNvSpPr/>
          <p:nvPr/>
        </p:nvSpPr>
        <p:spPr>
          <a:xfrm>
            <a:off x="244622" y="2643652"/>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BC45FE6-82BE-1C68-76A3-B20248BCAAAA}"/>
              </a:ext>
            </a:extLst>
          </p:cNvPr>
          <p:cNvSpPr/>
          <p:nvPr/>
        </p:nvSpPr>
        <p:spPr>
          <a:xfrm>
            <a:off x="335683" y="276076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1" name="Rectangle 10">
            <a:extLst>
              <a:ext uri="{FF2B5EF4-FFF2-40B4-BE49-F238E27FC236}">
                <a16:creationId xmlns:a16="http://schemas.microsoft.com/office/drawing/2014/main" id="{A44F7430-48B9-BDE9-356B-A3F08B3F2324}"/>
              </a:ext>
            </a:extLst>
          </p:cNvPr>
          <p:cNvSpPr/>
          <p:nvPr/>
        </p:nvSpPr>
        <p:spPr>
          <a:xfrm>
            <a:off x="335682" y="304584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3" name="Rectangle 12">
            <a:extLst>
              <a:ext uri="{FF2B5EF4-FFF2-40B4-BE49-F238E27FC236}">
                <a16:creationId xmlns:a16="http://schemas.microsoft.com/office/drawing/2014/main" id="{3B0E7E69-343D-4A73-FD1C-864AC721CB23}"/>
              </a:ext>
            </a:extLst>
          </p:cNvPr>
          <p:cNvSpPr/>
          <p:nvPr/>
        </p:nvSpPr>
        <p:spPr>
          <a:xfrm>
            <a:off x="335678" y="332947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5" name="Rectangle 14">
            <a:extLst>
              <a:ext uri="{FF2B5EF4-FFF2-40B4-BE49-F238E27FC236}">
                <a16:creationId xmlns:a16="http://schemas.microsoft.com/office/drawing/2014/main" id="{CE4CE1D8-E066-2928-A50E-801B56198A38}"/>
              </a:ext>
            </a:extLst>
          </p:cNvPr>
          <p:cNvSpPr/>
          <p:nvPr/>
        </p:nvSpPr>
        <p:spPr>
          <a:xfrm>
            <a:off x="335677" y="361310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7" name="Rectangle 16">
            <a:extLst>
              <a:ext uri="{FF2B5EF4-FFF2-40B4-BE49-F238E27FC236}">
                <a16:creationId xmlns:a16="http://schemas.microsoft.com/office/drawing/2014/main" id="{C7F945DD-D9C5-4294-D8E0-639BFE7F03EF}"/>
              </a:ext>
            </a:extLst>
          </p:cNvPr>
          <p:cNvSpPr/>
          <p:nvPr/>
        </p:nvSpPr>
        <p:spPr>
          <a:xfrm>
            <a:off x="335676" y="390933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1" name="Rectangle 20">
            <a:extLst>
              <a:ext uri="{FF2B5EF4-FFF2-40B4-BE49-F238E27FC236}">
                <a16:creationId xmlns:a16="http://schemas.microsoft.com/office/drawing/2014/main" id="{59370906-CF6F-06DF-39B4-0BEFDE81C5F6}"/>
              </a:ext>
            </a:extLst>
          </p:cNvPr>
          <p:cNvSpPr/>
          <p:nvPr/>
        </p:nvSpPr>
        <p:spPr>
          <a:xfrm>
            <a:off x="335675" y="420557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3" name="Rectangle 22">
            <a:extLst>
              <a:ext uri="{FF2B5EF4-FFF2-40B4-BE49-F238E27FC236}">
                <a16:creationId xmlns:a16="http://schemas.microsoft.com/office/drawing/2014/main" id="{78A7D82A-0683-59B9-6C2C-602C665AC2B7}"/>
              </a:ext>
            </a:extLst>
          </p:cNvPr>
          <p:cNvSpPr/>
          <p:nvPr/>
        </p:nvSpPr>
        <p:spPr>
          <a:xfrm>
            <a:off x="244622" y="2097002"/>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25" name="Rectangle 24">
            <a:extLst>
              <a:ext uri="{FF2B5EF4-FFF2-40B4-BE49-F238E27FC236}">
                <a16:creationId xmlns:a16="http://schemas.microsoft.com/office/drawing/2014/main" id="{398DCC9A-69A1-76A2-7381-0E0837052F27}"/>
              </a:ext>
            </a:extLst>
          </p:cNvPr>
          <p:cNvSpPr/>
          <p:nvPr/>
        </p:nvSpPr>
        <p:spPr>
          <a:xfrm>
            <a:off x="1402394" y="2639495"/>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D82AD8-C5CA-A48A-EC29-C92D0FBEB779}"/>
              </a:ext>
            </a:extLst>
          </p:cNvPr>
          <p:cNvSpPr/>
          <p:nvPr/>
        </p:nvSpPr>
        <p:spPr>
          <a:xfrm>
            <a:off x="1493455" y="275660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7" name="Rectangle 26">
            <a:extLst>
              <a:ext uri="{FF2B5EF4-FFF2-40B4-BE49-F238E27FC236}">
                <a16:creationId xmlns:a16="http://schemas.microsoft.com/office/drawing/2014/main" id="{3EC054BF-2F7D-FD61-7187-3393E42582A7}"/>
              </a:ext>
            </a:extLst>
          </p:cNvPr>
          <p:cNvSpPr/>
          <p:nvPr/>
        </p:nvSpPr>
        <p:spPr>
          <a:xfrm>
            <a:off x="1493454" y="304169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8" name="Rectangle 27">
            <a:extLst>
              <a:ext uri="{FF2B5EF4-FFF2-40B4-BE49-F238E27FC236}">
                <a16:creationId xmlns:a16="http://schemas.microsoft.com/office/drawing/2014/main" id="{0FA05A03-19F8-9C62-9AF9-58A474624AD9}"/>
              </a:ext>
            </a:extLst>
          </p:cNvPr>
          <p:cNvSpPr/>
          <p:nvPr/>
        </p:nvSpPr>
        <p:spPr>
          <a:xfrm>
            <a:off x="1493450" y="332531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Rectangle 28">
            <a:extLst>
              <a:ext uri="{FF2B5EF4-FFF2-40B4-BE49-F238E27FC236}">
                <a16:creationId xmlns:a16="http://schemas.microsoft.com/office/drawing/2014/main" id="{EF0F1996-6D05-E87E-4C6A-3396B01D3E55}"/>
              </a:ext>
            </a:extLst>
          </p:cNvPr>
          <p:cNvSpPr/>
          <p:nvPr/>
        </p:nvSpPr>
        <p:spPr>
          <a:xfrm>
            <a:off x="1493449" y="360894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0" name="Rectangle 29">
            <a:extLst>
              <a:ext uri="{FF2B5EF4-FFF2-40B4-BE49-F238E27FC236}">
                <a16:creationId xmlns:a16="http://schemas.microsoft.com/office/drawing/2014/main" id="{3BBA5731-CCBD-D928-0670-5CACDAFBF15E}"/>
              </a:ext>
            </a:extLst>
          </p:cNvPr>
          <p:cNvSpPr/>
          <p:nvPr/>
        </p:nvSpPr>
        <p:spPr>
          <a:xfrm>
            <a:off x="1493448" y="390518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1" name="Rectangle 30">
            <a:extLst>
              <a:ext uri="{FF2B5EF4-FFF2-40B4-BE49-F238E27FC236}">
                <a16:creationId xmlns:a16="http://schemas.microsoft.com/office/drawing/2014/main" id="{2D96A9A4-2134-944E-E653-BED5114D0FF4}"/>
              </a:ext>
            </a:extLst>
          </p:cNvPr>
          <p:cNvSpPr/>
          <p:nvPr/>
        </p:nvSpPr>
        <p:spPr>
          <a:xfrm>
            <a:off x="1493447" y="420141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2" name="Rectangle 31">
            <a:extLst>
              <a:ext uri="{FF2B5EF4-FFF2-40B4-BE49-F238E27FC236}">
                <a16:creationId xmlns:a16="http://schemas.microsoft.com/office/drawing/2014/main" id="{1C190D15-8E4A-35B1-A47A-606830442E94}"/>
              </a:ext>
            </a:extLst>
          </p:cNvPr>
          <p:cNvSpPr/>
          <p:nvPr/>
        </p:nvSpPr>
        <p:spPr>
          <a:xfrm>
            <a:off x="2560166" y="263764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077006-3380-8299-68D2-338A6A35D8DD}"/>
              </a:ext>
            </a:extLst>
          </p:cNvPr>
          <p:cNvSpPr/>
          <p:nvPr/>
        </p:nvSpPr>
        <p:spPr>
          <a:xfrm>
            <a:off x="2651227"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4" name="Rectangle 33">
            <a:extLst>
              <a:ext uri="{FF2B5EF4-FFF2-40B4-BE49-F238E27FC236}">
                <a16:creationId xmlns:a16="http://schemas.microsoft.com/office/drawing/2014/main" id="{3EF8EC86-229E-1A56-9B5B-E85E7C04969F}"/>
              </a:ext>
            </a:extLst>
          </p:cNvPr>
          <p:cNvSpPr/>
          <p:nvPr/>
        </p:nvSpPr>
        <p:spPr>
          <a:xfrm>
            <a:off x="2651226"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5" name="Rectangle 34">
            <a:extLst>
              <a:ext uri="{FF2B5EF4-FFF2-40B4-BE49-F238E27FC236}">
                <a16:creationId xmlns:a16="http://schemas.microsoft.com/office/drawing/2014/main" id="{A5440A51-479E-CB6E-F05D-40D813CCE477}"/>
              </a:ext>
            </a:extLst>
          </p:cNvPr>
          <p:cNvSpPr/>
          <p:nvPr/>
        </p:nvSpPr>
        <p:spPr>
          <a:xfrm>
            <a:off x="2651222"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6" name="Rectangle 35">
            <a:extLst>
              <a:ext uri="{FF2B5EF4-FFF2-40B4-BE49-F238E27FC236}">
                <a16:creationId xmlns:a16="http://schemas.microsoft.com/office/drawing/2014/main" id="{C4CB314A-C3DB-8FE1-22DA-C929E9DE2901}"/>
              </a:ext>
            </a:extLst>
          </p:cNvPr>
          <p:cNvSpPr/>
          <p:nvPr/>
        </p:nvSpPr>
        <p:spPr>
          <a:xfrm>
            <a:off x="2651221"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7" name="Rectangle 36">
            <a:extLst>
              <a:ext uri="{FF2B5EF4-FFF2-40B4-BE49-F238E27FC236}">
                <a16:creationId xmlns:a16="http://schemas.microsoft.com/office/drawing/2014/main" id="{4DF1FFB7-DF74-9915-7B3F-AC2D5F927C20}"/>
              </a:ext>
            </a:extLst>
          </p:cNvPr>
          <p:cNvSpPr/>
          <p:nvPr/>
        </p:nvSpPr>
        <p:spPr>
          <a:xfrm>
            <a:off x="2651220"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8" name="Rectangle 37">
            <a:extLst>
              <a:ext uri="{FF2B5EF4-FFF2-40B4-BE49-F238E27FC236}">
                <a16:creationId xmlns:a16="http://schemas.microsoft.com/office/drawing/2014/main" id="{D7A39B3F-1ED9-1DD2-0C8A-0C03C7FC283E}"/>
              </a:ext>
            </a:extLst>
          </p:cNvPr>
          <p:cNvSpPr/>
          <p:nvPr/>
        </p:nvSpPr>
        <p:spPr>
          <a:xfrm>
            <a:off x="2651219"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9" name="Rectangle 38">
            <a:extLst>
              <a:ext uri="{FF2B5EF4-FFF2-40B4-BE49-F238E27FC236}">
                <a16:creationId xmlns:a16="http://schemas.microsoft.com/office/drawing/2014/main" id="{EEE02E9C-0E15-92D8-CFBC-D0F143915E13}"/>
              </a:ext>
            </a:extLst>
          </p:cNvPr>
          <p:cNvSpPr/>
          <p:nvPr/>
        </p:nvSpPr>
        <p:spPr>
          <a:xfrm>
            <a:off x="3717938" y="2637640"/>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A8E74C-72F9-994E-11FC-937CAD4E8F05}"/>
              </a:ext>
            </a:extLst>
          </p:cNvPr>
          <p:cNvSpPr/>
          <p:nvPr/>
        </p:nvSpPr>
        <p:spPr>
          <a:xfrm>
            <a:off x="3808999"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8688F211-0328-5925-B66E-61D9DAD4448A}"/>
              </a:ext>
            </a:extLst>
          </p:cNvPr>
          <p:cNvSpPr/>
          <p:nvPr/>
        </p:nvSpPr>
        <p:spPr>
          <a:xfrm>
            <a:off x="3808998"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5" name="Rectangle 44">
            <a:extLst>
              <a:ext uri="{FF2B5EF4-FFF2-40B4-BE49-F238E27FC236}">
                <a16:creationId xmlns:a16="http://schemas.microsoft.com/office/drawing/2014/main" id="{5B453986-2A1D-CB01-CC34-018A7179DB37}"/>
              </a:ext>
            </a:extLst>
          </p:cNvPr>
          <p:cNvSpPr/>
          <p:nvPr/>
        </p:nvSpPr>
        <p:spPr>
          <a:xfrm>
            <a:off x="3808994"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Rectangle 46">
            <a:extLst>
              <a:ext uri="{FF2B5EF4-FFF2-40B4-BE49-F238E27FC236}">
                <a16:creationId xmlns:a16="http://schemas.microsoft.com/office/drawing/2014/main" id="{B0DA3CD8-2BD3-753B-B416-FF37CC009F19}"/>
              </a:ext>
            </a:extLst>
          </p:cNvPr>
          <p:cNvSpPr/>
          <p:nvPr/>
        </p:nvSpPr>
        <p:spPr>
          <a:xfrm>
            <a:off x="3808993"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8" name="Rectangle 47">
            <a:extLst>
              <a:ext uri="{FF2B5EF4-FFF2-40B4-BE49-F238E27FC236}">
                <a16:creationId xmlns:a16="http://schemas.microsoft.com/office/drawing/2014/main" id="{2222E724-3D37-3A0B-F766-99C104D111A7}"/>
              </a:ext>
            </a:extLst>
          </p:cNvPr>
          <p:cNvSpPr/>
          <p:nvPr/>
        </p:nvSpPr>
        <p:spPr>
          <a:xfrm>
            <a:off x="3808992"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9" name="Rectangle 48">
            <a:extLst>
              <a:ext uri="{FF2B5EF4-FFF2-40B4-BE49-F238E27FC236}">
                <a16:creationId xmlns:a16="http://schemas.microsoft.com/office/drawing/2014/main" id="{8953631E-D06C-0D67-6FCC-7E34841FF26F}"/>
              </a:ext>
            </a:extLst>
          </p:cNvPr>
          <p:cNvSpPr/>
          <p:nvPr/>
        </p:nvSpPr>
        <p:spPr>
          <a:xfrm>
            <a:off x="3808991"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0" name="Rectangle 49">
            <a:extLst>
              <a:ext uri="{FF2B5EF4-FFF2-40B4-BE49-F238E27FC236}">
                <a16:creationId xmlns:a16="http://schemas.microsoft.com/office/drawing/2014/main" id="{FA70B14B-21B7-1184-7965-617EEEC01454}"/>
              </a:ext>
            </a:extLst>
          </p:cNvPr>
          <p:cNvSpPr/>
          <p:nvPr/>
        </p:nvSpPr>
        <p:spPr>
          <a:xfrm>
            <a:off x="4875710" y="263764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856FF7B-94E5-B073-DA2E-0DAE713D2026}"/>
              </a:ext>
            </a:extLst>
          </p:cNvPr>
          <p:cNvSpPr/>
          <p:nvPr/>
        </p:nvSpPr>
        <p:spPr>
          <a:xfrm>
            <a:off x="4966771"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0" name="Rectangle 69">
            <a:extLst>
              <a:ext uri="{FF2B5EF4-FFF2-40B4-BE49-F238E27FC236}">
                <a16:creationId xmlns:a16="http://schemas.microsoft.com/office/drawing/2014/main" id="{9FF14E3F-D54A-C505-7DC0-E442CA371E2C}"/>
              </a:ext>
            </a:extLst>
          </p:cNvPr>
          <p:cNvSpPr/>
          <p:nvPr/>
        </p:nvSpPr>
        <p:spPr>
          <a:xfrm>
            <a:off x="4966770"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1" name="Rectangle 70">
            <a:extLst>
              <a:ext uri="{FF2B5EF4-FFF2-40B4-BE49-F238E27FC236}">
                <a16:creationId xmlns:a16="http://schemas.microsoft.com/office/drawing/2014/main" id="{E8BBBF62-60B2-DFBF-5D1C-D112DDFC9C71}"/>
              </a:ext>
            </a:extLst>
          </p:cNvPr>
          <p:cNvSpPr/>
          <p:nvPr/>
        </p:nvSpPr>
        <p:spPr>
          <a:xfrm>
            <a:off x="4966766"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2" name="Rectangle 71">
            <a:extLst>
              <a:ext uri="{FF2B5EF4-FFF2-40B4-BE49-F238E27FC236}">
                <a16:creationId xmlns:a16="http://schemas.microsoft.com/office/drawing/2014/main" id="{732F1BC6-6EBB-FF6D-8A9C-6E071F1D590A}"/>
              </a:ext>
            </a:extLst>
          </p:cNvPr>
          <p:cNvSpPr/>
          <p:nvPr/>
        </p:nvSpPr>
        <p:spPr>
          <a:xfrm>
            <a:off x="4966765"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3" name="Rectangle 72">
            <a:extLst>
              <a:ext uri="{FF2B5EF4-FFF2-40B4-BE49-F238E27FC236}">
                <a16:creationId xmlns:a16="http://schemas.microsoft.com/office/drawing/2014/main" id="{3A7D2244-E281-0EA7-B1D7-0D47B1375329}"/>
              </a:ext>
            </a:extLst>
          </p:cNvPr>
          <p:cNvSpPr/>
          <p:nvPr/>
        </p:nvSpPr>
        <p:spPr>
          <a:xfrm>
            <a:off x="4966764"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4" name="Rectangle 73">
            <a:extLst>
              <a:ext uri="{FF2B5EF4-FFF2-40B4-BE49-F238E27FC236}">
                <a16:creationId xmlns:a16="http://schemas.microsoft.com/office/drawing/2014/main" id="{B126574A-54D2-8AAB-151B-E9A30B2D11A4}"/>
              </a:ext>
            </a:extLst>
          </p:cNvPr>
          <p:cNvSpPr/>
          <p:nvPr/>
        </p:nvSpPr>
        <p:spPr>
          <a:xfrm>
            <a:off x="4966763"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5" name="Rectangle 74">
            <a:extLst>
              <a:ext uri="{FF2B5EF4-FFF2-40B4-BE49-F238E27FC236}">
                <a16:creationId xmlns:a16="http://schemas.microsoft.com/office/drawing/2014/main" id="{8E083CF8-6018-B4DD-DFB9-47330BAC7A89}"/>
              </a:ext>
            </a:extLst>
          </p:cNvPr>
          <p:cNvSpPr/>
          <p:nvPr/>
        </p:nvSpPr>
        <p:spPr>
          <a:xfrm>
            <a:off x="205945" y="1984812"/>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ight Brace 75">
            <a:extLst>
              <a:ext uri="{FF2B5EF4-FFF2-40B4-BE49-F238E27FC236}">
                <a16:creationId xmlns:a16="http://schemas.microsoft.com/office/drawing/2014/main" id="{A4B72926-0CD6-7B8E-112C-10D2C30234D2}"/>
              </a:ext>
            </a:extLst>
          </p:cNvPr>
          <p:cNvSpPr/>
          <p:nvPr/>
        </p:nvSpPr>
        <p:spPr>
          <a:xfrm rot="5400000">
            <a:off x="2846484" y="2094852"/>
            <a:ext cx="507782" cy="578886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Right Brace 76">
            <a:extLst>
              <a:ext uri="{FF2B5EF4-FFF2-40B4-BE49-F238E27FC236}">
                <a16:creationId xmlns:a16="http://schemas.microsoft.com/office/drawing/2014/main" id="{ADCD1A07-C61C-0C62-0027-88C8BA96DADC}"/>
              </a:ext>
            </a:extLst>
          </p:cNvPr>
          <p:cNvSpPr/>
          <p:nvPr/>
        </p:nvSpPr>
        <p:spPr>
          <a:xfrm rot="5400000">
            <a:off x="8944864" y="2100054"/>
            <a:ext cx="507782" cy="578886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199C2F10-5B5C-48BE-9EAF-AB3758B88DC2}"/>
              </a:ext>
            </a:extLst>
          </p:cNvPr>
          <p:cNvSpPr txBox="1"/>
          <p:nvPr/>
        </p:nvSpPr>
        <p:spPr>
          <a:xfrm>
            <a:off x="205945" y="5246314"/>
            <a:ext cx="5788860" cy="369332"/>
          </a:xfrm>
          <a:prstGeom prst="rect">
            <a:avLst/>
          </a:prstGeom>
          <a:noFill/>
        </p:spPr>
        <p:txBody>
          <a:bodyPr wrap="square">
            <a:spAutoFit/>
          </a:bodyPr>
          <a:lstStyle/>
          <a:p>
            <a:pPr algn="ctr"/>
            <a:r>
              <a:rPr lang="en-US" dirty="0"/>
              <a:t>Source Code</a:t>
            </a:r>
          </a:p>
        </p:txBody>
      </p:sp>
      <p:sp>
        <p:nvSpPr>
          <p:cNvPr id="81" name="TextBox 80">
            <a:extLst>
              <a:ext uri="{FF2B5EF4-FFF2-40B4-BE49-F238E27FC236}">
                <a16:creationId xmlns:a16="http://schemas.microsoft.com/office/drawing/2014/main" id="{2EA6AE37-FF06-8465-6C8F-E03EB54CBBAB}"/>
              </a:ext>
            </a:extLst>
          </p:cNvPr>
          <p:cNvSpPr txBox="1"/>
          <p:nvPr/>
        </p:nvSpPr>
        <p:spPr>
          <a:xfrm>
            <a:off x="6304324" y="5251516"/>
            <a:ext cx="5836329" cy="369332"/>
          </a:xfrm>
          <a:prstGeom prst="rect">
            <a:avLst/>
          </a:prstGeom>
          <a:noFill/>
        </p:spPr>
        <p:txBody>
          <a:bodyPr wrap="square">
            <a:spAutoFit/>
          </a:bodyPr>
          <a:lstStyle/>
          <a:p>
            <a:pPr algn="ctr"/>
            <a:r>
              <a:rPr lang="en-US" dirty="0"/>
              <a:t>Binary Implementation</a:t>
            </a:r>
          </a:p>
        </p:txBody>
      </p:sp>
      <p:sp>
        <p:nvSpPr>
          <p:cNvPr id="5" name="TextBox 4">
            <a:extLst>
              <a:ext uri="{FF2B5EF4-FFF2-40B4-BE49-F238E27FC236}">
                <a16:creationId xmlns:a16="http://schemas.microsoft.com/office/drawing/2014/main" id="{4CC2DFEA-0BFC-4065-B79D-F0AE77A41943}"/>
              </a:ext>
            </a:extLst>
          </p:cNvPr>
          <p:cNvSpPr txBox="1"/>
          <p:nvPr/>
        </p:nvSpPr>
        <p:spPr>
          <a:xfrm>
            <a:off x="278783" y="1070048"/>
            <a:ext cx="9196748" cy="523220"/>
          </a:xfrm>
          <a:prstGeom prst="rect">
            <a:avLst/>
          </a:prstGeom>
          <a:noFill/>
        </p:spPr>
        <p:txBody>
          <a:bodyPr wrap="none" lIns="0" rtlCol="0">
            <a:spAutoFit/>
          </a:bodyPr>
          <a:lstStyle/>
          <a:p>
            <a:pPr algn="l"/>
            <a:r>
              <a:rPr lang="en-US" sz="2800" dirty="0">
                <a:latin typeface="Arial" panose="020B0604020202020204" pitchFamily="34" charset="0"/>
              </a:rPr>
              <a:t>Dynamic vs. Static Analysis can produce different results.</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CC68FC44-BD9A-FD69-0CD8-A35AC4F10E3B}"/>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52" name="TextBox 51">
            <a:extLst>
              <a:ext uri="{FF2B5EF4-FFF2-40B4-BE49-F238E27FC236}">
                <a16:creationId xmlns:a16="http://schemas.microsoft.com/office/drawing/2014/main" id="{94CD8705-C38D-BA67-48B0-114289A245A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21701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F39E0A1D-394F-530B-78D9-42D807AA11E4}"/>
            </a:ext>
          </a:extLst>
        </p:cNvPr>
        <p:cNvGrpSpPr/>
        <p:nvPr/>
      </p:nvGrpSpPr>
      <p:grpSpPr>
        <a:xfrm>
          <a:off x="0" y="0"/>
          <a:ext cx="0" cy="0"/>
          <a:chOff x="0" y="0"/>
          <a:chExt cx="0" cy="0"/>
        </a:xfrm>
      </p:grpSpPr>
      <p:graphicFrame>
        <p:nvGraphicFramePr>
          <p:cNvPr id="60" name="Table 59">
            <a:extLst>
              <a:ext uri="{FF2B5EF4-FFF2-40B4-BE49-F238E27FC236}">
                <a16:creationId xmlns:a16="http://schemas.microsoft.com/office/drawing/2014/main" id="{E26779F6-01F3-841D-4EA2-D812311E1A43}"/>
              </a:ext>
            </a:extLst>
          </p:cNvPr>
          <p:cNvGraphicFramePr>
            <a:graphicFrameLocks noGrp="1"/>
          </p:cNvGraphicFramePr>
          <p:nvPr/>
        </p:nvGraphicFramePr>
        <p:xfrm>
          <a:off x="630195" y="2029297"/>
          <a:ext cx="11331146" cy="1787086"/>
        </p:xfrm>
        <a:graphic>
          <a:graphicData uri="http://schemas.openxmlformats.org/drawingml/2006/table">
            <a:tbl>
              <a:tblPr>
                <a:tableStyleId>{69012ECD-51FC-41F1-AA8D-1B2483CD663E}</a:tableStyleId>
              </a:tblPr>
              <a:tblGrid>
                <a:gridCol w="2323070">
                  <a:extLst>
                    <a:ext uri="{9D8B030D-6E8A-4147-A177-3AD203B41FA5}">
                      <a16:colId xmlns:a16="http://schemas.microsoft.com/office/drawing/2014/main" val="2545410266"/>
                    </a:ext>
                  </a:extLst>
                </a:gridCol>
                <a:gridCol w="9008076">
                  <a:extLst>
                    <a:ext uri="{9D8B030D-6E8A-4147-A177-3AD203B41FA5}">
                      <a16:colId xmlns:a16="http://schemas.microsoft.com/office/drawing/2014/main" val="2321460108"/>
                    </a:ext>
                  </a:extLst>
                </a:gridCol>
              </a:tblGrid>
              <a:tr h="155026">
                <a:tc>
                  <a:txBody>
                    <a:bodyPr/>
                    <a:lstStyle/>
                    <a:p>
                      <a:pPr algn="ctr" fontAlgn="b"/>
                      <a:r>
                        <a:rPr lang="en-US" sz="2000" b="1" u="none" strike="noStrike" dirty="0">
                          <a:solidFill>
                            <a:sysClr val="windowText" lastClr="000000"/>
                          </a:solidFill>
                          <a:effectLst/>
                        </a:rPr>
                        <a:t>Methodology</a:t>
                      </a:r>
                      <a:endParaRPr lang="en-US" sz="20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000" b="1" i="0" u="none" strike="noStrike" dirty="0">
                          <a:solidFill>
                            <a:sysClr val="windowText" lastClr="000000"/>
                          </a:solidFill>
                          <a:effectLst/>
                          <a:latin typeface="Aptos Narrow" panose="020B0004020202020204" pitchFamily="34" charset="0"/>
                        </a:rPr>
                        <a:t>Details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84847933"/>
                  </a:ext>
                </a:extLst>
              </a:tr>
              <a:tr h="304849">
                <a:tc>
                  <a:txBody>
                    <a:bodyPr/>
                    <a:lstStyle/>
                    <a:p>
                      <a:pPr algn="ctr" fontAlgn="b"/>
                      <a:r>
                        <a:rPr lang="en-US" sz="1400" u="none" strike="noStrike" dirty="0">
                          <a:solidFill>
                            <a:sysClr val="windowText" lastClr="000000"/>
                          </a:solidFill>
                          <a:effectLst/>
                        </a:rPr>
                        <a:t>Fuzzy Hashing</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Use a preexistent dataset of hashes to determine proximity between binary artifacts.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923365"/>
                  </a:ext>
                </a:extLst>
              </a:tr>
              <a:tr h="304849">
                <a:tc>
                  <a:txBody>
                    <a:bodyPr/>
                    <a:lstStyle/>
                    <a:p>
                      <a:pPr algn="ctr" fontAlgn="b"/>
                      <a:r>
                        <a:rPr lang="en-US" sz="1400" u="none" strike="noStrike" dirty="0">
                          <a:solidFill>
                            <a:sysClr val="windowText" lastClr="000000"/>
                          </a:solidFill>
                          <a:effectLst/>
                        </a:rPr>
                        <a:t>Symbols Extraction</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Utilize symbols like literal strings, export symbols, and other signatures to identify binaries.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175966"/>
                  </a:ext>
                </a:extLst>
              </a:tr>
              <a:tr h="15502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solidFill>
                            <a:sysClr val="windowText" lastClr="000000"/>
                          </a:solidFill>
                          <a:effectLst/>
                        </a:rPr>
                        <a:t>Package Metadata</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Extract package identification evidence from package metadata or other official sources. </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0950130"/>
                  </a:ext>
                </a:extLst>
              </a:tr>
              <a:tr h="304849">
                <a:tc>
                  <a:txBody>
                    <a:bodyPr/>
                    <a:lstStyle/>
                    <a:p>
                      <a:pPr algn="ctr" fontAlgn="b"/>
                      <a:r>
                        <a:rPr lang="en-US" sz="1400" u="none" strike="noStrike" dirty="0">
                          <a:solidFill>
                            <a:sysClr val="windowText" lastClr="000000"/>
                          </a:solidFill>
                          <a:effectLst/>
                        </a:rPr>
                        <a:t>Compression redundancy</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Identify overlaps (code cloning) when compressing two software artifacts.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311161"/>
                  </a:ext>
                </a:extLst>
              </a:tr>
              <a:tr h="304849">
                <a:tc>
                  <a:txBody>
                    <a:bodyPr/>
                    <a:lstStyle/>
                    <a:p>
                      <a:pPr algn="ctr" fontAlgn="b"/>
                      <a:r>
                        <a:rPr lang="en-US" sz="1400" u="none" strike="noStrike" dirty="0">
                          <a:solidFill>
                            <a:sysClr val="windowText" lastClr="000000"/>
                          </a:solidFill>
                          <a:effectLst/>
                        </a:rPr>
                        <a:t>Binary Deltas</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Identify diff between two artifacts, inferring identification when delta is close to 0.</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567350"/>
                  </a:ext>
                </a:extLst>
              </a:tr>
            </a:tbl>
          </a:graphicData>
        </a:graphic>
      </p:graphicFrame>
      <p:sp>
        <p:nvSpPr>
          <p:cNvPr id="2" name="TextBox 1">
            <a:extLst>
              <a:ext uri="{FF2B5EF4-FFF2-40B4-BE49-F238E27FC236}">
                <a16:creationId xmlns:a16="http://schemas.microsoft.com/office/drawing/2014/main" id="{45BB2CDA-9396-60EF-25CD-8F11868B9F96}"/>
              </a:ext>
            </a:extLst>
          </p:cNvPr>
          <p:cNvSpPr txBox="1"/>
          <p:nvPr/>
        </p:nvSpPr>
        <p:spPr>
          <a:xfrm>
            <a:off x="278783" y="1070048"/>
            <a:ext cx="10276211" cy="523220"/>
          </a:xfrm>
          <a:prstGeom prst="rect">
            <a:avLst/>
          </a:prstGeom>
          <a:noFill/>
        </p:spPr>
        <p:txBody>
          <a:bodyPr wrap="none" lIns="0" rtlCol="0">
            <a:spAutoFit/>
          </a:bodyPr>
          <a:lstStyle/>
          <a:p>
            <a:pPr algn="l"/>
            <a:r>
              <a:rPr lang="en-US" sz="2800" dirty="0">
                <a:latin typeface="Arial" panose="020B0604020202020204" pitchFamily="34" charset="0"/>
              </a:rPr>
              <a:t>Binary Static Analysis – Methodology Matters for results quality. </a:t>
            </a:r>
            <a:endParaRPr lang="en-US" sz="2800" b="0" i="0" u="none" strike="noStrike" dirty="0">
              <a:effectLst/>
              <a:latin typeface="Arial" panose="020B0604020202020204" pitchFamily="34" charset="0"/>
            </a:endParaRPr>
          </a:p>
        </p:txBody>
      </p:sp>
      <p:sp>
        <p:nvSpPr>
          <p:cNvPr id="3" name="TextBox 2">
            <a:extLst>
              <a:ext uri="{FF2B5EF4-FFF2-40B4-BE49-F238E27FC236}">
                <a16:creationId xmlns:a16="http://schemas.microsoft.com/office/drawing/2014/main" id="{12526382-D12E-C1BC-48EE-6FAE327B833F}"/>
              </a:ext>
            </a:extLst>
          </p:cNvPr>
          <p:cNvSpPr txBox="1"/>
          <p:nvPr/>
        </p:nvSpPr>
        <p:spPr>
          <a:xfrm>
            <a:off x="630196" y="4252412"/>
            <a:ext cx="11331145" cy="1938992"/>
          </a:xfrm>
          <a:prstGeom prst="rect">
            <a:avLst/>
          </a:prstGeom>
          <a:noFill/>
        </p:spPr>
        <p:txBody>
          <a:bodyPr wrap="square" lIns="0" rtlCol="0">
            <a:spAutoFit/>
          </a:bodyPr>
          <a:lstStyle/>
          <a:p>
            <a:pPr algn="l"/>
            <a:r>
              <a:rPr lang="en-US" sz="2400" dirty="0"/>
              <a:t>Most SCA tools implement Package Metadata and Symbol Extraction. However, their output typically requires manual confirmation. This is because package metadata only works when packages embed that information, and symbols are only present if debug information is available and hasn't been scrambled for security reasons.</a:t>
            </a:r>
          </a:p>
        </p:txBody>
      </p:sp>
      <p:sp>
        <p:nvSpPr>
          <p:cNvPr id="5" name="Title 4">
            <a:extLst>
              <a:ext uri="{FF2B5EF4-FFF2-40B4-BE49-F238E27FC236}">
                <a16:creationId xmlns:a16="http://schemas.microsoft.com/office/drawing/2014/main" id="{DB04191F-02BB-6B26-DF5E-1A9DB4229BE2}"/>
              </a:ext>
            </a:extLst>
          </p:cNvPr>
          <p:cNvSpPr>
            <a:spLocks noGrp="1"/>
          </p:cNvSpPr>
          <p:nvPr>
            <p:ph type="title"/>
          </p:nvPr>
        </p:nvSpPr>
        <p:spPr/>
        <p:txBody>
          <a:bodyPr/>
          <a:lstStyle/>
          <a:p>
            <a:endParaRPr lang="en-US"/>
          </a:p>
        </p:txBody>
      </p:sp>
      <p:sp>
        <p:nvSpPr>
          <p:cNvPr id="6" name="Google Shape;121;p54">
            <a:extLst>
              <a:ext uri="{FF2B5EF4-FFF2-40B4-BE49-F238E27FC236}">
                <a16:creationId xmlns:a16="http://schemas.microsoft.com/office/drawing/2014/main" id="{A2136B9C-5FE6-1A33-2CFB-10EEF8928D0D}"/>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8" name="TextBox 7">
            <a:extLst>
              <a:ext uri="{FF2B5EF4-FFF2-40B4-BE49-F238E27FC236}">
                <a16:creationId xmlns:a16="http://schemas.microsoft.com/office/drawing/2014/main" id="{171BEAC9-262E-DDF1-72D4-385A3F2FB7B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16941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F29C8-BBA7-19BE-613D-207A7E36A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F60EC-C896-ED2E-B00A-0EACA13DB406}"/>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A tool that learns to use tools</a:t>
            </a:r>
            <a:endParaRPr lang="en-US" sz="4400" dirty="0"/>
          </a:p>
        </p:txBody>
      </p:sp>
    </p:spTree>
    <p:extLst>
      <p:ext uri="{BB962C8B-B14F-4D97-AF65-F5344CB8AC3E}">
        <p14:creationId xmlns:p14="http://schemas.microsoft.com/office/powerpoint/2010/main" val="426687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8C2E5325-DA36-CE5E-AB7B-5B388B80960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612A8A5-2B2A-ECF3-85A6-6A7AE72B1F95}"/>
              </a:ext>
            </a:extLst>
          </p:cNvPr>
          <p:cNvSpPr>
            <a:spLocks noGrp="1"/>
          </p:cNvSpPr>
          <p:nvPr>
            <p:ph idx="1"/>
          </p:nvPr>
        </p:nvSpPr>
        <p:spPr>
          <a:xfrm>
            <a:off x="278783" y="1864894"/>
            <a:ext cx="11596385" cy="3525253"/>
          </a:xfrm>
        </p:spPr>
        <p:txBody>
          <a:bodyPr anchor="t">
            <a:normAutofit/>
          </a:bodyPr>
          <a:lstStyle/>
          <a:p>
            <a:pPr marL="457200" indent="-457200">
              <a:buFont typeface="Arial" panose="020B0604020202020204" pitchFamily="34" charset="0"/>
              <a:buChar char="•"/>
            </a:pPr>
            <a:r>
              <a:rPr lang="en-US" sz="2800" dirty="0"/>
              <a:t>Open Source License Compliance is dynamically complex, requires technical experience (learn technology) and understand the use case in detail.</a:t>
            </a:r>
          </a:p>
          <a:p>
            <a:pPr marL="457200" indent="-457200">
              <a:buFont typeface="Arial" panose="020B0604020202020204" pitchFamily="34" charset="0"/>
              <a:buChar char="•"/>
            </a:pPr>
            <a:r>
              <a:rPr lang="en-US" sz="2800" dirty="0"/>
              <a:t>The traditional approach is always difficult to scale and require tailored guidance.</a:t>
            </a:r>
          </a:p>
          <a:p>
            <a:pPr marL="457200" indent="-457200">
              <a:buFont typeface="Arial" panose="020B0604020202020204" pitchFamily="34" charset="0"/>
              <a:buChar char="•"/>
            </a:pPr>
            <a:r>
              <a:rPr lang="en-US" sz="2800" dirty="0"/>
              <a:t>Tools are not an automatic solution, not all tools produce the same data (format and quality), most Knowledge DB are opinionated, which doesn’t mean they are correct.</a:t>
            </a:r>
          </a:p>
          <a:p>
            <a:endParaRPr lang="en-US" sz="2800" dirty="0"/>
          </a:p>
          <a:p>
            <a:pPr marL="457200" indent="-457200">
              <a:buFont typeface="Arial" panose="020B0604020202020204" pitchFamily="34" charset="0"/>
              <a:buChar char="•"/>
            </a:pPr>
            <a:endParaRPr lang="en-US" sz="2800" dirty="0"/>
          </a:p>
        </p:txBody>
      </p:sp>
      <p:sp>
        <p:nvSpPr>
          <p:cNvPr id="2" name="TextBox 1">
            <a:extLst>
              <a:ext uri="{FF2B5EF4-FFF2-40B4-BE49-F238E27FC236}">
                <a16:creationId xmlns:a16="http://schemas.microsoft.com/office/drawing/2014/main" id="{06F1DB2D-66AF-E596-0E1D-108F3E82F7B2}"/>
              </a:ext>
            </a:extLst>
          </p:cNvPr>
          <p:cNvSpPr txBox="1"/>
          <p:nvPr/>
        </p:nvSpPr>
        <p:spPr>
          <a:xfrm>
            <a:off x="278783" y="1070048"/>
            <a:ext cx="6568401" cy="523220"/>
          </a:xfrm>
          <a:prstGeom prst="rect">
            <a:avLst/>
          </a:prstGeom>
          <a:noFill/>
        </p:spPr>
        <p:txBody>
          <a:bodyPr wrap="none" lIns="0" rtlCol="0">
            <a:spAutoFit/>
          </a:bodyPr>
          <a:lstStyle/>
          <a:p>
            <a:pPr algn="l"/>
            <a:r>
              <a:rPr lang="en-US" sz="2800" b="0" i="0" u="none" strike="noStrike" dirty="0">
                <a:effectLst/>
                <a:latin typeface="Arial" panose="020B0604020202020204" pitchFamily="34" charset="0"/>
              </a:rPr>
              <a:t>Let</a:t>
            </a:r>
            <a:r>
              <a:rPr lang="en-US" sz="2800" dirty="0">
                <a:latin typeface="Arial" panose="020B0604020202020204" pitchFamily="34" charset="0"/>
              </a:rPr>
              <a:t>’s define the problem and build a goal</a:t>
            </a:r>
            <a:endParaRPr lang="en-US" sz="2800" b="0" i="0" u="none" strike="noStrike" dirty="0">
              <a:effectLst/>
              <a:latin typeface="Arial" panose="020B0604020202020204" pitchFamily="34" charset="0"/>
            </a:endParaRPr>
          </a:p>
        </p:txBody>
      </p:sp>
      <p:sp>
        <p:nvSpPr>
          <p:cNvPr id="5" name="Google Shape;121;p54">
            <a:extLst>
              <a:ext uri="{FF2B5EF4-FFF2-40B4-BE49-F238E27FC236}">
                <a16:creationId xmlns:a16="http://schemas.microsoft.com/office/drawing/2014/main" id="{2246D083-86C5-966A-233C-1842484521CC}"/>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The “agentic approach”</a:t>
            </a:r>
            <a:endParaRPr lang="en-US" sz="4800" b="1" dirty="0"/>
          </a:p>
        </p:txBody>
      </p:sp>
      <p:sp>
        <p:nvSpPr>
          <p:cNvPr id="8" name="TextBox 7">
            <a:extLst>
              <a:ext uri="{FF2B5EF4-FFF2-40B4-BE49-F238E27FC236}">
                <a16:creationId xmlns:a16="http://schemas.microsoft.com/office/drawing/2014/main" id="{33DC1AEE-F481-B649-D641-3F8BDBB597C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7181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4E940A05-7956-F396-3F6B-992B74DB882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10BB6A0-769D-8268-133D-EA11A916E9DC}"/>
              </a:ext>
            </a:extLst>
          </p:cNvPr>
          <p:cNvSpPr>
            <a:spLocks noGrp="1"/>
          </p:cNvSpPr>
          <p:nvPr>
            <p:ph idx="1"/>
          </p:nvPr>
        </p:nvSpPr>
        <p:spPr>
          <a:xfrm>
            <a:off x="278783" y="1864894"/>
            <a:ext cx="11596385" cy="4211053"/>
          </a:xfrm>
        </p:spPr>
        <p:txBody>
          <a:bodyPr anchor="t">
            <a:normAutofit/>
          </a:bodyPr>
          <a:lstStyle/>
          <a:p>
            <a:pPr marL="457200" indent="-457200">
              <a:buFont typeface="Arial" panose="020B0604020202020204" pitchFamily="34" charset="0"/>
              <a:buChar char="•"/>
            </a:pPr>
            <a:r>
              <a:rPr lang="en-US" sz="2800" dirty="0">
                <a:solidFill>
                  <a:srgbClr val="FFC000"/>
                </a:solidFill>
              </a:rPr>
              <a:t>We can teach AI to do the heavy lifting of OSLC </a:t>
            </a:r>
            <a:r>
              <a:rPr lang="en-US" sz="2800" dirty="0"/>
              <a:t>(code scanning, data enrichment, verify external sources, identify license texts, compile risk analysis reports, generate compliance artifacts, etc.)</a:t>
            </a:r>
          </a:p>
          <a:p>
            <a:pPr marL="457200" indent="-457200">
              <a:buFont typeface="Arial" panose="020B0604020202020204" pitchFamily="34" charset="0"/>
              <a:buChar char="•"/>
            </a:pPr>
            <a:r>
              <a:rPr lang="en-US" sz="2800" dirty="0">
                <a:solidFill>
                  <a:srgbClr val="FFC000"/>
                </a:solidFill>
              </a:rPr>
              <a:t>We can use the information generated to build a conclusion.</a:t>
            </a:r>
          </a:p>
          <a:p>
            <a:pPr marL="457200" indent="-457200">
              <a:buFont typeface="Arial" panose="020B0604020202020204" pitchFamily="34" charset="0"/>
              <a:buChar char="•"/>
            </a:pPr>
            <a:r>
              <a:rPr lang="en-US" sz="2800" dirty="0">
                <a:solidFill>
                  <a:srgbClr val="FFC000"/>
                </a:solidFill>
              </a:rPr>
              <a:t>AI will not replace the need for an Open Source Compliance Engineer to make decisions</a:t>
            </a:r>
            <a:r>
              <a:rPr lang="en-US" sz="2800" dirty="0"/>
              <a:t>, but it will help handle much of the work—potentially most of it, if the tasks are limited to scanning and data gathering.</a:t>
            </a:r>
          </a:p>
        </p:txBody>
      </p:sp>
      <p:sp>
        <p:nvSpPr>
          <p:cNvPr id="2" name="TextBox 1">
            <a:extLst>
              <a:ext uri="{FF2B5EF4-FFF2-40B4-BE49-F238E27FC236}">
                <a16:creationId xmlns:a16="http://schemas.microsoft.com/office/drawing/2014/main" id="{BF5D9C56-0CD9-86CC-E0EB-2AA14BF82627}"/>
              </a:ext>
            </a:extLst>
          </p:cNvPr>
          <p:cNvSpPr txBox="1"/>
          <p:nvPr/>
        </p:nvSpPr>
        <p:spPr>
          <a:xfrm>
            <a:off x="278783" y="1070048"/>
            <a:ext cx="6568401" cy="523220"/>
          </a:xfrm>
          <a:prstGeom prst="rect">
            <a:avLst/>
          </a:prstGeom>
          <a:noFill/>
        </p:spPr>
        <p:txBody>
          <a:bodyPr wrap="none" lIns="0" rtlCol="0">
            <a:spAutoFit/>
          </a:bodyPr>
          <a:lstStyle/>
          <a:p>
            <a:pPr algn="l"/>
            <a:r>
              <a:rPr lang="en-US" sz="2800" b="0" i="0" u="none" strike="noStrike" dirty="0">
                <a:effectLst/>
                <a:latin typeface="Arial" panose="020B0604020202020204" pitchFamily="34" charset="0"/>
              </a:rPr>
              <a:t>Let</a:t>
            </a:r>
            <a:r>
              <a:rPr lang="en-US" sz="2800" dirty="0">
                <a:latin typeface="Arial" panose="020B0604020202020204" pitchFamily="34" charset="0"/>
              </a:rPr>
              <a:t>’s define the problem and build a goal</a:t>
            </a:r>
            <a:endParaRPr lang="en-US" sz="2800" b="0" i="0" u="none" strike="noStrike" dirty="0">
              <a:effectLst/>
              <a:latin typeface="Arial" panose="020B0604020202020204" pitchFamily="34" charset="0"/>
            </a:endParaRPr>
          </a:p>
        </p:txBody>
      </p:sp>
      <p:sp>
        <p:nvSpPr>
          <p:cNvPr id="5" name="Google Shape;121;p54">
            <a:extLst>
              <a:ext uri="{FF2B5EF4-FFF2-40B4-BE49-F238E27FC236}">
                <a16:creationId xmlns:a16="http://schemas.microsoft.com/office/drawing/2014/main" id="{5DD037DB-741B-5BAB-6EC3-0BCCA887D04D}"/>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The “agentic approach”</a:t>
            </a:r>
            <a:endParaRPr lang="en-US" sz="4800" b="1" dirty="0"/>
          </a:p>
        </p:txBody>
      </p:sp>
      <p:sp>
        <p:nvSpPr>
          <p:cNvPr id="8" name="TextBox 7">
            <a:extLst>
              <a:ext uri="{FF2B5EF4-FFF2-40B4-BE49-F238E27FC236}">
                <a16:creationId xmlns:a16="http://schemas.microsoft.com/office/drawing/2014/main" id="{64C4F7E3-3A97-4AF7-3338-F0CF237AD51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35831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1C920-D784-F84B-C0FA-260C508C9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E6A12-9AF3-2C54-1DAF-A4A2CB19A196}"/>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The Basics</a:t>
            </a:r>
            <a:endParaRPr lang="en-US" sz="4400" dirty="0"/>
          </a:p>
        </p:txBody>
      </p:sp>
    </p:spTree>
    <p:extLst>
      <p:ext uri="{BB962C8B-B14F-4D97-AF65-F5344CB8AC3E}">
        <p14:creationId xmlns:p14="http://schemas.microsoft.com/office/powerpoint/2010/main" val="200130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1D10954-B031-59FE-B79A-766A97902F9C}"/>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370FE533-F3C8-9A5A-DB55-811927D6ABD2}"/>
              </a:ext>
            </a:extLst>
          </p:cNvPr>
          <p:cNvGrpSpPr/>
          <p:nvPr/>
        </p:nvGrpSpPr>
        <p:grpSpPr>
          <a:xfrm>
            <a:off x="2262223" y="1905347"/>
            <a:ext cx="1696453" cy="2203580"/>
            <a:chOff x="2129876" y="1714910"/>
            <a:chExt cx="1696453" cy="2203580"/>
          </a:xfrm>
        </p:grpSpPr>
        <p:sp>
          <p:nvSpPr>
            <p:cNvPr id="4" name="10-Point Star 3">
              <a:extLst>
                <a:ext uri="{FF2B5EF4-FFF2-40B4-BE49-F238E27FC236}">
                  <a16:creationId xmlns:a16="http://schemas.microsoft.com/office/drawing/2014/main" id="{67233A8E-8FFA-3D22-70EA-F7078D1A685E}"/>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 name="Can 2">
              <a:extLst>
                <a:ext uri="{FF2B5EF4-FFF2-40B4-BE49-F238E27FC236}">
                  <a16:creationId xmlns:a16="http://schemas.microsoft.com/office/drawing/2014/main" id="{AEDAC660-9947-6BF0-760D-F090BF742E61}"/>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F6909A8-4B61-090B-630A-7C56640E64AC}"/>
              </a:ext>
            </a:extLst>
          </p:cNvPr>
          <p:cNvGrpSpPr/>
          <p:nvPr/>
        </p:nvGrpSpPr>
        <p:grpSpPr>
          <a:xfrm>
            <a:off x="7868535" y="1770680"/>
            <a:ext cx="2180166" cy="2212226"/>
            <a:chOff x="7272879" y="1594782"/>
            <a:chExt cx="2180166" cy="2212226"/>
          </a:xfrm>
        </p:grpSpPr>
        <p:sp>
          <p:nvSpPr>
            <p:cNvPr id="5" name="Rectangle 4">
              <a:extLst>
                <a:ext uri="{FF2B5EF4-FFF2-40B4-BE49-F238E27FC236}">
                  <a16:creationId xmlns:a16="http://schemas.microsoft.com/office/drawing/2014/main" id="{76A7A9ED-237E-74CB-F39B-912AD12B9F89}"/>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76DA372-CC06-0F58-C38F-43566C91CD25}"/>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DC6A52-517D-5512-7EDD-F72D834BCDCD}"/>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0E3A309B-8AC3-7BD8-350E-B62847D263D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A12E2484-EAC1-4E55-4FD4-C168595D0105}"/>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C1E2112D-3F86-8EBF-433A-4F090186EEDE}"/>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EB9123E-1EFC-A736-53D8-56548AE7683E}"/>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084B98-7B65-3778-9081-18EA2C830F5C}"/>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604C4DB-4EBE-141C-42AA-8C6549861EA0}"/>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D09742D1-D48E-3F7B-BDE3-DEE30B7F283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4F455DE4-7FB7-2E23-F6EF-C332C32E2B2F}"/>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19" name="TextBox 18">
            <a:extLst>
              <a:ext uri="{FF2B5EF4-FFF2-40B4-BE49-F238E27FC236}">
                <a16:creationId xmlns:a16="http://schemas.microsoft.com/office/drawing/2014/main" id="{CB1AFB34-2079-2FB3-1A7F-452A33EC159E}"/>
              </a:ext>
            </a:extLst>
          </p:cNvPr>
          <p:cNvSpPr txBox="1"/>
          <p:nvPr/>
        </p:nvSpPr>
        <p:spPr>
          <a:xfrm>
            <a:off x="973826" y="4501430"/>
            <a:ext cx="4273245"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Provides Knowledge</a:t>
            </a:r>
          </a:p>
          <a:p>
            <a:pPr marL="285750" indent="-285750" algn="l">
              <a:buFont typeface="Arial" panose="020B0604020202020204" pitchFamily="34" charset="0"/>
              <a:buChar char="•"/>
            </a:pPr>
            <a:r>
              <a:rPr lang="en-US" dirty="0"/>
              <a:t>Understand &amp; Generate Language</a:t>
            </a:r>
          </a:p>
          <a:p>
            <a:pPr marL="285750" indent="-285750" algn="l">
              <a:buFont typeface="Arial" panose="020B0604020202020204" pitchFamily="34" charset="0"/>
              <a:buChar char="•"/>
            </a:pPr>
            <a:r>
              <a:rPr lang="en-US" dirty="0"/>
              <a:t>Answering questions, summarizing, content creation   </a:t>
            </a:r>
          </a:p>
        </p:txBody>
      </p:sp>
      <p:sp>
        <p:nvSpPr>
          <p:cNvPr id="20" name="TextBox 19">
            <a:extLst>
              <a:ext uri="{FF2B5EF4-FFF2-40B4-BE49-F238E27FC236}">
                <a16:creationId xmlns:a16="http://schemas.microsoft.com/office/drawing/2014/main" id="{D347209B-F1CB-6F47-C2D1-78C074E5B636}"/>
              </a:ext>
            </a:extLst>
          </p:cNvPr>
          <p:cNvSpPr txBox="1"/>
          <p:nvPr/>
        </p:nvSpPr>
        <p:spPr>
          <a:xfrm>
            <a:off x="6919209" y="4466545"/>
            <a:ext cx="4079388"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Applies Knowledge to Act</a:t>
            </a:r>
          </a:p>
          <a:p>
            <a:pPr marL="285750" indent="-285750" algn="l">
              <a:buFont typeface="Arial" panose="020B0604020202020204" pitchFamily="34" charset="0"/>
              <a:buChar char="•"/>
            </a:pPr>
            <a:r>
              <a:rPr lang="en-US" dirty="0"/>
              <a:t>Act Autonomously &amp; Achieve Goals</a:t>
            </a:r>
          </a:p>
          <a:p>
            <a:pPr marL="285750" indent="-285750" algn="l">
              <a:buFont typeface="Arial" panose="020B0604020202020204" pitchFamily="34" charset="0"/>
              <a:buChar char="•"/>
            </a:pPr>
            <a:r>
              <a:rPr lang="en-US" dirty="0"/>
              <a:t>Planning, using tools (incl. LLMs), learning, adapting   </a:t>
            </a:r>
          </a:p>
        </p:txBody>
      </p:sp>
      <p:sp>
        <p:nvSpPr>
          <p:cNvPr id="2" name="Google Shape;121;p54">
            <a:extLst>
              <a:ext uri="{FF2B5EF4-FFF2-40B4-BE49-F238E27FC236}">
                <a16:creationId xmlns:a16="http://schemas.microsoft.com/office/drawing/2014/main" id="{0E9E9829-5DA3-1DF0-2ABB-7206AB26FBBB}"/>
              </a:ext>
            </a:extLst>
          </p:cNvPr>
          <p:cNvSpPr txBox="1">
            <a:spLocks/>
          </p:cNvSpPr>
          <p:nvPr/>
        </p:nvSpPr>
        <p:spPr>
          <a:xfrm>
            <a:off x="184645" y="204014"/>
            <a:ext cx="1121106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What’s the difference between LLM and AGENTIC AI?</a:t>
            </a:r>
            <a:endParaRPr lang="en-US" sz="4800" b="1" dirty="0"/>
          </a:p>
        </p:txBody>
      </p:sp>
      <p:sp>
        <p:nvSpPr>
          <p:cNvPr id="25" name="TextBox 24">
            <a:extLst>
              <a:ext uri="{FF2B5EF4-FFF2-40B4-BE49-F238E27FC236}">
                <a16:creationId xmlns:a16="http://schemas.microsoft.com/office/drawing/2014/main" id="{30313E38-1974-7498-9B35-A3846C1FBD21}"/>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4303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2E14438-C78F-E951-26F3-0F589D04F69F}"/>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7C4AB2C0-9B30-02E3-700A-F683747B13A9}"/>
              </a:ext>
            </a:extLst>
          </p:cNvPr>
          <p:cNvSpPr>
            <a:spLocks noGrp="1"/>
          </p:cNvSpPr>
          <p:nvPr>
            <p:ph type="sldNum" sz="quarter" idx="11"/>
          </p:nvPr>
        </p:nvSpPr>
        <p:spPr/>
        <p:txBody>
          <a:bodyPr/>
          <a:lstStyle/>
          <a:p>
            <a:pPr>
              <a:spcAft>
                <a:spcPts val="600"/>
              </a:spcAft>
            </a:pPr>
            <a:fld id="{A7B5A187-8EC0-4BDE-9A26-B762BCE88E36}" type="slidenum">
              <a:rPr lang="en-US" smtClean="0"/>
              <a:pPr>
                <a:spcAft>
                  <a:spcPts val="600"/>
                </a:spcAft>
              </a:pPr>
              <a:t>29</a:t>
            </a:fld>
            <a:endParaRPr lang="en-US"/>
          </a:p>
        </p:txBody>
      </p:sp>
      <p:grpSp>
        <p:nvGrpSpPr>
          <p:cNvPr id="18" name="Group 17">
            <a:extLst>
              <a:ext uri="{FF2B5EF4-FFF2-40B4-BE49-F238E27FC236}">
                <a16:creationId xmlns:a16="http://schemas.microsoft.com/office/drawing/2014/main" id="{F38CE20C-505C-0E3B-E158-834991E11B74}"/>
              </a:ext>
            </a:extLst>
          </p:cNvPr>
          <p:cNvGrpSpPr/>
          <p:nvPr/>
        </p:nvGrpSpPr>
        <p:grpSpPr>
          <a:xfrm>
            <a:off x="258477" y="2528196"/>
            <a:ext cx="2025639" cy="2140056"/>
            <a:chOff x="7272879" y="1594782"/>
            <a:chExt cx="2180166" cy="2212226"/>
          </a:xfrm>
        </p:grpSpPr>
        <p:sp>
          <p:nvSpPr>
            <p:cNvPr id="5" name="Rectangle 4">
              <a:extLst>
                <a:ext uri="{FF2B5EF4-FFF2-40B4-BE49-F238E27FC236}">
                  <a16:creationId xmlns:a16="http://schemas.microsoft.com/office/drawing/2014/main" id="{B0573676-3A5F-9E6D-0EF3-1AC2ADB5DDB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B933191-6725-712D-066F-76ED6916BDD4}"/>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7F982D-007C-7110-DE78-EC5537C94719}"/>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3408A15C-903A-0A84-6794-CE21493A9FD2}"/>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500F9E5F-1A02-7C9F-E12B-6694B67B79D7}"/>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0D1180D0-655C-CD86-DD26-2C312A2692B6}"/>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A8AB90-6F23-422F-FA1A-74802F9B1C87}"/>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A1C7BE1-CA27-1618-4329-E8C19663E063}"/>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AF92F68-2536-FCB5-FCF1-50D1B0FDE2FA}"/>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69B4DB7F-4541-0247-B2C7-57FE40ACFDC5}"/>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670A30B3-8756-00FE-4D04-CC4A3E25079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8" name="TextBox 7">
            <a:extLst>
              <a:ext uri="{FF2B5EF4-FFF2-40B4-BE49-F238E27FC236}">
                <a16:creationId xmlns:a16="http://schemas.microsoft.com/office/drawing/2014/main" id="{95B23EFC-10DA-9209-D234-3C182D007968}"/>
              </a:ext>
            </a:extLst>
          </p:cNvPr>
          <p:cNvSpPr txBox="1"/>
          <p:nvPr/>
        </p:nvSpPr>
        <p:spPr>
          <a:xfrm flipH="1">
            <a:off x="2313034" y="1058854"/>
            <a:ext cx="9759493" cy="5201424"/>
          </a:xfrm>
          <a:prstGeom prst="rect">
            <a:avLst/>
          </a:prstGeom>
          <a:noFill/>
        </p:spPr>
        <p:txBody>
          <a:bodyPr wrap="square" lIns="0" rtlCol="0">
            <a:spAutoFit/>
          </a:bodyPr>
          <a:lstStyle/>
          <a:p>
            <a:pPr marL="285750" indent="-285750" algn="l">
              <a:buFont typeface="Arial" panose="020B0604020202020204" pitchFamily="34" charset="0"/>
              <a:buChar char="•"/>
            </a:pPr>
            <a:r>
              <a:rPr lang="en-US" b="1" dirty="0">
                <a:solidFill>
                  <a:srgbClr val="FFC000"/>
                </a:solidFill>
              </a:rPr>
              <a:t>Simple Reflex Agents</a:t>
            </a:r>
            <a:r>
              <a:rPr lang="en-US" b="1" dirty="0"/>
              <a:t>: </a:t>
            </a:r>
            <a:r>
              <a:rPr lang="en-US" sz="1600" dirty="0"/>
              <a:t>These agents react to specific inputs with predefined actions, lacking the ability to learn or adapt to new situations. </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Goal-Based Agents</a:t>
            </a:r>
            <a:r>
              <a:rPr lang="en-US" b="1" dirty="0"/>
              <a:t>: </a:t>
            </a:r>
            <a:r>
              <a:rPr lang="en-US" sz="1600" dirty="0"/>
              <a:t>These agents are equipped with specific goals and use strategies or plans to achieve desired outcomes, employing search and planning algorithms to determine the best course of action.</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Utility-Based Agents</a:t>
            </a:r>
            <a:r>
              <a:rPr lang="en-US" b="1" dirty="0"/>
              <a:t>: </a:t>
            </a:r>
            <a:r>
              <a:rPr lang="en-US" sz="1600" dirty="0"/>
              <a:t>These agents use complex reasoning algorithms to help users maximize desired outcomes by comparing different scenarios and their respective utility values, choosing the option that provides the most rewards.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Learning Agents</a:t>
            </a:r>
            <a:r>
              <a:rPr lang="en-US" b="1" dirty="0"/>
              <a:t>: </a:t>
            </a:r>
            <a:r>
              <a:rPr lang="en-US" sz="1600" dirty="0"/>
              <a:t>These agents can improve their behavior over time by interacting with their environment and learning from their experiences, using various learning mechanisms to optimize their performance.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Hierarchical Agents</a:t>
            </a:r>
            <a:r>
              <a:rPr lang="en-US" b="1" dirty="0"/>
              <a:t>: </a:t>
            </a:r>
            <a:r>
              <a:rPr lang="en-US" sz="1600" dirty="0"/>
              <a:t>These agents engage and coordinate multiple agents to pursue a common goal, useful in fail-safe environments or regulated industries where oversight of workflows is crucial. </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Multi-agent systems</a:t>
            </a:r>
            <a:r>
              <a:rPr lang="en-US" b="1" dirty="0"/>
              <a:t>: </a:t>
            </a:r>
            <a:r>
              <a:rPr lang="en-US" sz="1600" dirty="0"/>
              <a:t>These systems are designed to act as autonomous agents capable of performing complex tasks, making decisions, and interacting with their environments independently</a:t>
            </a:r>
          </a:p>
        </p:txBody>
      </p:sp>
      <p:sp>
        <p:nvSpPr>
          <p:cNvPr id="2" name="Google Shape;121;p54">
            <a:extLst>
              <a:ext uri="{FF2B5EF4-FFF2-40B4-BE49-F238E27FC236}">
                <a16:creationId xmlns:a16="http://schemas.microsoft.com/office/drawing/2014/main" id="{E712A654-D5EC-2186-943A-28BEBFE4DC25}"/>
              </a:ext>
            </a:extLst>
          </p:cNvPr>
          <p:cNvSpPr txBox="1">
            <a:spLocks/>
          </p:cNvSpPr>
          <p:nvPr/>
        </p:nvSpPr>
        <p:spPr>
          <a:xfrm>
            <a:off x="184645" y="204014"/>
            <a:ext cx="1121106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Types of agentic ai</a:t>
            </a:r>
            <a:endParaRPr lang="en-US" sz="4800" b="1" dirty="0"/>
          </a:p>
        </p:txBody>
      </p:sp>
      <p:sp>
        <p:nvSpPr>
          <p:cNvPr id="19" name="TextBox 18">
            <a:extLst>
              <a:ext uri="{FF2B5EF4-FFF2-40B4-BE49-F238E27FC236}">
                <a16:creationId xmlns:a16="http://schemas.microsoft.com/office/drawing/2014/main" id="{C11E59D4-8405-7FBC-631D-B971CDC9D73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6136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210E-C622-7F7D-742B-835E2537D85B}"/>
              </a:ext>
            </a:extLst>
          </p:cNvPr>
          <p:cNvSpPr>
            <a:spLocks noGrp="1"/>
          </p:cNvSpPr>
          <p:nvPr>
            <p:ph type="title"/>
          </p:nvPr>
        </p:nvSpPr>
        <p:spPr>
          <a:xfrm>
            <a:off x="373910" y="2616382"/>
            <a:ext cx="11444179" cy="1384118"/>
          </a:xfrm>
        </p:spPr>
        <p:txBody>
          <a:bodyPr>
            <a:normAutofit fontScale="90000"/>
          </a:bodyPr>
          <a:lstStyle/>
          <a:p>
            <a:pPr algn="ctr"/>
            <a:r>
              <a:rPr lang="en-US" sz="5400" dirty="0"/>
              <a:t>Open Source License Compliance</a:t>
            </a:r>
            <a:br>
              <a:rPr lang="en-US" sz="4000" dirty="0"/>
            </a:br>
            <a:r>
              <a:rPr lang="en-US" sz="4000" dirty="0"/>
              <a:t>Understanding the problem</a:t>
            </a:r>
            <a:endParaRPr lang="en-US" sz="5400" dirty="0"/>
          </a:p>
        </p:txBody>
      </p:sp>
    </p:spTree>
    <p:extLst>
      <p:ext uri="{BB962C8B-B14F-4D97-AF65-F5344CB8AC3E}">
        <p14:creationId xmlns:p14="http://schemas.microsoft.com/office/powerpoint/2010/main" val="96278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73DD9-9A18-EA32-323B-845926951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43B02-9050-7250-734C-0F3457522B4A}"/>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resolving a practical problem: </a:t>
            </a:r>
            <a:r>
              <a:rPr lang="en-US" sz="3200" dirty="0" err="1"/>
              <a:t>sbomS</a:t>
            </a:r>
            <a:endParaRPr lang="en-US" sz="4400" dirty="0"/>
          </a:p>
        </p:txBody>
      </p:sp>
    </p:spTree>
    <p:extLst>
      <p:ext uri="{BB962C8B-B14F-4D97-AF65-F5344CB8AC3E}">
        <p14:creationId xmlns:p14="http://schemas.microsoft.com/office/powerpoint/2010/main" val="175469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Internal Storage 4">
            <a:extLst>
              <a:ext uri="{FF2B5EF4-FFF2-40B4-BE49-F238E27FC236}">
                <a16:creationId xmlns:a16="http://schemas.microsoft.com/office/drawing/2014/main" id="{4A04C2F7-E21C-4D29-581C-8D27961AC271}"/>
              </a:ext>
            </a:extLst>
          </p:cNvPr>
          <p:cNvSpPr/>
          <p:nvPr/>
        </p:nvSpPr>
        <p:spPr>
          <a:xfrm>
            <a:off x="4114803" y="1401090"/>
            <a:ext cx="2374491" cy="2831694"/>
          </a:xfrm>
          <a:prstGeom prst="flowChartInternalStorag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License Policy Tools</a:t>
            </a:r>
          </a:p>
        </p:txBody>
      </p:sp>
      <p:grpSp>
        <p:nvGrpSpPr>
          <p:cNvPr id="11" name="Group 10">
            <a:extLst>
              <a:ext uri="{FF2B5EF4-FFF2-40B4-BE49-F238E27FC236}">
                <a16:creationId xmlns:a16="http://schemas.microsoft.com/office/drawing/2014/main" id="{054B351C-C1A1-F087-6FAC-D96CCF4874D1}"/>
              </a:ext>
            </a:extLst>
          </p:cNvPr>
          <p:cNvGrpSpPr/>
          <p:nvPr/>
        </p:nvGrpSpPr>
        <p:grpSpPr>
          <a:xfrm>
            <a:off x="1917287" y="2212255"/>
            <a:ext cx="1076632" cy="1406183"/>
            <a:chOff x="1415845" y="2551471"/>
            <a:chExt cx="1076632" cy="1406183"/>
          </a:xfrm>
        </p:grpSpPr>
        <p:sp>
          <p:nvSpPr>
            <p:cNvPr id="2" name="Folded Corner 1">
              <a:extLst>
                <a:ext uri="{FF2B5EF4-FFF2-40B4-BE49-F238E27FC236}">
                  <a16:creationId xmlns:a16="http://schemas.microsoft.com/office/drawing/2014/main" id="{8D4786B3-871C-3AF2-AAAD-1410D13FB295}"/>
                </a:ext>
              </a:extLst>
            </p:cNvPr>
            <p:cNvSpPr/>
            <p:nvPr/>
          </p:nvSpPr>
          <p:spPr>
            <a:xfrm>
              <a:off x="1415845" y="2551471"/>
              <a:ext cx="1076632" cy="1238864"/>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SBOM</a:t>
              </a:r>
            </a:p>
          </p:txBody>
        </p:sp>
        <p:sp>
          <p:nvSpPr>
            <p:cNvPr id="7" name="TextBox 6">
              <a:extLst>
                <a:ext uri="{FF2B5EF4-FFF2-40B4-BE49-F238E27FC236}">
                  <a16:creationId xmlns:a16="http://schemas.microsoft.com/office/drawing/2014/main" id="{A03F29B9-D217-47F3-E45C-3A39EFE05EB3}"/>
                </a:ext>
              </a:extLst>
            </p:cNvPr>
            <p:cNvSpPr txBox="1"/>
            <p:nvPr/>
          </p:nvSpPr>
          <p:spPr>
            <a:xfrm>
              <a:off x="1782164" y="3126657"/>
              <a:ext cx="565219" cy="830997"/>
            </a:xfrm>
            <a:prstGeom prst="rect">
              <a:avLst/>
            </a:prstGeom>
            <a:noFill/>
          </p:spPr>
          <p:txBody>
            <a:bodyPr wrap="none" lIns="0" rtlCol="0">
              <a:spAutoFit/>
            </a:bodyPr>
            <a:lstStyle/>
            <a:p>
              <a:pPr algn="l"/>
              <a:r>
                <a:rPr lang="en-US" sz="4800" b="1" dirty="0">
                  <a:solidFill>
                    <a:srgbClr val="00B050"/>
                  </a:solidFill>
                </a:rPr>
                <a:t>✓</a:t>
              </a:r>
              <a:endParaRPr lang="en-US" b="1" dirty="0">
                <a:solidFill>
                  <a:srgbClr val="00B050"/>
                </a:solidFill>
              </a:endParaRPr>
            </a:p>
          </p:txBody>
        </p:sp>
      </p:grpSp>
      <p:sp>
        <p:nvSpPr>
          <p:cNvPr id="8" name="Rounded Rectangle 7">
            <a:extLst>
              <a:ext uri="{FF2B5EF4-FFF2-40B4-BE49-F238E27FC236}">
                <a16:creationId xmlns:a16="http://schemas.microsoft.com/office/drawing/2014/main" id="{019AB2F4-EA6C-3D7D-D2B0-7D16B5F5A802}"/>
              </a:ext>
            </a:extLst>
          </p:cNvPr>
          <p:cNvSpPr/>
          <p:nvPr/>
        </p:nvSpPr>
        <p:spPr>
          <a:xfrm>
            <a:off x="7654427" y="1401090"/>
            <a:ext cx="1504335" cy="75216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Allowed</a:t>
            </a:r>
          </a:p>
        </p:txBody>
      </p:sp>
      <p:sp>
        <p:nvSpPr>
          <p:cNvPr id="9" name="Rounded Rectangle 8">
            <a:extLst>
              <a:ext uri="{FF2B5EF4-FFF2-40B4-BE49-F238E27FC236}">
                <a16:creationId xmlns:a16="http://schemas.microsoft.com/office/drawing/2014/main" id="{9FABAA6C-B5FB-D7A0-BD5C-61DC07FD715B}"/>
              </a:ext>
            </a:extLst>
          </p:cNvPr>
          <p:cNvSpPr/>
          <p:nvPr/>
        </p:nvSpPr>
        <p:spPr>
          <a:xfrm>
            <a:off x="7654425" y="3480614"/>
            <a:ext cx="1504335" cy="75217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Rejected</a:t>
            </a:r>
          </a:p>
        </p:txBody>
      </p:sp>
      <p:sp>
        <p:nvSpPr>
          <p:cNvPr id="10" name="Rounded Rectangle 9">
            <a:extLst>
              <a:ext uri="{FF2B5EF4-FFF2-40B4-BE49-F238E27FC236}">
                <a16:creationId xmlns:a16="http://schemas.microsoft.com/office/drawing/2014/main" id="{903C020B-C5EF-5758-058A-6F9E6BCFDE2E}"/>
              </a:ext>
            </a:extLst>
          </p:cNvPr>
          <p:cNvSpPr/>
          <p:nvPr/>
        </p:nvSpPr>
        <p:spPr>
          <a:xfrm>
            <a:off x="7654426" y="2396605"/>
            <a:ext cx="1504335" cy="84066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Conditional Approved</a:t>
            </a:r>
          </a:p>
        </p:txBody>
      </p:sp>
      <p:sp>
        <p:nvSpPr>
          <p:cNvPr id="12" name="Right Arrow 11">
            <a:extLst>
              <a:ext uri="{FF2B5EF4-FFF2-40B4-BE49-F238E27FC236}">
                <a16:creationId xmlns:a16="http://schemas.microsoft.com/office/drawing/2014/main" id="{B32BA2E9-7D7A-7CD3-6A87-09831AE5D483}"/>
              </a:ext>
            </a:extLst>
          </p:cNvPr>
          <p:cNvSpPr/>
          <p:nvPr/>
        </p:nvSpPr>
        <p:spPr>
          <a:xfrm>
            <a:off x="3207774" y="2579692"/>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2F6B37AD-9128-E6A6-9366-78637E2DADB4}"/>
              </a:ext>
            </a:extLst>
          </p:cNvPr>
          <p:cNvSpPr/>
          <p:nvPr/>
        </p:nvSpPr>
        <p:spPr>
          <a:xfrm>
            <a:off x="6740019" y="1569424"/>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507F305C-0BBE-6558-A419-B3C7370722F0}"/>
              </a:ext>
            </a:extLst>
          </p:cNvPr>
          <p:cNvSpPr/>
          <p:nvPr/>
        </p:nvSpPr>
        <p:spPr>
          <a:xfrm>
            <a:off x="6762142" y="2609186"/>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19C1BCF-5331-9F69-BCFB-71A6B2A1FFF4}"/>
              </a:ext>
            </a:extLst>
          </p:cNvPr>
          <p:cNvSpPr/>
          <p:nvPr/>
        </p:nvSpPr>
        <p:spPr>
          <a:xfrm>
            <a:off x="6762142" y="3648948"/>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Up Arrow 15">
            <a:extLst>
              <a:ext uri="{FF2B5EF4-FFF2-40B4-BE49-F238E27FC236}">
                <a16:creationId xmlns:a16="http://schemas.microsoft.com/office/drawing/2014/main" id="{0D202087-2975-9EA5-BC5B-FF93A4858016}"/>
              </a:ext>
            </a:extLst>
          </p:cNvPr>
          <p:cNvSpPr/>
          <p:nvPr/>
        </p:nvSpPr>
        <p:spPr>
          <a:xfrm rot="5400000">
            <a:off x="5021823" y="4623621"/>
            <a:ext cx="1386794" cy="987700"/>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a:extLst>
              <a:ext uri="{FF2B5EF4-FFF2-40B4-BE49-F238E27FC236}">
                <a16:creationId xmlns:a16="http://schemas.microsoft.com/office/drawing/2014/main" id="{BAFC785F-9BEF-B3AC-E039-22FF2039C1C4}"/>
              </a:ext>
            </a:extLst>
          </p:cNvPr>
          <p:cNvSpPr/>
          <p:nvPr/>
        </p:nvSpPr>
        <p:spPr>
          <a:xfrm>
            <a:off x="6445067" y="4839615"/>
            <a:ext cx="1216152" cy="1216152"/>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Tarball</a:t>
            </a:r>
            <a:endParaRPr lang="en-US" dirty="0">
              <a:solidFill>
                <a:sysClr val="windowText" lastClr="000000"/>
              </a:solidFill>
            </a:endParaRPr>
          </a:p>
        </p:txBody>
      </p:sp>
      <p:sp>
        <p:nvSpPr>
          <p:cNvPr id="18" name="Folded Corner 17">
            <a:extLst>
              <a:ext uri="{FF2B5EF4-FFF2-40B4-BE49-F238E27FC236}">
                <a16:creationId xmlns:a16="http://schemas.microsoft.com/office/drawing/2014/main" id="{AA7C6C6B-06F6-7B81-A050-093B6A07FD44}"/>
              </a:ext>
            </a:extLst>
          </p:cNvPr>
          <p:cNvSpPr/>
          <p:nvPr/>
        </p:nvSpPr>
        <p:spPr>
          <a:xfrm>
            <a:off x="7853527" y="4835631"/>
            <a:ext cx="1106129" cy="1216151"/>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OSS Notices</a:t>
            </a:r>
          </a:p>
        </p:txBody>
      </p:sp>
      <p:sp>
        <p:nvSpPr>
          <p:cNvPr id="3" name="Google Shape;121;p54">
            <a:extLst>
              <a:ext uri="{FF2B5EF4-FFF2-40B4-BE49-F238E27FC236}">
                <a16:creationId xmlns:a16="http://schemas.microsoft.com/office/drawing/2014/main" id="{90211410-6C4C-1AE9-7146-51814E04D42B}"/>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fontScale="97500" lnSpcReduction="10000"/>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dirty="0"/>
              <a:t>SBOMs in an ideal world</a:t>
            </a:r>
            <a:endParaRPr lang="en-US" sz="3100" spc="-100" dirty="0"/>
          </a:p>
        </p:txBody>
      </p:sp>
      <p:sp>
        <p:nvSpPr>
          <p:cNvPr id="19" name="TextBox 18">
            <a:extLst>
              <a:ext uri="{FF2B5EF4-FFF2-40B4-BE49-F238E27FC236}">
                <a16:creationId xmlns:a16="http://schemas.microsoft.com/office/drawing/2014/main" id="{BCDE5546-F6D1-2043-5669-EE6B7F3C478D}"/>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14736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4" name="Oval 3">
            <a:extLst>
              <a:ext uri="{FF2B5EF4-FFF2-40B4-BE49-F238E27FC236}">
                <a16:creationId xmlns:a16="http://schemas.microsoft.com/office/drawing/2014/main" id="{CFD0691F-7364-9F2F-6167-115C4B3A0852}"/>
              </a:ext>
            </a:extLst>
          </p:cNvPr>
          <p:cNvSpPr/>
          <p:nvPr/>
        </p:nvSpPr>
        <p:spPr>
          <a:xfrm>
            <a:off x="839787" y="1968909"/>
            <a:ext cx="1356852" cy="123148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Party A</a:t>
            </a:r>
          </a:p>
        </p:txBody>
      </p:sp>
      <p:sp>
        <p:nvSpPr>
          <p:cNvPr id="5" name="Oval 4">
            <a:extLst>
              <a:ext uri="{FF2B5EF4-FFF2-40B4-BE49-F238E27FC236}">
                <a16:creationId xmlns:a16="http://schemas.microsoft.com/office/drawing/2014/main" id="{7C04D941-A552-76B5-5560-59B231FDE08D}"/>
              </a:ext>
            </a:extLst>
          </p:cNvPr>
          <p:cNvSpPr/>
          <p:nvPr/>
        </p:nvSpPr>
        <p:spPr>
          <a:xfrm>
            <a:off x="9620864" y="1968909"/>
            <a:ext cx="1356852" cy="123148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Party B</a:t>
            </a:r>
          </a:p>
        </p:txBody>
      </p:sp>
      <p:sp>
        <p:nvSpPr>
          <p:cNvPr id="6" name="Left-Right Arrow 5">
            <a:extLst>
              <a:ext uri="{FF2B5EF4-FFF2-40B4-BE49-F238E27FC236}">
                <a16:creationId xmlns:a16="http://schemas.microsoft.com/office/drawing/2014/main" id="{00A6384D-C624-51F3-09BC-47AFB5487BA1}"/>
              </a:ext>
            </a:extLst>
          </p:cNvPr>
          <p:cNvSpPr/>
          <p:nvPr/>
        </p:nvSpPr>
        <p:spPr>
          <a:xfrm>
            <a:off x="2450255" y="1861982"/>
            <a:ext cx="6916993" cy="1445342"/>
          </a:xfrm>
          <a:prstGeom prst="leftRightArrow">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6B872F8-7BAA-2E0C-0691-F912E2C1E482}"/>
              </a:ext>
            </a:extLst>
          </p:cNvPr>
          <p:cNvSpPr txBox="1"/>
          <p:nvPr/>
        </p:nvSpPr>
        <p:spPr>
          <a:xfrm>
            <a:off x="385481" y="3665068"/>
            <a:ext cx="10292241" cy="461665"/>
          </a:xfrm>
          <a:prstGeom prst="rect">
            <a:avLst/>
          </a:prstGeom>
          <a:noFill/>
        </p:spPr>
        <p:txBody>
          <a:bodyPr wrap="none" lIns="0" rtlCol="0">
            <a:spAutoFit/>
          </a:bodyPr>
          <a:lstStyle/>
          <a:p>
            <a:pPr algn="l"/>
            <a:r>
              <a:rPr lang="en-US" sz="2400" dirty="0"/>
              <a:t>SBOMs define the structure, content, and interpretation between parties.</a:t>
            </a:r>
          </a:p>
        </p:txBody>
      </p:sp>
      <p:sp>
        <p:nvSpPr>
          <p:cNvPr id="14" name="Rounded Rectangular Callout 13">
            <a:extLst>
              <a:ext uri="{FF2B5EF4-FFF2-40B4-BE49-F238E27FC236}">
                <a16:creationId xmlns:a16="http://schemas.microsoft.com/office/drawing/2014/main" id="{D0DE1FF9-70F8-E2A7-8064-1653836D5086}"/>
              </a:ext>
            </a:extLst>
          </p:cNvPr>
          <p:cNvSpPr/>
          <p:nvPr/>
        </p:nvSpPr>
        <p:spPr>
          <a:xfrm>
            <a:off x="7167715" y="1072587"/>
            <a:ext cx="1224117" cy="811161"/>
          </a:xfrm>
          <a:prstGeom prst="wedgeRoundRectCallout">
            <a:avLst>
              <a:gd name="adj1" fmla="val -129267"/>
              <a:gd name="adj2" fmla="val 118864"/>
              <a:gd name="adj3"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15" name="TextBox 14">
            <a:extLst>
              <a:ext uri="{FF2B5EF4-FFF2-40B4-BE49-F238E27FC236}">
                <a16:creationId xmlns:a16="http://schemas.microsoft.com/office/drawing/2014/main" id="{F6FAE670-E2C8-9CA0-1408-A7FD19D5D4F2}"/>
              </a:ext>
            </a:extLst>
          </p:cNvPr>
          <p:cNvSpPr txBox="1"/>
          <p:nvPr/>
        </p:nvSpPr>
        <p:spPr>
          <a:xfrm>
            <a:off x="3716594" y="2399987"/>
            <a:ext cx="980397" cy="369332"/>
          </a:xfrm>
          <a:prstGeom prst="rect">
            <a:avLst/>
          </a:prstGeom>
          <a:noFill/>
        </p:spPr>
        <p:txBody>
          <a:bodyPr wrap="none" lIns="0" rtlCol="0">
            <a:spAutoFit/>
          </a:bodyPr>
          <a:lstStyle/>
          <a:p>
            <a:pPr algn="l"/>
            <a:r>
              <a:rPr lang="en-US" dirty="0"/>
              <a:t>Protocol</a:t>
            </a:r>
          </a:p>
        </p:txBody>
      </p:sp>
      <p:sp>
        <p:nvSpPr>
          <p:cNvPr id="16" name="TextBox 15">
            <a:extLst>
              <a:ext uri="{FF2B5EF4-FFF2-40B4-BE49-F238E27FC236}">
                <a16:creationId xmlns:a16="http://schemas.microsoft.com/office/drawing/2014/main" id="{4D738236-3E72-EF84-64AA-280D489E27AA}"/>
              </a:ext>
            </a:extLst>
          </p:cNvPr>
          <p:cNvSpPr txBox="1"/>
          <p:nvPr/>
        </p:nvSpPr>
        <p:spPr>
          <a:xfrm>
            <a:off x="7167715" y="2388972"/>
            <a:ext cx="980397" cy="369332"/>
          </a:xfrm>
          <a:prstGeom prst="rect">
            <a:avLst/>
          </a:prstGeom>
          <a:noFill/>
        </p:spPr>
        <p:txBody>
          <a:bodyPr wrap="none" lIns="0" rtlCol="0">
            <a:spAutoFit/>
          </a:bodyPr>
          <a:lstStyle/>
          <a:p>
            <a:pPr algn="l"/>
            <a:r>
              <a:rPr lang="en-US" dirty="0"/>
              <a:t>Protocol</a:t>
            </a:r>
          </a:p>
        </p:txBody>
      </p:sp>
      <p:grpSp>
        <p:nvGrpSpPr>
          <p:cNvPr id="18" name="Group 17">
            <a:extLst>
              <a:ext uri="{FF2B5EF4-FFF2-40B4-BE49-F238E27FC236}">
                <a16:creationId xmlns:a16="http://schemas.microsoft.com/office/drawing/2014/main" id="{2AEA5DE8-F898-95E5-0609-109E245A1B16}"/>
              </a:ext>
            </a:extLst>
          </p:cNvPr>
          <p:cNvGrpSpPr/>
          <p:nvPr/>
        </p:nvGrpSpPr>
        <p:grpSpPr>
          <a:xfrm>
            <a:off x="5493163" y="1861982"/>
            <a:ext cx="1078951" cy="1445342"/>
            <a:chOff x="5493163" y="1861982"/>
            <a:chExt cx="1078951" cy="1445342"/>
          </a:xfrm>
        </p:grpSpPr>
        <p:sp>
          <p:nvSpPr>
            <p:cNvPr id="8" name="Folded Corner 7">
              <a:extLst>
                <a:ext uri="{FF2B5EF4-FFF2-40B4-BE49-F238E27FC236}">
                  <a16:creationId xmlns:a16="http://schemas.microsoft.com/office/drawing/2014/main" id="{A33DF2B4-60E8-F645-4977-F3B411B265E3}"/>
                </a:ext>
              </a:extLst>
            </p:cNvPr>
            <p:cNvSpPr/>
            <p:nvPr/>
          </p:nvSpPr>
          <p:spPr>
            <a:xfrm>
              <a:off x="5493163" y="1861982"/>
              <a:ext cx="1076632" cy="1445342"/>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xplosion 2 8">
              <a:extLst>
                <a:ext uri="{FF2B5EF4-FFF2-40B4-BE49-F238E27FC236}">
                  <a16:creationId xmlns:a16="http://schemas.microsoft.com/office/drawing/2014/main" id="{9FA08C2F-6E87-D690-F029-6A26473B259E}"/>
                </a:ext>
              </a:extLst>
            </p:cNvPr>
            <p:cNvSpPr/>
            <p:nvPr/>
          </p:nvSpPr>
          <p:spPr>
            <a:xfrm>
              <a:off x="5574279" y="2301104"/>
              <a:ext cx="914400" cy="914400"/>
            </a:xfrm>
            <a:prstGeom prst="irregularSeal2">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9370EB-98B4-B7F9-6C9D-69B779EFBECE}"/>
                </a:ext>
              </a:extLst>
            </p:cNvPr>
            <p:cNvSpPr txBox="1"/>
            <p:nvPr/>
          </p:nvSpPr>
          <p:spPr>
            <a:xfrm>
              <a:off x="5586908" y="1883748"/>
              <a:ext cx="985206" cy="369332"/>
            </a:xfrm>
            <a:prstGeom prst="rect">
              <a:avLst/>
            </a:prstGeom>
            <a:noFill/>
          </p:spPr>
          <p:txBody>
            <a:bodyPr wrap="none" lIns="0" rtlCol="0">
              <a:spAutoFit/>
            </a:bodyPr>
            <a:lstStyle/>
            <a:p>
              <a:pPr algn="l"/>
              <a:r>
                <a:rPr lang="en-US" dirty="0">
                  <a:solidFill>
                    <a:schemeClr val="bg1"/>
                  </a:solidFill>
                </a:rPr>
                <a:t>Message</a:t>
              </a:r>
            </a:p>
          </p:txBody>
        </p:sp>
      </p:grpSp>
      <p:sp>
        <p:nvSpPr>
          <p:cNvPr id="20" name="TextBox 19">
            <a:extLst>
              <a:ext uri="{FF2B5EF4-FFF2-40B4-BE49-F238E27FC236}">
                <a16:creationId xmlns:a16="http://schemas.microsoft.com/office/drawing/2014/main" id="{61BF6492-33D2-E594-0B81-E19576C71FE4}"/>
              </a:ext>
            </a:extLst>
          </p:cNvPr>
          <p:cNvSpPr txBox="1"/>
          <p:nvPr/>
        </p:nvSpPr>
        <p:spPr>
          <a:xfrm>
            <a:off x="385481" y="4181880"/>
            <a:ext cx="11324738" cy="830997"/>
          </a:xfrm>
          <a:prstGeom prst="rect">
            <a:avLst/>
          </a:prstGeom>
          <a:noFill/>
        </p:spPr>
        <p:txBody>
          <a:bodyPr wrap="square" lIns="0" rtlCol="0">
            <a:spAutoFit/>
          </a:bodyPr>
          <a:lstStyle/>
          <a:p>
            <a:r>
              <a:rPr lang="en-US" sz="2400" dirty="0"/>
              <a:t>SBOMs facilitate data sharing, they do not guarantee the quality or accuracy of the information conveyed.</a:t>
            </a:r>
          </a:p>
        </p:txBody>
      </p:sp>
      <p:sp>
        <p:nvSpPr>
          <p:cNvPr id="21" name="TextBox 20">
            <a:extLst>
              <a:ext uri="{FF2B5EF4-FFF2-40B4-BE49-F238E27FC236}">
                <a16:creationId xmlns:a16="http://schemas.microsoft.com/office/drawing/2014/main" id="{50879B80-7E51-8965-B20D-C7791999896E}"/>
              </a:ext>
            </a:extLst>
          </p:cNvPr>
          <p:cNvSpPr txBox="1"/>
          <p:nvPr/>
        </p:nvSpPr>
        <p:spPr>
          <a:xfrm>
            <a:off x="385481" y="5153969"/>
            <a:ext cx="8618450" cy="461665"/>
          </a:xfrm>
          <a:prstGeom prst="rect">
            <a:avLst/>
          </a:prstGeom>
          <a:noFill/>
        </p:spPr>
        <p:txBody>
          <a:bodyPr wrap="none" lIns="0" rtlCol="0">
            <a:spAutoFit/>
          </a:bodyPr>
          <a:lstStyle/>
          <a:p>
            <a:r>
              <a:rPr lang="en-US" sz="2400" dirty="0"/>
              <a:t>Quality of the SBOM depends on the capacity of the tool we choose.</a:t>
            </a:r>
          </a:p>
        </p:txBody>
      </p:sp>
      <p:sp>
        <p:nvSpPr>
          <p:cNvPr id="2" name="Google Shape;121;p54">
            <a:extLst>
              <a:ext uri="{FF2B5EF4-FFF2-40B4-BE49-F238E27FC236}">
                <a16:creationId xmlns:a16="http://schemas.microsoft.com/office/drawing/2014/main" id="{0AFCF79F-755F-9C73-4AB1-31E10658E77C}"/>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fontScale="97500" lnSpcReduction="10000"/>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dirty="0"/>
              <a:t>Communication protocol vs. message quality</a:t>
            </a:r>
            <a:endParaRPr lang="en-US" sz="3100" spc="-100" dirty="0"/>
          </a:p>
        </p:txBody>
      </p:sp>
      <p:sp>
        <p:nvSpPr>
          <p:cNvPr id="10" name="TextBox 9">
            <a:extLst>
              <a:ext uri="{FF2B5EF4-FFF2-40B4-BE49-F238E27FC236}">
                <a16:creationId xmlns:a16="http://schemas.microsoft.com/office/drawing/2014/main" id="{F6987C4B-D316-39EC-8D2A-66359022895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0976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35CF4DA-E0A6-D89D-4A52-7538A49819E7}"/>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5F35709D-1064-3891-448A-0D99E8173C92}"/>
              </a:ext>
            </a:extLst>
          </p:cNvPr>
          <p:cNvSpPr txBox="1">
            <a:spLocks noGrp="1"/>
          </p:cNvSpPr>
          <p:nvPr>
            <p:ph type="title"/>
          </p:nvPr>
        </p:nvSpPr>
        <p:spPr/>
        <p:txBody>
          <a:bodyPr spcFirstLastPara="1" vert="horz" lIns="0" tIns="146304" rIns="91440" bIns="146304" rtlCol="0" anchor="t" anchorCtr="0">
            <a:normAutofit fontScale="90000"/>
          </a:bodyPr>
          <a:lstStyle/>
          <a:p>
            <a:pPr marL="0" lvl="0" indent="0">
              <a:spcAft>
                <a:spcPts val="0"/>
              </a:spcAft>
              <a:buClr>
                <a:schemeClr val="lt1"/>
              </a:buClr>
              <a:buSzPts val="3200"/>
            </a:pPr>
            <a:r>
              <a:rPr lang="en-US" sz="3100" dirty="0"/>
              <a:t>Practical Example: U</a:t>
            </a:r>
            <a:r>
              <a:rPr lang="en-US" sz="3100" kern="1200" spc="-100" baseline="0" dirty="0">
                <a:latin typeface="+mj-lt"/>
                <a:ea typeface="+mj-ea"/>
                <a:cs typeface="+mj-cs"/>
              </a:rPr>
              <a:t>sing Agentic AI for SBOM Analysis</a:t>
            </a:r>
          </a:p>
        </p:txBody>
      </p:sp>
      <p:sp>
        <p:nvSpPr>
          <p:cNvPr id="46" name="TextBox 45">
            <a:extLst>
              <a:ext uri="{FF2B5EF4-FFF2-40B4-BE49-F238E27FC236}">
                <a16:creationId xmlns:a16="http://schemas.microsoft.com/office/drawing/2014/main" id="{5C67BD7B-FA38-BDA9-5C6C-D71B62CD4262}"/>
              </a:ext>
            </a:extLst>
          </p:cNvPr>
          <p:cNvSpPr txBox="1"/>
          <p:nvPr/>
        </p:nvSpPr>
        <p:spPr>
          <a:xfrm>
            <a:off x="304800" y="1262608"/>
            <a:ext cx="11582400" cy="4647426"/>
          </a:xfrm>
          <a:prstGeom prst="rect">
            <a:avLst/>
          </a:prstGeom>
          <a:noFill/>
        </p:spPr>
        <p:txBody>
          <a:bodyPr wrap="square" lIns="0" rtlCol="0">
            <a:spAutoFit/>
          </a:bodyPr>
          <a:lstStyle/>
          <a:p>
            <a:pPr algn="l"/>
            <a:r>
              <a:rPr lang="en-US" sz="2400" dirty="0"/>
              <a:t>Problem: SBOM Analysis for OSS Compliance is practically impossible to automate.</a:t>
            </a:r>
          </a:p>
          <a:p>
            <a:pPr algn="l"/>
            <a:endParaRPr lang="en-US" sz="2400" dirty="0"/>
          </a:p>
          <a:p>
            <a:pPr algn="l"/>
            <a:r>
              <a:rPr lang="en-US" sz="2400" dirty="0"/>
              <a:t>Reasons:</a:t>
            </a:r>
          </a:p>
          <a:p>
            <a:pPr marL="285750" indent="-285750" algn="l">
              <a:buFontTx/>
              <a:buChar char="-"/>
            </a:pPr>
            <a:r>
              <a:rPr lang="en-US" sz="2000" dirty="0"/>
              <a:t>File Format:</a:t>
            </a:r>
          </a:p>
          <a:p>
            <a:pPr marL="742950" lvl="1" indent="-285750">
              <a:buFontTx/>
              <a:buChar char="-"/>
            </a:pPr>
            <a:r>
              <a:rPr lang="en-US" sz="2000" dirty="0"/>
              <a:t>Multiple formats (SPDX and CycloneDX) and versions, which tooling doesn't fully implement.</a:t>
            </a:r>
          </a:p>
          <a:p>
            <a:pPr marL="742950" lvl="1" indent="-285750">
              <a:buFontTx/>
              <a:buChar char="-"/>
            </a:pPr>
            <a:r>
              <a:rPr lang="en-US" sz="2000" dirty="0"/>
              <a:t>Commercial tools don’t produce compatible SBOMs (valid JSON schema files, but the information is not compatible).</a:t>
            </a:r>
          </a:p>
          <a:p>
            <a:pPr marL="742950" lvl="1" indent="-285750">
              <a:buFontTx/>
              <a:buChar char="-"/>
            </a:pPr>
            <a:endParaRPr lang="en-US" sz="2000" dirty="0"/>
          </a:p>
          <a:p>
            <a:pPr marL="285750" indent="-285750" algn="l">
              <a:buFontTx/>
              <a:buChar char="-"/>
            </a:pPr>
            <a:r>
              <a:rPr lang="en-US" sz="2000" dirty="0"/>
              <a:t>Lack of Data:</a:t>
            </a:r>
          </a:p>
          <a:p>
            <a:pPr marL="742950" lvl="1" indent="-285750">
              <a:buFontTx/>
              <a:buChar char="-"/>
            </a:pPr>
            <a:r>
              <a:rPr lang="en-US" sz="2000" dirty="0"/>
              <a:t>No assertions. No hashes, incorrect hashes, manually edited hash strings. Some SBOMs will include license data, others don’t as there’s no formal requirement. </a:t>
            </a:r>
          </a:p>
          <a:p>
            <a:pPr marL="742950" lvl="1" indent="-285750">
              <a:buFontTx/>
              <a:buChar char="-"/>
            </a:pPr>
            <a:r>
              <a:rPr lang="en-US" sz="2000" dirty="0"/>
              <a:t>There’s no definition for data quality on SBOMs.</a:t>
            </a:r>
          </a:p>
          <a:p>
            <a:pPr marL="742950" lvl="1" indent="-285750">
              <a:buFontTx/>
              <a:buChar char="-"/>
            </a:pPr>
            <a:endParaRPr lang="en-US" sz="2000" dirty="0"/>
          </a:p>
          <a:p>
            <a:r>
              <a:rPr lang="en-US" sz="2400" dirty="0"/>
              <a:t>Problems for handling SBOMs result into problems for build conclusions.</a:t>
            </a:r>
          </a:p>
        </p:txBody>
      </p:sp>
      <p:sp>
        <p:nvSpPr>
          <p:cNvPr id="2" name="TextBox 1">
            <a:extLst>
              <a:ext uri="{FF2B5EF4-FFF2-40B4-BE49-F238E27FC236}">
                <a16:creationId xmlns:a16="http://schemas.microsoft.com/office/drawing/2014/main" id="{41435EE6-03CD-FF1F-EB8D-80494E2E0A3F}"/>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00522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7770582F-2F0A-1894-D306-F267ACADA8C2}"/>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837E8565-C1FD-227D-C132-C6CA07BBA325}"/>
              </a:ext>
            </a:extLst>
          </p:cNvPr>
          <p:cNvSpPr txBox="1">
            <a:spLocks noGrp="1"/>
          </p:cNvSpPr>
          <p:nvPr>
            <p:ph type="title"/>
          </p:nvPr>
        </p:nvSpPr>
        <p:spPr/>
        <p:txBody>
          <a:bodyPr spcFirstLastPara="1" vert="horz" lIns="0" tIns="146304" rIns="91440" bIns="146304" rtlCol="0" anchor="t" anchorCtr="0">
            <a:normAutofit/>
          </a:bodyPr>
          <a:lstStyle/>
          <a:p>
            <a:pPr>
              <a:buClr>
                <a:schemeClr val="lt1"/>
              </a:buClr>
              <a:buSzPts val="3200"/>
            </a:pPr>
            <a:r>
              <a:rPr lang="en-US" sz="2800" b="1" dirty="0"/>
              <a:t>Choosing the right strategy</a:t>
            </a:r>
            <a:endParaRPr lang="en-US" sz="3100" kern="1200" spc="-100" baseline="0" dirty="0">
              <a:latin typeface="+mj-lt"/>
              <a:ea typeface="+mj-ea"/>
              <a:cs typeface="+mj-cs"/>
            </a:endParaRPr>
          </a:p>
        </p:txBody>
      </p:sp>
      <p:grpSp>
        <p:nvGrpSpPr>
          <p:cNvPr id="18" name="Group 17">
            <a:extLst>
              <a:ext uri="{FF2B5EF4-FFF2-40B4-BE49-F238E27FC236}">
                <a16:creationId xmlns:a16="http://schemas.microsoft.com/office/drawing/2014/main" id="{E069697B-D680-3761-06E3-14A28E85D96E}"/>
              </a:ext>
            </a:extLst>
          </p:cNvPr>
          <p:cNvGrpSpPr/>
          <p:nvPr/>
        </p:nvGrpSpPr>
        <p:grpSpPr>
          <a:xfrm>
            <a:off x="934084" y="1761217"/>
            <a:ext cx="2025639" cy="2140056"/>
            <a:chOff x="7272879" y="1594782"/>
            <a:chExt cx="2180166" cy="2212226"/>
          </a:xfrm>
        </p:grpSpPr>
        <p:sp>
          <p:nvSpPr>
            <p:cNvPr id="5" name="Rectangle 4">
              <a:extLst>
                <a:ext uri="{FF2B5EF4-FFF2-40B4-BE49-F238E27FC236}">
                  <a16:creationId xmlns:a16="http://schemas.microsoft.com/office/drawing/2014/main" id="{D9A8AE4A-3F0F-8FBA-CDB1-58989636AC4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DA41F3E-0885-C441-1B3B-3CB41838EE3E}"/>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A1EAD05-7ABD-DEDA-C5FE-FAF8F3502345}"/>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82B932ED-6214-FBF0-C31F-E0087DFA071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8986723B-633F-299D-D621-CB6A36FAF131}"/>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267E78BD-79F0-48D5-CBF6-5C7ED98D6AA0}"/>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4F00E7-5CC0-392C-48A0-EF8927B0E3B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018DE8A-020C-DE95-A107-A93DFD3834E1}"/>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71EAEF4-1860-59B5-7218-67EDE4FC243D}"/>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FF28F9A5-9029-0FCC-310A-851DD661E228}"/>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BC0942D9-AAAF-CE32-70EE-9C0C4AE74255}"/>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grpSp>
        <p:nvGrpSpPr>
          <p:cNvPr id="14" name="Group 13">
            <a:extLst>
              <a:ext uri="{FF2B5EF4-FFF2-40B4-BE49-F238E27FC236}">
                <a16:creationId xmlns:a16="http://schemas.microsoft.com/office/drawing/2014/main" id="{92C363AD-E9DD-1A85-4664-1B5A67FA2B78}"/>
              </a:ext>
            </a:extLst>
          </p:cNvPr>
          <p:cNvGrpSpPr/>
          <p:nvPr/>
        </p:nvGrpSpPr>
        <p:grpSpPr>
          <a:xfrm>
            <a:off x="4794749" y="1702167"/>
            <a:ext cx="2025639" cy="2140056"/>
            <a:chOff x="7272879" y="1594782"/>
            <a:chExt cx="2180166" cy="2212226"/>
          </a:xfrm>
        </p:grpSpPr>
        <p:sp>
          <p:nvSpPr>
            <p:cNvPr id="19" name="Rectangle 18">
              <a:extLst>
                <a:ext uri="{FF2B5EF4-FFF2-40B4-BE49-F238E27FC236}">
                  <a16:creationId xmlns:a16="http://schemas.microsoft.com/office/drawing/2014/main" id="{B2207FD1-B1D5-BCB5-97D5-95F07C3B7A2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26E9BD-E4B9-D4A2-3DE2-1F3BF1F58D07}"/>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D8D2D0-6B97-987E-D607-42B8E449373A}"/>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gonal Stripe 21">
              <a:extLst>
                <a:ext uri="{FF2B5EF4-FFF2-40B4-BE49-F238E27FC236}">
                  <a16:creationId xmlns:a16="http://schemas.microsoft.com/office/drawing/2014/main" id="{5734D0A6-F70D-6768-6565-795921FC8DD5}"/>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Diagonal Stripe 22">
              <a:extLst>
                <a:ext uri="{FF2B5EF4-FFF2-40B4-BE49-F238E27FC236}">
                  <a16:creationId xmlns:a16="http://schemas.microsoft.com/office/drawing/2014/main" id="{E530E0BD-0B7E-EE9C-96FF-23F9143ADE29}"/>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DC7E32DA-39AD-C52C-F6DA-425E76BC0F75}"/>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3C6CA3E-D89A-927D-0BAD-1015BEBF886F}"/>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BA37C3-2842-B023-7258-51450E1C153C}"/>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FD7352F3-8956-704C-2252-8FBE3E24F70D}"/>
                </a:ext>
              </a:extLst>
            </p:cNvPr>
            <p:cNvGrpSpPr/>
            <p:nvPr/>
          </p:nvGrpSpPr>
          <p:grpSpPr>
            <a:xfrm>
              <a:off x="8022686" y="2356102"/>
              <a:ext cx="681123" cy="854975"/>
              <a:chOff x="2129876" y="1714910"/>
              <a:chExt cx="1696453" cy="2203580"/>
            </a:xfrm>
          </p:grpSpPr>
          <p:sp>
            <p:nvSpPr>
              <p:cNvPr id="28" name="10-Point Star 27">
                <a:extLst>
                  <a:ext uri="{FF2B5EF4-FFF2-40B4-BE49-F238E27FC236}">
                    <a16:creationId xmlns:a16="http://schemas.microsoft.com/office/drawing/2014/main" id="{5F51BF5D-1B54-6F27-2441-F4C574B67822}"/>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9" name="Can 28">
                <a:extLst>
                  <a:ext uri="{FF2B5EF4-FFF2-40B4-BE49-F238E27FC236}">
                    <a16:creationId xmlns:a16="http://schemas.microsoft.com/office/drawing/2014/main" id="{B64235F4-5CC7-1434-CEA1-A2ED856F7137}"/>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grpSp>
        <p:nvGrpSpPr>
          <p:cNvPr id="30" name="Group 29">
            <a:extLst>
              <a:ext uri="{FF2B5EF4-FFF2-40B4-BE49-F238E27FC236}">
                <a16:creationId xmlns:a16="http://schemas.microsoft.com/office/drawing/2014/main" id="{30C5E113-9C24-65C9-05F9-DDAA0A5A5EDC}"/>
              </a:ext>
            </a:extLst>
          </p:cNvPr>
          <p:cNvGrpSpPr/>
          <p:nvPr/>
        </p:nvGrpSpPr>
        <p:grpSpPr>
          <a:xfrm>
            <a:off x="8640957" y="1622150"/>
            <a:ext cx="2025639" cy="2140056"/>
            <a:chOff x="7272879" y="1594782"/>
            <a:chExt cx="2180166" cy="2212226"/>
          </a:xfrm>
        </p:grpSpPr>
        <p:sp>
          <p:nvSpPr>
            <p:cNvPr id="31" name="Rectangle 30">
              <a:extLst>
                <a:ext uri="{FF2B5EF4-FFF2-40B4-BE49-F238E27FC236}">
                  <a16:creationId xmlns:a16="http://schemas.microsoft.com/office/drawing/2014/main" id="{9E4B6054-34A2-7A18-BD2D-1BDA4755499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D71CAA4-192C-D1D4-3416-A4570F9DF414}"/>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CDE200-8991-BAAF-1BE5-26A9CF8B237C}"/>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iagonal Stripe 33">
              <a:extLst>
                <a:ext uri="{FF2B5EF4-FFF2-40B4-BE49-F238E27FC236}">
                  <a16:creationId xmlns:a16="http://schemas.microsoft.com/office/drawing/2014/main" id="{941EBA4B-A070-F06D-BD61-6F4FBD2CEA3D}"/>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Diagonal Stripe 34">
              <a:extLst>
                <a:ext uri="{FF2B5EF4-FFF2-40B4-BE49-F238E27FC236}">
                  <a16:creationId xmlns:a16="http://schemas.microsoft.com/office/drawing/2014/main" id="{DF4C9B59-3787-B757-DA80-57556FE99B46}"/>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a:extLst>
                <a:ext uri="{FF2B5EF4-FFF2-40B4-BE49-F238E27FC236}">
                  <a16:creationId xmlns:a16="http://schemas.microsoft.com/office/drawing/2014/main" id="{5DC91F9A-E6E6-B51B-0C22-7E421345EF47}"/>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E1BD8F8-1468-1A76-609C-C0A81983D2D7}"/>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83913FF-3E09-92A7-E4FB-04AC258EBBAE}"/>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96A8188-E58B-1171-D037-B00E9110C89C}"/>
                </a:ext>
              </a:extLst>
            </p:cNvPr>
            <p:cNvGrpSpPr/>
            <p:nvPr/>
          </p:nvGrpSpPr>
          <p:grpSpPr>
            <a:xfrm>
              <a:off x="8022686" y="2356102"/>
              <a:ext cx="681123" cy="854975"/>
              <a:chOff x="2129876" y="1714910"/>
              <a:chExt cx="1696453" cy="2203580"/>
            </a:xfrm>
          </p:grpSpPr>
          <p:sp>
            <p:nvSpPr>
              <p:cNvPr id="40" name="10-Point Star 39">
                <a:extLst>
                  <a:ext uri="{FF2B5EF4-FFF2-40B4-BE49-F238E27FC236}">
                    <a16:creationId xmlns:a16="http://schemas.microsoft.com/office/drawing/2014/main" id="{B1A23ADF-A61D-F8F6-2FEF-EA804175B259}"/>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41" name="Can 40">
                <a:extLst>
                  <a:ext uri="{FF2B5EF4-FFF2-40B4-BE49-F238E27FC236}">
                    <a16:creationId xmlns:a16="http://schemas.microsoft.com/office/drawing/2014/main" id="{3B52F200-DAB5-D45C-CAA7-6AD498249753}"/>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43" name="TextBox 42">
            <a:extLst>
              <a:ext uri="{FF2B5EF4-FFF2-40B4-BE49-F238E27FC236}">
                <a16:creationId xmlns:a16="http://schemas.microsoft.com/office/drawing/2014/main" id="{8A82F90F-E6CC-CA54-2DD5-29F51524B5C9}"/>
              </a:ext>
            </a:extLst>
          </p:cNvPr>
          <p:cNvSpPr txBox="1"/>
          <p:nvPr/>
        </p:nvSpPr>
        <p:spPr>
          <a:xfrm>
            <a:off x="373815" y="4138165"/>
            <a:ext cx="3146705" cy="461665"/>
          </a:xfrm>
          <a:prstGeom prst="rect">
            <a:avLst/>
          </a:prstGeom>
          <a:noFill/>
        </p:spPr>
        <p:txBody>
          <a:bodyPr wrap="square">
            <a:spAutoFit/>
          </a:bodyPr>
          <a:lstStyle/>
          <a:p>
            <a:pPr algn="ctr"/>
            <a:r>
              <a:rPr lang="en-US" sz="2400" b="1" dirty="0"/>
              <a:t>Simple Reflex Agent</a:t>
            </a:r>
            <a:endParaRPr lang="en-US" sz="2400" dirty="0"/>
          </a:p>
        </p:txBody>
      </p:sp>
      <p:sp>
        <p:nvSpPr>
          <p:cNvPr id="44" name="TextBox 43">
            <a:extLst>
              <a:ext uri="{FF2B5EF4-FFF2-40B4-BE49-F238E27FC236}">
                <a16:creationId xmlns:a16="http://schemas.microsoft.com/office/drawing/2014/main" id="{F00B9DD9-FA4D-45F8-FE89-EA4ADF4618A3}"/>
              </a:ext>
            </a:extLst>
          </p:cNvPr>
          <p:cNvSpPr txBox="1"/>
          <p:nvPr/>
        </p:nvSpPr>
        <p:spPr>
          <a:xfrm>
            <a:off x="4166202" y="4138165"/>
            <a:ext cx="3146705" cy="461665"/>
          </a:xfrm>
          <a:prstGeom prst="rect">
            <a:avLst/>
          </a:prstGeom>
          <a:noFill/>
        </p:spPr>
        <p:txBody>
          <a:bodyPr wrap="square">
            <a:spAutoFit/>
          </a:bodyPr>
          <a:lstStyle/>
          <a:p>
            <a:pPr algn="ctr"/>
            <a:r>
              <a:rPr lang="en-US" sz="2400" b="1" dirty="0"/>
              <a:t>Utility-Based Agent</a:t>
            </a:r>
            <a:endParaRPr lang="en-US" sz="2400" dirty="0"/>
          </a:p>
        </p:txBody>
      </p:sp>
      <p:sp>
        <p:nvSpPr>
          <p:cNvPr id="45" name="TextBox 44">
            <a:extLst>
              <a:ext uri="{FF2B5EF4-FFF2-40B4-BE49-F238E27FC236}">
                <a16:creationId xmlns:a16="http://schemas.microsoft.com/office/drawing/2014/main" id="{D8BF372B-CA05-D012-31CE-661EEFCEF00D}"/>
              </a:ext>
            </a:extLst>
          </p:cNvPr>
          <p:cNvSpPr txBox="1"/>
          <p:nvPr/>
        </p:nvSpPr>
        <p:spPr>
          <a:xfrm>
            <a:off x="8072523" y="4145604"/>
            <a:ext cx="3146705" cy="461665"/>
          </a:xfrm>
          <a:prstGeom prst="rect">
            <a:avLst/>
          </a:prstGeom>
          <a:noFill/>
        </p:spPr>
        <p:txBody>
          <a:bodyPr wrap="square">
            <a:spAutoFit/>
          </a:bodyPr>
          <a:lstStyle/>
          <a:p>
            <a:pPr algn="ctr"/>
            <a:r>
              <a:rPr lang="en-US" sz="2400" b="1" dirty="0"/>
              <a:t>Goal-Based Agents</a:t>
            </a:r>
            <a:endParaRPr lang="en-US" sz="2400" dirty="0"/>
          </a:p>
        </p:txBody>
      </p:sp>
      <p:sp>
        <p:nvSpPr>
          <p:cNvPr id="3" name="TextBox 2">
            <a:extLst>
              <a:ext uri="{FF2B5EF4-FFF2-40B4-BE49-F238E27FC236}">
                <a16:creationId xmlns:a16="http://schemas.microsoft.com/office/drawing/2014/main" id="{6640E626-2CB5-924E-BE87-0564FB397E94}"/>
              </a:ext>
            </a:extLst>
          </p:cNvPr>
          <p:cNvSpPr txBox="1"/>
          <p:nvPr/>
        </p:nvSpPr>
        <p:spPr>
          <a:xfrm>
            <a:off x="373815" y="4843686"/>
            <a:ext cx="3286959" cy="646331"/>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Process SBOM files and parse package information.</a:t>
            </a:r>
          </a:p>
        </p:txBody>
      </p:sp>
      <p:sp>
        <p:nvSpPr>
          <p:cNvPr id="4" name="TextBox 3">
            <a:extLst>
              <a:ext uri="{FF2B5EF4-FFF2-40B4-BE49-F238E27FC236}">
                <a16:creationId xmlns:a16="http://schemas.microsoft.com/office/drawing/2014/main" id="{BA71CECD-34CD-4C40-5ADD-2813EC318D8D}"/>
              </a:ext>
            </a:extLst>
          </p:cNvPr>
          <p:cNvSpPr txBox="1"/>
          <p:nvPr/>
        </p:nvSpPr>
        <p:spPr>
          <a:xfrm>
            <a:off x="4151811" y="4843686"/>
            <a:ext cx="3524336"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Identify data gaps autonomously and use tools to enrich data.</a:t>
            </a:r>
          </a:p>
        </p:txBody>
      </p:sp>
      <p:sp>
        <p:nvSpPr>
          <p:cNvPr id="8" name="TextBox 7">
            <a:extLst>
              <a:ext uri="{FF2B5EF4-FFF2-40B4-BE49-F238E27FC236}">
                <a16:creationId xmlns:a16="http://schemas.microsoft.com/office/drawing/2014/main" id="{26C66AF8-AE13-EF8C-FC13-A7937790DDAD}"/>
              </a:ext>
            </a:extLst>
          </p:cNvPr>
          <p:cNvSpPr txBox="1"/>
          <p:nvPr/>
        </p:nvSpPr>
        <p:spPr>
          <a:xfrm>
            <a:off x="8096300" y="4837580"/>
            <a:ext cx="3524336"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Use information from other agents to build a summary, produce compliance artifacts, and generate a conclusion.</a:t>
            </a:r>
          </a:p>
        </p:txBody>
      </p:sp>
      <p:sp>
        <p:nvSpPr>
          <p:cNvPr id="42" name="TextBox 41">
            <a:extLst>
              <a:ext uri="{FF2B5EF4-FFF2-40B4-BE49-F238E27FC236}">
                <a16:creationId xmlns:a16="http://schemas.microsoft.com/office/drawing/2014/main" id="{5B244520-0386-92BD-A5A1-A1A86A156B74}"/>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21331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E3CD8D0-6D4F-AB36-90DC-5AA3C78D7376}"/>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A4277AA1-F2E8-4885-FD79-F941626B1B79}"/>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35</a:t>
            </a:fld>
            <a:endParaRPr lang="en-US" sz="200"/>
          </a:p>
        </p:txBody>
      </p:sp>
      <p:grpSp>
        <p:nvGrpSpPr>
          <p:cNvPr id="4" name="Group 3">
            <a:extLst>
              <a:ext uri="{FF2B5EF4-FFF2-40B4-BE49-F238E27FC236}">
                <a16:creationId xmlns:a16="http://schemas.microsoft.com/office/drawing/2014/main" id="{1364CA74-8E77-B4A1-F506-990DA6AD443B}"/>
              </a:ext>
            </a:extLst>
          </p:cNvPr>
          <p:cNvGrpSpPr/>
          <p:nvPr/>
        </p:nvGrpSpPr>
        <p:grpSpPr>
          <a:xfrm>
            <a:off x="3426171" y="2034832"/>
            <a:ext cx="3146705" cy="2598188"/>
            <a:chOff x="4169121" y="1432404"/>
            <a:chExt cx="3146705" cy="2598188"/>
          </a:xfrm>
        </p:grpSpPr>
        <p:grpSp>
          <p:nvGrpSpPr>
            <p:cNvPr id="12" name="Group 11">
              <a:extLst>
                <a:ext uri="{FF2B5EF4-FFF2-40B4-BE49-F238E27FC236}">
                  <a16:creationId xmlns:a16="http://schemas.microsoft.com/office/drawing/2014/main" id="{ECA34278-4091-A0CE-D66E-6D512979F62F}"/>
                </a:ext>
              </a:extLst>
            </p:cNvPr>
            <p:cNvGrpSpPr/>
            <p:nvPr/>
          </p:nvGrpSpPr>
          <p:grpSpPr>
            <a:xfrm>
              <a:off x="4729390" y="1432404"/>
              <a:ext cx="2025639" cy="2140056"/>
              <a:chOff x="7272879" y="1594782"/>
              <a:chExt cx="2180166" cy="2212226"/>
            </a:xfrm>
          </p:grpSpPr>
          <p:sp>
            <p:nvSpPr>
              <p:cNvPr id="13" name="Rectangle 12">
                <a:extLst>
                  <a:ext uri="{FF2B5EF4-FFF2-40B4-BE49-F238E27FC236}">
                    <a16:creationId xmlns:a16="http://schemas.microsoft.com/office/drawing/2014/main" id="{E9E0467D-A6A0-98D5-C693-EF8D58071F9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D11A0B-28B2-117F-2DD5-F43033510EED}"/>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478875-61C3-C532-8B49-5781161D038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854479A0-1722-1002-1DCF-79F9EDF5001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4A77FB97-436A-2C82-9FD1-D743455E996C}"/>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28B071F6-0043-39AD-A332-E5CF7D35ED58}"/>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0A51AA-7E06-3D4D-3C25-99B5C1F59C88}"/>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45A2FFD-B12B-8E84-35C0-9A78FCBFD7D5}"/>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11C2954-317C-BEA0-A64C-786AC3E11475}"/>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CAE6CD60-01A4-8DD7-8F2E-55DF7C2A7B25}"/>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0D1D2E55-C3BD-2CF6-2F78-27FD629853CA}"/>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 name="TextBox 1">
              <a:extLst>
                <a:ext uri="{FF2B5EF4-FFF2-40B4-BE49-F238E27FC236}">
                  <a16:creationId xmlns:a16="http://schemas.microsoft.com/office/drawing/2014/main" id="{D682AF0B-3126-99FD-EC61-D89CC783D7A0}"/>
                </a:ext>
              </a:extLst>
            </p:cNvPr>
            <p:cNvSpPr txBox="1"/>
            <p:nvPr/>
          </p:nvSpPr>
          <p:spPr>
            <a:xfrm>
              <a:off x="4169121" y="3661260"/>
              <a:ext cx="3146705" cy="369332"/>
            </a:xfrm>
            <a:prstGeom prst="rect">
              <a:avLst/>
            </a:prstGeom>
            <a:noFill/>
          </p:spPr>
          <p:txBody>
            <a:bodyPr wrap="square">
              <a:spAutoFit/>
            </a:bodyPr>
            <a:lstStyle/>
            <a:p>
              <a:pPr algn="ctr"/>
              <a:r>
                <a:rPr lang="en-US" b="1" dirty="0"/>
                <a:t>Simple Reflex Agent</a:t>
              </a:r>
              <a:endParaRPr lang="en-US" dirty="0"/>
            </a:p>
          </p:txBody>
        </p:sp>
      </p:grpSp>
      <p:sp>
        <p:nvSpPr>
          <p:cNvPr id="5" name="Right Arrow 4">
            <a:extLst>
              <a:ext uri="{FF2B5EF4-FFF2-40B4-BE49-F238E27FC236}">
                <a16:creationId xmlns:a16="http://schemas.microsoft.com/office/drawing/2014/main" id="{EBF1BACC-64D2-B354-D3C9-87C32634A1A8}"/>
              </a:ext>
            </a:extLst>
          </p:cNvPr>
          <p:cNvSpPr/>
          <p:nvPr/>
        </p:nvSpPr>
        <p:spPr>
          <a:xfrm>
            <a:off x="2753630" y="2988636"/>
            <a:ext cx="978408"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ertical Scroll 7">
            <a:extLst>
              <a:ext uri="{FF2B5EF4-FFF2-40B4-BE49-F238E27FC236}">
                <a16:creationId xmlns:a16="http://schemas.microsoft.com/office/drawing/2014/main" id="{7DB6243C-F280-1E24-FF9C-9C37772F7B50}"/>
              </a:ext>
            </a:extLst>
          </p:cNvPr>
          <p:cNvSpPr/>
          <p:nvPr/>
        </p:nvSpPr>
        <p:spPr>
          <a:xfrm>
            <a:off x="1168817" y="2528911"/>
            <a:ext cx="1332043" cy="1403573"/>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SBOM</a:t>
            </a:r>
          </a:p>
        </p:txBody>
      </p:sp>
      <p:graphicFrame>
        <p:nvGraphicFramePr>
          <p:cNvPr id="10" name="Table 9">
            <a:extLst>
              <a:ext uri="{FF2B5EF4-FFF2-40B4-BE49-F238E27FC236}">
                <a16:creationId xmlns:a16="http://schemas.microsoft.com/office/drawing/2014/main" id="{2E9148F9-2DBE-EA41-B9F4-E0D5C516C9FE}"/>
              </a:ext>
            </a:extLst>
          </p:cNvPr>
          <p:cNvGraphicFramePr>
            <a:graphicFrameLocks noGrp="1"/>
          </p:cNvGraphicFramePr>
          <p:nvPr/>
        </p:nvGraphicFramePr>
        <p:xfrm>
          <a:off x="7481859" y="2270702"/>
          <a:ext cx="4075898" cy="1555892"/>
        </p:xfrm>
        <a:graphic>
          <a:graphicData uri="http://schemas.openxmlformats.org/drawingml/2006/table">
            <a:tbl>
              <a:tblPr firstRow="1" bandRow="1">
                <a:tableStyleId>{69012ECD-51FC-41F1-AA8D-1B2483CD663E}</a:tableStyleId>
              </a:tblPr>
              <a:tblGrid>
                <a:gridCol w="4075898">
                  <a:extLst>
                    <a:ext uri="{9D8B030D-6E8A-4147-A177-3AD203B41FA5}">
                      <a16:colId xmlns:a16="http://schemas.microsoft.com/office/drawing/2014/main" val="223858306"/>
                    </a:ext>
                  </a:extLst>
                </a:gridCol>
              </a:tblGrid>
              <a:tr h="388973">
                <a:tc>
                  <a:txBody>
                    <a:bodyPr/>
                    <a:lstStyle/>
                    <a:p>
                      <a:pPr algn="ctr"/>
                      <a:r>
                        <a:rPr lang="en-US" sz="1600" dirty="0"/>
                        <a:t>Package URL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2866270"/>
                  </a:ext>
                </a:extLst>
              </a:tr>
              <a:tr h="388973">
                <a:tc>
                  <a:txBody>
                    <a:bodyPr/>
                    <a:lstStyle/>
                    <a:p>
                      <a:r>
                        <a:rPr lang="en-US" sz="1600" dirty="0" err="1"/>
                        <a:t>pkg:pypi</a:t>
                      </a:r>
                      <a:r>
                        <a:rPr lang="en-US" sz="1600" dirty="0"/>
                        <a:t>/django@1.11.1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21276174"/>
                  </a:ext>
                </a:extLst>
              </a:tr>
              <a:tr h="388973">
                <a:tc>
                  <a:txBody>
                    <a:bodyPr/>
                    <a:lstStyle/>
                    <a:p>
                      <a:r>
                        <a:rPr lang="en-US" sz="1600" dirty="0" err="1"/>
                        <a:t>pkg:npm</a:t>
                      </a:r>
                      <a:r>
                        <a:rPr lang="en-US" sz="1600" dirty="0"/>
                        <a:t>/foobar@12.3.1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506075071"/>
                  </a:ext>
                </a:extLst>
              </a:tr>
              <a:tr h="388973">
                <a:tc>
                  <a:txBody>
                    <a:bodyPr/>
                    <a:lstStyle/>
                    <a:p>
                      <a:r>
                        <a:rPr lang="en-US" sz="1600" dirty="0" err="1"/>
                        <a:t>pkg:gem</a:t>
                      </a:r>
                      <a:r>
                        <a:rPr lang="en-US" sz="1600" dirty="0"/>
                        <a:t>/ruby-advisory-db-check@0.12.4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662735712"/>
                  </a:ext>
                </a:extLst>
              </a:tr>
            </a:tbl>
          </a:graphicData>
        </a:graphic>
      </p:graphicFrame>
      <p:sp>
        <p:nvSpPr>
          <p:cNvPr id="11" name="Right Arrow 10">
            <a:extLst>
              <a:ext uri="{FF2B5EF4-FFF2-40B4-BE49-F238E27FC236}">
                <a16:creationId xmlns:a16="http://schemas.microsoft.com/office/drawing/2014/main" id="{DDAF5DCE-AEF5-5921-AC83-FA93941E722E}"/>
              </a:ext>
            </a:extLst>
          </p:cNvPr>
          <p:cNvSpPr/>
          <p:nvPr/>
        </p:nvSpPr>
        <p:spPr>
          <a:xfrm>
            <a:off x="6174622" y="2988636"/>
            <a:ext cx="978408"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21;p54">
            <a:extLst>
              <a:ext uri="{FF2B5EF4-FFF2-40B4-BE49-F238E27FC236}">
                <a16:creationId xmlns:a16="http://schemas.microsoft.com/office/drawing/2014/main" id="{A4A307F4-48DB-9E6E-5ADE-E11ADEAD3842}"/>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24" name="TextBox 23">
            <a:extLst>
              <a:ext uri="{FF2B5EF4-FFF2-40B4-BE49-F238E27FC236}">
                <a16:creationId xmlns:a16="http://schemas.microsoft.com/office/drawing/2014/main" id="{30A0ABAB-CA0B-4858-8870-844652D4E1DD}"/>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6" name="TextBox 5">
            <a:extLst>
              <a:ext uri="{FF2B5EF4-FFF2-40B4-BE49-F238E27FC236}">
                <a16:creationId xmlns:a16="http://schemas.microsoft.com/office/drawing/2014/main" id="{5148129C-7C24-2FC1-BD19-B319534894C7}"/>
              </a:ext>
            </a:extLst>
          </p:cNvPr>
          <p:cNvSpPr txBox="1"/>
          <p:nvPr/>
        </p:nvSpPr>
        <p:spPr>
          <a:xfrm>
            <a:off x="325083" y="861698"/>
            <a:ext cx="4622419"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1: Parsing information from an SBOM.</a:t>
            </a:r>
          </a:p>
        </p:txBody>
      </p:sp>
    </p:spTree>
    <p:extLst>
      <p:ext uri="{BB962C8B-B14F-4D97-AF65-F5344CB8AC3E}">
        <p14:creationId xmlns:p14="http://schemas.microsoft.com/office/powerpoint/2010/main" val="8598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467719B2-5C24-BEE6-2AD1-BB1B021EAA71}"/>
            </a:ext>
          </a:extLst>
        </p:cNvPr>
        <p:cNvGrpSpPr/>
        <p:nvPr/>
      </p:nvGrpSpPr>
      <p:grpSpPr>
        <a:xfrm>
          <a:off x="0" y="0"/>
          <a:ext cx="0" cy="0"/>
          <a:chOff x="0" y="0"/>
          <a:chExt cx="0" cy="0"/>
        </a:xfrm>
      </p:grpSpPr>
      <p:grpSp>
        <p:nvGrpSpPr>
          <p:cNvPr id="36" name="Group 35">
            <a:extLst>
              <a:ext uri="{FF2B5EF4-FFF2-40B4-BE49-F238E27FC236}">
                <a16:creationId xmlns:a16="http://schemas.microsoft.com/office/drawing/2014/main" id="{5E6C3C30-84DA-D020-0909-4B63F08E7240}"/>
              </a:ext>
            </a:extLst>
          </p:cNvPr>
          <p:cNvGrpSpPr/>
          <p:nvPr/>
        </p:nvGrpSpPr>
        <p:grpSpPr>
          <a:xfrm>
            <a:off x="4160956" y="1814377"/>
            <a:ext cx="3146705" cy="2604854"/>
            <a:chOff x="3898498" y="1545407"/>
            <a:chExt cx="3146705" cy="2604854"/>
          </a:xfrm>
        </p:grpSpPr>
        <p:grpSp>
          <p:nvGrpSpPr>
            <p:cNvPr id="12" name="Group 11">
              <a:extLst>
                <a:ext uri="{FF2B5EF4-FFF2-40B4-BE49-F238E27FC236}">
                  <a16:creationId xmlns:a16="http://schemas.microsoft.com/office/drawing/2014/main" id="{1E5FB45E-8804-9104-4C03-1F3A0EF038DB}"/>
                </a:ext>
              </a:extLst>
            </p:cNvPr>
            <p:cNvGrpSpPr/>
            <p:nvPr/>
          </p:nvGrpSpPr>
          <p:grpSpPr>
            <a:xfrm>
              <a:off x="4466932" y="1545407"/>
              <a:ext cx="2025639" cy="2140056"/>
              <a:chOff x="7272879" y="1594782"/>
              <a:chExt cx="2180166" cy="2212226"/>
            </a:xfrm>
          </p:grpSpPr>
          <p:sp>
            <p:nvSpPr>
              <p:cNvPr id="13" name="Rectangle 12">
                <a:extLst>
                  <a:ext uri="{FF2B5EF4-FFF2-40B4-BE49-F238E27FC236}">
                    <a16:creationId xmlns:a16="http://schemas.microsoft.com/office/drawing/2014/main" id="{344412CD-8F3F-3467-0EF7-B0AD879DF4FE}"/>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C0B9939-14A8-4166-20C2-240AAF0CC471}"/>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BECE38-7DDB-8D67-1358-BF8A015A702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9CC9ECED-C436-814D-FEEE-67880B65ABB0}"/>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7EA49D5A-2764-F1A5-20A9-E3F7FF377BE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1DF9A0F9-E4BD-38B9-0A81-609ABF86EF02}"/>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6AE5BF8-68A1-EEBF-167C-C4C578372329}"/>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AA8681-FDF9-9293-0EB7-9361B7C346D6}"/>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9DB9CE1-E899-C86B-C85E-032F6A46B365}"/>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F23306C3-2675-D4AB-46DF-975C53D2FFFA}"/>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1EE666FB-2E9F-1F7E-C74C-9A19098F57C4}"/>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84982178-4E27-1F32-AE92-67655E9B3812}"/>
                </a:ext>
              </a:extLst>
            </p:cNvPr>
            <p:cNvSpPr txBox="1"/>
            <p:nvPr/>
          </p:nvSpPr>
          <p:spPr>
            <a:xfrm>
              <a:off x="3898498" y="3780929"/>
              <a:ext cx="3146705" cy="369332"/>
            </a:xfrm>
            <a:prstGeom prst="rect">
              <a:avLst/>
            </a:prstGeom>
            <a:noFill/>
          </p:spPr>
          <p:txBody>
            <a:bodyPr wrap="square">
              <a:spAutoFit/>
            </a:bodyPr>
            <a:lstStyle/>
            <a:p>
              <a:pPr algn="ctr"/>
              <a:r>
                <a:rPr lang="en-US" b="1" dirty="0"/>
                <a:t>Utility-Based Agent</a:t>
              </a:r>
              <a:endParaRPr lang="en-US" dirty="0"/>
            </a:p>
          </p:txBody>
        </p:sp>
      </p:grpSp>
      <p:pic>
        <p:nvPicPr>
          <p:cNvPr id="9" name="Picture 8" descr="A close-up of a logo&#10;&#10;AI-generated content may be incorrect.">
            <a:extLst>
              <a:ext uri="{FF2B5EF4-FFF2-40B4-BE49-F238E27FC236}">
                <a16:creationId xmlns:a16="http://schemas.microsoft.com/office/drawing/2014/main" id="{2337052D-A4D1-E551-A6C4-8D351B4DE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024" y="1706541"/>
            <a:ext cx="1588090" cy="614744"/>
          </a:xfrm>
          <a:prstGeom prst="rect">
            <a:avLst/>
          </a:prstGeom>
        </p:spPr>
      </p:pic>
      <p:pic>
        <p:nvPicPr>
          <p:cNvPr id="26" name="Picture 25" descr="A close-up of a logo&#10;&#10;AI-generated content may be incorrect.">
            <a:extLst>
              <a:ext uri="{FF2B5EF4-FFF2-40B4-BE49-F238E27FC236}">
                <a16:creationId xmlns:a16="http://schemas.microsoft.com/office/drawing/2014/main" id="{7E3CAEA0-DD50-F90D-A272-AF991C2B01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815" y="5976234"/>
            <a:ext cx="2184400" cy="660400"/>
          </a:xfrm>
          <a:prstGeom prst="rect">
            <a:avLst/>
          </a:prstGeom>
        </p:spPr>
      </p:pic>
      <p:grpSp>
        <p:nvGrpSpPr>
          <p:cNvPr id="35" name="Group 34">
            <a:extLst>
              <a:ext uri="{FF2B5EF4-FFF2-40B4-BE49-F238E27FC236}">
                <a16:creationId xmlns:a16="http://schemas.microsoft.com/office/drawing/2014/main" id="{4DF8C09B-3907-4E40-BDE6-5E566F2B2C03}"/>
              </a:ext>
            </a:extLst>
          </p:cNvPr>
          <p:cNvGrpSpPr/>
          <p:nvPr/>
        </p:nvGrpSpPr>
        <p:grpSpPr>
          <a:xfrm>
            <a:off x="981659" y="3605637"/>
            <a:ext cx="2143761" cy="1203078"/>
            <a:chOff x="1892802" y="1538449"/>
            <a:chExt cx="2143761" cy="1203078"/>
          </a:xfrm>
        </p:grpSpPr>
        <p:pic>
          <p:nvPicPr>
            <p:cNvPr id="3" name="Picture 2" descr="A black background with white text&#10;&#10;AI-generated content may be incorrect.">
              <a:extLst>
                <a:ext uri="{FF2B5EF4-FFF2-40B4-BE49-F238E27FC236}">
                  <a16:creationId xmlns:a16="http://schemas.microsoft.com/office/drawing/2014/main" id="{E565C23E-C168-AE9C-437F-43AD43CB07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28" name="Picture 27" descr="A black text on a white background&#10;&#10;AI-generated content may be incorrect.">
              <a:extLst>
                <a:ext uri="{FF2B5EF4-FFF2-40B4-BE49-F238E27FC236}">
                  <a16:creationId xmlns:a16="http://schemas.microsoft.com/office/drawing/2014/main" id="{61767653-B832-C7AB-0DEE-A2BAC4C329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33" name="Group 32">
            <a:extLst>
              <a:ext uri="{FF2B5EF4-FFF2-40B4-BE49-F238E27FC236}">
                <a16:creationId xmlns:a16="http://schemas.microsoft.com/office/drawing/2014/main" id="{292F9713-D08D-25B0-6128-39C2A39E358A}"/>
              </a:ext>
            </a:extLst>
          </p:cNvPr>
          <p:cNvGrpSpPr/>
          <p:nvPr/>
        </p:nvGrpSpPr>
        <p:grpSpPr>
          <a:xfrm>
            <a:off x="8187362" y="3649608"/>
            <a:ext cx="2295396" cy="1115137"/>
            <a:chOff x="7303082" y="3747871"/>
            <a:chExt cx="2295396" cy="1115137"/>
          </a:xfrm>
        </p:grpSpPr>
        <p:sp>
          <p:nvSpPr>
            <p:cNvPr id="31" name="Rounded Rectangular Callout 30">
              <a:extLst>
                <a:ext uri="{FF2B5EF4-FFF2-40B4-BE49-F238E27FC236}">
                  <a16:creationId xmlns:a16="http://schemas.microsoft.com/office/drawing/2014/main" id="{6C93A4D2-8218-7D94-8998-C1C0B7856412}"/>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logo&#10;&#10;AI-generated content may be incorrect.">
              <a:extLst>
                <a:ext uri="{FF2B5EF4-FFF2-40B4-BE49-F238E27FC236}">
                  <a16:creationId xmlns:a16="http://schemas.microsoft.com/office/drawing/2014/main" id="{E82FC81C-3875-7B03-0392-F986CA2B8F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30" name="Picture 29" descr="A blue and orange logo&#10;&#10;AI-generated content may be incorrect.">
              <a:extLst>
                <a:ext uri="{FF2B5EF4-FFF2-40B4-BE49-F238E27FC236}">
                  <a16:creationId xmlns:a16="http://schemas.microsoft.com/office/drawing/2014/main" id="{178803A8-4F2C-A6E2-4E05-976E4425EF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sp>
        <p:nvSpPr>
          <p:cNvPr id="37" name="Left-Right Arrow 36">
            <a:extLst>
              <a:ext uri="{FF2B5EF4-FFF2-40B4-BE49-F238E27FC236}">
                <a16:creationId xmlns:a16="http://schemas.microsoft.com/office/drawing/2014/main" id="{F454FA9E-7813-E697-3B2A-1379FE837D25}"/>
              </a:ext>
            </a:extLst>
          </p:cNvPr>
          <p:cNvSpPr/>
          <p:nvPr/>
        </p:nvSpPr>
        <p:spPr>
          <a:xfrm rot="19861188">
            <a:off x="6827941" y="2295996"/>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a:extLst>
              <a:ext uri="{FF2B5EF4-FFF2-40B4-BE49-F238E27FC236}">
                <a16:creationId xmlns:a16="http://schemas.microsoft.com/office/drawing/2014/main" id="{EC72E4E7-19D6-EE81-3AF8-A72A64D06562}"/>
              </a:ext>
            </a:extLst>
          </p:cNvPr>
          <p:cNvSpPr/>
          <p:nvPr/>
        </p:nvSpPr>
        <p:spPr>
          <a:xfrm rot="1780865">
            <a:off x="6821987" y="3552525"/>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a:extLst>
              <a:ext uri="{FF2B5EF4-FFF2-40B4-BE49-F238E27FC236}">
                <a16:creationId xmlns:a16="http://schemas.microsoft.com/office/drawing/2014/main" id="{3EF6D544-4CA7-49E2-F53E-F3BFFF611943}"/>
              </a:ext>
            </a:extLst>
          </p:cNvPr>
          <p:cNvSpPr/>
          <p:nvPr/>
        </p:nvSpPr>
        <p:spPr>
          <a:xfrm rot="19716365">
            <a:off x="3480131" y="3631349"/>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a:extLst>
              <a:ext uri="{FF2B5EF4-FFF2-40B4-BE49-F238E27FC236}">
                <a16:creationId xmlns:a16="http://schemas.microsoft.com/office/drawing/2014/main" id="{E9845CBB-8A96-BE24-D0EB-4ABFF1184FA6}"/>
              </a:ext>
            </a:extLst>
          </p:cNvPr>
          <p:cNvSpPr/>
          <p:nvPr/>
        </p:nvSpPr>
        <p:spPr>
          <a:xfrm rot="1150065">
            <a:off x="3378646" y="2054553"/>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a:extLst>
              <a:ext uri="{FF2B5EF4-FFF2-40B4-BE49-F238E27FC236}">
                <a16:creationId xmlns:a16="http://schemas.microsoft.com/office/drawing/2014/main" id="{BE704686-F5F9-9907-A73F-8B24B03404AE}"/>
              </a:ext>
            </a:extLst>
          </p:cNvPr>
          <p:cNvSpPr/>
          <p:nvPr/>
        </p:nvSpPr>
        <p:spPr>
          <a:xfrm rot="16200000">
            <a:off x="5126232" y="4979828"/>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background with white text&#10;&#10;AI-generated content may be incorrect.">
            <a:extLst>
              <a:ext uri="{FF2B5EF4-FFF2-40B4-BE49-F238E27FC236}">
                <a16:creationId xmlns:a16="http://schemas.microsoft.com/office/drawing/2014/main" id="{A6EC0348-37ED-BC71-70DD-4A23DD13A8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7362" y="1564613"/>
            <a:ext cx="2693970" cy="822425"/>
          </a:xfrm>
          <a:prstGeom prst="rect">
            <a:avLst/>
          </a:prstGeom>
        </p:spPr>
      </p:pic>
      <p:sp>
        <p:nvSpPr>
          <p:cNvPr id="6" name="Google Shape;121;p54">
            <a:extLst>
              <a:ext uri="{FF2B5EF4-FFF2-40B4-BE49-F238E27FC236}">
                <a16:creationId xmlns:a16="http://schemas.microsoft.com/office/drawing/2014/main" id="{B3F5DC7A-F59B-7D52-8028-ADFF406CF131}"/>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8C5D1FD2-CA6A-1D33-0481-7FC73874647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10" name="TextBox 9">
            <a:extLst>
              <a:ext uri="{FF2B5EF4-FFF2-40B4-BE49-F238E27FC236}">
                <a16:creationId xmlns:a16="http://schemas.microsoft.com/office/drawing/2014/main" id="{C017D626-C0E3-3B84-16D8-DE4E8E396FE5}"/>
              </a:ext>
            </a:extLst>
          </p:cNvPr>
          <p:cNvSpPr txBox="1"/>
          <p:nvPr/>
        </p:nvSpPr>
        <p:spPr>
          <a:xfrm>
            <a:off x="325083" y="861698"/>
            <a:ext cx="6994864"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2: Detecting data GAPs and collecting data from trusted sources.</a:t>
            </a:r>
          </a:p>
        </p:txBody>
      </p:sp>
    </p:spTree>
    <p:extLst>
      <p:ext uri="{BB962C8B-B14F-4D97-AF65-F5344CB8AC3E}">
        <p14:creationId xmlns:p14="http://schemas.microsoft.com/office/powerpoint/2010/main" val="235616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68B8DBD-CD87-286B-4C78-1036630E1529}"/>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70BD5265-90CD-094E-2903-5B2873C9CAED}"/>
              </a:ext>
            </a:extLst>
          </p:cNvPr>
          <p:cNvSpPr>
            <a:spLocks noGrp="1"/>
          </p:cNvSpPr>
          <p:nvPr>
            <p:ph type="sldNum" sz="quarter" idx="12"/>
          </p:nvPr>
        </p:nvSpPr>
        <p:spPr>
          <a:xfrm>
            <a:off x="10266060" y="6136800"/>
            <a:ext cx="551167" cy="377825"/>
          </a:xfrm>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37</a:t>
            </a:fld>
            <a:endParaRPr lang="en-US" sz="200"/>
          </a:p>
        </p:txBody>
      </p:sp>
      <p:grpSp>
        <p:nvGrpSpPr>
          <p:cNvPr id="12" name="Group 11">
            <a:extLst>
              <a:ext uri="{FF2B5EF4-FFF2-40B4-BE49-F238E27FC236}">
                <a16:creationId xmlns:a16="http://schemas.microsoft.com/office/drawing/2014/main" id="{97180580-7A66-2D6C-E2F4-D24017CF0266}"/>
              </a:ext>
            </a:extLst>
          </p:cNvPr>
          <p:cNvGrpSpPr/>
          <p:nvPr/>
        </p:nvGrpSpPr>
        <p:grpSpPr>
          <a:xfrm>
            <a:off x="4526157" y="1729703"/>
            <a:ext cx="2025639" cy="2140056"/>
            <a:chOff x="7272879" y="1594782"/>
            <a:chExt cx="2180166" cy="2212226"/>
          </a:xfrm>
        </p:grpSpPr>
        <p:sp>
          <p:nvSpPr>
            <p:cNvPr id="13" name="Rectangle 12">
              <a:extLst>
                <a:ext uri="{FF2B5EF4-FFF2-40B4-BE49-F238E27FC236}">
                  <a16:creationId xmlns:a16="http://schemas.microsoft.com/office/drawing/2014/main" id="{6FAAF3B2-C1C2-FFA4-E2CA-111CFA06C9C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4CF51D-FD3D-CF1A-B89D-9B774A89F5AB}"/>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B64BE6-7A41-43B8-8746-E804D86F34B2}"/>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DEAB3C79-0820-F36B-191B-0CAEE427EAA4}"/>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FC7858CD-1C4B-507A-B33D-AD16EC64076F}"/>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E7F58E03-54BE-BCC3-4128-D723626CC8A9}"/>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A0E171-7D6A-AFB9-A1A5-AC06729336F3}"/>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0331561-557D-DEFE-0BDF-F96D1B1ABBDA}"/>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2D78C35-3F86-0080-75E0-D03D423A36B8}"/>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8A499C63-C25B-F718-8877-E44859E51C2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77B5817C-EACA-454C-DFB7-08EC321CEEAC}"/>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 name="TextBox 1">
            <a:extLst>
              <a:ext uri="{FF2B5EF4-FFF2-40B4-BE49-F238E27FC236}">
                <a16:creationId xmlns:a16="http://schemas.microsoft.com/office/drawing/2014/main" id="{5C1AF4B8-425E-1CFA-7B41-7193C07308AB}"/>
              </a:ext>
            </a:extLst>
          </p:cNvPr>
          <p:cNvSpPr txBox="1"/>
          <p:nvPr/>
        </p:nvSpPr>
        <p:spPr>
          <a:xfrm>
            <a:off x="3965887" y="3877547"/>
            <a:ext cx="3146705" cy="369332"/>
          </a:xfrm>
          <a:prstGeom prst="rect">
            <a:avLst/>
          </a:prstGeom>
          <a:noFill/>
        </p:spPr>
        <p:txBody>
          <a:bodyPr wrap="square">
            <a:spAutoFit/>
          </a:bodyPr>
          <a:lstStyle/>
          <a:p>
            <a:pPr algn="ctr"/>
            <a:r>
              <a:rPr lang="en-US" b="1" dirty="0"/>
              <a:t>Goal-Based Agents</a:t>
            </a:r>
            <a:endParaRPr lang="en-US" dirty="0"/>
          </a:p>
        </p:txBody>
      </p:sp>
      <p:grpSp>
        <p:nvGrpSpPr>
          <p:cNvPr id="32" name="Group 31">
            <a:extLst>
              <a:ext uri="{FF2B5EF4-FFF2-40B4-BE49-F238E27FC236}">
                <a16:creationId xmlns:a16="http://schemas.microsoft.com/office/drawing/2014/main" id="{7C30F9F0-DCB9-7995-29E1-BACA7F491C3E}"/>
              </a:ext>
            </a:extLst>
          </p:cNvPr>
          <p:cNvGrpSpPr/>
          <p:nvPr/>
        </p:nvGrpSpPr>
        <p:grpSpPr>
          <a:xfrm>
            <a:off x="3323900" y="4897990"/>
            <a:ext cx="4522958" cy="1690541"/>
            <a:chOff x="3192295" y="4786312"/>
            <a:chExt cx="4522958" cy="1690541"/>
          </a:xfrm>
          <a:solidFill>
            <a:srgbClr val="00B0F0"/>
          </a:solidFill>
        </p:grpSpPr>
        <p:sp>
          <p:nvSpPr>
            <p:cNvPr id="10" name="Rounded Rectangle 9">
              <a:extLst>
                <a:ext uri="{FF2B5EF4-FFF2-40B4-BE49-F238E27FC236}">
                  <a16:creationId xmlns:a16="http://schemas.microsoft.com/office/drawing/2014/main" id="{AFADE5F8-8447-5312-160D-2BB33DD5CF06}"/>
                </a:ext>
              </a:extLst>
            </p:cNvPr>
            <p:cNvSpPr/>
            <p:nvPr/>
          </p:nvSpPr>
          <p:spPr>
            <a:xfrm rot="16200000">
              <a:off x="4608503" y="3370104"/>
              <a:ext cx="1690541" cy="452295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Vertical Scroll 4">
              <a:extLst>
                <a:ext uri="{FF2B5EF4-FFF2-40B4-BE49-F238E27FC236}">
                  <a16:creationId xmlns:a16="http://schemas.microsoft.com/office/drawing/2014/main" id="{570B76C6-933E-698B-D0C7-B357722233B0}"/>
                </a:ext>
              </a:extLst>
            </p:cNvPr>
            <p:cNvSpPr/>
            <p:nvPr/>
          </p:nvSpPr>
          <p:spPr>
            <a:xfrm>
              <a:off x="3479704"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 Definition</a:t>
              </a:r>
            </a:p>
          </p:txBody>
        </p:sp>
        <p:sp>
          <p:nvSpPr>
            <p:cNvPr id="6" name="Vertical Scroll 5">
              <a:extLst>
                <a:ext uri="{FF2B5EF4-FFF2-40B4-BE49-F238E27FC236}">
                  <a16:creationId xmlns:a16="http://schemas.microsoft.com/office/drawing/2014/main" id="{DBB187B2-5E25-4472-4EF9-CA20D669CCA6}"/>
                </a:ext>
              </a:extLst>
            </p:cNvPr>
            <p:cNvSpPr/>
            <p:nvPr/>
          </p:nvSpPr>
          <p:spPr>
            <a:xfrm>
              <a:off x="4809794"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Context</a:t>
              </a:r>
            </a:p>
          </p:txBody>
        </p:sp>
        <p:sp>
          <p:nvSpPr>
            <p:cNvPr id="8" name="Vertical Scroll 7">
              <a:extLst>
                <a:ext uri="{FF2B5EF4-FFF2-40B4-BE49-F238E27FC236}">
                  <a16:creationId xmlns:a16="http://schemas.microsoft.com/office/drawing/2014/main" id="{8F75CDB4-94E5-399F-8705-B0399A8399FB}"/>
                </a:ext>
              </a:extLst>
            </p:cNvPr>
            <p:cNvSpPr/>
            <p:nvPr/>
          </p:nvSpPr>
          <p:spPr>
            <a:xfrm>
              <a:off x="6096000"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Expectation</a:t>
              </a:r>
            </a:p>
          </p:txBody>
        </p:sp>
      </p:grpSp>
      <p:sp>
        <p:nvSpPr>
          <p:cNvPr id="11" name="Right Arrow 10">
            <a:extLst>
              <a:ext uri="{FF2B5EF4-FFF2-40B4-BE49-F238E27FC236}">
                <a16:creationId xmlns:a16="http://schemas.microsoft.com/office/drawing/2014/main" id="{A57C08C7-6128-4DF9-FCA5-80B86978D690}"/>
              </a:ext>
            </a:extLst>
          </p:cNvPr>
          <p:cNvSpPr/>
          <p:nvPr/>
        </p:nvSpPr>
        <p:spPr>
          <a:xfrm rot="16200000">
            <a:off x="5166762" y="4346577"/>
            <a:ext cx="667682"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92DB067D-0456-DD4B-00D1-1CFAB9B79015}"/>
              </a:ext>
            </a:extLst>
          </p:cNvPr>
          <p:cNvSpPr/>
          <p:nvPr/>
        </p:nvSpPr>
        <p:spPr>
          <a:xfrm>
            <a:off x="2671248" y="2683506"/>
            <a:ext cx="145150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7214C25-0561-AC0A-617C-5F29352E8D1B}"/>
              </a:ext>
            </a:extLst>
          </p:cNvPr>
          <p:cNvSpPr/>
          <p:nvPr/>
        </p:nvSpPr>
        <p:spPr>
          <a:xfrm>
            <a:off x="1394344" y="1868851"/>
            <a:ext cx="908841" cy="8529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Prompt Request</a:t>
            </a:r>
          </a:p>
          <a:p>
            <a:pPr algn="ctr"/>
            <a:r>
              <a:rPr lang="en-US" sz="1400" dirty="0"/>
              <a:t>(Goal)</a:t>
            </a:r>
          </a:p>
        </p:txBody>
      </p:sp>
      <p:sp>
        <p:nvSpPr>
          <p:cNvPr id="43" name="Can 42">
            <a:extLst>
              <a:ext uri="{FF2B5EF4-FFF2-40B4-BE49-F238E27FC236}">
                <a16:creationId xmlns:a16="http://schemas.microsoft.com/office/drawing/2014/main" id="{943DB028-522A-2245-EF25-A10BC64C72FB}"/>
              </a:ext>
            </a:extLst>
          </p:cNvPr>
          <p:cNvSpPr/>
          <p:nvPr/>
        </p:nvSpPr>
        <p:spPr>
          <a:xfrm>
            <a:off x="1394344" y="3272423"/>
            <a:ext cx="855936" cy="974455"/>
          </a:xfrm>
          <a:prstGeom prst="ca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44" name="Plus 43">
            <a:extLst>
              <a:ext uri="{FF2B5EF4-FFF2-40B4-BE49-F238E27FC236}">
                <a16:creationId xmlns:a16="http://schemas.microsoft.com/office/drawing/2014/main" id="{4553EC67-AAD9-2D9C-C9CF-C59DDD6EB605}"/>
              </a:ext>
            </a:extLst>
          </p:cNvPr>
          <p:cNvSpPr/>
          <p:nvPr/>
        </p:nvSpPr>
        <p:spPr>
          <a:xfrm>
            <a:off x="1641030" y="2776113"/>
            <a:ext cx="415468" cy="432418"/>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Right Arrow 44">
            <a:extLst>
              <a:ext uri="{FF2B5EF4-FFF2-40B4-BE49-F238E27FC236}">
                <a16:creationId xmlns:a16="http://schemas.microsoft.com/office/drawing/2014/main" id="{D3CA55C6-0D7D-6829-A92F-02A0BAE1B07E}"/>
              </a:ext>
            </a:extLst>
          </p:cNvPr>
          <p:cNvSpPr/>
          <p:nvPr/>
        </p:nvSpPr>
        <p:spPr>
          <a:xfrm>
            <a:off x="7040487" y="2721585"/>
            <a:ext cx="145150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a:extLst>
              <a:ext uri="{FF2B5EF4-FFF2-40B4-BE49-F238E27FC236}">
                <a16:creationId xmlns:a16="http://schemas.microsoft.com/office/drawing/2014/main" id="{48F68532-9CEF-0614-9DE1-86D3B6B6EF2A}"/>
              </a:ext>
            </a:extLst>
          </p:cNvPr>
          <p:cNvSpPr/>
          <p:nvPr/>
        </p:nvSpPr>
        <p:spPr>
          <a:xfrm>
            <a:off x="8709885" y="2302364"/>
            <a:ext cx="1191352" cy="1105653"/>
          </a:xfrm>
          <a:prstGeom prst="cub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Results</a:t>
            </a:r>
          </a:p>
        </p:txBody>
      </p:sp>
      <p:sp>
        <p:nvSpPr>
          <p:cNvPr id="7" name="Google Shape;121;p54">
            <a:extLst>
              <a:ext uri="{FF2B5EF4-FFF2-40B4-BE49-F238E27FC236}">
                <a16:creationId xmlns:a16="http://schemas.microsoft.com/office/drawing/2014/main" id="{EC6E9C2A-31CB-341E-BAD6-C7E7B054B269}"/>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24" name="TextBox 23">
            <a:extLst>
              <a:ext uri="{FF2B5EF4-FFF2-40B4-BE49-F238E27FC236}">
                <a16:creationId xmlns:a16="http://schemas.microsoft.com/office/drawing/2014/main" id="{C3B1F585-5CEB-AC74-58F9-A7841CE37FC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3" name="TextBox 2">
            <a:extLst>
              <a:ext uri="{FF2B5EF4-FFF2-40B4-BE49-F238E27FC236}">
                <a16:creationId xmlns:a16="http://schemas.microsoft.com/office/drawing/2014/main" id="{B45662DD-B16B-D32F-30D4-78203E35D762}"/>
              </a:ext>
            </a:extLst>
          </p:cNvPr>
          <p:cNvSpPr txBox="1"/>
          <p:nvPr/>
        </p:nvSpPr>
        <p:spPr>
          <a:xfrm>
            <a:off x="325083" y="861698"/>
            <a:ext cx="6400150"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3: Review complementary information to address a GOAL.</a:t>
            </a:r>
          </a:p>
        </p:txBody>
      </p:sp>
    </p:spTree>
    <p:extLst>
      <p:ext uri="{BB962C8B-B14F-4D97-AF65-F5344CB8AC3E}">
        <p14:creationId xmlns:p14="http://schemas.microsoft.com/office/powerpoint/2010/main" val="369574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E38B4E1-E340-374A-BB20-19A01C1D77F0}"/>
            </a:ext>
          </a:extLst>
        </p:cNvPr>
        <p:cNvGrpSpPr/>
        <p:nvPr/>
      </p:nvGrpSpPr>
      <p:grpSpPr>
        <a:xfrm>
          <a:off x="0" y="0"/>
          <a:ext cx="0" cy="0"/>
          <a:chOff x="0" y="0"/>
          <a:chExt cx="0" cy="0"/>
        </a:xfrm>
      </p:grpSpPr>
      <p:sp>
        <p:nvSpPr>
          <p:cNvPr id="42" name="TextBox 41">
            <a:extLst>
              <a:ext uri="{FF2B5EF4-FFF2-40B4-BE49-F238E27FC236}">
                <a16:creationId xmlns:a16="http://schemas.microsoft.com/office/drawing/2014/main" id="{B7690B6F-45AC-7408-E075-0BFF653D48AB}"/>
              </a:ext>
            </a:extLst>
          </p:cNvPr>
          <p:cNvSpPr txBox="1"/>
          <p:nvPr/>
        </p:nvSpPr>
        <p:spPr>
          <a:xfrm>
            <a:off x="421105" y="1503947"/>
            <a:ext cx="7194884" cy="3170099"/>
          </a:xfrm>
          <a:prstGeom prst="rect">
            <a:avLst/>
          </a:prstGeom>
          <a:noFill/>
        </p:spPr>
        <p:txBody>
          <a:bodyPr wrap="square" lIns="0" rtlCol="0">
            <a:spAutoFit/>
          </a:bodyPr>
          <a:lstStyle/>
          <a:p>
            <a:pPr algn="l"/>
            <a:r>
              <a:rPr lang="en-US" sz="3200" dirty="0"/>
              <a:t>What do you need?</a:t>
            </a:r>
          </a:p>
          <a:p>
            <a:pPr marL="285750" indent="-285750" algn="l">
              <a:buFont typeface="Arial" panose="020B0604020202020204" pitchFamily="34" charset="0"/>
              <a:buChar char="•"/>
            </a:pPr>
            <a:r>
              <a:rPr lang="en-US" sz="2800" dirty="0"/>
              <a:t>A place where agents will live (the workflow).</a:t>
            </a:r>
          </a:p>
          <a:p>
            <a:pPr marL="285750" indent="-285750" algn="l">
              <a:buFont typeface="Arial" panose="020B0604020202020204" pitchFamily="34" charset="0"/>
              <a:buChar char="•"/>
            </a:pPr>
            <a:r>
              <a:rPr lang="en-US" sz="2800" dirty="0"/>
              <a:t>An LLM to support operations.</a:t>
            </a:r>
          </a:p>
          <a:p>
            <a:pPr marL="285750" indent="-285750" algn="l">
              <a:buFont typeface="Arial" panose="020B0604020202020204" pitchFamily="34" charset="0"/>
              <a:buChar char="•"/>
            </a:pPr>
            <a:r>
              <a:rPr lang="en-US" sz="2800" dirty="0"/>
              <a:t>An input/output for the workflow.</a:t>
            </a:r>
          </a:p>
          <a:p>
            <a:pPr marL="285750" indent="-285750" algn="l">
              <a:buFont typeface="Arial" panose="020B0604020202020204" pitchFamily="34" charset="0"/>
              <a:buChar char="•"/>
            </a:pPr>
            <a:r>
              <a:rPr lang="en-US" sz="2800" dirty="0"/>
              <a:t>“Tools” to enrich data (APIs, tooling, etc.).</a:t>
            </a:r>
          </a:p>
          <a:p>
            <a:pPr marL="285750" indent="-285750" algn="l">
              <a:buFont typeface="Arial" panose="020B0604020202020204" pitchFamily="34" charset="0"/>
              <a:buChar char="•"/>
            </a:pPr>
            <a:r>
              <a:rPr lang="en-US" sz="2800" dirty="0"/>
              <a:t>An SBOM (to test the workflow).</a:t>
            </a:r>
          </a:p>
          <a:p>
            <a:pPr marL="285750" indent="-285750" algn="l">
              <a:buFont typeface="Arial" panose="020B0604020202020204" pitchFamily="34" charset="0"/>
              <a:buChar char="•"/>
            </a:pPr>
            <a:r>
              <a:rPr lang="en-US" sz="2800" dirty="0"/>
              <a:t>Coffee.</a:t>
            </a:r>
          </a:p>
        </p:txBody>
      </p:sp>
      <p:sp>
        <p:nvSpPr>
          <p:cNvPr id="5" name="Google Shape;121;p54">
            <a:extLst>
              <a:ext uri="{FF2B5EF4-FFF2-40B4-BE49-F238E27FC236}">
                <a16:creationId xmlns:a16="http://schemas.microsoft.com/office/drawing/2014/main" id="{76FB1DBC-18E6-CDFB-FAC1-60EFCC4D534A}"/>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531D4859-4724-77A3-9581-E7C813FC83F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60318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7D4A8609-3ACE-3E2B-EFDF-D93D48334946}"/>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813C5719-522C-BB1D-4EAB-F22C9B0A1010}"/>
              </a:ext>
            </a:extLst>
          </p:cNvPr>
          <p:cNvSpPr txBox="1">
            <a:spLocks noGrp="1"/>
          </p:cNvSpPr>
          <p:nvPr>
            <p:ph type="title"/>
          </p:nvPr>
        </p:nvSpPr>
        <p:spPr/>
        <p:txBody>
          <a:bodyPr spcFirstLastPara="1" vert="horz" lIns="0" tIns="146304" rIns="91440" bIns="146304" rtlCol="0" anchor="t" anchorCtr="0">
            <a:normAutofit fontScale="90000"/>
          </a:bodyPr>
          <a:lstStyle/>
          <a:p>
            <a:pPr marL="0" lvl="0" indent="0">
              <a:spcAft>
                <a:spcPts val="0"/>
              </a:spcAft>
              <a:buClr>
                <a:schemeClr val="lt1"/>
              </a:buClr>
              <a:buSzPts val="3200"/>
            </a:pPr>
            <a:r>
              <a:rPr lang="en-US" sz="3100" kern="1200" spc="-100" baseline="0" dirty="0">
                <a:latin typeface="+mj-lt"/>
                <a:ea typeface="+mj-ea"/>
                <a:cs typeface="+mj-cs"/>
              </a:rPr>
              <a:t>Let’s build our Agentic AI project</a:t>
            </a:r>
          </a:p>
        </p:txBody>
      </p:sp>
      <p:sp>
        <p:nvSpPr>
          <p:cNvPr id="68" name="Slide Number Placeholder 4">
            <a:extLst>
              <a:ext uri="{FF2B5EF4-FFF2-40B4-BE49-F238E27FC236}">
                <a16:creationId xmlns:a16="http://schemas.microsoft.com/office/drawing/2014/main" id="{A8D0A1D1-0E29-358D-7DE7-B5CA51EF070B}"/>
              </a:ext>
            </a:extLst>
          </p:cNvPr>
          <p:cNvSpPr>
            <a:spLocks noGrp="1"/>
          </p:cNvSpPr>
          <p:nvPr>
            <p:ph type="sldNum" sz="quarter" idx="11"/>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39</a:t>
            </a:fld>
            <a:endParaRPr lang="en-US" sz="200"/>
          </a:p>
        </p:txBody>
      </p:sp>
      <p:pic>
        <p:nvPicPr>
          <p:cNvPr id="4" name="Picture 3" descr="A screenshot of a computer&#10;&#10;AI-generated content may be incorrect.">
            <a:extLst>
              <a:ext uri="{FF2B5EF4-FFF2-40B4-BE49-F238E27FC236}">
                <a16:creationId xmlns:a16="http://schemas.microsoft.com/office/drawing/2014/main" id="{2F375562-9385-C546-27DC-17465F311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065781"/>
            <a:ext cx="11582400" cy="3793236"/>
          </a:xfrm>
          <a:prstGeom prst="rect">
            <a:avLst/>
          </a:prstGeom>
          <a:noFill/>
        </p:spPr>
      </p:pic>
      <p:sp>
        <p:nvSpPr>
          <p:cNvPr id="2" name="TextBox 1">
            <a:extLst>
              <a:ext uri="{FF2B5EF4-FFF2-40B4-BE49-F238E27FC236}">
                <a16:creationId xmlns:a16="http://schemas.microsoft.com/office/drawing/2014/main" id="{6838EF72-1143-48AC-240B-24641E088534}"/>
              </a:ext>
            </a:extLst>
          </p:cNvPr>
          <p:cNvSpPr txBox="1"/>
          <p:nvPr/>
        </p:nvSpPr>
        <p:spPr>
          <a:xfrm>
            <a:off x="304800" y="990600"/>
            <a:ext cx="11582400" cy="274320"/>
          </a:xfrm>
          <a:prstGeom prst="rect">
            <a:avLst/>
          </a:prstGeom>
        </p:spPr>
        <p:txBody>
          <a:bodyPr vert="horz" lIns="0" tIns="45720" rIns="91440" bIns="45720" rtlCol="0">
            <a:normAutofit/>
          </a:bodyPr>
          <a:lstStyle/>
          <a:p>
            <a:pPr>
              <a:lnSpc>
                <a:spcPct val="90000"/>
              </a:lnSpc>
              <a:spcAft>
                <a:spcPts val="1200"/>
              </a:spcAft>
              <a:buClr>
                <a:schemeClr val="tx1"/>
              </a:buClr>
              <a:buSzPct val="90000"/>
            </a:pPr>
            <a:r>
              <a:rPr lang="en-US" sz="1200" b="1" i="0" u="none" strike="noStrike" kern="1200" cap="all" spc="300" baseline="0" dirty="0">
                <a:solidFill>
                  <a:srgbClr val="00B0F0"/>
                </a:solidFill>
                <a:effectLst/>
                <a:latin typeface="+mn-lt"/>
                <a:ea typeface="+mn-ea"/>
                <a:cs typeface="+mn-cs"/>
              </a:rPr>
              <a:t>Let</a:t>
            </a:r>
            <a:r>
              <a:rPr lang="en-US" sz="1200" b="1" kern="1200" cap="all" spc="300" baseline="0" dirty="0">
                <a:solidFill>
                  <a:srgbClr val="00B0F0"/>
                </a:solidFill>
                <a:latin typeface="+mn-lt"/>
                <a:ea typeface="+mn-ea"/>
                <a:cs typeface="+mn-cs"/>
              </a:rPr>
              <a:t>’s define the problem and build a goal</a:t>
            </a:r>
            <a:endParaRPr lang="en-US" sz="1200" b="1" i="0" u="none" strike="noStrike" kern="1200" cap="all" spc="300" baseline="0" dirty="0">
              <a:solidFill>
                <a:srgbClr val="00B0F0"/>
              </a:solidFill>
              <a:effectLst/>
              <a:latin typeface="+mn-lt"/>
              <a:ea typeface="+mn-ea"/>
              <a:cs typeface="+mn-cs"/>
            </a:endParaRPr>
          </a:p>
        </p:txBody>
      </p:sp>
      <p:sp>
        <p:nvSpPr>
          <p:cNvPr id="6" name="TextBox 5">
            <a:extLst>
              <a:ext uri="{FF2B5EF4-FFF2-40B4-BE49-F238E27FC236}">
                <a16:creationId xmlns:a16="http://schemas.microsoft.com/office/drawing/2014/main" id="{94314DC6-5476-C404-82D5-B0748E6F362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83878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1DF22C7-D906-7495-383E-17699B5A384E}"/>
            </a:ext>
          </a:extLst>
        </p:cNvPr>
        <p:cNvGrpSpPr/>
        <p:nvPr/>
      </p:nvGrpSpPr>
      <p:grpSpPr>
        <a:xfrm>
          <a:off x="0" y="0"/>
          <a:ext cx="0" cy="0"/>
          <a:chOff x="0" y="0"/>
          <a:chExt cx="0" cy="0"/>
        </a:xfrm>
      </p:grpSpPr>
      <p:sp>
        <p:nvSpPr>
          <p:cNvPr id="57" name="TextBox 56">
            <a:extLst>
              <a:ext uri="{FF2B5EF4-FFF2-40B4-BE49-F238E27FC236}">
                <a16:creationId xmlns:a16="http://schemas.microsoft.com/office/drawing/2014/main" id="{AEFF8638-C29B-296E-1F1B-6BDCF0A5C8A7}"/>
              </a:ext>
            </a:extLst>
          </p:cNvPr>
          <p:cNvSpPr txBox="1"/>
          <p:nvPr/>
        </p:nvSpPr>
        <p:spPr>
          <a:xfrm>
            <a:off x="370224" y="1550108"/>
            <a:ext cx="11337994" cy="830997"/>
          </a:xfrm>
          <a:prstGeom prst="rect">
            <a:avLst/>
          </a:prstGeom>
          <a:noFill/>
        </p:spPr>
        <p:txBody>
          <a:bodyPr wrap="square" lIns="0" rtlCol="0">
            <a:spAutoFit/>
          </a:bodyPr>
          <a:lstStyle/>
          <a:p>
            <a:pPr algn="l"/>
            <a:r>
              <a:rPr lang="en-US" sz="2400" dirty="0">
                <a:latin typeface="Arial" panose="020B0604020202020204" pitchFamily="34" charset="0"/>
              </a:rPr>
              <a:t>Open Source Licenses are static documents, but conditions are dynamic and depend on the specific use case. </a:t>
            </a:r>
            <a:endParaRPr lang="en-US" sz="2400" dirty="0"/>
          </a:p>
        </p:txBody>
      </p:sp>
      <p:sp>
        <p:nvSpPr>
          <p:cNvPr id="2" name="Vertical Scroll 1">
            <a:extLst>
              <a:ext uri="{FF2B5EF4-FFF2-40B4-BE49-F238E27FC236}">
                <a16:creationId xmlns:a16="http://schemas.microsoft.com/office/drawing/2014/main" id="{6C7F439E-907E-4202-7139-D135CF8B7EAB}"/>
              </a:ext>
            </a:extLst>
          </p:cNvPr>
          <p:cNvSpPr/>
          <p:nvPr/>
        </p:nvSpPr>
        <p:spPr>
          <a:xfrm>
            <a:off x="9843734" y="3690333"/>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89DD2C8-D545-C8BA-86B7-74F6BF875808}"/>
              </a:ext>
            </a:extLst>
          </p:cNvPr>
          <p:cNvSpPr/>
          <p:nvPr/>
        </p:nvSpPr>
        <p:spPr>
          <a:xfrm>
            <a:off x="10111363" y="3986569"/>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 name="Rectangle 3">
            <a:extLst>
              <a:ext uri="{FF2B5EF4-FFF2-40B4-BE49-F238E27FC236}">
                <a16:creationId xmlns:a16="http://schemas.microsoft.com/office/drawing/2014/main" id="{C613D1AB-5399-378A-8F04-A570F156AF3B}"/>
              </a:ext>
            </a:extLst>
          </p:cNvPr>
          <p:cNvSpPr/>
          <p:nvPr/>
        </p:nvSpPr>
        <p:spPr>
          <a:xfrm>
            <a:off x="10111362" y="4271654"/>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 name="Rectangle 4">
            <a:extLst>
              <a:ext uri="{FF2B5EF4-FFF2-40B4-BE49-F238E27FC236}">
                <a16:creationId xmlns:a16="http://schemas.microsoft.com/office/drawing/2014/main" id="{B809E8DE-9FCB-6746-9C05-C6B1895EFC45}"/>
              </a:ext>
            </a:extLst>
          </p:cNvPr>
          <p:cNvSpPr/>
          <p:nvPr/>
        </p:nvSpPr>
        <p:spPr>
          <a:xfrm>
            <a:off x="10111358" y="4555282"/>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 name="Rectangle 5">
            <a:extLst>
              <a:ext uri="{FF2B5EF4-FFF2-40B4-BE49-F238E27FC236}">
                <a16:creationId xmlns:a16="http://schemas.microsoft.com/office/drawing/2014/main" id="{736CE305-6CA7-62BE-FA60-D77FDAD3A4B4}"/>
              </a:ext>
            </a:extLst>
          </p:cNvPr>
          <p:cNvSpPr/>
          <p:nvPr/>
        </p:nvSpPr>
        <p:spPr>
          <a:xfrm>
            <a:off x="10111357" y="483891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 name="Rectangle 6">
            <a:extLst>
              <a:ext uri="{FF2B5EF4-FFF2-40B4-BE49-F238E27FC236}">
                <a16:creationId xmlns:a16="http://schemas.microsoft.com/office/drawing/2014/main" id="{B76CA65A-EF39-53D2-4613-8413819BAD1C}"/>
              </a:ext>
            </a:extLst>
          </p:cNvPr>
          <p:cNvSpPr/>
          <p:nvPr/>
        </p:nvSpPr>
        <p:spPr>
          <a:xfrm>
            <a:off x="10111356" y="5135146"/>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8" name="Rectangle 7">
            <a:extLst>
              <a:ext uri="{FF2B5EF4-FFF2-40B4-BE49-F238E27FC236}">
                <a16:creationId xmlns:a16="http://schemas.microsoft.com/office/drawing/2014/main" id="{B8A8F96D-0E4C-6F87-B38F-6D6EA7F292ED}"/>
              </a:ext>
            </a:extLst>
          </p:cNvPr>
          <p:cNvSpPr/>
          <p:nvPr/>
        </p:nvSpPr>
        <p:spPr>
          <a:xfrm>
            <a:off x="10111355" y="5431382"/>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TextBox 8">
            <a:extLst>
              <a:ext uri="{FF2B5EF4-FFF2-40B4-BE49-F238E27FC236}">
                <a16:creationId xmlns:a16="http://schemas.microsoft.com/office/drawing/2014/main" id="{85688437-51DC-6D53-B030-B3B57D84EAFB}"/>
              </a:ext>
            </a:extLst>
          </p:cNvPr>
          <p:cNvSpPr txBox="1"/>
          <p:nvPr/>
        </p:nvSpPr>
        <p:spPr>
          <a:xfrm>
            <a:off x="9896693" y="3309344"/>
            <a:ext cx="1773044" cy="307777"/>
          </a:xfrm>
          <a:prstGeom prst="rect">
            <a:avLst/>
          </a:prstGeom>
          <a:noFill/>
        </p:spPr>
        <p:txBody>
          <a:bodyPr wrap="square" lIns="0" rtlCol="0">
            <a:spAutoFit/>
          </a:bodyPr>
          <a:lstStyle/>
          <a:p>
            <a:pPr algn="ctr"/>
            <a:r>
              <a:rPr lang="en-US" sz="1400" dirty="0"/>
              <a:t>Open Source License</a:t>
            </a:r>
          </a:p>
        </p:txBody>
      </p:sp>
      <p:sp>
        <p:nvSpPr>
          <p:cNvPr id="10" name="10-Point Star 9">
            <a:extLst>
              <a:ext uri="{FF2B5EF4-FFF2-40B4-BE49-F238E27FC236}">
                <a16:creationId xmlns:a16="http://schemas.microsoft.com/office/drawing/2014/main" id="{396F4B1B-2BAA-6545-3E2E-181CB64154B8}"/>
              </a:ext>
            </a:extLst>
          </p:cNvPr>
          <p:cNvSpPr/>
          <p:nvPr/>
        </p:nvSpPr>
        <p:spPr>
          <a:xfrm>
            <a:off x="7789114" y="3681367"/>
            <a:ext cx="1589657" cy="1846498"/>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11" name="Right Brace 10">
            <a:extLst>
              <a:ext uri="{FF2B5EF4-FFF2-40B4-BE49-F238E27FC236}">
                <a16:creationId xmlns:a16="http://schemas.microsoft.com/office/drawing/2014/main" id="{DECAEE73-E3A6-0C34-CEC6-660999A0E26B}"/>
              </a:ext>
            </a:extLst>
          </p:cNvPr>
          <p:cNvSpPr/>
          <p:nvPr/>
        </p:nvSpPr>
        <p:spPr>
          <a:xfrm>
            <a:off x="9085448" y="3248377"/>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91D311F-F444-05A0-55F4-7C3C64844D93}"/>
              </a:ext>
            </a:extLst>
          </p:cNvPr>
          <p:cNvSpPr txBox="1"/>
          <p:nvPr/>
        </p:nvSpPr>
        <p:spPr>
          <a:xfrm>
            <a:off x="370225" y="2469198"/>
            <a:ext cx="7242694" cy="2677656"/>
          </a:xfrm>
          <a:prstGeom prst="rect">
            <a:avLst/>
          </a:prstGeom>
          <a:noFill/>
        </p:spPr>
        <p:txBody>
          <a:bodyPr wrap="square" lIns="0" rtlCol="0">
            <a:spAutoFit/>
          </a:bodyPr>
          <a:lstStyle/>
          <a:p>
            <a:pPr marL="342900" indent="-342900" algn="l">
              <a:buFont typeface="Arial" panose="020B0604020202020204" pitchFamily="34" charset="0"/>
              <a:buChar char="•"/>
            </a:pPr>
            <a:r>
              <a:rPr lang="en-US" sz="2400" dirty="0">
                <a:latin typeface="Arial" panose="020B0604020202020204" pitchFamily="34" charset="0"/>
              </a:rPr>
              <a:t>Factors such as technical implementation, modifications, customer interaction, and internal use versus externalization change the parameters for the risk analysis.</a:t>
            </a:r>
          </a:p>
          <a:p>
            <a:pPr marL="342900" indent="-342900" algn="l">
              <a:buFont typeface="Arial" panose="020B0604020202020204" pitchFamily="34" charset="0"/>
              <a:buChar char="•"/>
            </a:pPr>
            <a:r>
              <a:rPr lang="en-US" sz="2400" dirty="0"/>
              <a:t>Dynamic conditions also create challenges in scaling analysis capabilities and managing use case complexity.</a:t>
            </a:r>
          </a:p>
        </p:txBody>
      </p:sp>
      <p:sp>
        <p:nvSpPr>
          <p:cNvPr id="15" name="Google Shape;121;p54">
            <a:extLst>
              <a:ext uri="{FF2B5EF4-FFF2-40B4-BE49-F238E27FC236}">
                <a16:creationId xmlns:a16="http://schemas.microsoft.com/office/drawing/2014/main" id="{344B2EB4-6CAB-1B95-E545-C0F3A49E8E06}"/>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7" name="TextBox 16">
            <a:extLst>
              <a:ext uri="{FF2B5EF4-FFF2-40B4-BE49-F238E27FC236}">
                <a16:creationId xmlns:a16="http://schemas.microsoft.com/office/drawing/2014/main" id="{10FE82DB-B17B-D9D9-B8A8-4968A1BBF991}"/>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71832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D3A3981C-72A9-9C0D-E299-A10EE6950F37}"/>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553BF355-30E6-5DDB-F088-75FE2FF98DB4}"/>
              </a:ext>
            </a:extLst>
          </p:cNvPr>
          <p:cNvSpPr>
            <a:spLocks noGrp="1"/>
          </p:cNvSpPr>
          <p:nvPr>
            <p:ph type="sldNum" sz="quarter" idx="11"/>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40</a:t>
            </a:fld>
            <a:endParaRPr lang="en-US" sz="200"/>
          </a:p>
        </p:txBody>
      </p:sp>
      <p:pic>
        <p:nvPicPr>
          <p:cNvPr id="5" name="Picture 4" descr="A screenshot of a computer&#10;&#10;AI-generated content may be incorrect.">
            <a:extLst>
              <a:ext uri="{FF2B5EF4-FFF2-40B4-BE49-F238E27FC236}">
                <a16:creationId xmlns:a16="http://schemas.microsoft.com/office/drawing/2014/main" id="{8F77712A-55E4-1375-A31A-A1CD36105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748" y="1714499"/>
            <a:ext cx="8394503" cy="4495801"/>
          </a:xfrm>
          <a:prstGeom prst="rect">
            <a:avLst/>
          </a:prstGeom>
          <a:noFill/>
        </p:spPr>
      </p:pic>
      <p:sp>
        <p:nvSpPr>
          <p:cNvPr id="6" name="Google Shape;121;p54">
            <a:extLst>
              <a:ext uri="{FF2B5EF4-FFF2-40B4-BE49-F238E27FC236}">
                <a16:creationId xmlns:a16="http://schemas.microsoft.com/office/drawing/2014/main" id="{3BE04683-5BE2-374D-5841-BD0E5251E849}"/>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9" name="TextBox 8">
            <a:extLst>
              <a:ext uri="{FF2B5EF4-FFF2-40B4-BE49-F238E27FC236}">
                <a16:creationId xmlns:a16="http://schemas.microsoft.com/office/drawing/2014/main" id="{19543965-9F17-E86F-9BA8-0D1391E3F55A}"/>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87435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14F5B3C2-66F0-0110-7E7A-A979F60A187B}"/>
            </a:ext>
          </a:extLst>
        </p:cNvPr>
        <p:cNvGrpSpPr/>
        <p:nvPr/>
      </p:nvGrpSpPr>
      <p:grpSpPr>
        <a:xfrm>
          <a:off x="0" y="0"/>
          <a:ext cx="0" cy="0"/>
          <a:chOff x="0" y="0"/>
          <a:chExt cx="0" cy="0"/>
        </a:xfrm>
      </p:grpSpPr>
      <p:sp>
        <p:nvSpPr>
          <p:cNvPr id="73" name="Text Placeholder 2">
            <a:extLst>
              <a:ext uri="{FF2B5EF4-FFF2-40B4-BE49-F238E27FC236}">
                <a16:creationId xmlns:a16="http://schemas.microsoft.com/office/drawing/2014/main" id="{003E6DBE-4219-9CD8-2A09-C59F9B06E976}"/>
              </a:ext>
            </a:extLst>
          </p:cNvPr>
          <p:cNvSpPr>
            <a:spLocks noGrp="1"/>
          </p:cNvSpPr>
          <p:nvPr>
            <p:ph type="body" idx="1"/>
          </p:nvPr>
        </p:nvSpPr>
        <p:spPr/>
        <p:txBody>
          <a:bodyPr/>
          <a:lstStyle/>
          <a:p>
            <a:r>
              <a:rPr lang="en-US" dirty="0"/>
              <a:t>AI Smart Parser</a:t>
            </a:r>
          </a:p>
        </p:txBody>
      </p:sp>
      <p:sp>
        <p:nvSpPr>
          <p:cNvPr id="68" name="Slide Number Placeholder 4">
            <a:extLst>
              <a:ext uri="{FF2B5EF4-FFF2-40B4-BE49-F238E27FC236}">
                <a16:creationId xmlns:a16="http://schemas.microsoft.com/office/drawing/2014/main" id="{86D2826C-4B34-AD22-B2E6-226AF12A410E}"/>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41</a:t>
            </a:fld>
            <a:endParaRPr lang="en-US" sz="200"/>
          </a:p>
        </p:txBody>
      </p:sp>
      <p:pic>
        <p:nvPicPr>
          <p:cNvPr id="11" name="Picture 10" descr="A screenshot of a computer&#10;&#10;AI-generated content may be incorrect.">
            <a:extLst>
              <a:ext uri="{FF2B5EF4-FFF2-40B4-BE49-F238E27FC236}">
                <a16:creationId xmlns:a16="http://schemas.microsoft.com/office/drawing/2014/main" id="{D533AC12-3249-F250-1966-C5750ACFF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70658"/>
            <a:ext cx="4315326" cy="4109835"/>
          </a:xfrm>
          <a:prstGeom prst="rect">
            <a:avLst/>
          </a:prstGeom>
        </p:spPr>
      </p:pic>
      <p:grpSp>
        <p:nvGrpSpPr>
          <p:cNvPr id="12" name="Group 11">
            <a:extLst>
              <a:ext uri="{FF2B5EF4-FFF2-40B4-BE49-F238E27FC236}">
                <a16:creationId xmlns:a16="http://schemas.microsoft.com/office/drawing/2014/main" id="{09DC1B10-1B67-174F-0603-350826A4BC27}"/>
              </a:ext>
            </a:extLst>
          </p:cNvPr>
          <p:cNvGrpSpPr/>
          <p:nvPr/>
        </p:nvGrpSpPr>
        <p:grpSpPr>
          <a:xfrm>
            <a:off x="9529369" y="244286"/>
            <a:ext cx="2025639" cy="2140056"/>
            <a:chOff x="7272879" y="1594782"/>
            <a:chExt cx="2180166" cy="2212226"/>
          </a:xfrm>
        </p:grpSpPr>
        <p:sp>
          <p:nvSpPr>
            <p:cNvPr id="13" name="Rectangle 12">
              <a:extLst>
                <a:ext uri="{FF2B5EF4-FFF2-40B4-BE49-F238E27FC236}">
                  <a16:creationId xmlns:a16="http://schemas.microsoft.com/office/drawing/2014/main" id="{F27458F1-5B09-13F9-4CCB-63B243FE2FF1}"/>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73DAC8D-0737-D2A0-389B-00D2C59CB411}"/>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FBDD9A-D455-7842-BBB3-C5A7DE5CA775}"/>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EC979CC4-464F-F0E3-F321-D6B4AC6A19DC}"/>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C61C2D5A-C200-555D-843A-F2555E8CA04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A3CABFB1-5356-ABDB-677C-65A1C594C26A}"/>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ACEF2A-F3C2-863E-D8C5-BE6A65331330}"/>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37C39C-1CB3-2A8A-E668-B31A4A7860DB}"/>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4A5C93D-B559-EF87-FF68-46D1D88EE85C}"/>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A482EBCB-79D5-4731-F7B0-81C510C36A5F}"/>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E0737CFA-90A6-783B-0E77-70339653845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D889F586-F221-8DBF-DFDC-10D3A5289CD5}"/>
              </a:ext>
            </a:extLst>
          </p:cNvPr>
          <p:cNvSpPr txBox="1"/>
          <p:nvPr/>
        </p:nvSpPr>
        <p:spPr>
          <a:xfrm>
            <a:off x="8969100" y="2417503"/>
            <a:ext cx="3146705" cy="461665"/>
          </a:xfrm>
          <a:prstGeom prst="rect">
            <a:avLst/>
          </a:prstGeom>
          <a:noFill/>
        </p:spPr>
        <p:txBody>
          <a:bodyPr wrap="square">
            <a:spAutoFit/>
          </a:bodyPr>
          <a:lstStyle/>
          <a:p>
            <a:pPr algn="ctr"/>
            <a:r>
              <a:rPr lang="en-US" sz="2400" b="1" dirty="0"/>
              <a:t>Simple Reflex Agent</a:t>
            </a:r>
            <a:endParaRPr lang="en-US" sz="2400" dirty="0"/>
          </a:p>
        </p:txBody>
      </p:sp>
      <p:sp>
        <p:nvSpPr>
          <p:cNvPr id="26" name="Rectangular Callout 25">
            <a:extLst>
              <a:ext uri="{FF2B5EF4-FFF2-40B4-BE49-F238E27FC236}">
                <a16:creationId xmlns:a16="http://schemas.microsoft.com/office/drawing/2014/main" id="{808AA1D3-9D2C-90F3-1835-316AF2F3D499}"/>
              </a:ext>
            </a:extLst>
          </p:cNvPr>
          <p:cNvSpPr/>
          <p:nvPr/>
        </p:nvSpPr>
        <p:spPr>
          <a:xfrm>
            <a:off x="5079723" y="3238540"/>
            <a:ext cx="4644190" cy="3213101"/>
          </a:xfrm>
          <a:prstGeom prst="wedgeRectCallout">
            <a:avLst>
              <a:gd name="adj1" fmla="val -78692"/>
              <a:gd name="adj2" fmla="val -3385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screenshot of a computer&#10;&#10;AI-generated content may be incorrect.">
            <a:extLst>
              <a:ext uri="{FF2B5EF4-FFF2-40B4-BE49-F238E27FC236}">
                <a16:creationId xmlns:a16="http://schemas.microsoft.com/office/drawing/2014/main" id="{08AD5387-E6BB-FAA3-095D-E1FEA1B6A657}"/>
              </a:ext>
            </a:extLst>
          </p:cNvPr>
          <p:cNvPicPr>
            <a:picLocks noChangeAspect="1"/>
          </p:cNvPicPr>
          <p:nvPr/>
        </p:nvPicPr>
        <p:blipFill>
          <a:blip r:embed="rId4">
            <a:extLst>
              <a:ext uri="{28A0092B-C50C-407E-A947-70E740481C1C}">
                <a14:useLocalDpi xmlns:a14="http://schemas.microsoft.com/office/drawing/2010/main" val="0"/>
              </a:ext>
            </a:extLst>
          </a:blip>
          <a:srcRect t="12938" b="52880"/>
          <a:stretch/>
        </p:blipFill>
        <p:spPr>
          <a:xfrm>
            <a:off x="5184225" y="3333441"/>
            <a:ext cx="4429007" cy="3043086"/>
          </a:xfrm>
          <a:prstGeom prst="rect">
            <a:avLst/>
          </a:prstGeom>
          <a:noFill/>
        </p:spPr>
      </p:pic>
      <p:sp>
        <p:nvSpPr>
          <p:cNvPr id="4" name="Google Shape;121;p54">
            <a:extLst>
              <a:ext uri="{FF2B5EF4-FFF2-40B4-BE49-F238E27FC236}">
                <a16:creationId xmlns:a16="http://schemas.microsoft.com/office/drawing/2014/main" id="{B143EC22-4A58-E4D7-5BF6-3B58EAEDF076}"/>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7" name="TextBox 6">
            <a:extLst>
              <a:ext uri="{FF2B5EF4-FFF2-40B4-BE49-F238E27FC236}">
                <a16:creationId xmlns:a16="http://schemas.microsoft.com/office/drawing/2014/main" id="{952B62F8-7697-D36A-74F3-0D94A719848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7268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6C56172A-31AD-D8A0-4BCE-7C61736BF3E5}"/>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04907919-568B-B61E-D29F-76A5E0FA91A2}"/>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42</a:t>
            </a:fld>
            <a:endParaRPr lang="en-US" sz="200"/>
          </a:p>
        </p:txBody>
      </p:sp>
      <p:pic>
        <p:nvPicPr>
          <p:cNvPr id="6" name="Picture 5" descr="A screenshot of a computer&#10;&#10;AI-generated content may be incorrect.">
            <a:extLst>
              <a:ext uri="{FF2B5EF4-FFF2-40B4-BE49-F238E27FC236}">
                <a16:creationId xmlns:a16="http://schemas.microsoft.com/office/drawing/2014/main" id="{660C936A-1480-A41F-01BB-FDEE1BB37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40464"/>
            <a:ext cx="4708390" cy="4764110"/>
          </a:xfrm>
          <a:prstGeom prst="rect">
            <a:avLst/>
          </a:prstGeom>
        </p:spPr>
      </p:pic>
      <p:sp>
        <p:nvSpPr>
          <p:cNvPr id="10" name="Rectangular Callout 9">
            <a:extLst>
              <a:ext uri="{FF2B5EF4-FFF2-40B4-BE49-F238E27FC236}">
                <a16:creationId xmlns:a16="http://schemas.microsoft.com/office/drawing/2014/main" id="{CB9D032C-B8A5-A34F-6AF8-45E5D367422D}"/>
              </a:ext>
            </a:extLst>
          </p:cNvPr>
          <p:cNvSpPr/>
          <p:nvPr/>
        </p:nvSpPr>
        <p:spPr>
          <a:xfrm>
            <a:off x="5360514" y="1607791"/>
            <a:ext cx="3903802" cy="4764110"/>
          </a:xfrm>
          <a:prstGeom prst="wedgeRectCallout">
            <a:avLst>
              <a:gd name="adj1" fmla="val -107260"/>
              <a:gd name="adj2" fmla="val -237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C22F7DF-9917-6AEC-29D9-AF37ADB0C345}"/>
              </a:ext>
            </a:extLst>
          </p:cNvPr>
          <p:cNvGrpSpPr/>
          <p:nvPr/>
        </p:nvGrpSpPr>
        <p:grpSpPr>
          <a:xfrm>
            <a:off x="9761946" y="131276"/>
            <a:ext cx="2025639" cy="2140056"/>
            <a:chOff x="7272879" y="1594782"/>
            <a:chExt cx="2180166" cy="2212226"/>
          </a:xfrm>
        </p:grpSpPr>
        <p:sp>
          <p:nvSpPr>
            <p:cNvPr id="13" name="Rectangle 12">
              <a:extLst>
                <a:ext uri="{FF2B5EF4-FFF2-40B4-BE49-F238E27FC236}">
                  <a16:creationId xmlns:a16="http://schemas.microsoft.com/office/drawing/2014/main" id="{57A59E5F-E10D-F8E3-A4C6-21CB31ACDAB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DB3CC22-4189-08F3-6676-BD3C957469C5}"/>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99C392-FBE7-0864-6466-30626B834FA1}"/>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2DEFE4EF-9279-7E72-D960-ECF9E56464AE}"/>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4914052A-00D9-CEBB-8728-6018162909F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9B1B0992-E019-23B0-5DEB-4140274762D2}"/>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559F77C-54A1-7D46-F209-EA43B3BBDD5A}"/>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BA6EC69-3D10-A469-7551-3CD75B67CD72}"/>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F630A7D-8606-D273-3B33-B9F21220762E}"/>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A504FC9B-DF98-3A50-E3D7-A530CEF4B06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3ACF540E-2FDE-9AB6-05EA-755201227BD0}"/>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EB295ADD-45DF-2DF4-FF9C-BC07847D51BB}"/>
              </a:ext>
            </a:extLst>
          </p:cNvPr>
          <p:cNvSpPr txBox="1"/>
          <p:nvPr/>
        </p:nvSpPr>
        <p:spPr>
          <a:xfrm>
            <a:off x="9201677" y="2381072"/>
            <a:ext cx="3146705" cy="400110"/>
          </a:xfrm>
          <a:prstGeom prst="rect">
            <a:avLst/>
          </a:prstGeom>
          <a:noFill/>
        </p:spPr>
        <p:txBody>
          <a:bodyPr wrap="square">
            <a:spAutoFit/>
          </a:bodyPr>
          <a:lstStyle/>
          <a:p>
            <a:pPr algn="ctr"/>
            <a:r>
              <a:rPr lang="en-US" sz="2000" b="1" dirty="0"/>
              <a:t>Utility-Based Agent</a:t>
            </a:r>
            <a:endParaRPr lang="en-US" sz="2000" dirty="0"/>
          </a:p>
        </p:txBody>
      </p:sp>
      <p:pic>
        <p:nvPicPr>
          <p:cNvPr id="26" name="Picture 25" descr="A screenshot of a computer&#10;&#10;AI-generated content may be incorrect.">
            <a:extLst>
              <a:ext uri="{FF2B5EF4-FFF2-40B4-BE49-F238E27FC236}">
                <a16:creationId xmlns:a16="http://schemas.microsoft.com/office/drawing/2014/main" id="{D1B0645F-AE31-CB50-19C0-8DE59ED3E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9739" y="1692584"/>
            <a:ext cx="3709893" cy="4587899"/>
          </a:xfrm>
          <a:prstGeom prst="rect">
            <a:avLst/>
          </a:prstGeom>
        </p:spPr>
      </p:pic>
      <p:sp>
        <p:nvSpPr>
          <p:cNvPr id="4" name="Google Shape;121;p54">
            <a:extLst>
              <a:ext uri="{FF2B5EF4-FFF2-40B4-BE49-F238E27FC236}">
                <a16:creationId xmlns:a16="http://schemas.microsoft.com/office/drawing/2014/main" id="{C2A8975A-E763-7815-5929-058B599CD233}"/>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355241C7-D90D-4B9B-DB38-ECF4626C45B9}"/>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45704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18904004-5573-8DF2-109A-62993F45EF4B}"/>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F71D35A4-5F91-3E96-7C14-5796F9B02104}"/>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43</a:t>
            </a:fld>
            <a:endParaRPr lang="en-US" sz="200"/>
          </a:p>
        </p:txBody>
      </p:sp>
      <p:grpSp>
        <p:nvGrpSpPr>
          <p:cNvPr id="12" name="Group 11">
            <a:extLst>
              <a:ext uri="{FF2B5EF4-FFF2-40B4-BE49-F238E27FC236}">
                <a16:creationId xmlns:a16="http://schemas.microsoft.com/office/drawing/2014/main" id="{C6FD6E95-3BD7-13A3-C57E-88869594292F}"/>
              </a:ext>
            </a:extLst>
          </p:cNvPr>
          <p:cNvGrpSpPr/>
          <p:nvPr/>
        </p:nvGrpSpPr>
        <p:grpSpPr>
          <a:xfrm>
            <a:off x="9761946" y="131276"/>
            <a:ext cx="2025639" cy="2140056"/>
            <a:chOff x="7272879" y="1594782"/>
            <a:chExt cx="2180166" cy="2212226"/>
          </a:xfrm>
        </p:grpSpPr>
        <p:sp>
          <p:nvSpPr>
            <p:cNvPr id="13" name="Rectangle 12">
              <a:extLst>
                <a:ext uri="{FF2B5EF4-FFF2-40B4-BE49-F238E27FC236}">
                  <a16:creationId xmlns:a16="http://schemas.microsoft.com/office/drawing/2014/main" id="{D504781E-2D9F-7ECA-DEA6-B1692BDB2F7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A653831-DA5C-BD29-5EC0-D67064024D68}"/>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50F6B3-14A3-050E-1CE4-AE309554154A}"/>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BC778A44-3BDD-25D0-52B4-7C61AA7EFB06}"/>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3B463AE7-76A0-2AFB-356E-2317834D5F53}"/>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B7D234C6-7D1B-AA61-858B-B7DF08D8BA2C}"/>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77AAEC-DA35-6733-FF96-AC1E6751B37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D21EB50-4E47-8FE3-56DA-0F03EFBD769D}"/>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74338C8-73FE-5D88-38B9-FB78021A388F}"/>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37E25CBB-2881-6845-221D-395E6F9532CC}"/>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0374F894-CA01-AED4-1FF7-1B2E98BC6F79}"/>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C2FE4DBF-2B0F-10A2-9BB1-BE2111BA1B8F}"/>
              </a:ext>
            </a:extLst>
          </p:cNvPr>
          <p:cNvSpPr txBox="1"/>
          <p:nvPr/>
        </p:nvSpPr>
        <p:spPr>
          <a:xfrm>
            <a:off x="9201677" y="2381072"/>
            <a:ext cx="3146705" cy="400110"/>
          </a:xfrm>
          <a:prstGeom prst="rect">
            <a:avLst/>
          </a:prstGeom>
          <a:noFill/>
        </p:spPr>
        <p:txBody>
          <a:bodyPr wrap="square">
            <a:spAutoFit/>
          </a:bodyPr>
          <a:lstStyle/>
          <a:p>
            <a:pPr algn="ctr"/>
            <a:r>
              <a:rPr lang="en-US" sz="2000" b="1" dirty="0"/>
              <a:t>Utility-Based Agent</a:t>
            </a:r>
            <a:endParaRPr lang="en-US" sz="2000" dirty="0"/>
          </a:p>
        </p:txBody>
      </p:sp>
      <p:pic>
        <p:nvPicPr>
          <p:cNvPr id="34" name="Picture 33" descr="A computer screen shot of a computer&#10;&#10;AI-generated content may be incorrect.">
            <a:extLst>
              <a:ext uri="{FF2B5EF4-FFF2-40B4-BE49-F238E27FC236}">
                <a16:creationId xmlns:a16="http://schemas.microsoft.com/office/drawing/2014/main" id="{E03C9C1E-B994-3AC1-8BA8-A0BB1E6B8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00" y="2381072"/>
            <a:ext cx="7503906" cy="2779224"/>
          </a:xfrm>
          <a:prstGeom prst="rect">
            <a:avLst/>
          </a:prstGeom>
        </p:spPr>
      </p:pic>
      <p:sp>
        <p:nvSpPr>
          <p:cNvPr id="4" name="Google Shape;121;p54">
            <a:extLst>
              <a:ext uri="{FF2B5EF4-FFF2-40B4-BE49-F238E27FC236}">
                <a16:creationId xmlns:a16="http://schemas.microsoft.com/office/drawing/2014/main" id="{FAC2E57C-47E5-0AEB-AAB9-36C95ABB509D}"/>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7" name="TextBox 6">
            <a:extLst>
              <a:ext uri="{FF2B5EF4-FFF2-40B4-BE49-F238E27FC236}">
                <a16:creationId xmlns:a16="http://schemas.microsoft.com/office/drawing/2014/main" id="{36F87632-BF55-FC8F-B5FF-65173816D24F}"/>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040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991B767F-E041-FBBC-9343-7BD1A84224F1}"/>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4801B31D-B01C-2B40-9231-4516EE4E57A3}"/>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44</a:t>
            </a:fld>
            <a:endParaRPr lang="en-US" sz="200"/>
          </a:p>
        </p:txBody>
      </p:sp>
      <p:grpSp>
        <p:nvGrpSpPr>
          <p:cNvPr id="36" name="Group 35">
            <a:extLst>
              <a:ext uri="{FF2B5EF4-FFF2-40B4-BE49-F238E27FC236}">
                <a16:creationId xmlns:a16="http://schemas.microsoft.com/office/drawing/2014/main" id="{A447106A-335B-B26E-312E-5BEDB9947AA9}"/>
              </a:ext>
            </a:extLst>
          </p:cNvPr>
          <p:cNvGrpSpPr/>
          <p:nvPr/>
        </p:nvGrpSpPr>
        <p:grpSpPr>
          <a:xfrm>
            <a:off x="4160956" y="1432404"/>
            <a:ext cx="3146705" cy="2635632"/>
            <a:chOff x="3898498" y="1545407"/>
            <a:chExt cx="3146705" cy="2635632"/>
          </a:xfrm>
        </p:grpSpPr>
        <p:grpSp>
          <p:nvGrpSpPr>
            <p:cNvPr id="12" name="Group 11">
              <a:extLst>
                <a:ext uri="{FF2B5EF4-FFF2-40B4-BE49-F238E27FC236}">
                  <a16:creationId xmlns:a16="http://schemas.microsoft.com/office/drawing/2014/main" id="{4B3F5C60-6B1C-8065-614A-358645FD601D}"/>
                </a:ext>
              </a:extLst>
            </p:cNvPr>
            <p:cNvGrpSpPr/>
            <p:nvPr/>
          </p:nvGrpSpPr>
          <p:grpSpPr>
            <a:xfrm>
              <a:off x="4466932" y="1545407"/>
              <a:ext cx="2025639" cy="2140056"/>
              <a:chOff x="7272879" y="1594782"/>
              <a:chExt cx="2180166" cy="2212226"/>
            </a:xfrm>
          </p:grpSpPr>
          <p:sp>
            <p:nvSpPr>
              <p:cNvPr id="13" name="Rectangle 12">
                <a:extLst>
                  <a:ext uri="{FF2B5EF4-FFF2-40B4-BE49-F238E27FC236}">
                    <a16:creationId xmlns:a16="http://schemas.microsoft.com/office/drawing/2014/main" id="{3F2A4C30-3FA2-532F-CE8D-58916B99D45A}"/>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3D2B97-51BD-D261-7F1D-D9DC65C07E42}"/>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18E18D-C2E6-E66A-71D9-D38F00865E42}"/>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68D4B5C2-E989-7B3C-DA01-18A10D508CAE}"/>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1DC6A9F9-57B9-1640-84E0-D7C07167F99D}"/>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2F0EA90-0670-DC8C-543D-42556B9B0D64}"/>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993D58-BDBD-F991-7021-29404E8B44F2}"/>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616BA3-3446-E572-ECA0-3C95EADC4407}"/>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9017F14-89A4-3FD9-9CE0-D77156C8A930}"/>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1AA361EA-A1C8-592E-7908-608EB8A3124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FC9A2B23-879D-0BC8-B487-9886547C71DA}"/>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C8C91F9D-CC1E-4788-AABE-1E5550E548E2}"/>
                </a:ext>
              </a:extLst>
            </p:cNvPr>
            <p:cNvSpPr txBox="1"/>
            <p:nvPr/>
          </p:nvSpPr>
          <p:spPr>
            <a:xfrm>
              <a:off x="3898498" y="3780929"/>
              <a:ext cx="3146705" cy="400110"/>
            </a:xfrm>
            <a:prstGeom prst="rect">
              <a:avLst/>
            </a:prstGeom>
            <a:noFill/>
          </p:spPr>
          <p:txBody>
            <a:bodyPr wrap="square">
              <a:spAutoFit/>
            </a:bodyPr>
            <a:lstStyle/>
            <a:p>
              <a:pPr algn="ctr"/>
              <a:r>
                <a:rPr lang="en-US" sz="2000" b="1" dirty="0"/>
                <a:t>Utility-Based Agent</a:t>
              </a:r>
              <a:endParaRPr lang="en-US" sz="2000" dirty="0"/>
            </a:p>
          </p:txBody>
        </p:sp>
      </p:grpSp>
      <p:pic>
        <p:nvPicPr>
          <p:cNvPr id="9" name="Picture 8" descr="A close-up of a logo&#10;&#10;AI-generated content may be incorrect.">
            <a:extLst>
              <a:ext uri="{FF2B5EF4-FFF2-40B4-BE49-F238E27FC236}">
                <a16:creationId xmlns:a16="http://schemas.microsoft.com/office/drawing/2014/main" id="{85F5F671-60C8-DAD9-D486-783CC5C82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24" y="1482293"/>
            <a:ext cx="1588090" cy="614744"/>
          </a:xfrm>
          <a:prstGeom prst="rect">
            <a:avLst/>
          </a:prstGeom>
        </p:spPr>
      </p:pic>
      <p:pic>
        <p:nvPicPr>
          <p:cNvPr id="26" name="Picture 25" descr="A close-up of a logo&#10;&#10;AI-generated content may be incorrect.">
            <a:extLst>
              <a:ext uri="{FF2B5EF4-FFF2-40B4-BE49-F238E27FC236}">
                <a16:creationId xmlns:a16="http://schemas.microsoft.com/office/drawing/2014/main" id="{315947EF-055E-7D7F-1C42-F80DF1C5F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362" y="5263538"/>
            <a:ext cx="2184400" cy="660400"/>
          </a:xfrm>
          <a:prstGeom prst="rect">
            <a:avLst/>
          </a:prstGeom>
        </p:spPr>
      </p:pic>
      <p:grpSp>
        <p:nvGrpSpPr>
          <p:cNvPr id="35" name="Group 34">
            <a:extLst>
              <a:ext uri="{FF2B5EF4-FFF2-40B4-BE49-F238E27FC236}">
                <a16:creationId xmlns:a16="http://schemas.microsoft.com/office/drawing/2014/main" id="{B44D4EC9-9169-7531-B0B8-2D7A30BFAA1D}"/>
              </a:ext>
            </a:extLst>
          </p:cNvPr>
          <p:cNvGrpSpPr/>
          <p:nvPr/>
        </p:nvGrpSpPr>
        <p:grpSpPr>
          <a:xfrm>
            <a:off x="1029702" y="2950892"/>
            <a:ext cx="2143761" cy="1203078"/>
            <a:chOff x="1892802" y="1538449"/>
            <a:chExt cx="2143761" cy="1203078"/>
          </a:xfrm>
        </p:grpSpPr>
        <p:pic>
          <p:nvPicPr>
            <p:cNvPr id="3" name="Picture 2" descr="A black background with white text&#10;&#10;AI-generated content may be incorrect.">
              <a:extLst>
                <a:ext uri="{FF2B5EF4-FFF2-40B4-BE49-F238E27FC236}">
                  <a16:creationId xmlns:a16="http://schemas.microsoft.com/office/drawing/2014/main" id="{7619FCE2-EF64-6684-B6E6-008D41BCDF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28" name="Picture 27" descr="A black text on a white background&#10;&#10;AI-generated content may be incorrect.">
              <a:extLst>
                <a:ext uri="{FF2B5EF4-FFF2-40B4-BE49-F238E27FC236}">
                  <a16:creationId xmlns:a16="http://schemas.microsoft.com/office/drawing/2014/main" id="{863E87FB-D7DD-CB49-F566-C457401A2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33" name="Group 32">
            <a:extLst>
              <a:ext uri="{FF2B5EF4-FFF2-40B4-BE49-F238E27FC236}">
                <a16:creationId xmlns:a16="http://schemas.microsoft.com/office/drawing/2014/main" id="{8DDDF599-AD32-09A2-6D6D-0EAE2DB316B2}"/>
              </a:ext>
            </a:extLst>
          </p:cNvPr>
          <p:cNvGrpSpPr/>
          <p:nvPr/>
        </p:nvGrpSpPr>
        <p:grpSpPr>
          <a:xfrm>
            <a:off x="8197535" y="3088776"/>
            <a:ext cx="2295396" cy="1115137"/>
            <a:chOff x="7303082" y="3747871"/>
            <a:chExt cx="2295396" cy="1115137"/>
          </a:xfrm>
        </p:grpSpPr>
        <p:sp>
          <p:nvSpPr>
            <p:cNvPr id="31" name="Rounded Rectangular Callout 30">
              <a:extLst>
                <a:ext uri="{FF2B5EF4-FFF2-40B4-BE49-F238E27FC236}">
                  <a16:creationId xmlns:a16="http://schemas.microsoft.com/office/drawing/2014/main" id="{0F86B36B-097B-9280-C7AB-C47F5CB21354}"/>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logo&#10;&#10;AI-generated content may be incorrect.">
              <a:extLst>
                <a:ext uri="{FF2B5EF4-FFF2-40B4-BE49-F238E27FC236}">
                  <a16:creationId xmlns:a16="http://schemas.microsoft.com/office/drawing/2014/main" id="{9888483A-92FD-A326-B903-E438547124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30" name="Picture 29" descr="A blue and orange logo&#10;&#10;AI-generated content may be incorrect.">
              <a:extLst>
                <a:ext uri="{FF2B5EF4-FFF2-40B4-BE49-F238E27FC236}">
                  <a16:creationId xmlns:a16="http://schemas.microsoft.com/office/drawing/2014/main" id="{20DBA070-6AF9-6621-E9EB-093E035BD7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sp>
        <p:nvSpPr>
          <p:cNvPr id="37" name="Left-Right Arrow 36">
            <a:extLst>
              <a:ext uri="{FF2B5EF4-FFF2-40B4-BE49-F238E27FC236}">
                <a16:creationId xmlns:a16="http://schemas.microsoft.com/office/drawing/2014/main" id="{CFA2C489-E253-8FE8-0078-FC51C4A0583F}"/>
              </a:ext>
            </a:extLst>
          </p:cNvPr>
          <p:cNvSpPr/>
          <p:nvPr/>
        </p:nvSpPr>
        <p:spPr>
          <a:xfrm rot="19861188">
            <a:off x="6827941" y="1914023"/>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a:extLst>
              <a:ext uri="{FF2B5EF4-FFF2-40B4-BE49-F238E27FC236}">
                <a16:creationId xmlns:a16="http://schemas.microsoft.com/office/drawing/2014/main" id="{1BE9542D-8422-6926-7E38-079F25B0D9ED}"/>
              </a:ext>
            </a:extLst>
          </p:cNvPr>
          <p:cNvSpPr/>
          <p:nvPr/>
        </p:nvSpPr>
        <p:spPr>
          <a:xfrm rot="1780865">
            <a:off x="6821987" y="3170552"/>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a:extLst>
              <a:ext uri="{FF2B5EF4-FFF2-40B4-BE49-F238E27FC236}">
                <a16:creationId xmlns:a16="http://schemas.microsoft.com/office/drawing/2014/main" id="{3C68B569-CCEB-CF9D-8DB5-5434E06DF49B}"/>
              </a:ext>
            </a:extLst>
          </p:cNvPr>
          <p:cNvSpPr/>
          <p:nvPr/>
        </p:nvSpPr>
        <p:spPr>
          <a:xfrm rot="19716365">
            <a:off x="3480131" y="3249376"/>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a:extLst>
              <a:ext uri="{FF2B5EF4-FFF2-40B4-BE49-F238E27FC236}">
                <a16:creationId xmlns:a16="http://schemas.microsoft.com/office/drawing/2014/main" id="{75860C61-6567-3805-FD89-22A67CCFC284}"/>
              </a:ext>
            </a:extLst>
          </p:cNvPr>
          <p:cNvSpPr/>
          <p:nvPr/>
        </p:nvSpPr>
        <p:spPr>
          <a:xfrm rot="1150065">
            <a:off x="3378646" y="1672580"/>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a:extLst>
              <a:ext uri="{FF2B5EF4-FFF2-40B4-BE49-F238E27FC236}">
                <a16:creationId xmlns:a16="http://schemas.microsoft.com/office/drawing/2014/main" id="{E13BC97D-C36D-860D-B0A6-FEF7BEBB0A82}"/>
              </a:ext>
            </a:extLst>
          </p:cNvPr>
          <p:cNvSpPr/>
          <p:nvPr/>
        </p:nvSpPr>
        <p:spPr>
          <a:xfrm rot="18312922">
            <a:off x="3838414" y="4411691"/>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8032DFCB-4B2B-69E2-14AC-BFAC6E3536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4575" y="5263538"/>
            <a:ext cx="3111380" cy="701276"/>
          </a:xfrm>
          <a:prstGeom prst="rect">
            <a:avLst/>
          </a:prstGeom>
          <a:solidFill>
            <a:schemeClr val="tx1"/>
          </a:solidFill>
        </p:spPr>
      </p:pic>
      <p:sp>
        <p:nvSpPr>
          <p:cNvPr id="44" name="Left-Right Arrow 43">
            <a:extLst>
              <a:ext uri="{FF2B5EF4-FFF2-40B4-BE49-F238E27FC236}">
                <a16:creationId xmlns:a16="http://schemas.microsoft.com/office/drawing/2014/main" id="{C41F78DE-0CE5-B677-E5CC-B66C1822E4BA}"/>
              </a:ext>
            </a:extLst>
          </p:cNvPr>
          <p:cNvSpPr/>
          <p:nvPr/>
        </p:nvSpPr>
        <p:spPr>
          <a:xfrm rot="13791658">
            <a:off x="6568020" y="4450604"/>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black background with white text&#10;&#10;AI-generated content may be incorrect.">
            <a:extLst>
              <a:ext uri="{FF2B5EF4-FFF2-40B4-BE49-F238E27FC236}">
                <a16:creationId xmlns:a16="http://schemas.microsoft.com/office/drawing/2014/main" id="{A056553C-2737-D5DF-3CB5-D15D15EBC3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97535" y="1396290"/>
            <a:ext cx="2295396" cy="700747"/>
          </a:xfrm>
          <a:prstGeom prst="rect">
            <a:avLst/>
          </a:prstGeom>
        </p:spPr>
      </p:pic>
      <p:sp>
        <p:nvSpPr>
          <p:cNvPr id="5" name="Google Shape;121;p54">
            <a:extLst>
              <a:ext uri="{FF2B5EF4-FFF2-40B4-BE49-F238E27FC236}">
                <a16:creationId xmlns:a16="http://schemas.microsoft.com/office/drawing/2014/main" id="{078665B2-180E-E221-D1E6-537C3F806025}"/>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10" name="TextBox 9">
            <a:extLst>
              <a:ext uri="{FF2B5EF4-FFF2-40B4-BE49-F238E27FC236}">
                <a16:creationId xmlns:a16="http://schemas.microsoft.com/office/drawing/2014/main" id="{A480791F-F4D9-201C-6797-CF48939AE4E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96720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AEF7C87A-C8B0-1154-F6FA-08BC518C85CE}"/>
            </a:ext>
          </a:extLst>
        </p:cNvPr>
        <p:cNvGrpSpPr/>
        <p:nvPr/>
      </p:nvGrpSpPr>
      <p:grpSpPr>
        <a:xfrm>
          <a:off x="0" y="0"/>
          <a:ext cx="0" cy="0"/>
          <a:chOff x="0" y="0"/>
          <a:chExt cx="0" cy="0"/>
        </a:xfrm>
      </p:grpSpPr>
      <p:pic>
        <p:nvPicPr>
          <p:cNvPr id="4" name="Picture 3" descr="A screenshot of a computer program&#10;&#10;AI-generated content may be incorrect.">
            <a:extLst>
              <a:ext uri="{FF2B5EF4-FFF2-40B4-BE49-F238E27FC236}">
                <a16:creationId xmlns:a16="http://schemas.microsoft.com/office/drawing/2014/main" id="{DA424C80-55B1-C65F-0CEF-BDDD8F2A0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69" y="1297492"/>
            <a:ext cx="8204854" cy="4764109"/>
          </a:xfrm>
          <a:prstGeom prst="rect">
            <a:avLst/>
          </a:prstGeom>
        </p:spPr>
      </p:pic>
      <p:sp>
        <p:nvSpPr>
          <p:cNvPr id="68" name="Slide Number Placeholder 4">
            <a:extLst>
              <a:ext uri="{FF2B5EF4-FFF2-40B4-BE49-F238E27FC236}">
                <a16:creationId xmlns:a16="http://schemas.microsoft.com/office/drawing/2014/main" id="{D39CA2B0-0FAD-79CA-2C2E-B7A601DCBFFC}"/>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45</a:t>
            </a:fld>
            <a:endParaRPr lang="en-US" sz="200"/>
          </a:p>
        </p:txBody>
      </p:sp>
      <p:sp>
        <p:nvSpPr>
          <p:cNvPr id="10" name="Rectangular Callout 9">
            <a:extLst>
              <a:ext uri="{FF2B5EF4-FFF2-40B4-BE49-F238E27FC236}">
                <a16:creationId xmlns:a16="http://schemas.microsoft.com/office/drawing/2014/main" id="{86FBAAE5-52DC-8718-6ED7-47DC8E9C9200}"/>
              </a:ext>
            </a:extLst>
          </p:cNvPr>
          <p:cNvSpPr/>
          <p:nvPr/>
        </p:nvSpPr>
        <p:spPr>
          <a:xfrm>
            <a:off x="5360514" y="1607791"/>
            <a:ext cx="3903802" cy="4764110"/>
          </a:xfrm>
          <a:prstGeom prst="wedgeRectCallout">
            <a:avLst>
              <a:gd name="adj1" fmla="val -107260"/>
              <a:gd name="adj2" fmla="val -237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C47DB41F-2CD4-983F-1EB8-DE7C85BD3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430" y="1692584"/>
            <a:ext cx="3702137" cy="4624596"/>
          </a:xfrm>
          <a:prstGeom prst="rect">
            <a:avLst/>
          </a:prstGeom>
        </p:spPr>
      </p:pic>
      <p:grpSp>
        <p:nvGrpSpPr>
          <p:cNvPr id="8" name="Group 7">
            <a:extLst>
              <a:ext uri="{FF2B5EF4-FFF2-40B4-BE49-F238E27FC236}">
                <a16:creationId xmlns:a16="http://schemas.microsoft.com/office/drawing/2014/main" id="{66102530-C9BE-8EA0-21D7-FF8E2170C668}"/>
              </a:ext>
            </a:extLst>
          </p:cNvPr>
          <p:cNvGrpSpPr/>
          <p:nvPr/>
        </p:nvGrpSpPr>
        <p:grpSpPr>
          <a:xfrm>
            <a:off x="9735099" y="227464"/>
            <a:ext cx="2025639" cy="2140056"/>
            <a:chOff x="7272879" y="1594782"/>
            <a:chExt cx="2180166" cy="2212226"/>
          </a:xfrm>
        </p:grpSpPr>
        <p:sp>
          <p:nvSpPr>
            <p:cNvPr id="9" name="Rectangle 8">
              <a:extLst>
                <a:ext uri="{FF2B5EF4-FFF2-40B4-BE49-F238E27FC236}">
                  <a16:creationId xmlns:a16="http://schemas.microsoft.com/office/drawing/2014/main" id="{EA47FD47-0A4A-E72B-E8E2-34F8DA0C047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EF769C-C299-7161-D0AB-AE69DB76BA97}"/>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358685-93E9-A53E-971B-7A9E1ECAAB9C}"/>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gonal Stripe 26">
              <a:extLst>
                <a:ext uri="{FF2B5EF4-FFF2-40B4-BE49-F238E27FC236}">
                  <a16:creationId xmlns:a16="http://schemas.microsoft.com/office/drawing/2014/main" id="{98F9B0E5-E20A-F75C-A291-BCAF242D7680}"/>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Diagonal Stripe 27">
              <a:extLst>
                <a:ext uri="{FF2B5EF4-FFF2-40B4-BE49-F238E27FC236}">
                  <a16:creationId xmlns:a16="http://schemas.microsoft.com/office/drawing/2014/main" id="{9F60DC8F-8D41-5C72-68FC-9C8F998EA8B0}"/>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1B3CF4BF-85E3-18C3-BDEC-6015221D0493}"/>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C593CF4-44C0-2C3F-D5BE-772A571ED00E}"/>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CD0BFD-9068-29D8-044F-35F60D93500A}"/>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FAE6C1A-4C9B-A5C5-93EE-3486AC61E07E}"/>
                </a:ext>
              </a:extLst>
            </p:cNvPr>
            <p:cNvGrpSpPr/>
            <p:nvPr/>
          </p:nvGrpSpPr>
          <p:grpSpPr>
            <a:xfrm>
              <a:off x="8022686" y="2356102"/>
              <a:ext cx="681123" cy="854975"/>
              <a:chOff x="2129876" y="1714910"/>
              <a:chExt cx="1696453" cy="2203580"/>
            </a:xfrm>
          </p:grpSpPr>
          <p:sp>
            <p:nvSpPr>
              <p:cNvPr id="33" name="10-Point Star 32">
                <a:extLst>
                  <a:ext uri="{FF2B5EF4-FFF2-40B4-BE49-F238E27FC236}">
                    <a16:creationId xmlns:a16="http://schemas.microsoft.com/office/drawing/2014/main" id="{4B883BF8-95C5-E131-6B36-5D1A89F2BE3A}"/>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34" name="Can 33">
                <a:extLst>
                  <a:ext uri="{FF2B5EF4-FFF2-40B4-BE49-F238E27FC236}">
                    <a16:creationId xmlns:a16="http://schemas.microsoft.com/office/drawing/2014/main" id="{4EC4AC8A-7426-365C-6D7C-0F4305561F43}"/>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35" name="TextBox 34">
            <a:extLst>
              <a:ext uri="{FF2B5EF4-FFF2-40B4-BE49-F238E27FC236}">
                <a16:creationId xmlns:a16="http://schemas.microsoft.com/office/drawing/2014/main" id="{AB5D0D87-1608-553B-BF1C-1A4243F57588}"/>
              </a:ext>
            </a:extLst>
          </p:cNvPr>
          <p:cNvSpPr txBox="1"/>
          <p:nvPr/>
        </p:nvSpPr>
        <p:spPr>
          <a:xfrm>
            <a:off x="9174567" y="2527637"/>
            <a:ext cx="3146705" cy="461665"/>
          </a:xfrm>
          <a:prstGeom prst="rect">
            <a:avLst/>
          </a:prstGeom>
          <a:noFill/>
        </p:spPr>
        <p:txBody>
          <a:bodyPr wrap="square">
            <a:spAutoFit/>
          </a:bodyPr>
          <a:lstStyle/>
          <a:p>
            <a:pPr algn="ctr"/>
            <a:r>
              <a:rPr lang="en-US" sz="2400" b="1" dirty="0"/>
              <a:t>Goal-Based Agents</a:t>
            </a:r>
            <a:endParaRPr lang="en-US" sz="2400" dirty="0"/>
          </a:p>
        </p:txBody>
      </p:sp>
      <p:sp>
        <p:nvSpPr>
          <p:cNvPr id="5" name="Google Shape;121;p54">
            <a:extLst>
              <a:ext uri="{FF2B5EF4-FFF2-40B4-BE49-F238E27FC236}">
                <a16:creationId xmlns:a16="http://schemas.microsoft.com/office/drawing/2014/main" id="{3F65AAA3-185C-A83D-AF22-B3EFCF31B6B8}"/>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13" name="TextBox 12">
            <a:extLst>
              <a:ext uri="{FF2B5EF4-FFF2-40B4-BE49-F238E27FC236}">
                <a16:creationId xmlns:a16="http://schemas.microsoft.com/office/drawing/2014/main" id="{C56BC8E2-8ED0-24DF-EDE0-928348FA841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32848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1A17AC7-99D8-A625-32DA-6D6F3E6D494D}"/>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3FBF614E-C6E2-4400-6343-E0C70C457F32}"/>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46</a:t>
            </a:fld>
            <a:endParaRPr lang="en-US" sz="200"/>
          </a:p>
        </p:txBody>
      </p:sp>
      <p:sp>
        <p:nvSpPr>
          <p:cNvPr id="2" name="TextBox 1">
            <a:extLst>
              <a:ext uri="{FF2B5EF4-FFF2-40B4-BE49-F238E27FC236}">
                <a16:creationId xmlns:a16="http://schemas.microsoft.com/office/drawing/2014/main" id="{23E76671-2CD1-5AC6-04D6-442B02B687B3}"/>
              </a:ext>
            </a:extLst>
          </p:cNvPr>
          <p:cNvSpPr txBox="1"/>
          <p:nvPr/>
        </p:nvSpPr>
        <p:spPr>
          <a:xfrm>
            <a:off x="304801" y="1314450"/>
            <a:ext cx="11582400" cy="4893647"/>
          </a:xfrm>
          <a:prstGeom prst="rect">
            <a:avLst/>
          </a:prstGeom>
          <a:noFill/>
        </p:spPr>
        <p:txBody>
          <a:bodyPr wrap="square" lIns="0" rtlCol="0">
            <a:spAutoFit/>
          </a:bodyPr>
          <a:lstStyle/>
          <a:p>
            <a:pPr marL="285750" indent="-285750" algn="l">
              <a:buFont typeface="Arial" panose="020B0604020202020204" pitchFamily="34" charset="0"/>
              <a:buChar char="•"/>
            </a:pPr>
            <a:r>
              <a:rPr lang="en-US" sz="2400" dirty="0">
                <a:solidFill>
                  <a:srgbClr val="FFC000"/>
                </a:solidFill>
              </a:rPr>
              <a:t>The growth of Agentic AI and the 'no-code' movement will continue to drive automation</a:t>
            </a:r>
            <a:r>
              <a:rPr lang="en-US" sz="2400" dirty="0"/>
              <a:t>. This means you won't necessarily need deep coding skills to implement Agentic AI.</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a:t>We'll likely see </a:t>
            </a:r>
            <a:r>
              <a:rPr lang="en-US" sz="2400" dirty="0">
                <a:solidFill>
                  <a:srgbClr val="FFC000"/>
                </a:solidFill>
              </a:rPr>
              <a:t>data feed providers become increasingly central to this technological shift</a:t>
            </a:r>
            <a:r>
              <a:rPr lang="en-US" sz="2400" dirty="0"/>
              <a:t>. While traditional tools often aim for capability parity “Swiss Army knife Syndrome” the focus will shift towards entities specializing in providing the high-quality data that AI Agents require.</a:t>
            </a:r>
          </a:p>
          <a:p>
            <a:pPr algn="l"/>
            <a:r>
              <a:rPr lang="en-US" sz="2400" dirty="0"/>
              <a:t> </a:t>
            </a:r>
          </a:p>
          <a:p>
            <a:pPr marL="285750" indent="-285750" algn="l">
              <a:buFont typeface="Arial" panose="020B0604020202020204" pitchFamily="34" charset="0"/>
              <a:buChar char="•"/>
            </a:pPr>
            <a:r>
              <a:rPr lang="en-US" sz="2400" dirty="0"/>
              <a:t> </a:t>
            </a:r>
            <a:r>
              <a:rPr lang="en-US" sz="2400" dirty="0">
                <a:solidFill>
                  <a:srgbClr val="FFC000"/>
                </a:solidFill>
              </a:rPr>
              <a:t>AI won't replace Open Source Engineers </a:t>
            </a:r>
            <a:r>
              <a:rPr lang="en-US" sz="2400" dirty="0"/>
              <a:t>– human oversight and final decision-making remain essential. However, roles heavily focused on routine operational tasks, like simply running scanners and reading raw reports, will need to evolve, adapting to leverage these powerful new AI capabilities.</a:t>
            </a:r>
          </a:p>
        </p:txBody>
      </p:sp>
      <p:sp>
        <p:nvSpPr>
          <p:cNvPr id="6" name="Google Shape;121;p54">
            <a:extLst>
              <a:ext uri="{FF2B5EF4-FFF2-40B4-BE49-F238E27FC236}">
                <a16:creationId xmlns:a16="http://schemas.microsoft.com/office/drawing/2014/main" id="{1D8D6C6C-6574-FB6B-8B71-133594EA02F0}"/>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The future of Oss compliance: data feeds of knowledge</a:t>
            </a:r>
            <a:endParaRPr lang="en-US" sz="3100" spc="-100" dirty="0"/>
          </a:p>
        </p:txBody>
      </p:sp>
      <p:sp>
        <p:nvSpPr>
          <p:cNvPr id="11" name="TextBox 10">
            <a:extLst>
              <a:ext uri="{FF2B5EF4-FFF2-40B4-BE49-F238E27FC236}">
                <a16:creationId xmlns:a16="http://schemas.microsoft.com/office/drawing/2014/main" id="{DE9159B9-992D-0B41-9AAD-7C2F330034C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87024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0D9F261-06E4-50F2-547D-FC48C6F730F2}"/>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D0AB57E2-5574-86C3-BA04-42EA57AE91C6}"/>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47</a:t>
            </a:fld>
            <a:endParaRPr lang="en-US" sz="200"/>
          </a:p>
        </p:txBody>
      </p:sp>
      <p:grpSp>
        <p:nvGrpSpPr>
          <p:cNvPr id="6" name="Group 5">
            <a:extLst>
              <a:ext uri="{FF2B5EF4-FFF2-40B4-BE49-F238E27FC236}">
                <a16:creationId xmlns:a16="http://schemas.microsoft.com/office/drawing/2014/main" id="{1B2851D1-12B7-96F1-0764-C384104D6559}"/>
              </a:ext>
            </a:extLst>
          </p:cNvPr>
          <p:cNvGrpSpPr/>
          <p:nvPr/>
        </p:nvGrpSpPr>
        <p:grpSpPr>
          <a:xfrm>
            <a:off x="2894836" y="1634884"/>
            <a:ext cx="2143761" cy="1203078"/>
            <a:chOff x="1892802" y="1538449"/>
            <a:chExt cx="2143761" cy="1203078"/>
          </a:xfrm>
        </p:grpSpPr>
        <p:pic>
          <p:nvPicPr>
            <p:cNvPr id="7" name="Picture 6" descr="A black background with white text&#10;&#10;AI-generated content may be incorrect.">
              <a:extLst>
                <a:ext uri="{FF2B5EF4-FFF2-40B4-BE49-F238E27FC236}">
                  <a16:creationId xmlns:a16="http://schemas.microsoft.com/office/drawing/2014/main" id="{E991AF6A-CD46-AB88-B476-53FFFCBB4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8" name="Picture 7" descr="A black text on a white background&#10;&#10;AI-generated content may be incorrect.">
              <a:extLst>
                <a:ext uri="{FF2B5EF4-FFF2-40B4-BE49-F238E27FC236}">
                  <a16:creationId xmlns:a16="http://schemas.microsoft.com/office/drawing/2014/main" id="{A30D4A3B-F389-2A6C-FF25-E7EA21C6C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9" name="Group 8">
            <a:extLst>
              <a:ext uri="{FF2B5EF4-FFF2-40B4-BE49-F238E27FC236}">
                <a16:creationId xmlns:a16="http://schemas.microsoft.com/office/drawing/2014/main" id="{6F676F65-7F63-9688-891D-ACDF7E8A0F0E}"/>
              </a:ext>
            </a:extLst>
          </p:cNvPr>
          <p:cNvGrpSpPr/>
          <p:nvPr/>
        </p:nvGrpSpPr>
        <p:grpSpPr>
          <a:xfrm>
            <a:off x="2819017" y="3065872"/>
            <a:ext cx="2219578" cy="975987"/>
            <a:chOff x="7303082" y="3747871"/>
            <a:chExt cx="2295396" cy="1115137"/>
          </a:xfrm>
        </p:grpSpPr>
        <p:sp>
          <p:nvSpPr>
            <p:cNvPr id="10" name="Rounded Rectangular Callout 9">
              <a:extLst>
                <a:ext uri="{FF2B5EF4-FFF2-40B4-BE49-F238E27FC236}">
                  <a16:creationId xmlns:a16="http://schemas.microsoft.com/office/drawing/2014/main" id="{101CC69D-EAE9-8B45-B31C-38FC9A4A1D5F}"/>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up of a logo&#10;&#10;AI-generated content may be incorrect.">
              <a:extLst>
                <a:ext uri="{FF2B5EF4-FFF2-40B4-BE49-F238E27FC236}">
                  <a16:creationId xmlns:a16="http://schemas.microsoft.com/office/drawing/2014/main" id="{45A1E504-A4BB-25A6-999F-F4632FCEC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12" name="Picture 11" descr="A blue and orange logo&#10;&#10;AI-generated content may be incorrect.">
              <a:extLst>
                <a:ext uri="{FF2B5EF4-FFF2-40B4-BE49-F238E27FC236}">
                  <a16:creationId xmlns:a16="http://schemas.microsoft.com/office/drawing/2014/main" id="{56BF3F57-08EF-FDD4-F73C-CA3833DFED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pic>
        <p:nvPicPr>
          <p:cNvPr id="13" name="Picture 8">
            <a:extLst>
              <a:ext uri="{FF2B5EF4-FFF2-40B4-BE49-F238E27FC236}">
                <a16:creationId xmlns:a16="http://schemas.microsoft.com/office/drawing/2014/main" id="{522BB8BE-CE91-1AC3-D2A3-1461A3ACD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0992" y="4375317"/>
            <a:ext cx="3328958" cy="750316"/>
          </a:xfrm>
          <a:prstGeom prst="rect">
            <a:avLst/>
          </a:prstGeom>
          <a:solidFill>
            <a:schemeClr val="tx1"/>
          </a:solidFill>
        </p:spPr>
      </p:pic>
      <p:sp>
        <p:nvSpPr>
          <p:cNvPr id="14" name="Google Shape;121;p54">
            <a:extLst>
              <a:ext uri="{FF2B5EF4-FFF2-40B4-BE49-F238E27FC236}">
                <a16:creationId xmlns:a16="http://schemas.microsoft.com/office/drawing/2014/main" id="{D7BC61A0-8C5C-DAD7-5675-B5F3D0D5E8D3}"/>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spc="-100" dirty="0"/>
              <a:t>Organizations that are PAVING the way</a:t>
            </a:r>
          </a:p>
        </p:txBody>
      </p:sp>
      <p:sp>
        <p:nvSpPr>
          <p:cNvPr id="18" name="TextBox 17">
            <a:extLst>
              <a:ext uri="{FF2B5EF4-FFF2-40B4-BE49-F238E27FC236}">
                <a16:creationId xmlns:a16="http://schemas.microsoft.com/office/drawing/2014/main" id="{723C5B42-BED5-F907-58D3-5D47339CDBE0}"/>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3" name="TextBox 2">
            <a:extLst>
              <a:ext uri="{FF2B5EF4-FFF2-40B4-BE49-F238E27FC236}">
                <a16:creationId xmlns:a16="http://schemas.microsoft.com/office/drawing/2014/main" id="{1067ED1E-381D-C6EB-B32E-02FD38796895}"/>
              </a:ext>
            </a:extLst>
          </p:cNvPr>
          <p:cNvSpPr txBox="1"/>
          <p:nvPr/>
        </p:nvSpPr>
        <p:spPr>
          <a:xfrm>
            <a:off x="5275362" y="1699817"/>
            <a:ext cx="4716356" cy="1200329"/>
          </a:xfrm>
          <a:prstGeom prst="rect">
            <a:avLst/>
          </a:prstGeom>
          <a:noFill/>
        </p:spPr>
        <p:txBody>
          <a:bodyPr wrap="none" rtlCol="0">
            <a:spAutoFit/>
          </a:bodyPr>
          <a:lstStyle/>
          <a:p>
            <a:pPr marL="285750" indent="-285750">
              <a:buFont typeface="Arial" panose="020B0604020202020204" pitchFamily="34" charset="0"/>
              <a:buChar char="•"/>
            </a:pPr>
            <a:r>
              <a:rPr lang="en-US" dirty="0"/>
              <a:t>Custom KDB for Snippet Detection.</a:t>
            </a:r>
          </a:p>
          <a:p>
            <a:pPr marL="285750" indent="-285750">
              <a:buFont typeface="Arial" panose="020B0604020202020204" pitchFamily="34" charset="0"/>
              <a:buChar char="•"/>
            </a:pPr>
            <a:r>
              <a:rPr lang="en-US" dirty="0"/>
              <a:t>Cryptographic Algorithms Open Dataset.</a:t>
            </a:r>
          </a:p>
          <a:p>
            <a:pPr marL="285750" indent="-285750">
              <a:buFont typeface="Arial" panose="020B0604020202020204" pitchFamily="34" charset="0"/>
              <a:buChar char="•"/>
            </a:pPr>
            <a:r>
              <a:rPr lang="en-US" dirty="0"/>
              <a:t>PURL to CPE Relationship mapping project.</a:t>
            </a:r>
          </a:p>
          <a:p>
            <a:pPr marL="285750" indent="-285750">
              <a:buFont typeface="Arial" panose="020B0604020202020204" pitchFamily="34" charset="0"/>
              <a:buChar char="•"/>
            </a:pPr>
            <a:r>
              <a:rPr lang="en-US" dirty="0"/>
              <a:t>Dataset Geo Provenance (ex: Export Control).</a:t>
            </a:r>
          </a:p>
        </p:txBody>
      </p:sp>
      <p:sp>
        <p:nvSpPr>
          <p:cNvPr id="16" name="TextBox 15">
            <a:extLst>
              <a:ext uri="{FF2B5EF4-FFF2-40B4-BE49-F238E27FC236}">
                <a16:creationId xmlns:a16="http://schemas.microsoft.com/office/drawing/2014/main" id="{077FB1FD-4E5F-38D6-2932-ED82A8FD45C7}"/>
              </a:ext>
            </a:extLst>
          </p:cNvPr>
          <p:cNvSpPr txBox="1"/>
          <p:nvPr/>
        </p:nvSpPr>
        <p:spPr>
          <a:xfrm>
            <a:off x="5275362" y="3065872"/>
            <a:ext cx="4312527" cy="923330"/>
          </a:xfrm>
          <a:prstGeom prst="rect">
            <a:avLst/>
          </a:prstGeom>
          <a:noFill/>
        </p:spPr>
        <p:txBody>
          <a:bodyPr wrap="none" rtlCol="0">
            <a:spAutoFit/>
          </a:bodyPr>
          <a:lstStyle/>
          <a:p>
            <a:pPr marL="285750" indent="-285750">
              <a:buFont typeface="Arial" panose="020B0604020202020204" pitchFamily="34" charset="0"/>
              <a:buChar char="•"/>
            </a:pPr>
            <a:r>
              <a:rPr lang="en-US" dirty="0"/>
              <a:t>A free and open vulnerabilities database.</a:t>
            </a:r>
          </a:p>
          <a:p>
            <a:pPr marL="285750" indent="-285750">
              <a:buFont typeface="Arial" panose="020B0604020202020204" pitchFamily="34" charset="0"/>
              <a:buChar char="•"/>
            </a:pPr>
            <a:r>
              <a:rPr lang="en-US" b="0" i="0" dirty="0">
                <a:solidFill>
                  <a:srgbClr val="F0F6FC"/>
                </a:solidFill>
                <a:effectLst/>
                <a:latin typeface="-apple-system"/>
              </a:rPr>
              <a:t>Open database of all the licenses.</a:t>
            </a:r>
          </a:p>
          <a:p>
            <a:pPr marL="285750" indent="-285750">
              <a:buFont typeface="Arial" panose="020B0604020202020204" pitchFamily="34" charset="0"/>
              <a:buChar char="•"/>
            </a:pPr>
            <a:r>
              <a:rPr lang="en-US" dirty="0">
                <a:solidFill>
                  <a:srgbClr val="F0F6FC"/>
                </a:solidFill>
                <a:latin typeface="-apple-system"/>
              </a:rPr>
              <a:t>Scanning as a service (</a:t>
            </a:r>
            <a:r>
              <a:rPr lang="en-US" dirty="0" err="1">
                <a:solidFill>
                  <a:srgbClr val="F0F6FC"/>
                </a:solidFill>
                <a:latin typeface="-apple-system"/>
              </a:rPr>
              <a:t>ScanCode.io</a:t>
            </a:r>
            <a:r>
              <a:rPr lang="en-US" dirty="0">
                <a:solidFill>
                  <a:srgbClr val="F0F6FC"/>
                </a:solidFill>
                <a:latin typeface="-apple-system"/>
              </a:rPr>
              <a:t>)</a:t>
            </a:r>
            <a:endParaRPr lang="en-US" dirty="0"/>
          </a:p>
        </p:txBody>
      </p:sp>
      <p:sp>
        <p:nvSpPr>
          <p:cNvPr id="17" name="TextBox 16">
            <a:extLst>
              <a:ext uri="{FF2B5EF4-FFF2-40B4-BE49-F238E27FC236}">
                <a16:creationId xmlns:a16="http://schemas.microsoft.com/office/drawing/2014/main" id="{3E8A3C5B-3E46-2C31-7BA5-10C88B51D3ED}"/>
              </a:ext>
            </a:extLst>
          </p:cNvPr>
          <p:cNvSpPr txBox="1"/>
          <p:nvPr/>
        </p:nvSpPr>
        <p:spPr>
          <a:xfrm>
            <a:off x="5275361" y="4280545"/>
            <a:ext cx="4312527" cy="923330"/>
          </a:xfrm>
          <a:prstGeom prst="rect">
            <a:avLst/>
          </a:prstGeom>
          <a:noFill/>
        </p:spPr>
        <p:txBody>
          <a:bodyPr wrap="none" rtlCol="0">
            <a:spAutoFit/>
          </a:bodyPr>
          <a:lstStyle/>
          <a:p>
            <a:pPr marL="285750" indent="-285750">
              <a:buFont typeface="Arial" panose="020B0604020202020204" pitchFamily="34" charset="0"/>
              <a:buChar char="•"/>
            </a:pPr>
            <a:r>
              <a:rPr lang="en-US" dirty="0"/>
              <a:t>A free and open vulnerabilities database.</a:t>
            </a:r>
          </a:p>
          <a:p>
            <a:pPr marL="285750" indent="-285750">
              <a:buFont typeface="Arial" panose="020B0604020202020204" pitchFamily="34" charset="0"/>
              <a:buChar char="•"/>
            </a:pPr>
            <a:r>
              <a:rPr lang="en-US" b="0" i="0" dirty="0">
                <a:solidFill>
                  <a:srgbClr val="F0F6FC"/>
                </a:solidFill>
                <a:effectLst/>
                <a:latin typeface="-apple-system"/>
              </a:rPr>
              <a:t>Open database of all the licenses.</a:t>
            </a:r>
          </a:p>
          <a:p>
            <a:pPr marL="285750" indent="-285750">
              <a:buFont typeface="Arial" panose="020B0604020202020204" pitchFamily="34" charset="0"/>
              <a:buChar char="•"/>
            </a:pPr>
            <a:r>
              <a:rPr lang="en-US" dirty="0">
                <a:solidFill>
                  <a:srgbClr val="F0F6FC"/>
                </a:solidFill>
                <a:latin typeface="-apple-system"/>
              </a:rPr>
              <a:t>Scanning as a service (</a:t>
            </a:r>
            <a:r>
              <a:rPr lang="en-US" dirty="0" err="1">
                <a:solidFill>
                  <a:srgbClr val="F0F6FC"/>
                </a:solidFill>
                <a:latin typeface="-apple-system"/>
              </a:rPr>
              <a:t>ScanCode.io</a:t>
            </a:r>
            <a:r>
              <a:rPr lang="en-US" dirty="0">
                <a:solidFill>
                  <a:srgbClr val="F0F6FC"/>
                </a:solidFill>
                <a:latin typeface="-apple-system"/>
              </a:rPr>
              <a:t>)</a:t>
            </a:r>
            <a:endParaRPr lang="en-US" dirty="0"/>
          </a:p>
        </p:txBody>
      </p:sp>
    </p:spTree>
    <p:extLst>
      <p:ext uri="{BB962C8B-B14F-4D97-AF65-F5344CB8AC3E}">
        <p14:creationId xmlns:p14="http://schemas.microsoft.com/office/powerpoint/2010/main" val="227559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6C59BD6-F1F7-5FAE-A660-B4BBF4547390}"/>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FB70A9B8-2B09-9240-9ACA-607F420758DF}"/>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48</a:t>
            </a:fld>
            <a:endParaRPr lang="en-US" sz="200"/>
          </a:p>
        </p:txBody>
      </p:sp>
      <p:pic>
        <p:nvPicPr>
          <p:cNvPr id="4" name="Picture 3" descr="A close-up of a logo&#10;&#10;AI-generated content may be incorrect.">
            <a:extLst>
              <a:ext uri="{FF2B5EF4-FFF2-40B4-BE49-F238E27FC236}">
                <a16:creationId xmlns:a16="http://schemas.microsoft.com/office/drawing/2014/main" id="{34A35C1A-4174-5012-B88B-18AD305A9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789" y="1727341"/>
            <a:ext cx="2449355" cy="948137"/>
          </a:xfrm>
          <a:prstGeom prst="rect">
            <a:avLst/>
          </a:prstGeom>
        </p:spPr>
      </p:pic>
      <p:pic>
        <p:nvPicPr>
          <p:cNvPr id="5" name="Picture 4" descr="A close-up of a logo&#10;&#10;AI-generated content may be incorrect.">
            <a:extLst>
              <a:ext uri="{FF2B5EF4-FFF2-40B4-BE49-F238E27FC236}">
                <a16:creationId xmlns:a16="http://schemas.microsoft.com/office/drawing/2014/main" id="{58479080-0886-0588-5254-C364F67AD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9789" y="4032576"/>
            <a:ext cx="2448671" cy="740296"/>
          </a:xfrm>
          <a:prstGeom prst="rect">
            <a:avLst/>
          </a:prstGeom>
        </p:spPr>
      </p:pic>
      <p:pic>
        <p:nvPicPr>
          <p:cNvPr id="15" name="Picture 14" descr="A black background with white text&#10;&#10;AI-generated content may be incorrect.">
            <a:extLst>
              <a:ext uri="{FF2B5EF4-FFF2-40B4-BE49-F238E27FC236}">
                <a16:creationId xmlns:a16="http://schemas.microsoft.com/office/drawing/2014/main" id="{C6FDDCF3-EF26-535F-5438-6CFB7BE0F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789" y="2904697"/>
            <a:ext cx="2448671" cy="747539"/>
          </a:xfrm>
          <a:prstGeom prst="rect">
            <a:avLst/>
          </a:prstGeom>
        </p:spPr>
      </p:pic>
      <p:sp>
        <p:nvSpPr>
          <p:cNvPr id="18" name="TextBox 17">
            <a:extLst>
              <a:ext uri="{FF2B5EF4-FFF2-40B4-BE49-F238E27FC236}">
                <a16:creationId xmlns:a16="http://schemas.microsoft.com/office/drawing/2014/main" id="{DDF5ED34-2055-B0B2-2D64-6595BD0A704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2" name="TextBox 1">
            <a:extLst>
              <a:ext uri="{FF2B5EF4-FFF2-40B4-BE49-F238E27FC236}">
                <a16:creationId xmlns:a16="http://schemas.microsoft.com/office/drawing/2014/main" id="{90252D6B-AFEE-F36C-9CAF-CF6E84845458}"/>
              </a:ext>
            </a:extLst>
          </p:cNvPr>
          <p:cNvSpPr txBox="1"/>
          <p:nvPr/>
        </p:nvSpPr>
        <p:spPr>
          <a:xfrm>
            <a:off x="5346734" y="1911983"/>
            <a:ext cx="3728008" cy="646331"/>
          </a:xfrm>
          <a:prstGeom prst="rect">
            <a:avLst/>
          </a:prstGeom>
          <a:noFill/>
        </p:spPr>
        <p:txBody>
          <a:bodyPr wrap="none" rtlCol="0">
            <a:spAutoFit/>
          </a:bodyPr>
          <a:lstStyle/>
          <a:p>
            <a:pPr marL="285750" indent="-285750">
              <a:buFont typeface="Arial" panose="020B0604020202020204" pitchFamily="34" charset="0"/>
              <a:buChar char="•"/>
            </a:pPr>
            <a:r>
              <a:rPr lang="en-US" dirty="0"/>
              <a:t>OpenSSF Scorecard: Project Health</a:t>
            </a:r>
          </a:p>
          <a:p>
            <a:pPr marL="285750" indent="-285750">
              <a:buFont typeface="Arial" panose="020B0604020202020204" pitchFamily="34" charset="0"/>
              <a:buChar char="•"/>
            </a:pPr>
            <a:r>
              <a:rPr lang="en-US" dirty="0"/>
              <a:t>Vulnerability information</a:t>
            </a:r>
          </a:p>
        </p:txBody>
      </p:sp>
      <p:sp>
        <p:nvSpPr>
          <p:cNvPr id="17" name="Google Shape;121;p54">
            <a:extLst>
              <a:ext uri="{FF2B5EF4-FFF2-40B4-BE49-F238E27FC236}">
                <a16:creationId xmlns:a16="http://schemas.microsoft.com/office/drawing/2014/main" id="{12A1BC25-BD3F-A22E-8591-48A4FBCB7EE7}"/>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spc="-100" dirty="0"/>
              <a:t>Organizations that are PAVING the way</a:t>
            </a:r>
          </a:p>
        </p:txBody>
      </p:sp>
      <p:sp>
        <p:nvSpPr>
          <p:cNvPr id="19" name="TextBox 18">
            <a:extLst>
              <a:ext uri="{FF2B5EF4-FFF2-40B4-BE49-F238E27FC236}">
                <a16:creationId xmlns:a16="http://schemas.microsoft.com/office/drawing/2014/main" id="{D89E7AFA-CB2E-D903-DE18-F85BDC5B7AAC}"/>
              </a:ext>
            </a:extLst>
          </p:cNvPr>
          <p:cNvSpPr txBox="1"/>
          <p:nvPr/>
        </p:nvSpPr>
        <p:spPr>
          <a:xfrm>
            <a:off x="5346734" y="2846938"/>
            <a:ext cx="3801490" cy="923330"/>
          </a:xfrm>
          <a:prstGeom prst="rect">
            <a:avLst/>
          </a:prstGeom>
          <a:noFill/>
        </p:spPr>
        <p:txBody>
          <a:bodyPr wrap="none" rtlCol="0">
            <a:spAutoFit/>
          </a:bodyPr>
          <a:lstStyle/>
          <a:p>
            <a:pPr marL="285750" indent="-285750">
              <a:buFont typeface="Arial" panose="020B0604020202020204" pitchFamily="34" charset="0"/>
              <a:buChar char="•"/>
            </a:pPr>
            <a:r>
              <a:rPr lang="en-US" dirty="0"/>
              <a:t>License Metadata</a:t>
            </a:r>
          </a:p>
          <a:p>
            <a:pPr marL="285750" indent="-285750">
              <a:buFont typeface="Arial" panose="020B0604020202020204" pitchFamily="34" charset="0"/>
              <a:buChar char="•"/>
            </a:pPr>
            <a:r>
              <a:rPr lang="en-US" dirty="0"/>
              <a:t>Source Code Location</a:t>
            </a:r>
          </a:p>
          <a:p>
            <a:pPr marL="285750" indent="-285750">
              <a:buFont typeface="Arial" panose="020B0604020202020204" pitchFamily="34" charset="0"/>
              <a:buChar char="•"/>
            </a:pPr>
            <a:r>
              <a:rPr lang="en-US" dirty="0"/>
              <a:t>Copyright and Author information.</a:t>
            </a:r>
          </a:p>
        </p:txBody>
      </p:sp>
      <p:sp>
        <p:nvSpPr>
          <p:cNvPr id="20" name="TextBox 19">
            <a:extLst>
              <a:ext uri="{FF2B5EF4-FFF2-40B4-BE49-F238E27FC236}">
                <a16:creationId xmlns:a16="http://schemas.microsoft.com/office/drawing/2014/main" id="{B6D5D84F-09D8-5196-9FE3-21EB3ABF8299}"/>
              </a:ext>
            </a:extLst>
          </p:cNvPr>
          <p:cNvSpPr txBox="1"/>
          <p:nvPr/>
        </p:nvSpPr>
        <p:spPr>
          <a:xfrm>
            <a:off x="5346734" y="3951551"/>
            <a:ext cx="3801490" cy="923330"/>
          </a:xfrm>
          <a:prstGeom prst="rect">
            <a:avLst/>
          </a:prstGeom>
          <a:noFill/>
        </p:spPr>
        <p:txBody>
          <a:bodyPr wrap="none" rtlCol="0">
            <a:spAutoFit/>
          </a:bodyPr>
          <a:lstStyle/>
          <a:p>
            <a:pPr marL="285750" indent="-285750">
              <a:buFont typeface="Arial" panose="020B0604020202020204" pitchFamily="34" charset="0"/>
              <a:buChar char="•"/>
            </a:pPr>
            <a:r>
              <a:rPr lang="en-US" dirty="0"/>
              <a:t>License Metadata</a:t>
            </a:r>
          </a:p>
          <a:p>
            <a:pPr marL="285750" indent="-285750">
              <a:buFont typeface="Arial" panose="020B0604020202020204" pitchFamily="34" charset="0"/>
              <a:buChar char="•"/>
            </a:pPr>
            <a:r>
              <a:rPr lang="en-US" dirty="0"/>
              <a:t>Source Code Location</a:t>
            </a:r>
          </a:p>
          <a:p>
            <a:pPr marL="285750" indent="-285750">
              <a:buFont typeface="Arial" panose="020B0604020202020204" pitchFamily="34" charset="0"/>
              <a:buChar char="•"/>
            </a:pPr>
            <a:r>
              <a:rPr lang="en-US" dirty="0"/>
              <a:t>Copyright and Author information.</a:t>
            </a:r>
          </a:p>
        </p:txBody>
      </p:sp>
    </p:spTree>
    <p:extLst>
      <p:ext uri="{BB962C8B-B14F-4D97-AF65-F5344CB8AC3E}">
        <p14:creationId xmlns:p14="http://schemas.microsoft.com/office/powerpoint/2010/main" val="420672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BD9ED-31A9-9128-8782-56E78D52E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8C23F-87E3-9486-360B-1BA02E43446E}"/>
              </a:ext>
            </a:extLst>
          </p:cNvPr>
          <p:cNvSpPr>
            <a:spLocks noGrp="1"/>
          </p:cNvSpPr>
          <p:nvPr>
            <p:ph type="title"/>
          </p:nvPr>
        </p:nvSpPr>
        <p:spPr>
          <a:xfrm>
            <a:off x="1010180" y="3987664"/>
            <a:ext cx="5085820" cy="1384118"/>
          </a:xfrm>
        </p:spPr>
        <p:txBody>
          <a:bodyPr>
            <a:normAutofit/>
          </a:bodyPr>
          <a:lstStyle/>
          <a:p>
            <a:pPr algn="ctr"/>
            <a:r>
              <a:rPr lang="en-US" sz="5400" dirty="0"/>
              <a:t>Thank you!</a:t>
            </a:r>
          </a:p>
        </p:txBody>
      </p:sp>
      <p:pic>
        <p:nvPicPr>
          <p:cNvPr id="5" name="Picture 2">
            <a:extLst>
              <a:ext uri="{FF2B5EF4-FFF2-40B4-BE49-F238E27FC236}">
                <a16:creationId xmlns:a16="http://schemas.microsoft.com/office/drawing/2014/main" id="{0456262F-42E4-672B-40BE-DDD03B813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649" y="1639474"/>
            <a:ext cx="2568576" cy="2568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C BY ND image">
            <a:extLst>
              <a:ext uri="{FF2B5EF4-FFF2-40B4-BE49-F238E27FC236}">
                <a16:creationId xmlns:a16="http://schemas.microsoft.com/office/drawing/2014/main" id="{ADDFE306-E760-DD70-BBE4-3841C6BAA9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3910" y="6093184"/>
            <a:ext cx="1247763" cy="432724"/>
          </a:xfrm>
          <a:prstGeom prst="rect">
            <a:avLst/>
          </a:prstGeom>
          <a:noFill/>
          <a:ln>
            <a:noFill/>
          </a:ln>
        </p:spPr>
      </p:pic>
      <p:sp>
        <p:nvSpPr>
          <p:cNvPr id="10" name="TextBox 9">
            <a:extLst>
              <a:ext uri="{FF2B5EF4-FFF2-40B4-BE49-F238E27FC236}">
                <a16:creationId xmlns:a16="http://schemas.microsoft.com/office/drawing/2014/main" id="{94D4ADB0-5383-2634-20A6-CF90874C739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grpSp>
        <p:nvGrpSpPr>
          <p:cNvPr id="3" name="Group 2">
            <a:extLst>
              <a:ext uri="{FF2B5EF4-FFF2-40B4-BE49-F238E27FC236}">
                <a16:creationId xmlns:a16="http://schemas.microsoft.com/office/drawing/2014/main" id="{D62CC3BC-2A12-36DF-35EA-9A85FB0C1D62}"/>
              </a:ext>
            </a:extLst>
          </p:cNvPr>
          <p:cNvGrpSpPr/>
          <p:nvPr/>
        </p:nvGrpSpPr>
        <p:grpSpPr>
          <a:xfrm>
            <a:off x="2548171" y="1639474"/>
            <a:ext cx="2025639" cy="2140056"/>
            <a:chOff x="7272879" y="1594782"/>
            <a:chExt cx="2180166" cy="2212226"/>
          </a:xfrm>
        </p:grpSpPr>
        <p:sp>
          <p:nvSpPr>
            <p:cNvPr id="4" name="Rectangle 3">
              <a:extLst>
                <a:ext uri="{FF2B5EF4-FFF2-40B4-BE49-F238E27FC236}">
                  <a16:creationId xmlns:a16="http://schemas.microsoft.com/office/drawing/2014/main" id="{FEAD5338-BC54-8C9A-67A9-3BC87A060CF3}"/>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706060-33D4-E9DF-8543-17C3F0A1563E}"/>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B47172-B747-CD5D-479C-098D3EBF4BB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onal Stripe 7">
              <a:extLst>
                <a:ext uri="{FF2B5EF4-FFF2-40B4-BE49-F238E27FC236}">
                  <a16:creationId xmlns:a16="http://schemas.microsoft.com/office/drawing/2014/main" id="{2E62C3A7-CD2B-D46A-3D74-D401C2768DC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iagonal Stripe 10">
              <a:extLst>
                <a:ext uri="{FF2B5EF4-FFF2-40B4-BE49-F238E27FC236}">
                  <a16:creationId xmlns:a16="http://schemas.microsoft.com/office/drawing/2014/main" id="{326FECBF-DB34-D142-7997-8BF043C75D00}"/>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3799127E-BFE0-F345-4EF2-8C4D98C410E7}"/>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DC115C3-A394-865C-CDDE-B94A477173F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BC862D5-D1C3-B1AB-7445-35B0297D5174}"/>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1557411-7996-2B41-6D08-38D0C0E41186}"/>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E2545CD8-400F-8891-5CDF-5CA22C57214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15BB11BD-7CC7-BE4D-34CB-924FAB971E3C}"/>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Tree>
    <p:extLst>
      <p:ext uri="{BB962C8B-B14F-4D97-AF65-F5344CB8AC3E}">
        <p14:creationId xmlns:p14="http://schemas.microsoft.com/office/powerpoint/2010/main" val="57951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A895275-4FD6-39AE-166B-984DFCD8C1D4}"/>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A4B25A37-EA26-5AF4-3574-814DACC2FBB5}"/>
              </a:ext>
            </a:extLst>
          </p:cNvPr>
          <p:cNvSpPr txBox="1"/>
          <p:nvPr/>
        </p:nvSpPr>
        <p:spPr>
          <a:xfrm>
            <a:off x="5541128" y="4972017"/>
            <a:ext cx="1773044" cy="307777"/>
          </a:xfrm>
          <a:prstGeom prst="rect">
            <a:avLst/>
          </a:prstGeom>
          <a:noFill/>
        </p:spPr>
        <p:txBody>
          <a:bodyPr wrap="square" lIns="0" rtlCol="0">
            <a:spAutoFit/>
          </a:bodyPr>
          <a:lstStyle/>
          <a:p>
            <a:pPr algn="ctr"/>
            <a:r>
              <a:rPr lang="en-US" sz="1400" dirty="0"/>
              <a:t>Internal Use</a:t>
            </a:r>
          </a:p>
        </p:txBody>
      </p:sp>
      <p:sp>
        <p:nvSpPr>
          <p:cNvPr id="29" name="TextBox 28">
            <a:extLst>
              <a:ext uri="{FF2B5EF4-FFF2-40B4-BE49-F238E27FC236}">
                <a16:creationId xmlns:a16="http://schemas.microsoft.com/office/drawing/2014/main" id="{17DDB549-135F-3EC3-750C-525ED4D7214D}"/>
              </a:ext>
            </a:extLst>
          </p:cNvPr>
          <p:cNvSpPr txBox="1"/>
          <p:nvPr/>
        </p:nvSpPr>
        <p:spPr>
          <a:xfrm>
            <a:off x="7641283" y="4988593"/>
            <a:ext cx="1773044" cy="307777"/>
          </a:xfrm>
          <a:prstGeom prst="rect">
            <a:avLst/>
          </a:prstGeom>
          <a:noFill/>
        </p:spPr>
        <p:txBody>
          <a:bodyPr wrap="square" lIns="0" rtlCol="0">
            <a:spAutoFit/>
          </a:bodyPr>
          <a:lstStyle/>
          <a:p>
            <a:pPr algn="ctr"/>
            <a:r>
              <a:rPr lang="en-US" sz="1400" dirty="0"/>
              <a:t>Distribution</a:t>
            </a:r>
          </a:p>
        </p:txBody>
      </p:sp>
      <p:sp>
        <p:nvSpPr>
          <p:cNvPr id="36" name="TextBox 35">
            <a:extLst>
              <a:ext uri="{FF2B5EF4-FFF2-40B4-BE49-F238E27FC236}">
                <a16:creationId xmlns:a16="http://schemas.microsoft.com/office/drawing/2014/main" id="{5376C012-EC33-D67F-77D3-A8827E3C99CD}"/>
              </a:ext>
            </a:extLst>
          </p:cNvPr>
          <p:cNvSpPr txBox="1"/>
          <p:nvPr/>
        </p:nvSpPr>
        <p:spPr>
          <a:xfrm>
            <a:off x="10206987" y="4988593"/>
            <a:ext cx="1773044" cy="307777"/>
          </a:xfrm>
          <a:prstGeom prst="rect">
            <a:avLst/>
          </a:prstGeom>
          <a:noFill/>
        </p:spPr>
        <p:txBody>
          <a:bodyPr wrap="square" lIns="0" rtlCol="0">
            <a:spAutoFit/>
          </a:bodyPr>
          <a:lstStyle/>
          <a:p>
            <a:pPr algn="ctr"/>
            <a:r>
              <a:rPr lang="en-US" sz="1400" dirty="0"/>
              <a:t>Special Cases</a:t>
            </a:r>
          </a:p>
        </p:txBody>
      </p:sp>
      <p:sp>
        <p:nvSpPr>
          <p:cNvPr id="38" name="TextBox 37">
            <a:extLst>
              <a:ext uri="{FF2B5EF4-FFF2-40B4-BE49-F238E27FC236}">
                <a16:creationId xmlns:a16="http://schemas.microsoft.com/office/drawing/2014/main" id="{E79DE1A2-AD82-5786-2AA9-CFC8B405087F}"/>
              </a:ext>
            </a:extLst>
          </p:cNvPr>
          <p:cNvSpPr txBox="1"/>
          <p:nvPr/>
        </p:nvSpPr>
        <p:spPr>
          <a:xfrm>
            <a:off x="9638711" y="3711627"/>
            <a:ext cx="323165" cy="369332"/>
          </a:xfrm>
          <a:prstGeom prst="rect">
            <a:avLst/>
          </a:prstGeom>
          <a:noFill/>
        </p:spPr>
        <p:txBody>
          <a:bodyPr wrap="none" lIns="0" rtlCol="0">
            <a:spAutoFit/>
          </a:bodyPr>
          <a:lstStyle/>
          <a:p>
            <a:pPr algn="l"/>
            <a:r>
              <a:rPr lang="en-US" dirty="0"/>
              <a:t>…</a:t>
            </a:r>
          </a:p>
        </p:txBody>
      </p:sp>
      <p:sp>
        <p:nvSpPr>
          <p:cNvPr id="39" name="Rectangle 38">
            <a:extLst>
              <a:ext uri="{FF2B5EF4-FFF2-40B4-BE49-F238E27FC236}">
                <a16:creationId xmlns:a16="http://schemas.microsoft.com/office/drawing/2014/main" id="{738FB027-ECFA-D09E-18EB-BBE5ADAF9390}"/>
              </a:ext>
            </a:extLst>
          </p:cNvPr>
          <p:cNvSpPr/>
          <p:nvPr/>
        </p:nvSpPr>
        <p:spPr>
          <a:xfrm>
            <a:off x="7532552"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E1CA6957-50CA-CA0C-B0DC-66EB98017A4C}"/>
              </a:ext>
            </a:extLst>
          </p:cNvPr>
          <p:cNvSpPr/>
          <p:nvPr/>
        </p:nvSpPr>
        <p:spPr>
          <a:xfrm>
            <a:off x="2861126"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1A3F949-0493-DA43-A771-844910818F42}"/>
              </a:ext>
            </a:extLst>
          </p:cNvPr>
          <p:cNvSpPr/>
          <p:nvPr/>
        </p:nvSpPr>
        <p:spPr>
          <a:xfrm>
            <a:off x="3128755"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D2FAD197-CC0D-0C86-1543-48BA208A2A2B}"/>
              </a:ext>
            </a:extLst>
          </p:cNvPr>
          <p:cNvSpPr/>
          <p:nvPr/>
        </p:nvSpPr>
        <p:spPr>
          <a:xfrm>
            <a:off x="3128754"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477114D0-05BB-7D9B-20F5-82E038054498}"/>
              </a:ext>
            </a:extLst>
          </p:cNvPr>
          <p:cNvSpPr/>
          <p:nvPr/>
        </p:nvSpPr>
        <p:spPr>
          <a:xfrm>
            <a:off x="3128750"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C180C9B1-8528-EEFD-15F1-25BBF476AF56}"/>
              </a:ext>
            </a:extLst>
          </p:cNvPr>
          <p:cNvSpPr/>
          <p:nvPr/>
        </p:nvSpPr>
        <p:spPr>
          <a:xfrm>
            <a:off x="3128749"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214BBD6F-67A3-1E65-83EB-550674ADE4DC}"/>
              </a:ext>
            </a:extLst>
          </p:cNvPr>
          <p:cNvSpPr/>
          <p:nvPr/>
        </p:nvSpPr>
        <p:spPr>
          <a:xfrm>
            <a:off x="3128748"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E4836DD7-CA3F-BDEA-5085-66FCA18F5F34}"/>
              </a:ext>
            </a:extLst>
          </p:cNvPr>
          <p:cNvSpPr/>
          <p:nvPr/>
        </p:nvSpPr>
        <p:spPr>
          <a:xfrm>
            <a:off x="3128747"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786BB0BB-0F87-3490-0D6C-B20FDC4049A0}"/>
              </a:ext>
            </a:extLst>
          </p:cNvPr>
          <p:cNvSpPr txBox="1"/>
          <p:nvPr/>
        </p:nvSpPr>
        <p:spPr>
          <a:xfrm>
            <a:off x="2914085"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0470075C-33A0-A351-8A66-6530DB6B7821}"/>
              </a:ext>
            </a:extLst>
          </p:cNvPr>
          <p:cNvSpPr/>
          <p:nvPr/>
        </p:nvSpPr>
        <p:spPr>
          <a:xfrm>
            <a:off x="198773"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73CD23FC-F1F1-FCB7-918B-69198DC1B7F1}"/>
              </a:ext>
            </a:extLst>
          </p:cNvPr>
          <p:cNvSpPr/>
          <p:nvPr/>
        </p:nvSpPr>
        <p:spPr>
          <a:xfrm>
            <a:off x="2102840"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ectangle 50">
            <a:extLst>
              <a:ext uri="{FF2B5EF4-FFF2-40B4-BE49-F238E27FC236}">
                <a16:creationId xmlns:a16="http://schemas.microsoft.com/office/drawing/2014/main" id="{E9681135-B670-B1B7-7E30-AFDFD4471C00}"/>
              </a:ext>
            </a:extLst>
          </p:cNvPr>
          <p:cNvSpPr/>
          <p:nvPr/>
        </p:nvSpPr>
        <p:spPr>
          <a:xfrm>
            <a:off x="5438080"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7D822F0B-15F3-9BCF-2002-0EDD76A6C18A}"/>
              </a:ext>
            </a:extLst>
          </p:cNvPr>
          <p:cNvSpPr/>
          <p:nvPr/>
        </p:nvSpPr>
        <p:spPr>
          <a:xfrm>
            <a:off x="4581931"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ECE31EB-93FC-C457-E850-1934785BA25C}"/>
              </a:ext>
            </a:extLst>
          </p:cNvPr>
          <p:cNvSpPr/>
          <p:nvPr/>
        </p:nvSpPr>
        <p:spPr>
          <a:xfrm>
            <a:off x="10106835"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15542E-3306-112F-5904-CFC13E56E38A}"/>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4C37F5C0-0938-1FF0-BE28-5CD1C19E19BA}"/>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1" name="TextBox 10">
            <a:extLst>
              <a:ext uri="{FF2B5EF4-FFF2-40B4-BE49-F238E27FC236}">
                <a16:creationId xmlns:a16="http://schemas.microsoft.com/office/drawing/2014/main" id="{C5DA26F7-5AE2-8220-45DA-5D9213DDA34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64625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396C46C-6C2C-75AD-A7E0-A4D03FA72B64}"/>
            </a:ext>
          </a:extLst>
        </p:cNvPr>
        <p:cNvGrpSpPr/>
        <p:nvPr/>
      </p:nvGrpSpPr>
      <p:grpSpPr>
        <a:xfrm>
          <a:off x="0" y="0"/>
          <a:ext cx="0" cy="0"/>
          <a:chOff x="0" y="0"/>
          <a:chExt cx="0" cy="0"/>
        </a:xfrm>
      </p:grpSpPr>
      <p:sp>
        <p:nvSpPr>
          <p:cNvPr id="2" name="Vertical Scroll 1">
            <a:extLst>
              <a:ext uri="{FF2B5EF4-FFF2-40B4-BE49-F238E27FC236}">
                <a16:creationId xmlns:a16="http://schemas.microsoft.com/office/drawing/2014/main" id="{F7FF257A-E858-0689-24AC-898CAD580966}"/>
              </a:ext>
            </a:extLst>
          </p:cNvPr>
          <p:cNvSpPr/>
          <p:nvPr/>
        </p:nvSpPr>
        <p:spPr>
          <a:xfrm>
            <a:off x="5536924"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7A2608-E73F-D945-1D9A-7994617A849A}"/>
              </a:ext>
            </a:extLst>
          </p:cNvPr>
          <p:cNvSpPr/>
          <p:nvPr/>
        </p:nvSpPr>
        <p:spPr>
          <a:xfrm>
            <a:off x="5804553"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2" name="Rectangle 11">
            <a:extLst>
              <a:ext uri="{FF2B5EF4-FFF2-40B4-BE49-F238E27FC236}">
                <a16:creationId xmlns:a16="http://schemas.microsoft.com/office/drawing/2014/main" id="{FA6C7D14-244C-6822-DEFE-79C1DF7FAE51}"/>
              </a:ext>
            </a:extLst>
          </p:cNvPr>
          <p:cNvSpPr/>
          <p:nvPr/>
        </p:nvSpPr>
        <p:spPr>
          <a:xfrm>
            <a:off x="5804548"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4" name="Rectangle 13">
            <a:extLst>
              <a:ext uri="{FF2B5EF4-FFF2-40B4-BE49-F238E27FC236}">
                <a16:creationId xmlns:a16="http://schemas.microsoft.com/office/drawing/2014/main" id="{7AFD0DF0-34C5-6917-8222-3C522108A5CD}"/>
              </a:ext>
            </a:extLst>
          </p:cNvPr>
          <p:cNvSpPr/>
          <p:nvPr/>
        </p:nvSpPr>
        <p:spPr>
          <a:xfrm>
            <a:off x="5804546"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0" name="TextBox 19">
            <a:extLst>
              <a:ext uri="{FF2B5EF4-FFF2-40B4-BE49-F238E27FC236}">
                <a16:creationId xmlns:a16="http://schemas.microsoft.com/office/drawing/2014/main" id="{B7A7E8C9-D490-5A7F-4C3A-14088C875C01}"/>
              </a:ext>
            </a:extLst>
          </p:cNvPr>
          <p:cNvSpPr txBox="1"/>
          <p:nvPr/>
        </p:nvSpPr>
        <p:spPr>
          <a:xfrm>
            <a:off x="5536915" y="4972017"/>
            <a:ext cx="1773044" cy="307777"/>
          </a:xfrm>
          <a:prstGeom prst="rect">
            <a:avLst/>
          </a:prstGeom>
          <a:noFill/>
        </p:spPr>
        <p:txBody>
          <a:bodyPr wrap="square" lIns="0" rtlCol="0">
            <a:spAutoFit/>
          </a:bodyPr>
          <a:lstStyle/>
          <a:p>
            <a:pPr algn="ctr"/>
            <a:r>
              <a:rPr lang="en-US" sz="1400" dirty="0"/>
              <a:t>Internal Use</a:t>
            </a:r>
          </a:p>
        </p:txBody>
      </p:sp>
      <p:sp>
        <p:nvSpPr>
          <p:cNvPr id="21" name="Vertical Scroll 20">
            <a:extLst>
              <a:ext uri="{FF2B5EF4-FFF2-40B4-BE49-F238E27FC236}">
                <a16:creationId xmlns:a16="http://schemas.microsoft.com/office/drawing/2014/main" id="{34A4C4C0-D195-484F-50E6-D4B359B72F5B}"/>
              </a:ext>
            </a:extLst>
          </p:cNvPr>
          <p:cNvSpPr/>
          <p:nvPr/>
        </p:nvSpPr>
        <p:spPr>
          <a:xfrm>
            <a:off x="7637070"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BD2DF57-D816-09D4-72AD-37ABF4D20838}"/>
              </a:ext>
            </a:extLst>
          </p:cNvPr>
          <p:cNvSpPr/>
          <p:nvPr/>
        </p:nvSpPr>
        <p:spPr>
          <a:xfrm>
            <a:off x="7904698"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4" name="Rectangle 23">
            <a:extLst>
              <a:ext uri="{FF2B5EF4-FFF2-40B4-BE49-F238E27FC236}">
                <a16:creationId xmlns:a16="http://schemas.microsoft.com/office/drawing/2014/main" id="{523A6BE5-2CC5-EFE3-9C7F-674F40F311A4}"/>
              </a:ext>
            </a:extLst>
          </p:cNvPr>
          <p:cNvSpPr/>
          <p:nvPr/>
        </p:nvSpPr>
        <p:spPr>
          <a:xfrm>
            <a:off x="7904694"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0C34CBB2-133E-EB1F-BF36-462CF91A6053}"/>
              </a:ext>
            </a:extLst>
          </p:cNvPr>
          <p:cNvSpPr/>
          <p:nvPr/>
        </p:nvSpPr>
        <p:spPr>
          <a:xfrm>
            <a:off x="7904693"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7" name="Rectangle 26">
            <a:extLst>
              <a:ext uri="{FF2B5EF4-FFF2-40B4-BE49-F238E27FC236}">
                <a16:creationId xmlns:a16="http://schemas.microsoft.com/office/drawing/2014/main" id="{3C52E9CF-C138-4907-4AA2-57DD84C1755E}"/>
              </a:ext>
            </a:extLst>
          </p:cNvPr>
          <p:cNvSpPr/>
          <p:nvPr/>
        </p:nvSpPr>
        <p:spPr>
          <a:xfrm>
            <a:off x="7904691" y="45319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TextBox 28">
            <a:extLst>
              <a:ext uri="{FF2B5EF4-FFF2-40B4-BE49-F238E27FC236}">
                <a16:creationId xmlns:a16="http://schemas.microsoft.com/office/drawing/2014/main" id="{09D93D7F-E44E-45BF-ADF3-9E7EC7FE1A7F}"/>
              </a:ext>
            </a:extLst>
          </p:cNvPr>
          <p:cNvSpPr txBox="1"/>
          <p:nvPr/>
        </p:nvSpPr>
        <p:spPr>
          <a:xfrm>
            <a:off x="7637070" y="4988593"/>
            <a:ext cx="1773044" cy="307777"/>
          </a:xfrm>
          <a:prstGeom prst="rect">
            <a:avLst/>
          </a:prstGeom>
          <a:noFill/>
        </p:spPr>
        <p:txBody>
          <a:bodyPr wrap="square" lIns="0" rtlCol="0">
            <a:spAutoFit/>
          </a:bodyPr>
          <a:lstStyle/>
          <a:p>
            <a:pPr algn="ctr"/>
            <a:r>
              <a:rPr lang="en-US" sz="1400" dirty="0"/>
              <a:t>Distribution</a:t>
            </a:r>
          </a:p>
        </p:txBody>
      </p:sp>
      <p:sp>
        <p:nvSpPr>
          <p:cNvPr id="31" name="Vertical Scroll 30">
            <a:extLst>
              <a:ext uri="{FF2B5EF4-FFF2-40B4-BE49-F238E27FC236}">
                <a16:creationId xmlns:a16="http://schemas.microsoft.com/office/drawing/2014/main" id="{F832FE83-48E3-73A7-A9BF-02C7F225DB0B}"/>
              </a:ext>
            </a:extLst>
          </p:cNvPr>
          <p:cNvSpPr/>
          <p:nvPr/>
        </p:nvSpPr>
        <p:spPr>
          <a:xfrm>
            <a:off x="10202774"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AA27E7-239B-B93D-CE36-6338243D5CC2}"/>
              </a:ext>
            </a:extLst>
          </p:cNvPr>
          <p:cNvSpPr/>
          <p:nvPr/>
        </p:nvSpPr>
        <p:spPr>
          <a:xfrm>
            <a:off x="10470402"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3" name="Rectangle 32">
            <a:extLst>
              <a:ext uri="{FF2B5EF4-FFF2-40B4-BE49-F238E27FC236}">
                <a16:creationId xmlns:a16="http://schemas.microsoft.com/office/drawing/2014/main" id="{4F2FBEF4-39CC-D200-325D-BAAB6BEC5F97}"/>
              </a:ext>
            </a:extLst>
          </p:cNvPr>
          <p:cNvSpPr/>
          <p:nvPr/>
        </p:nvSpPr>
        <p:spPr>
          <a:xfrm>
            <a:off x="10470398"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4" name="Rectangle 33">
            <a:extLst>
              <a:ext uri="{FF2B5EF4-FFF2-40B4-BE49-F238E27FC236}">
                <a16:creationId xmlns:a16="http://schemas.microsoft.com/office/drawing/2014/main" id="{CF3007F2-30E6-E890-DE42-0103E87353E5}"/>
              </a:ext>
            </a:extLst>
          </p:cNvPr>
          <p:cNvSpPr/>
          <p:nvPr/>
        </p:nvSpPr>
        <p:spPr>
          <a:xfrm>
            <a:off x="10470397"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5" name="Rectangle 34">
            <a:extLst>
              <a:ext uri="{FF2B5EF4-FFF2-40B4-BE49-F238E27FC236}">
                <a16:creationId xmlns:a16="http://schemas.microsoft.com/office/drawing/2014/main" id="{C8757483-D148-23A2-7EAC-DD0289DFACD8}"/>
              </a:ext>
            </a:extLst>
          </p:cNvPr>
          <p:cNvSpPr/>
          <p:nvPr/>
        </p:nvSpPr>
        <p:spPr>
          <a:xfrm>
            <a:off x="10470395"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6" name="TextBox 35">
            <a:extLst>
              <a:ext uri="{FF2B5EF4-FFF2-40B4-BE49-F238E27FC236}">
                <a16:creationId xmlns:a16="http://schemas.microsoft.com/office/drawing/2014/main" id="{95C9CF0B-8432-B426-4D6B-D52743094B2D}"/>
              </a:ext>
            </a:extLst>
          </p:cNvPr>
          <p:cNvSpPr txBox="1"/>
          <p:nvPr/>
        </p:nvSpPr>
        <p:spPr>
          <a:xfrm>
            <a:off x="10202774" y="4988593"/>
            <a:ext cx="1773044" cy="307777"/>
          </a:xfrm>
          <a:prstGeom prst="rect">
            <a:avLst/>
          </a:prstGeom>
          <a:noFill/>
        </p:spPr>
        <p:txBody>
          <a:bodyPr wrap="square" lIns="0" rtlCol="0">
            <a:spAutoFit/>
          </a:bodyPr>
          <a:lstStyle/>
          <a:p>
            <a:pPr algn="ctr"/>
            <a:r>
              <a:rPr lang="en-US" sz="1400" dirty="0"/>
              <a:t>Special Cases</a:t>
            </a:r>
          </a:p>
        </p:txBody>
      </p:sp>
      <p:sp>
        <p:nvSpPr>
          <p:cNvPr id="37" name="Rectangle 36">
            <a:extLst>
              <a:ext uri="{FF2B5EF4-FFF2-40B4-BE49-F238E27FC236}">
                <a16:creationId xmlns:a16="http://schemas.microsoft.com/office/drawing/2014/main" id="{7555F787-972C-47AB-520C-A836C33400B3}"/>
              </a:ext>
            </a:extLst>
          </p:cNvPr>
          <p:cNvSpPr/>
          <p:nvPr/>
        </p:nvSpPr>
        <p:spPr>
          <a:xfrm>
            <a:off x="10470395" y="3105309"/>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8" name="TextBox 37">
            <a:extLst>
              <a:ext uri="{FF2B5EF4-FFF2-40B4-BE49-F238E27FC236}">
                <a16:creationId xmlns:a16="http://schemas.microsoft.com/office/drawing/2014/main" id="{38C9C5D7-AF35-9373-722D-BB6F39AEBBA7}"/>
              </a:ext>
            </a:extLst>
          </p:cNvPr>
          <p:cNvSpPr txBox="1"/>
          <p:nvPr/>
        </p:nvSpPr>
        <p:spPr>
          <a:xfrm>
            <a:off x="9634498" y="3711627"/>
            <a:ext cx="323165" cy="369332"/>
          </a:xfrm>
          <a:prstGeom prst="rect">
            <a:avLst/>
          </a:prstGeom>
          <a:noFill/>
        </p:spPr>
        <p:txBody>
          <a:bodyPr wrap="none" lIns="0" rtlCol="0">
            <a:spAutoFit/>
          </a:bodyPr>
          <a:lstStyle/>
          <a:p>
            <a:pPr algn="l"/>
            <a:r>
              <a:rPr lang="en-US" dirty="0"/>
              <a:t>…</a:t>
            </a:r>
          </a:p>
        </p:txBody>
      </p:sp>
      <p:sp>
        <p:nvSpPr>
          <p:cNvPr id="39" name="Rectangle 38">
            <a:extLst>
              <a:ext uri="{FF2B5EF4-FFF2-40B4-BE49-F238E27FC236}">
                <a16:creationId xmlns:a16="http://schemas.microsoft.com/office/drawing/2014/main" id="{95EB6DFB-7EA7-4E06-081B-764483B5F2B1}"/>
              </a:ext>
            </a:extLst>
          </p:cNvPr>
          <p:cNvSpPr/>
          <p:nvPr/>
        </p:nvSpPr>
        <p:spPr>
          <a:xfrm>
            <a:off x="7528339"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168BCF9B-79CB-B5B1-8C18-1947B6E9CE3D}"/>
              </a:ext>
            </a:extLst>
          </p:cNvPr>
          <p:cNvSpPr/>
          <p:nvPr/>
        </p:nvSpPr>
        <p:spPr>
          <a:xfrm>
            <a:off x="2856913"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7564155-BE2A-0006-5621-6D4F0A110054}"/>
              </a:ext>
            </a:extLst>
          </p:cNvPr>
          <p:cNvSpPr/>
          <p:nvPr/>
        </p:nvSpPr>
        <p:spPr>
          <a:xfrm>
            <a:off x="3124542"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D6E9547F-B6B7-202F-1C68-19B17A78E679}"/>
              </a:ext>
            </a:extLst>
          </p:cNvPr>
          <p:cNvSpPr/>
          <p:nvPr/>
        </p:nvSpPr>
        <p:spPr>
          <a:xfrm>
            <a:off x="3124541"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C5A65F97-40C8-0408-5ED3-1E865F033149}"/>
              </a:ext>
            </a:extLst>
          </p:cNvPr>
          <p:cNvSpPr/>
          <p:nvPr/>
        </p:nvSpPr>
        <p:spPr>
          <a:xfrm>
            <a:off x="3124537"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3E73920D-D54A-4F6B-43AF-A1DD3B35913C}"/>
              </a:ext>
            </a:extLst>
          </p:cNvPr>
          <p:cNvSpPr/>
          <p:nvPr/>
        </p:nvSpPr>
        <p:spPr>
          <a:xfrm>
            <a:off x="3124536"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A587890F-1660-F173-462F-2DAD05236AAA}"/>
              </a:ext>
            </a:extLst>
          </p:cNvPr>
          <p:cNvSpPr/>
          <p:nvPr/>
        </p:nvSpPr>
        <p:spPr>
          <a:xfrm>
            <a:off x="3124535"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A4D6E575-2348-7D66-12B2-9553BBD0FE5B}"/>
              </a:ext>
            </a:extLst>
          </p:cNvPr>
          <p:cNvSpPr/>
          <p:nvPr/>
        </p:nvSpPr>
        <p:spPr>
          <a:xfrm>
            <a:off x="3124534"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2AC23D82-4A09-47F3-07E2-F8592308304D}"/>
              </a:ext>
            </a:extLst>
          </p:cNvPr>
          <p:cNvSpPr txBox="1"/>
          <p:nvPr/>
        </p:nvSpPr>
        <p:spPr>
          <a:xfrm>
            <a:off x="2909872"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918D525E-F1B7-2766-91A9-FA49543427A7}"/>
              </a:ext>
            </a:extLst>
          </p:cNvPr>
          <p:cNvSpPr/>
          <p:nvPr/>
        </p:nvSpPr>
        <p:spPr>
          <a:xfrm>
            <a:off x="194560"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F177106F-E5D2-8A13-48EE-39C1ECD69C53}"/>
              </a:ext>
            </a:extLst>
          </p:cNvPr>
          <p:cNvSpPr/>
          <p:nvPr/>
        </p:nvSpPr>
        <p:spPr>
          <a:xfrm>
            <a:off x="2098627"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ectangle 50">
            <a:extLst>
              <a:ext uri="{FF2B5EF4-FFF2-40B4-BE49-F238E27FC236}">
                <a16:creationId xmlns:a16="http://schemas.microsoft.com/office/drawing/2014/main" id="{7728EB8D-E07E-A48C-262C-C21FF51CF1D0}"/>
              </a:ext>
            </a:extLst>
          </p:cNvPr>
          <p:cNvSpPr/>
          <p:nvPr/>
        </p:nvSpPr>
        <p:spPr>
          <a:xfrm>
            <a:off x="5433867"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481E9B82-5A91-0ACF-1547-1083B329F30F}"/>
              </a:ext>
            </a:extLst>
          </p:cNvPr>
          <p:cNvSpPr/>
          <p:nvPr/>
        </p:nvSpPr>
        <p:spPr>
          <a:xfrm>
            <a:off x="4577718"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BF266B5-8907-543E-D095-A98715D0FDE4}"/>
              </a:ext>
            </a:extLst>
          </p:cNvPr>
          <p:cNvSpPr/>
          <p:nvPr/>
        </p:nvSpPr>
        <p:spPr>
          <a:xfrm>
            <a:off x="10102622"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C687FFC-6BAA-6FC4-CA17-02B8CD449F92}"/>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40F00CFF-E53A-4207-F510-2E72BCEA62AE}"/>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3" name="TextBox 12">
            <a:extLst>
              <a:ext uri="{FF2B5EF4-FFF2-40B4-BE49-F238E27FC236}">
                <a16:creationId xmlns:a16="http://schemas.microsoft.com/office/drawing/2014/main" id="{F163B952-5C13-5905-1203-F6C28DDF068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8561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DB6AECB-5979-2815-8FD8-D4771EE7D0B4}"/>
            </a:ext>
          </a:extLst>
        </p:cNvPr>
        <p:cNvGrpSpPr/>
        <p:nvPr/>
      </p:nvGrpSpPr>
      <p:grpSpPr>
        <a:xfrm>
          <a:off x="0" y="0"/>
          <a:ext cx="0" cy="0"/>
          <a:chOff x="0" y="0"/>
          <a:chExt cx="0" cy="0"/>
        </a:xfrm>
      </p:grpSpPr>
      <p:sp>
        <p:nvSpPr>
          <p:cNvPr id="21" name="Vertical Scroll 20">
            <a:extLst>
              <a:ext uri="{FF2B5EF4-FFF2-40B4-BE49-F238E27FC236}">
                <a16:creationId xmlns:a16="http://schemas.microsoft.com/office/drawing/2014/main" id="{F8F51834-113D-2E25-D794-3BB8E8AC0E72}"/>
              </a:ext>
            </a:extLst>
          </p:cNvPr>
          <p:cNvSpPr/>
          <p:nvPr/>
        </p:nvSpPr>
        <p:spPr>
          <a:xfrm>
            <a:off x="9970225"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5DD927-A5BE-824B-D9C6-AAC4AED490AC}"/>
              </a:ext>
            </a:extLst>
          </p:cNvPr>
          <p:cNvSpPr/>
          <p:nvPr/>
        </p:nvSpPr>
        <p:spPr>
          <a:xfrm>
            <a:off x="10237853"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4" name="Rectangle 23">
            <a:extLst>
              <a:ext uri="{FF2B5EF4-FFF2-40B4-BE49-F238E27FC236}">
                <a16:creationId xmlns:a16="http://schemas.microsoft.com/office/drawing/2014/main" id="{9DFD3693-5C77-694B-686F-4AAD88676E10}"/>
              </a:ext>
            </a:extLst>
          </p:cNvPr>
          <p:cNvSpPr/>
          <p:nvPr/>
        </p:nvSpPr>
        <p:spPr>
          <a:xfrm>
            <a:off x="10237849"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BFC8170C-DE4D-48AE-3893-6157E92DFBC6}"/>
              </a:ext>
            </a:extLst>
          </p:cNvPr>
          <p:cNvSpPr/>
          <p:nvPr/>
        </p:nvSpPr>
        <p:spPr>
          <a:xfrm>
            <a:off x="10237848"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7" name="Rectangle 26">
            <a:extLst>
              <a:ext uri="{FF2B5EF4-FFF2-40B4-BE49-F238E27FC236}">
                <a16:creationId xmlns:a16="http://schemas.microsoft.com/office/drawing/2014/main" id="{6204DD57-4E72-EF32-4AED-F4394D19A4A8}"/>
              </a:ext>
            </a:extLst>
          </p:cNvPr>
          <p:cNvSpPr/>
          <p:nvPr/>
        </p:nvSpPr>
        <p:spPr>
          <a:xfrm>
            <a:off x="10237846" y="4531935"/>
            <a:ext cx="1237785" cy="223024"/>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TextBox 28">
            <a:extLst>
              <a:ext uri="{FF2B5EF4-FFF2-40B4-BE49-F238E27FC236}">
                <a16:creationId xmlns:a16="http://schemas.microsoft.com/office/drawing/2014/main" id="{9543C0BC-92BB-D9F3-1753-927CA6EAC043}"/>
              </a:ext>
            </a:extLst>
          </p:cNvPr>
          <p:cNvSpPr txBox="1"/>
          <p:nvPr/>
        </p:nvSpPr>
        <p:spPr>
          <a:xfrm>
            <a:off x="9970225" y="4988593"/>
            <a:ext cx="1773044" cy="307777"/>
          </a:xfrm>
          <a:prstGeom prst="rect">
            <a:avLst/>
          </a:prstGeom>
          <a:noFill/>
        </p:spPr>
        <p:txBody>
          <a:bodyPr wrap="square" lIns="0" rtlCol="0">
            <a:spAutoFit/>
          </a:bodyPr>
          <a:lstStyle/>
          <a:p>
            <a:pPr algn="ctr"/>
            <a:r>
              <a:rPr lang="en-US" sz="1400" dirty="0"/>
              <a:t>LGPL-3.0</a:t>
            </a:r>
          </a:p>
        </p:txBody>
      </p:sp>
      <p:sp>
        <p:nvSpPr>
          <p:cNvPr id="39" name="Rectangle 38">
            <a:extLst>
              <a:ext uri="{FF2B5EF4-FFF2-40B4-BE49-F238E27FC236}">
                <a16:creationId xmlns:a16="http://schemas.microsoft.com/office/drawing/2014/main" id="{6C6237E6-FA60-CD9B-17D2-9D0B49C00CCC}"/>
              </a:ext>
            </a:extLst>
          </p:cNvPr>
          <p:cNvSpPr/>
          <p:nvPr/>
        </p:nvSpPr>
        <p:spPr>
          <a:xfrm>
            <a:off x="9861494"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184D57AC-EE02-C22F-DC28-8C08B785D4A9}"/>
              </a:ext>
            </a:extLst>
          </p:cNvPr>
          <p:cNvSpPr/>
          <p:nvPr/>
        </p:nvSpPr>
        <p:spPr>
          <a:xfrm>
            <a:off x="2941136"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7861E87-DDCD-1396-FC25-7922B2D1BAF7}"/>
              </a:ext>
            </a:extLst>
          </p:cNvPr>
          <p:cNvSpPr/>
          <p:nvPr/>
        </p:nvSpPr>
        <p:spPr>
          <a:xfrm>
            <a:off x="3208765"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7B12F01B-DA35-C580-D99D-E7257A8A5FE3}"/>
              </a:ext>
            </a:extLst>
          </p:cNvPr>
          <p:cNvSpPr/>
          <p:nvPr/>
        </p:nvSpPr>
        <p:spPr>
          <a:xfrm>
            <a:off x="3208764"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42D83967-D7C2-463B-9FD7-7C8AFC8C2480}"/>
              </a:ext>
            </a:extLst>
          </p:cNvPr>
          <p:cNvSpPr/>
          <p:nvPr/>
        </p:nvSpPr>
        <p:spPr>
          <a:xfrm>
            <a:off x="3208760"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5A99C22C-97DB-C949-5F0E-BB0FAC08EC83}"/>
              </a:ext>
            </a:extLst>
          </p:cNvPr>
          <p:cNvSpPr/>
          <p:nvPr/>
        </p:nvSpPr>
        <p:spPr>
          <a:xfrm>
            <a:off x="3208759"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B5935214-AF69-1635-83AB-247DC3121A03}"/>
              </a:ext>
            </a:extLst>
          </p:cNvPr>
          <p:cNvSpPr/>
          <p:nvPr/>
        </p:nvSpPr>
        <p:spPr>
          <a:xfrm>
            <a:off x="3208758"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5D584962-E3DA-B526-A5E5-9C5F959B3747}"/>
              </a:ext>
            </a:extLst>
          </p:cNvPr>
          <p:cNvSpPr/>
          <p:nvPr/>
        </p:nvSpPr>
        <p:spPr>
          <a:xfrm>
            <a:off x="3208757"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34BAFF8B-EB1D-3A65-4D78-AD9E8A68846C}"/>
              </a:ext>
            </a:extLst>
          </p:cNvPr>
          <p:cNvSpPr txBox="1"/>
          <p:nvPr/>
        </p:nvSpPr>
        <p:spPr>
          <a:xfrm>
            <a:off x="2994095"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EE4F5B3D-373A-F899-BCBF-4382BBE832D8}"/>
              </a:ext>
            </a:extLst>
          </p:cNvPr>
          <p:cNvSpPr/>
          <p:nvPr/>
        </p:nvSpPr>
        <p:spPr>
          <a:xfrm>
            <a:off x="278783"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7FE69CD7-85DE-60D2-8AA5-E2611FDC8E76}"/>
              </a:ext>
            </a:extLst>
          </p:cNvPr>
          <p:cNvSpPr/>
          <p:nvPr/>
        </p:nvSpPr>
        <p:spPr>
          <a:xfrm>
            <a:off x="2182850"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ight Arrow 51">
            <a:extLst>
              <a:ext uri="{FF2B5EF4-FFF2-40B4-BE49-F238E27FC236}">
                <a16:creationId xmlns:a16="http://schemas.microsoft.com/office/drawing/2014/main" id="{EAE46CEA-467A-79E4-DDE6-9616B814E745}"/>
              </a:ext>
            </a:extLst>
          </p:cNvPr>
          <p:cNvSpPr/>
          <p:nvPr/>
        </p:nvSpPr>
        <p:spPr>
          <a:xfrm>
            <a:off x="4661941"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Scroll 2">
            <a:extLst>
              <a:ext uri="{FF2B5EF4-FFF2-40B4-BE49-F238E27FC236}">
                <a16:creationId xmlns:a16="http://schemas.microsoft.com/office/drawing/2014/main" id="{45DB52DC-FDF8-6203-85DC-6BBA46CD7D81}"/>
              </a:ext>
            </a:extLst>
          </p:cNvPr>
          <p:cNvSpPr/>
          <p:nvPr/>
        </p:nvSpPr>
        <p:spPr>
          <a:xfrm>
            <a:off x="7850767"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03D9FC-B7C5-F944-A3B5-4FA8CE2D8A5E}"/>
              </a:ext>
            </a:extLst>
          </p:cNvPr>
          <p:cNvSpPr/>
          <p:nvPr/>
        </p:nvSpPr>
        <p:spPr>
          <a:xfrm>
            <a:off x="8118395"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 name="Rectangle 4">
            <a:extLst>
              <a:ext uri="{FF2B5EF4-FFF2-40B4-BE49-F238E27FC236}">
                <a16:creationId xmlns:a16="http://schemas.microsoft.com/office/drawing/2014/main" id="{AF09076B-8A36-24B8-9C15-E4152296D55E}"/>
              </a:ext>
            </a:extLst>
          </p:cNvPr>
          <p:cNvSpPr/>
          <p:nvPr/>
        </p:nvSpPr>
        <p:spPr>
          <a:xfrm>
            <a:off x="8118391"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 name="Rectangle 5">
            <a:extLst>
              <a:ext uri="{FF2B5EF4-FFF2-40B4-BE49-F238E27FC236}">
                <a16:creationId xmlns:a16="http://schemas.microsoft.com/office/drawing/2014/main" id="{EF9C37C1-0B51-C043-5A17-65635DECA516}"/>
              </a:ext>
            </a:extLst>
          </p:cNvPr>
          <p:cNvSpPr/>
          <p:nvPr/>
        </p:nvSpPr>
        <p:spPr>
          <a:xfrm>
            <a:off x="8118390"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 name="Rectangle 6">
            <a:extLst>
              <a:ext uri="{FF2B5EF4-FFF2-40B4-BE49-F238E27FC236}">
                <a16:creationId xmlns:a16="http://schemas.microsoft.com/office/drawing/2014/main" id="{4F177E78-A1C7-6DD7-92EC-7D13971FA1F9}"/>
              </a:ext>
            </a:extLst>
          </p:cNvPr>
          <p:cNvSpPr/>
          <p:nvPr/>
        </p:nvSpPr>
        <p:spPr>
          <a:xfrm>
            <a:off x="8118388" y="4531935"/>
            <a:ext cx="1237785" cy="223024"/>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TextBox 8">
            <a:extLst>
              <a:ext uri="{FF2B5EF4-FFF2-40B4-BE49-F238E27FC236}">
                <a16:creationId xmlns:a16="http://schemas.microsoft.com/office/drawing/2014/main" id="{9D3EFAF4-BEAF-EFE3-764A-30DB22A2FF5D}"/>
              </a:ext>
            </a:extLst>
          </p:cNvPr>
          <p:cNvSpPr txBox="1"/>
          <p:nvPr/>
        </p:nvSpPr>
        <p:spPr>
          <a:xfrm>
            <a:off x="7850767" y="4988593"/>
            <a:ext cx="1773044" cy="307777"/>
          </a:xfrm>
          <a:prstGeom prst="rect">
            <a:avLst/>
          </a:prstGeom>
          <a:noFill/>
        </p:spPr>
        <p:txBody>
          <a:bodyPr wrap="square" lIns="0" rtlCol="0">
            <a:spAutoFit/>
          </a:bodyPr>
          <a:lstStyle/>
          <a:p>
            <a:pPr algn="ctr"/>
            <a:r>
              <a:rPr lang="en-US" sz="1400" dirty="0"/>
              <a:t>LGPL-3.0</a:t>
            </a:r>
          </a:p>
        </p:txBody>
      </p:sp>
      <p:sp>
        <p:nvSpPr>
          <p:cNvPr id="10" name="Rectangle 9">
            <a:extLst>
              <a:ext uri="{FF2B5EF4-FFF2-40B4-BE49-F238E27FC236}">
                <a16:creationId xmlns:a16="http://schemas.microsoft.com/office/drawing/2014/main" id="{BB2ED377-B516-110E-A328-B2E5B40185B5}"/>
              </a:ext>
            </a:extLst>
          </p:cNvPr>
          <p:cNvSpPr/>
          <p:nvPr/>
        </p:nvSpPr>
        <p:spPr>
          <a:xfrm>
            <a:off x="7742036"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5A055AA-52ED-12D3-6539-B6A712AE930D}"/>
              </a:ext>
            </a:extLst>
          </p:cNvPr>
          <p:cNvSpPr txBox="1"/>
          <p:nvPr/>
        </p:nvSpPr>
        <p:spPr>
          <a:xfrm>
            <a:off x="7841854" y="2222864"/>
            <a:ext cx="1773044" cy="307777"/>
          </a:xfrm>
          <a:prstGeom prst="rect">
            <a:avLst/>
          </a:prstGeom>
          <a:noFill/>
        </p:spPr>
        <p:txBody>
          <a:bodyPr wrap="square" lIns="0" rtlCol="0">
            <a:spAutoFit/>
          </a:bodyPr>
          <a:lstStyle/>
          <a:p>
            <a:pPr algn="ctr"/>
            <a:r>
              <a:rPr lang="en-US" sz="1400" dirty="0"/>
              <a:t>Desktop App</a:t>
            </a:r>
          </a:p>
        </p:txBody>
      </p:sp>
      <p:sp>
        <p:nvSpPr>
          <p:cNvPr id="13" name="TextBox 12">
            <a:extLst>
              <a:ext uri="{FF2B5EF4-FFF2-40B4-BE49-F238E27FC236}">
                <a16:creationId xmlns:a16="http://schemas.microsoft.com/office/drawing/2014/main" id="{D1FFC792-508F-F540-FC68-7DB6E24C8D93}"/>
              </a:ext>
            </a:extLst>
          </p:cNvPr>
          <p:cNvSpPr txBox="1"/>
          <p:nvPr/>
        </p:nvSpPr>
        <p:spPr>
          <a:xfrm>
            <a:off x="9861494" y="2229017"/>
            <a:ext cx="1773044" cy="307777"/>
          </a:xfrm>
          <a:prstGeom prst="rect">
            <a:avLst/>
          </a:prstGeom>
          <a:noFill/>
        </p:spPr>
        <p:txBody>
          <a:bodyPr wrap="square" lIns="0" rtlCol="0">
            <a:spAutoFit/>
          </a:bodyPr>
          <a:lstStyle/>
          <a:p>
            <a:pPr algn="ctr"/>
            <a:r>
              <a:rPr lang="en-US" sz="1400" dirty="0"/>
              <a:t>Embedded Device</a:t>
            </a:r>
          </a:p>
        </p:txBody>
      </p:sp>
      <p:sp>
        <p:nvSpPr>
          <p:cNvPr id="15" name="Vertical Scroll 14">
            <a:extLst>
              <a:ext uri="{FF2B5EF4-FFF2-40B4-BE49-F238E27FC236}">
                <a16:creationId xmlns:a16="http://schemas.microsoft.com/office/drawing/2014/main" id="{CAFDAF6B-820F-209B-7B2A-92E725841991}"/>
              </a:ext>
            </a:extLst>
          </p:cNvPr>
          <p:cNvSpPr/>
          <p:nvPr/>
        </p:nvSpPr>
        <p:spPr>
          <a:xfrm>
            <a:off x="5703902"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0DA760-36F5-297E-8D29-9F83C0F00A15}"/>
              </a:ext>
            </a:extLst>
          </p:cNvPr>
          <p:cNvSpPr/>
          <p:nvPr/>
        </p:nvSpPr>
        <p:spPr>
          <a:xfrm>
            <a:off x="5971530"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7" name="Rectangle 16">
            <a:extLst>
              <a:ext uri="{FF2B5EF4-FFF2-40B4-BE49-F238E27FC236}">
                <a16:creationId xmlns:a16="http://schemas.microsoft.com/office/drawing/2014/main" id="{6FE55E7C-D230-7BB2-EF47-FB6F01E555AA}"/>
              </a:ext>
            </a:extLst>
          </p:cNvPr>
          <p:cNvSpPr/>
          <p:nvPr/>
        </p:nvSpPr>
        <p:spPr>
          <a:xfrm>
            <a:off x="5971526"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A08FC92A-F3ED-48D8-52CB-779D1613C1BA}"/>
              </a:ext>
            </a:extLst>
          </p:cNvPr>
          <p:cNvSpPr/>
          <p:nvPr/>
        </p:nvSpPr>
        <p:spPr>
          <a:xfrm>
            <a:off x="5971525"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E8716B20-CF3D-13E8-D4B6-B3FD5F28C9F0}"/>
              </a:ext>
            </a:extLst>
          </p:cNvPr>
          <p:cNvSpPr/>
          <p:nvPr/>
        </p:nvSpPr>
        <p:spPr>
          <a:xfrm>
            <a:off x="5971523" y="4531935"/>
            <a:ext cx="1237785" cy="223024"/>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2" name="TextBox 21">
            <a:extLst>
              <a:ext uri="{FF2B5EF4-FFF2-40B4-BE49-F238E27FC236}">
                <a16:creationId xmlns:a16="http://schemas.microsoft.com/office/drawing/2014/main" id="{4EDCD565-D7DD-5FC6-C5DC-D697EDFAA077}"/>
              </a:ext>
            </a:extLst>
          </p:cNvPr>
          <p:cNvSpPr txBox="1"/>
          <p:nvPr/>
        </p:nvSpPr>
        <p:spPr>
          <a:xfrm>
            <a:off x="5703902" y="4988593"/>
            <a:ext cx="1773044" cy="307777"/>
          </a:xfrm>
          <a:prstGeom prst="rect">
            <a:avLst/>
          </a:prstGeom>
          <a:noFill/>
        </p:spPr>
        <p:txBody>
          <a:bodyPr wrap="square" lIns="0" rtlCol="0">
            <a:spAutoFit/>
          </a:bodyPr>
          <a:lstStyle/>
          <a:p>
            <a:pPr algn="ctr"/>
            <a:r>
              <a:rPr lang="en-US" sz="1400" dirty="0"/>
              <a:t>LGPL-3.0</a:t>
            </a:r>
          </a:p>
        </p:txBody>
      </p:sp>
      <p:sp>
        <p:nvSpPr>
          <p:cNvPr id="26" name="Rectangle 25">
            <a:extLst>
              <a:ext uri="{FF2B5EF4-FFF2-40B4-BE49-F238E27FC236}">
                <a16:creationId xmlns:a16="http://schemas.microsoft.com/office/drawing/2014/main" id="{A8009E6B-AD43-D5E1-F106-83EE99610231}"/>
              </a:ext>
            </a:extLst>
          </p:cNvPr>
          <p:cNvSpPr/>
          <p:nvPr/>
        </p:nvSpPr>
        <p:spPr>
          <a:xfrm>
            <a:off x="5595171"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DDB1FAA-86FD-C370-5335-A5230FC48041}"/>
              </a:ext>
            </a:extLst>
          </p:cNvPr>
          <p:cNvSpPr txBox="1"/>
          <p:nvPr/>
        </p:nvSpPr>
        <p:spPr>
          <a:xfrm>
            <a:off x="5694989" y="2222864"/>
            <a:ext cx="1773044" cy="307777"/>
          </a:xfrm>
          <a:prstGeom prst="rect">
            <a:avLst/>
          </a:prstGeom>
          <a:noFill/>
        </p:spPr>
        <p:txBody>
          <a:bodyPr wrap="square" lIns="0" rtlCol="0">
            <a:spAutoFit/>
          </a:bodyPr>
          <a:lstStyle/>
          <a:p>
            <a:pPr algn="ctr"/>
            <a:r>
              <a:rPr lang="en-US" sz="1400" dirty="0"/>
              <a:t>Server Side</a:t>
            </a:r>
          </a:p>
        </p:txBody>
      </p:sp>
      <p:sp>
        <p:nvSpPr>
          <p:cNvPr id="14" name="TextBox 13">
            <a:extLst>
              <a:ext uri="{FF2B5EF4-FFF2-40B4-BE49-F238E27FC236}">
                <a16:creationId xmlns:a16="http://schemas.microsoft.com/office/drawing/2014/main" id="{D907142E-AE1F-B81A-852D-4126FC83BCA8}"/>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20" name="Google Shape;121;p54">
            <a:extLst>
              <a:ext uri="{FF2B5EF4-FFF2-40B4-BE49-F238E27FC236}">
                <a16:creationId xmlns:a16="http://schemas.microsoft.com/office/drawing/2014/main" id="{F6761852-C1F9-2BC2-8300-F631E7B5CD2E}"/>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31" name="TextBox 30">
            <a:extLst>
              <a:ext uri="{FF2B5EF4-FFF2-40B4-BE49-F238E27FC236}">
                <a16:creationId xmlns:a16="http://schemas.microsoft.com/office/drawing/2014/main" id="{20B9C46F-3BE4-349F-27D1-539931B9E0D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6852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8D344FD-398A-AC84-5F34-2F0B0E5F411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461992E-8CB5-8522-C30E-00B30C5B13F1}"/>
              </a:ext>
            </a:extLst>
          </p:cNvPr>
          <p:cNvSpPr/>
          <p:nvPr/>
        </p:nvSpPr>
        <p:spPr>
          <a:xfrm>
            <a:off x="3059427" y="3216990"/>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76A41B7-B4BA-9093-A084-50FD0AF7C5AB}"/>
              </a:ext>
            </a:extLst>
          </p:cNvPr>
          <p:cNvSpPr/>
          <p:nvPr/>
        </p:nvSpPr>
        <p:spPr>
          <a:xfrm>
            <a:off x="3150488" y="333410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0736ED39-8299-8AC4-63B1-28FCC9E2070F}"/>
              </a:ext>
            </a:extLst>
          </p:cNvPr>
          <p:cNvSpPr/>
          <p:nvPr/>
        </p:nvSpPr>
        <p:spPr>
          <a:xfrm>
            <a:off x="3150487" y="36191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54F92443-AC77-CF88-D8DB-715397FF39D3}"/>
              </a:ext>
            </a:extLst>
          </p:cNvPr>
          <p:cNvSpPr/>
          <p:nvPr/>
        </p:nvSpPr>
        <p:spPr>
          <a:xfrm>
            <a:off x="3150483" y="39028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6918F5AF-F5B7-BC85-B86C-5043478CAFB9}"/>
              </a:ext>
            </a:extLst>
          </p:cNvPr>
          <p:cNvSpPr/>
          <p:nvPr/>
        </p:nvSpPr>
        <p:spPr>
          <a:xfrm>
            <a:off x="3150482" y="41864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FBC97C1C-DA9E-ED6A-5755-E8F979E494C3}"/>
              </a:ext>
            </a:extLst>
          </p:cNvPr>
          <p:cNvSpPr/>
          <p:nvPr/>
        </p:nvSpPr>
        <p:spPr>
          <a:xfrm>
            <a:off x="3150481" y="448267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F3698C6C-76F8-F4F4-46FF-9645FC7BDC31}"/>
              </a:ext>
            </a:extLst>
          </p:cNvPr>
          <p:cNvSpPr/>
          <p:nvPr/>
        </p:nvSpPr>
        <p:spPr>
          <a:xfrm>
            <a:off x="3150480" y="47789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9143088F-5551-4A7D-ED81-03C9A24E4F49}"/>
              </a:ext>
            </a:extLst>
          </p:cNvPr>
          <p:cNvSpPr/>
          <p:nvPr/>
        </p:nvSpPr>
        <p:spPr>
          <a:xfrm>
            <a:off x="3059427" y="2670340"/>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5" name="Rectangle 4">
            <a:extLst>
              <a:ext uri="{FF2B5EF4-FFF2-40B4-BE49-F238E27FC236}">
                <a16:creationId xmlns:a16="http://schemas.microsoft.com/office/drawing/2014/main" id="{A06A4080-EC89-F661-8A27-35C1889B5AB6}"/>
              </a:ext>
            </a:extLst>
          </p:cNvPr>
          <p:cNvSpPr/>
          <p:nvPr/>
        </p:nvSpPr>
        <p:spPr>
          <a:xfrm>
            <a:off x="4217199" y="3212833"/>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7F92FDB-15F2-400C-09AF-49B7F6629CE0}"/>
              </a:ext>
            </a:extLst>
          </p:cNvPr>
          <p:cNvSpPr/>
          <p:nvPr/>
        </p:nvSpPr>
        <p:spPr>
          <a:xfrm>
            <a:off x="4308260" y="332994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 name="Rectangle 6">
            <a:extLst>
              <a:ext uri="{FF2B5EF4-FFF2-40B4-BE49-F238E27FC236}">
                <a16:creationId xmlns:a16="http://schemas.microsoft.com/office/drawing/2014/main" id="{0765705A-5E6F-7785-9A8A-1C2108C120A2}"/>
              </a:ext>
            </a:extLst>
          </p:cNvPr>
          <p:cNvSpPr/>
          <p:nvPr/>
        </p:nvSpPr>
        <p:spPr>
          <a:xfrm>
            <a:off x="4308259" y="361502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8" name="Rectangle 7">
            <a:extLst>
              <a:ext uri="{FF2B5EF4-FFF2-40B4-BE49-F238E27FC236}">
                <a16:creationId xmlns:a16="http://schemas.microsoft.com/office/drawing/2014/main" id="{6A2A0D55-6727-7765-7C2E-0024214858E4}"/>
              </a:ext>
            </a:extLst>
          </p:cNvPr>
          <p:cNvSpPr/>
          <p:nvPr/>
        </p:nvSpPr>
        <p:spPr>
          <a:xfrm>
            <a:off x="4308255" y="38986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Rectangle 8">
            <a:extLst>
              <a:ext uri="{FF2B5EF4-FFF2-40B4-BE49-F238E27FC236}">
                <a16:creationId xmlns:a16="http://schemas.microsoft.com/office/drawing/2014/main" id="{17DDE36D-7C8A-0AED-2351-06EBF7E61290}"/>
              </a:ext>
            </a:extLst>
          </p:cNvPr>
          <p:cNvSpPr/>
          <p:nvPr/>
        </p:nvSpPr>
        <p:spPr>
          <a:xfrm>
            <a:off x="4308254" y="418228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0" name="Rectangle 9">
            <a:extLst>
              <a:ext uri="{FF2B5EF4-FFF2-40B4-BE49-F238E27FC236}">
                <a16:creationId xmlns:a16="http://schemas.microsoft.com/office/drawing/2014/main" id="{22831A0F-CB83-2FD1-9411-278D83D4A828}"/>
              </a:ext>
            </a:extLst>
          </p:cNvPr>
          <p:cNvSpPr/>
          <p:nvPr/>
        </p:nvSpPr>
        <p:spPr>
          <a:xfrm>
            <a:off x="4308253" y="447852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1" name="Rectangle 10">
            <a:extLst>
              <a:ext uri="{FF2B5EF4-FFF2-40B4-BE49-F238E27FC236}">
                <a16:creationId xmlns:a16="http://schemas.microsoft.com/office/drawing/2014/main" id="{9A6F3793-2ABA-B338-7F82-5F1FC4B44132}"/>
              </a:ext>
            </a:extLst>
          </p:cNvPr>
          <p:cNvSpPr/>
          <p:nvPr/>
        </p:nvSpPr>
        <p:spPr>
          <a:xfrm>
            <a:off x="4308252" y="47747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2" name="Rectangle 11">
            <a:extLst>
              <a:ext uri="{FF2B5EF4-FFF2-40B4-BE49-F238E27FC236}">
                <a16:creationId xmlns:a16="http://schemas.microsoft.com/office/drawing/2014/main" id="{7D797874-7D3B-4071-916F-E2554B8A035D}"/>
              </a:ext>
            </a:extLst>
          </p:cNvPr>
          <p:cNvSpPr/>
          <p:nvPr/>
        </p:nvSpPr>
        <p:spPr>
          <a:xfrm>
            <a:off x="5374971" y="3210978"/>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B9F2CB-494D-FE46-2DBC-9D8DB8290B6C}"/>
              </a:ext>
            </a:extLst>
          </p:cNvPr>
          <p:cNvSpPr/>
          <p:nvPr/>
        </p:nvSpPr>
        <p:spPr>
          <a:xfrm>
            <a:off x="5466032"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4" name="Rectangle 13">
            <a:extLst>
              <a:ext uri="{FF2B5EF4-FFF2-40B4-BE49-F238E27FC236}">
                <a16:creationId xmlns:a16="http://schemas.microsoft.com/office/drawing/2014/main" id="{D1E027B6-369D-C4BB-A693-72EB939D3C1C}"/>
              </a:ext>
            </a:extLst>
          </p:cNvPr>
          <p:cNvSpPr/>
          <p:nvPr/>
        </p:nvSpPr>
        <p:spPr>
          <a:xfrm>
            <a:off x="5466031"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5" name="Rectangle 14">
            <a:extLst>
              <a:ext uri="{FF2B5EF4-FFF2-40B4-BE49-F238E27FC236}">
                <a16:creationId xmlns:a16="http://schemas.microsoft.com/office/drawing/2014/main" id="{82CA0C8C-9E2C-785F-A9C1-CD7F9AA656FE}"/>
              </a:ext>
            </a:extLst>
          </p:cNvPr>
          <p:cNvSpPr/>
          <p:nvPr/>
        </p:nvSpPr>
        <p:spPr>
          <a:xfrm>
            <a:off x="5466027"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6" name="Rectangle 15">
            <a:extLst>
              <a:ext uri="{FF2B5EF4-FFF2-40B4-BE49-F238E27FC236}">
                <a16:creationId xmlns:a16="http://schemas.microsoft.com/office/drawing/2014/main" id="{96276F3A-21B0-A261-C8F3-FD1F5ED652FA}"/>
              </a:ext>
            </a:extLst>
          </p:cNvPr>
          <p:cNvSpPr/>
          <p:nvPr/>
        </p:nvSpPr>
        <p:spPr>
          <a:xfrm>
            <a:off x="5466026"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7" name="Rectangle 16">
            <a:extLst>
              <a:ext uri="{FF2B5EF4-FFF2-40B4-BE49-F238E27FC236}">
                <a16:creationId xmlns:a16="http://schemas.microsoft.com/office/drawing/2014/main" id="{13CB1850-56E8-B727-46BF-69F008991EEE}"/>
              </a:ext>
            </a:extLst>
          </p:cNvPr>
          <p:cNvSpPr/>
          <p:nvPr/>
        </p:nvSpPr>
        <p:spPr>
          <a:xfrm>
            <a:off x="5466025"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6F2B4918-FD76-82B9-3610-D7A40D6FDB98}"/>
              </a:ext>
            </a:extLst>
          </p:cNvPr>
          <p:cNvSpPr/>
          <p:nvPr/>
        </p:nvSpPr>
        <p:spPr>
          <a:xfrm>
            <a:off x="5466024"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CBE93712-0E81-9A83-7C96-3BA2B7B6AC95}"/>
              </a:ext>
            </a:extLst>
          </p:cNvPr>
          <p:cNvSpPr/>
          <p:nvPr/>
        </p:nvSpPr>
        <p:spPr>
          <a:xfrm>
            <a:off x="6532743" y="3210978"/>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310505A-6FA5-AE69-1DED-0D05A7044F8A}"/>
              </a:ext>
            </a:extLst>
          </p:cNvPr>
          <p:cNvSpPr/>
          <p:nvPr/>
        </p:nvSpPr>
        <p:spPr>
          <a:xfrm>
            <a:off x="6623804"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1" name="Rectangle 20">
            <a:extLst>
              <a:ext uri="{FF2B5EF4-FFF2-40B4-BE49-F238E27FC236}">
                <a16:creationId xmlns:a16="http://schemas.microsoft.com/office/drawing/2014/main" id="{976781AE-18CC-1B11-63B2-947053944D65}"/>
              </a:ext>
            </a:extLst>
          </p:cNvPr>
          <p:cNvSpPr/>
          <p:nvPr/>
        </p:nvSpPr>
        <p:spPr>
          <a:xfrm>
            <a:off x="6623803"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BAD96B89-221A-5C3E-9D64-74D057C24579}"/>
              </a:ext>
            </a:extLst>
          </p:cNvPr>
          <p:cNvSpPr/>
          <p:nvPr/>
        </p:nvSpPr>
        <p:spPr>
          <a:xfrm>
            <a:off x="6623799"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3" name="Rectangle 22">
            <a:extLst>
              <a:ext uri="{FF2B5EF4-FFF2-40B4-BE49-F238E27FC236}">
                <a16:creationId xmlns:a16="http://schemas.microsoft.com/office/drawing/2014/main" id="{D3AFBAC7-5E72-F367-7FB5-3CF66441F110}"/>
              </a:ext>
            </a:extLst>
          </p:cNvPr>
          <p:cNvSpPr/>
          <p:nvPr/>
        </p:nvSpPr>
        <p:spPr>
          <a:xfrm>
            <a:off x="6623798"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6CD7C081-6A1E-3825-02A5-C3F6AAC37592}"/>
              </a:ext>
            </a:extLst>
          </p:cNvPr>
          <p:cNvSpPr/>
          <p:nvPr/>
        </p:nvSpPr>
        <p:spPr>
          <a:xfrm>
            <a:off x="6623797"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95D8B68E-75FC-CEB9-2F12-36C6A1620800}"/>
              </a:ext>
            </a:extLst>
          </p:cNvPr>
          <p:cNvSpPr/>
          <p:nvPr/>
        </p:nvSpPr>
        <p:spPr>
          <a:xfrm>
            <a:off x="6623796"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6" name="Rectangle 25">
            <a:extLst>
              <a:ext uri="{FF2B5EF4-FFF2-40B4-BE49-F238E27FC236}">
                <a16:creationId xmlns:a16="http://schemas.microsoft.com/office/drawing/2014/main" id="{1B948ABF-73F9-221C-5B9D-C7B5F460046B}"/>
              </a:ext>
            </a:extLst>
          </p:cNvPr>
          <p:cNvSpPr/>
          <p:nvPr/>
        </p:nvSpPr>
        <p:spPr>
          <a:xfrm>
            <a:off x="7690515" y="3210978"/>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67DBC5-D66D-4534-E278-EB38CBB41BF6}"/>
              </a:ext>
            </a:extLst>
          </p:cNvPr>
          <p:cNvSpPr/>
          <p:nvPr/>
        </p:nvSpPr>
        <p:spPr>
          <a:xfrm>
            <a:off x="7781576"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8" name="Rectangle 27">
            <a:extLst>
              <a:ext uri="{FF2B5EF4-FFF2-40B4-BE49-F238E27FC236}">
                <a16:creationId xmlns:a16="http://schemas.microsoft.com/office/drawing/2014/main" id="{61CA80E0-88AD-6115-6B52-7F0C6ED8134F}"/>
              </a:ext>
            </a:extLst>
          </p:cNvPr>
          <p:cNvSpPr/>
          <p:nvPr/>
        </p:nvSpPr>
        <p:spPr>
          <a:xfrm>
            <a:off x="7781575"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9" name="Rectangle 28">
            <a:extLst>
              <a:ext uri="{FF2B5EF4-FFF2-40B4-BE49-F238E27FC236}">
                <a16:creationId xmlns:a16="http://schemas.microsoft.com/office/drawing/2014/main" id="{04598F0C-0F36-0B1E-B579-09A864FD1DA3}"/>
              </a:ext>
            </a:extLst>
          </p:cNvPr>
          <p:cNvSpPr/>
          <p:nvPr/>
        </p:nvSpPr>
        <p:spPr>
          <a:xfrm>
            <a:off x="7781571"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0" name="Rectangle 29">
            <a:extLst>
              <a:ext uri="{FF2B5EF4-FFF2-40B4-BE49-F238E27FC236}">
                <a16:creationId xmlns:a16="http://schemas.microsoft.com/office/drawing/2014/main" id="{45FF2975-3C15-91C3-863C-393447F2D55F}"/>
              </a:ext>
            </a:extLst>
          </p:cNvPr>
          <p:cNvSpPr/>
          <p:nvPr/>
        </p:nvSpPr>
        <p:spPr>
          <a:xfrm>
            <a:off x="7781570"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1" name="Rectangle 30">
            <a:extLst>
              <a:ext uri="{FF2B5EF4-FFF2-40B4-BE49-F238E27FC236}">
                <a16:creationId xmlns:a16="http://schemas.microsoft.com/office/drawing/2014/main" id="{7D90217E-DAD0-BF03-E032-F814B2D1D200}"/>
              </a:ext>
            </a:extLst>
          </p:cNvPr>
          <p:cNvSpPr/>
          <p:nvPr/>
        </p:nvSpPr>
        <p:spPr>
          <a:xfrm>
            <a:off x="7781569"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2" name="Rectangle 31">
            <a:extLst>
              <a:ext uri="{FF2B5EF4-FFF2-40B4-BE49-F238E27FC236}">
                <a16:creationId xmlns:a16="http://schemas.microsoft.com/office/drawing/2014/main" id="{E6D160B7-3681-212F-895C-10D66722C4DE}"/>
              </a:ext>
            </a:extLst>
          </p:cNvPr>
          <p:cNvSpPr/>
          <p:nvPr/>
        </p:nvSpPr>
        <p:spPr>
          <a:xfrm>
            <a:off x="7781568"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5" name="Rectangle 74">
            <a:extLst>
              <a:ext uri="{FF2B5EF4-FFF2-40B4-BE49-F238E27FC236}">
                <a16:creationId xmlns:a16="http://schemas.microsoft.com/office/drawing/2014/main" id="{396763EA-E90F-BCE3-5C8D-47D905FD623A}"/>
              </a:ext>
            </a:extLst>
          </p:cNvPr>
          <p:cNvSpPr/>
          <p:nvPr/>
        </p:nvSpPr>
        <p:spPr>
          <a:xfrm>
            <a:off x="3020750" y="2558150"/>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92AD19D-FCD8-BAF1-8B4F-1263B3136D80}"/>
              </a:ext>
            </a:extLst>
          </p:cNvPr>
          <p:cNvSpPr txBox="1"/>
          <p:nvPr/>
        </p:nvSpPr>
        <p:spPr>
          <a:xfrm>
            <a:off x="3227760" y="1933460"/>
            <a:ext cx="5497659" cy="400110"/>
          </a:xfrm>
          <a:prstGeom prst="rect">
            <a:avLst/>
          </a:prstGeom>
          <a:noFill/>
        </p:spPr>
        <p:txBody>
          <a:bodyPr wrap="none" lIns="0" rtlCol="0">
            <a:spAutoFit/>
          </a:bodyPr>
          <a:lstStyle/>
          <a:p>
            <a:pPr algn="l"/>
            <a:r>
              <a:rPr lang="en-US" sz="2000" dirty="0">
                <a:latin typeface="Arial" panose="020B0604020202020204" pitchFamily="34" charset="0"/>
              </a:rPr>
              <a:t>Build configuration can enable/disable Licenses</a:t>
            </a:r>
            <a:endParaRPr lang="en-US" sz="2000" b="0" i="0" u="none" strike="noStrike" dirty="0">
              <a:effectLst/>
              <a:latin typeface="Arial" panose="020B0604020202020204" pitchFamily="34" charset="0"/>
            </a:endParaRPr>
          </a:p>
        </p:txBody>
      </p:sp>
      <p:sp>
        <p:nvSpPr>
          <p:cNvPr id="36" name="TextBox 35">
            <a:extLst>
              <a:ext uri="{FF2B5EF4-FFF2-40B4-BE49-F238E27FC236}">
                <a16:creationId xmlns:a16="http://schemas.microsoft.com/office/drawing/2014/main" id="{40460A42-8430-CF15-7EA7-4ED4AC9C0809}"/>
              </a:ext>
            </a:extLst>
          </p:cNvPr>
          <p:cNvSpPr txBox="1"/>
          <p:nvPr/>
        </p:nvSpPr>
        <p:spPr>
          <a:xfrm>
            <a:off x="278783" y="1070048"/>
            <a:ext cx="10473958" cy="523220"/>
          </a:xfrm>
          <a:prstGeom prst="rect">
            <a:avLst/>
          </a:prstGeom>
          <a:noFill/>
        </p:spPr>
        <p:txBody>
          <a:bodyPr wrap="none" lIns="0" rtlCol="0">
            <a:spAutoFit/>
          </a:bodyPr>
          <a:lstStyle/>
          <a:p>
            <a:pPr algn="l"/>
            <a:r>
              <a:rPr lang="en-US" sz="2800" dirty="0">
                <a:latin typeface="Arial" panose="020B0604020202020204" pitchFamily="34" charset="0"/>
              </a:rPr>
              <a:t>Problem 2: Technical Implementation Affects License Applicability</a:t>
            </a:r>
            <a:endParaRPr lang="en-US" sz="2800" b="0" i="0" u="none" strike="noStrike" dirty="0">
              <a:effectLst/>
              <a:latin typeface="Arial" panose="020B0604020202020204" pitchFamily="34" charset="0"/>
            </a:endParaRPr>
          </a:p>
        </p:txBody>
      </p:sp>
      <p:sp>
        <p:nvSpPr>
          <p:cNvPr id="37" name="Google Shape;121;p54">
            <a:extLst>
              <a:ext uri="{FF2B5EF4-FFF2-40B4-BE49-F238E27FC236}">
                <a16:creationId xmlns:a16="http://schemas.microsoft.com/office/drawing/2014/main" id="{1AA23746-5CDA-F636-6650-BA89E20F6AE3}"/>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39" name="TextBox 38">
            <a:extLst>
              <a:ext uri="{FF2B5EF4-FFF2-40B4-BE49-F238E27FC236}">
                <a16:creationId xmlns:a16="http://schemas.microsoft.com/office/drawing/2014/main" id="{4D184345-13C9-15B2-0B9D-5087ACB777BA}"/>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07302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2709F74-0F6E-AF5B-C888-5F76C385F0A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D9C9DB2-721E-BDF5-6253-EEF87BF52B4B}"/>
              </a:ext>
            </a:extLst>
          </p:cNvPr>
          <p:cNvSpPr/>
          <p:nvPr/>
        </p:nvSpPr>
        <p:spPr>
          <a:xfrm>
            <a:off x="278783" y="3225118"/>
            <a:ext cx="1038363"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F794611-5FA1-296B-4F83-91B21057B20F}"/>
              </a:ext>
            </a:extLst>
          </p:cNvPr>
          <p:cNvSpPr/>
          <p:nvPr/>
        </p:nvSpPr>
        <p:spPr>
          <a:xfrm>
            <a:off x="369844" y="334222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AE906C45-3807-1D47-9D53-4831D0701AD4}"/>
              </a:ext>
            </a:extLst>
          </p:cNvPr>
          <p:cNvSpPr/>
          <p:nvPr/>
        </p:nvSpPr>
        <p:spPr>
          <a:xfrm>
            <a:off x="369839" y="39109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04D90A12-34E8-8035-159D-D90A91F4BFA5}"/>
              </a:ext>
            </a:extLst>
          </p:cNvPr>
          <p:cNvSpPr/>
          <p:nvPr/>
        </p:nvSpPr>
        <p:spPr>
          <a:xfrm>
            <a:off x="369838" y="419456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2F283686-71E1-915E-51A3-196DA83CFCD8}"/>
              </a:ext>
            </a:extLst>
          </p:cNvPr>
          <p:cNvSpPr/>
          <p:nvPr/>
        </p:nvSpPr>
        <p:spPr>
          <a:xfrm>
            <a:off x="369836" y="47870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6EB9666F-E6D4-44BC-5AB9-A76B20CA4450}"/>
              </a:ext>
            </a:extLst>
          </p:cNvPr>
          <p:cNvSpPr/>
          <p:nvPr/>
        </p:nvSpPr>
        <p:spPr>
          <a:xfrm>
            <a:off x="278784" y="2678468"/>
            <a:ext cx="5590676"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5" name="Rectangle 4">
            <a:extLst>
              <a:ext uri="{FF2B5EF4-FFF2-40B4-BE49-F238E27FC236}">
                <a16:creationId xmlns:a16="http://schemas.microsoft.com/office/drawing/2014/main" id="{17510051-483A-6F20-DF2D-C842CB8D6614}"/>
              </a:ext>
            </a:extLst>
          </p:cNvPr>
          <p:cNvSpPr/>
          <p:nvPr/>
        </p:nvSpPr>
        <p:spPr>
          <a:xfrm>
            <a:off x="1436555" y="3220961"/>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D6A458-FF63-1A22-B2CE-C2C5E8D467B4}"/>
              </a:ext>
            </a:extLst>
          </p:cNvPr>
          <p:cNvSpPr/>
          <p:nvPr/>
        </p:nvSpPr>
        <p:spPr>
          <a:xfrm>
            <a:off x="1527616" y="333807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 name="Rectangle 6">
            <a:extLst>
              <a:ext uri="{FF2B5EF4-FFF2-40B4-BE49-F238E27FC236}">
                <a16:creationId xmlns:a16="http://schemas.microsoft.com/office/drawing/2014/main" id="{2B12A164-A63F-053E-4B26-61B93209D791}"/>
              </a:ext>
            </a:extLst>
          </p:cNvPr>
          <p:cNvSpPr/>
          <p:nvPr/>
        </p:nvSpPr>
        <p:spPr>
          <a:xfrm>
            <a:off x="1527615" y="36231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9" name="Rectangle 8">
            <a:extLst>
              <a:ext uri="{FF2B5EF4-FFF2-40B4-BE49-F238E27FC236}">
                <a16:creationId xmlns:a16="http://schemas.microsoft.com/office/drawing/2014/main" id="{B9B70955-BD55-43CF-16D2-E376973D6D40}"/>
              </a:ext>
            </a:extLst>
          </p:cNvPr>
          <p:cNvSpPr/>
          <p:nvPr/>
        </p:nvSpPr>
        <p:spPr>
          <a:xfrm>
            <a:off x="1527610" y="419041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0" name="Rectangle 9">
            <a:extLst>
              <a:ext uri="{FF2B5EF4-FFF2-40B4-BE49-F238E27FC236}">
                <a16:creationId xmlns:a16="http://schemas.microsoft.com/office/drawing/2014/main" id="{3CA06E5F-49E5-DB16-68C2-F241C75C5D1D}"/>
              </a:ext>
            </a:extLst>
          </p:cNvPr>
          <p:cNvSpPr/>
          <p:nvPr/>
        </p:nvSpPr>
        <p:spPr>
          <a:xfrm>
            <a:off x="1527609" y="448664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2" name="Rectangle 11">
            <a:extLst>
              <a:ext uri="{FF2B5EF4-FFF2-40B4-BE49-F238E27FC236}">
                <a16:creationId xmlns:a16="http://schemas.microsoft.com/office/drawing/2014/main" id="{9A323C1E-8830-E22E-6032-4FE04571E943}"/>
              </a:ext>
            </a:extLst>
          </p:cNvPr>
          <p:cNvSpPr/>
          <p:nvPr/>
        </p:nvSpPr>
        <p:spPr>
          <a:xfrm>
            <a:off x="2594327" y="3219106"/>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DB1BD3-F7F0-A291-7EE8-0E897D83501F}"/>
              </a:ext>
            </a:extLst>
          </p:cNvPr>
          <p:cNvSpPr/>
          <p:nvPr/>
        </p:nvSpPr>
        <p:spPr>
          <a:xfrm>
            <a:off x="2685387" y="36213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6" name="Rectangle 15">
            <a:extLst>
              <a:ext uri="{FF2B5EF4-FFF2-40B4-BE49-F238E27FC236}">
                <a16:creationId xmlns:a16="http://schemas.microsoft.com/office/drawing/2014/main" id="{4A358FE8-FEA7-89DD-99E3-EC8F037439E2}"/>
              </a:ext>
            </a:extLst>
          </p:cNvPr>
          <p:cNvSpPr/>
          <p:nvPr/>
        </p:nvSpPr>
        <p:spPr>
          <a:xfrm>
            <a:off x="2685382" y="418855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E6273548-F095-AED8-1947-BA27B3E511DE}"/>
              </a:ext>
            </a:extLst>
          </p:cNvPr>
          <p:cNvSpPr/>
          <p:nvPr/>
        </p:nvSpPr>
        <p:spPr>
          <a:xfrm>
            <a:off x="2685380" y="47810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BB7A3C79-69BD-16B9-CE2F-D59B115BADD8}"/>
              </a:ext>
            </a:extLst>
          </p:cNvPr>
          <p:cNvSpPr/>
          <p:nvPr/>
        </p:nvSpPr>
        <p:spPr>
          <a:xfrm>
            <a:off x="3752099" y="3219106"/>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C42298-108B-BF3B-5916-4C063616AC2F}"/>
              </a:ext>
            </a:extLst>
          </p:cNvPr>
          <p:cNvSpPr/>
          <p:nvPr/>
        </p:nvSpPr>
        <p:spPr>
          <a:xfrm>
            <a:off x="3843160" y="333621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D4A4887B-E3D3-CE26-8874-865F2527F4A0}"/>
              </a:ext>
            </a:extLst>
          </p:cNvPr>
          <p:cNvSpPr/>
          <p:nvPr/>
        </p:nvSpPr>
        <p:spPr>
          <a:xfrm>
            <a:off x="3843155" y="39049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8D582C13-B532-262D-A243-B637A878C50D}"/>
              </a:ext>
            </a:extLst>
          </p:cNvPr>
          <p:cNvSpPr/>
          <p:nvPr/>
        </p:nvSpPr>
        <p:spPr>
          <a:xfrm>
            <a:off x="3843153" y="448479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2" name="Rectangle 51">
            <a:extLst>
              <a:ext uri="{FF2B5EF4-FFF2-40B4-BE49-F238E27FC236}">
                <a16:creationId xmlns:a16="http://schemas.microsoft.com/office/drawing/2014/main" id="{90B1ED31-E7EB-881F-EF95-B3A0B6EFD62B}"/>
              </a:ext>
            </a:extLst>
          </p:cNvPr>
          <p:cNvSpPr/>
          <p:nvPr/>
        </p:nvSpPr>
        <p:spPr>
          <a:xfrm>
            <a:off x="6259451" y="3210021"/>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F72F23-494D-F109-7CAC-6CA6FC661810}"/>
              </a:ext>
            </a:extLst>
          </p:cNvPr>
          <p:cNvSpPr/>
          <p:nvPr/>
        </p:nvSpPr>
        <p:spPr>
          <a:xfrm>
            <a:off x="6350512" y="332713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4" name="Rectangle 53">
            <a:extLst>
              <a:ext uri="{FF2B5EF4-FFF2-40B4-BE49-F238E27FC236}">
                <a16:creationId xmlns:a16="http://schemas.microsoft.com/office/drawing/2014/main" id="{9FBA97D8-980E-303C-8D6C-D8C621E2512A}"/>
              </a:ext>
            </a:extLst>
          </p:cNvPr>
          <p:cNvSpPr/>
          <p:nvPr/>
        </p:nvSpPr>
        <p:spPr>
          <a:xfrm>
            <a:off x="6350507" y="389584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5" name="Rectangle 54">
            <a:extLst>
              <a:ext uri="{FF2B5EF4-FFF2-40B4-BE49-F238E27FC236}">
                <a16:creationId xmlns:a16="http://schemas.microsoft.com/office/drawing/2014/main" id="{A4AA9C2D-B3C3-99C3-72A3-125C5D13612E}"/>
              </a:ext>
            </a:extLst>
          </p:cNvPr>
          <p:cNvSpPr/>
          <p:nvPr/>
        </p:nvSpPr>
        <p:spPr>
          <a:xfrm>
            <a:off x="6350506" y="417947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8" name="Rectangle 57">
            <a:extLst>
              <a:ext uri="{FF2B5EF4-FFF2-40B4-BE49-F238E27FC236}">
                <a16:creationId xmlns:a16="http://schemas.microsoft.com/office/drawing/2014/main" id="{D60E50F3-73CB-A2B9-FD9F-ED5625C89A89}"/>
              </a:ext>
            </a:extLst>
          </p:cNvPr>
          <p:cNvSpPr/>
          <p:nvPr/>
        </p:nvSpPr>
        <p:spPr>
          <a:xfrm>
            <a:off x="6350504" y="477194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9" name="Rectangle 58">
            <a:extLst>
              <a:ext uri="{FF2B5EF4-FFF2-40B4-BE49-F238E27FC236}">
                <a16:creationId xmlns:a16="http://schemas.microsoft.com/office/drawing/2014/main" id="{B387B935-C82E-56B5-064A-40968FF5994A}"/>
              </a:ext>
            </a:extLst>
          </p:cNvPr>
          <p:cNvSpPr/>
          <p:nvPr/>
        </p:nvSpPr>
        <p:spPr>
          <a:xfrm>
            <a:off x="6259451" y="2663371"/>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60" name="Rectangle 59">
            <a:extLst>
              <a:ext uri="{FF2B5EF4-FFF2-40B4-BE49-F238E27FC236}">
                <a16:creationId xmlns:a16="http://schemas.microsoft.com/office/drawing/2014/main" id="{3E2A8EF7-A87F-99DF-9C4F-426A03E8B0B2}"/>
              </a:ext>
            </a:extLst>
          </p:cNvPr>
          <p:cNvSpPr/>
          <p:nvPr/>
        </p:nvSpPr>
        <p:spPr>
          <a:xfrm>
            <a:off x="8574995" y="3204009"/>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518C66F-31F4-61D7-79B3-EC15309A77E8}"/>
              </a:ext>
            </a:extLst>
          </p:cNvPr>
          <p:cNvSpPr/>
          <p:nvPr/>
        </p:nvSpPr>
        <p:spPr>
          <a:xfrm>
            <a:off x="8666055" y="360620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62" name="Rectangle 61">
            <a:extLst>
              <a:ext uri="{FF2B5EF4-FFF2-40B4-BE49-F238E27FC236}">
                <a16:creationId xmlns:a16="http://schemas.microsoft.com/office/drawing/2014/main" id="{6B035941-5FFF-0DDA-5479-838B3B91D049}"/>
              </a:ext>
            </a:extLst>
          </p:cNvPr>
          <p:cNvSpPr/>
          <p:nvPr/>
        </p:nvSpPr>
        <p:spPr>
          <a:xfrm>
            <a:off x="8666050" y="417346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3" name="Rectangle 62">
            <a:extLst>
              <a:ext uri="{FF2B5EF4-FFF2-40B4-BE49-F238E27FC236}">
                <a16:creationId xmlns:a16="http://schemas.microsoft.com/office/drawing/2014/main" id="{86404C1A-6A7D-E060-D750-DDF9A5B47058}"/>
              </a:ext>
            </a:extLst>
          </p:cNvPr>
          <p:cNvSpPr/>
          <p:nvPr/>
        </p:nvSpPr>
        <p:spPr>
          <a:xfrm>
            <a:off x="8666048" y="476593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4" name="Rectangle 63">
            <a:extLst>
              <a:ext uri="{FF2B5EF4-FFF2-40B4-BE49-F238E27FC236}">
                <a16:creationId xmlns:a16="http://schemas.microsoft.com/office/drawing/2014/main" id="{D5C73575-B127-165B-412B-32A16C3B2918}"/>
              </a:ext>
            </a:extLst>
          </p:cNvPr>
          <p:cNvSpPr/>
          <p:nvPr/>
        </p:nvSpPr>
        <p:spPr>
          <a:xfrm>
            <a:off x="9732767" y="3204009"/>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9A55F5DD-2DA0-1D02-C2E5-DF3A310D1825}"/>
              </a:ext>
            </a:extLst>
          </p:cNvPr>
          <p:cNvSpPr/>
          <p:nvPr/>
        </p:nvSpPr>
        <p:spPr>
          <a:xfrm>
            <a:off x="9823828" y="332111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66" name="Rectangle 65">
            <a:extLst>
              <a:ext uri="{FF2B5EF4-FFF2-40B4-BE49-F238E27FC236}">
                <a16:creationId xmlns:a16="http://schemas.microsoft.com/office/drawing/2014/main" id="{989B1CDB-0553-9F68-08C7-80AB31401EBD}"/>
              </a:ext>
            </a:extLst>
          </p:cNvPr>
          <p:cNvSpPr/>
          <p:nvPr/>
        </p:nvSpPr>
        <p:spPr>
          <a:xfrm>
            <a:off x="9823823" y="388983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7" name="Rectangle 66">
            <a:extLst>
              <a:ext uri="{FF2B5EF4-FFF2-40B4-BE49-F238E27FC236}">
                <a16:creationId xmlns:a16="http://schemas.microsoft.com/office/drawing/2014/main" id="{3EE20429-05D6-A85A-FD37-A21DAA48BF7F}"/>
              </a:ext>
            </a:extLst>
          </p:cNvPr>
          <p:cNvSpPr/>
          <p:nvPr/>
        </p:nvSpPr>
        <p:spPr>
          <a:xfrm>
            <a:off x="9823821" y="446969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8" name="Rectangle 67">
            <a:extLst>
              <a:ext uri="{FF2B5EF4-FFF2-40B4-BE49-F238E27FC236}">
                <a16:creationId xmlns:a16="http://schemas.microsoft.com/office/drawing/2014/main" id="{80BB1596-CA20-9393-8529-B2685AF684F2}"/>
              </a:ext>
            </a:extLst>
          </p:cNvPr>
          <p:cNvSpPr/>
          <p:nvPr/>
        </p:nvSpPr>
        <p:spPr>
          <a:xfrm>
            <a:off x="187730" y="2540868"/>
            <a:ext cx="5788860" cy="2677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C1F690D-1630-38D5-9D66-39E307091E48}"/>
              </a:ext>
            </a:extLst>
          </p:cNvPr>
          <p:cNvSpPr/>
          <p:nvPr/>
        </p:nvSpPr>
        <p:spPr>
          <a:xfrm>
            <a:off x="6140041" y="2551181"/>
            <a:ext cx="5908270" cy="2677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5D046C5-39CE-6052-AD0B-63B658793B50}"/>
              </a:ext>
            </a:extLst>
          </p:cNvPr>
          <p:cNvSpPr txBox="1"/>
          <p:nvPr/>
        </p:nvSpPr>
        <p:spPr>
          <a:xfrm>
            <a:off x="4203546" y="5218170"/>
            <a:ext cx="1773044" cy="307777"/>
          </a:xfrm>
          <a:prstGeom prst="rect">
            <a:avLst/>
          </a:prstGeom>
          <a:noFill/>
        </p:spPr>
        <p:txBody>
          <a:bodyPr wrap="square" lIns="0" rtlCol="0">
            <a:spAutoFit/>
          </a:bodyPr>
          <a:lstStyle/>
          <a:p>
            <a:pPr algn="ctr"/>
            <a:r>
              <a:rPr lang="en-US" sz="1400" dirty="0"/>
              <a:t>Product A</a:t>
            </a:r>
          </a:p>
        </p:txBody>
      </p:sp>
      <p:sp>
        <p:nvSpPr>
          <p:cNvPr id="15" name="TextBox 14">
            <a:extLst>
              <a:ext uri="{FF2B5EF4-FFF2-40B4-BE49-F238E27FC236}">
                <a16:creationId xmlns:a16="http://schemas.microsoft.com/office/drawing/2014/main" id="{720C2735-56F2-EDF9-C7E4-99FFD7911B6C}"/>
              </a:ext>
            </a:extLst>
          </p:cNvPr>
          <p:cNvSpPr txBox="1"/>
          <p:nvPr/>
        </p:nvSpPr>
        <p:spPr>
          <a:xfrm>
            <a:off x="10275267" y="5247328"/>
            <a:ext cx="1773044" cy="307777"/>
          </a:xfrm>
          <a:prstGeom prst="rect">
            <a:avLst/>
          </a:prstGeom>
          <a:noFill/>
        </p:spPr>
        <p:txBody>
          <a:bodyPr wrap="square" lIns="0" rtlCol="0">
            <a:spAutoFit/>
          </a:bodyPr>
          <a:lstStyle/>
          <a:p>
            <a:pPr algn="ctr"/>
            <a:r>
              <a:rPr lang="en-US" sz="1400" dirty="0"/>
              <a:t>Product B</a:t>
            </a:r>
          </a:p>
        </p:txBody>
      </p:sp>
      <p:sp>
        <p:nvSpPr>
          <p:cNvPr id="17" name="TextBox 16">
            <a:extLst>
              <a:ext uri="{FF2B5EF4-FFF2-40B4-BE49-F238E27FC236}">
                <a16:creationId xmlns:a16="http://schemas.microsoft.com/office/drawing/2014/main" id="{983F471F-4ABA-6BDE-808F-7393EB0DBAA9}"/>
              </a:ext>
            </a:extLst>
          </p:cNvPr>
          <p:cNvSpPr txBox="1"/>
          <p:nvPr/>
        </p:nvSpPr>
        <p:spPr>
          <a:xfrm>
            <a:off x="3227760" y="1933460"/>
            <a:ext cx="5497659" cy="400110"/>
          </a:xfrm>
          <a:prstGeom prst="rect">
            <a:avLst/>
          </a:prstGeom>
          <a:noFill/>
        </p:spPr>
        <p:txBody>
          <a:bodyPr wrap="none" lIns="0" rtlCol="0">
            <a:spAutoFit/>
          </a:bodyPr>
          <a:lstStyle/>
          <a:p>
            <a:pPr algn="l"/>
            <a:r>
              <a:rPr lang="en-US" sz="2000" dirty="0">
                <a:latin typeface="Arial" panose="020B0604020202020204" pitchFamily="34" charset="0"/>
              </a:rPr>
              <a:t>Build configuration can enable/disable Licenses</a:t>
            </a:r>
            <a:endParaRPr lang="en-US" sz="2000" b="0" i="0" u="none" strike="noStrike" dirty="0">
              <a:effectLst/>
              <a:latin typeface="Arial" panose="020B0604020202020204" pitchFamily="34" charset="0"/>
            </a:endParaRPr>
          </a:p>
        </p:txBody>
      </p:sp>
      <p:sp>
        <p:nvSpPr>
          <p:cNvPr id="23" name="TextBox 22">
            <a:extLst>
              <a:ext uri="{FF2B5EF4-FFF2-40B4-BE49-F238E27FC236}">
                <a16:creationId xmlns:a16="http://schemas.microsoft.com/office/drawing/2014/main" id="{2DB43F88-51EA-B768-F7C5-25487CFFAF71}"/>
              </a:ext>
            </a:extLst>
          </p:cNvPr>
          <p:cNvSpPr txBox="1"/>
          <p:nvPr/>
        </p:nvSpPr>
        <p:spPr>
          <a:xfrm>
            <a:off x="278783" y="1070048"/>
            <a:ext cx="10473958" cy="523220"/>
          </a:xfrm>
          <a:prstGeom prst="rect">
            <a:avLst/>
          </a:prstGeom>
          <a:noFill/>
        </p:spPr>
        <p:txBody>
          <a:bodyPr wrap="none" lIns="0" rtlCol="0">
            <a:spAutoFit/>
          </a:bodyPr>
          <a:lstStyle/>
          <a:p>
            <a:pPr algn="l"/>
            <a:r>
              <a:rPr lang="en-US" sz="2800" dirty="0">
                <a:latin typeface="Arial" panose="020B0604020202020204" pitchFamily="34" charset="0"/>
              </a:rPr>
              <a:t>Problem 2: Technical Implementation Affects License Applicability</a:t>
            </a:r>
            <a:endParaRPr lang="en-US" sz="2800" b="0" i="0" u="none" strike="noStrike" dirty="0">
              <a:effectLst/>
              <a:latin typeface="Arial" panose="020B0604020202020204" pitchFamily="34" charset="0"/>
            </a:endParaRPr>
          </a:p>
        </p:txBody>
      </p:sp>
      <p:sp>
        <p:nvSpPr>
          <p:cNvPr id="25" name="Google Shape;121;p54">
            <a:extLst>
              <a:ext uri="{FF2B5EF4-FFF2-40B4-BE49-F238E27FC236}">
                <a16:creationId xmlns:a16="http://schemas.microsoft.com/office/drawing/2014/main" id="{F3C7B009-029E-8326-380A-082C2309B204}"/>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27" name="TextBox 26">
            <a:extLst>
              <a:ext uri="{FF2B5EF4-FFF2-40B4-BE49-F238E27FC236}">
                <a16:creationId xmlns:a16="http://schemas.microsoft.com/office/drawing/2014/main" id="{7056AFA0-8A3B-3A59-A1EC-6E5A4A10AC3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40518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670</TotalTime>
  <Words>2968</Words>
  <Application>Microsoft Macintosh PowerPoint</Application>
  <PresentationFormat>Widescreen</PresentationFormat>
  <Paragraphs>638</Paragraphs>
  <Slides>49</Slides>
  <Notes>42</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Amazon Ember</vt:lpstr>
      <vt:lpstr>Aptos</vt:lpstr>
      <vt:lpstr>Aptos Narrow</vt:lpstr>
      <vt:lpstr>Arial</vt:lpstr>
      <vt:lpstr>Calibri</vt:lpstr>
      <vt:lpstr>Calibri Light</vt:lpstr>
      <vt:lpstr>Google Sans</vt:lpstr>
      <vt:lpstr>Wingdings</vt:lpstr>
      <vt:lpstr>Celestial</vt:lpstr>
      <vt:lpstr>Taming the SBOM Chaos</vt:lpstr>
      <vt:lpstr>PowerPoint Presentation</vt:lpstr>
      <vt:lpstr>Open Source License Compliance Understanding 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Composition Analysis Tools are not magic wands</vt:lpstr>
      <vt:lpstr>PowerPoint Presentation</vt:lpstr>
      <vt:lpstr>PowerPoint Presentation</vt:lpstr>
      <vt:lpstr>PowerPoint Presentation</vt:lpstr>
      <vt:lpstr>PowerPoint Presentation</vt:lpstr>
      <vt:lpstr>Agentic AI A tool that learns to use tools</vt:lpstr>
      <vt:lpstr>PowerPoint Presentation</vt:lpstr>
      <vt:lpstr>PowerPoint Presentation</vt:lpstr>
      <vt:lpstr>Agentic AI The Basics</vt:lpstr>
      <vt:lpstr>PowerPoint Presentation</vt:lpstr>
      <vt:lpstr>PowerPoint Presentation</vt:lpstr>
      <vt:lpstr>Agentic AI resolving a practical problem: sbomS</vt:lpstr>
      <vt:lpstr>PowerPoint Presentation</vt:lpstr>
      <vt:lpstr>PowerPoint Presentation</vt:lpstr>
      <vt:lpstr>Practical Example: Using Agentic AI for SBOM Analysis</vt:lpstr>
      <vt:lpstr>Choosing the right strategy</vt:lpstr>
      <vt:lpstr>PowerPoint Presentation</vt:lpstr>
      <vt:lpstr>PowerPoint Presentation</vt:lpstr>
      <vt:lpstr>PowerPoint Presentation</vt:lpstr>
      <vt:lpstr>PowerPoint Presentation</vt:lpstr>
      <vt:lpstr>Let’s build our Agentic AI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Oscar Valenzuela</dc:creator>
  <cp:lastModifiedBy>Oscar Valenzuela</cp:lastModifiedBy>
  <cp:revision>22</cp:revision>
  <dcterms:created xsi:type="dcterms:W3CDTF">2025-04-02T23:02:09Z</dcterms:created>
  <dcterms:modified xsi:type="dcterms:W3CDTF">2025-04-04T15:09:41Z</dcterms:modified>
</cp:coreProperties>
</file>