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1"/>
  </p:notesMasterIdLst>
  <p:sldIdLst>
    <p:sldId id="256" r:id="rId2"/>
    <p:sldId id="376" r:id="rId3"/>
    <p:sldId id="336" r:id="rId4"/>
    <p:sldId id="405" r:id="rId5"/>
    <p:sldId id="348" r:id="rId6"/>
    <p:sldId id="346" r:id="rId7"/>
    <p:sldId id="359" r:id="rId8"/>
    <p:sldId id="349" r:id="rId9"/>
    <p:sldId id="350" r:id="rId10"/>
    <p:sldId id="352" r:id="rId11"/>
    <p:sldId id="351" r:id="rId12"/>
    <p:sldId id="377" r:id="rId13"/>
    <p:sldId id="378" r:id="rId14"/>
    <p:sldId id="362" r:id="rId15"/>
    <p:sldId id="379" r:id="rId16"/>
    <p:sldId id="366" r:id="rId17"/>
    <p:sldId id="369" r:id="rId18"/>
    <p:sldId id="375" r:id="rId19"/>
    <p:sldId id="365" r:id="rId20"/>
    <p:sldId id="344" r:id="rId21"/>
    <p:sldId id="353" r:id="rId22"/>
    <p:sldId id="355" r:id="rId23"/>
    <p:sldId id="360" r:id="rId24"/>
    <p:sldId id="382" r:id="rId25"/>
    <p:sldId id="381" r:id="rId26"/>
    <p:sldId id="383" r:id="rId27"/>
    <p:sldId id="385" r:id="rId28"/>
    <p:sldId id="387" r:id="rId29"/>
    <p:sldId id="388" r:id="rId30"/>
    <p:sldId id="407" r:id="rId31"/>
    <p:sldId id="406" r:id="rId32"/>
    <p:sldId id="347" r:id="rId33"/>
    <p:sldId id="389" r:id="rId34"/>
    <p:sldId id="390" r:id="rId35"/>
    <p:sldId id="400" r:id="rId36"/>
    <p:sldId id="399" r:id="rId37"/>
    <p:sldId id="401" r:id="rId38"/>
    <p:sldId id="391" r:id="rId39"/>
    <p:sldId id="392" r:id="rId40"/>
    <p:sldId id="393" r:id="rId41"/>
    <p:sldId id="394" r:id="rId42"/>
    <p:sldId id="395" r:id="rId43"/>
    <p:sldId id="397" r:id="rId44"/>
    <p:sldId id="398" r:id="rId45"/>
    <p:sldId id="396" r:id="rId46"/>
    <p:sldId id="402" r:id="rId47"/>
    <p:sldId id="403" r:id="rId48"/>
    <p:sldId id="408" r:id="rId49"/>
    <p:sldId id="404"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998CAC7-A6EF-2B4D-AB8B-1607A5156F73}">
          <p14:sldIdLst>
            <p14:sldId id="256"/>
          </p14:sldIdLst>
        </p14:section>
        <p14:section name="Layouts" id="{1E0E7423-9D8A-477E-B317-4B9E97423F50}">
          <p14:sldIdLst>
            <p14:sldId id="376"/>
            <p14:sldId id="336"/>
            <p14:sldId id="405"/>
            <p14:sldId id="348"/>
            <p14:sldId id="346"/>
            <p14:sldId id="359"/>
            <p14:sldId id="349"/>
            <p14:sldId id="350"/>
            <p14:sldId id="352"/>
            <p14:sldId id="351"/>
            <p14:sldId id="377"/>
            <p14:sldId id="378"/>
            <p14:sldId id="362"/>
            <p14:sldId id="379"/>
            <p14:sldId id="366"/>
            <p14:sldId id="369"/>
            <p14:sldId id="375"/>
            <p14:sldId id="365"/>
            <p14:sldId id="344"/>
            <p14:sldId id="353"/>
            <p14:sldId id="355"/>
            <p14:sldId id="360"/>
            <p14:sldId id="382"/>
            <p14:sldId id="381"/>
            <p14:sldId id="383"/>
            <p14:sldId id="385"/>
            <p14:sldId id="387"/>
            <p14:sldId id="388"/>
            <p14:sldId id="407"/>
            <p14:sldId id="406"/>
            <p14:sldId id="347"/>
            <p14:sldId id="389"/>
            <p14:sldId id="390"/>
            <p14:sldId id="400"/>
            <p14:sldId id="399"/>
            <p14:sldId id="401"/>
            <p14:sldId id="391"/>
            <p14:sldId id="392"/>
            <p14:sldId id="393"/>
            <p14:sldId id="394"/>
            <p14:sldId id="395"/>
            <p14:sldId id="397"/>
            <p14:sldId id="398"/>
            <p14:sldId id="396"/>
            <p14:sldId id="402"/>
            <p14:sldId id="403"/>
            <p14:sldId id="408"/>
            <p14:sldId id="404"/>
          </p14:sldIdLst>
        </p14:section>
        <p14:section name="Examples" id="{78A07CCD-6347-734B-8D99-6A7A67B0A879}">
          <p14:sldIdLst/>
        </p14:section>
        <p14:section name="Template directions" id="{CCEA62D8-042B-C24D-A0F2-0D46B456D1D3}">
          <p14:sldIdLst/>
        </p14:section>
        <p14:section name="Examples" id="{5D9F3D33-13B0-4F61-B262-54A47B947E2E}">
          <p14:sldIdLst/>
        </p14:section>
        <p14:section name="Template directions" id="{88F35358-FFFE-4E15-8CE2-855840F1C8D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p:restoredTop sz="94698"/>
  </p:normalViewPr>
  <p:slideViewPr>
    <p:cSldViewPr snapToGrid="0">
      <p:cViewPr varScale="1">
        <p:scale>
          <a:sx n="111" d="100"/>
          <a:sy n="111" d="100"/>
        </p:scale>
        <p:origin x="64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58DC3-A33D-764A-B692-A28FB227C563}" type="datetimeFigureOut">
              <a:rPr lang="en-US" smtClean="0"/>
              <a:t>4/7/25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99A411-4655-814E-94EE-C5E815CC0B41}" type="slidenum">
              <a:rPr lang="en-US" smtClean="0"/>
              <a:t>‹#›</a:t>
            </a:fld>
            <a:endParaRPr lang="en-US"/>
          </a:p>
        </p:txBody>
      </p:sp>
    </p:spTree>
    <p:extLst>
      <p:ext uri="{BB962C8B-B14F-4D97-AF65-F5344CB8AC3E}">
        <p14:creationId xmlns:p14="http://schemas.microsoft.com/office/powerpoint/2010/main" val="927085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58F66BAE-56C9-F36F-1127-898CBDE04452}"/>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EBBC6866-DC9B-FA1B-BDAB-018ADC7FA1B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6F702A2D-808B-0AB1-982E-84292250E55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7215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42F148E8-0646-9909-B200-69C509B0741F}"/>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750A5C04-B1B5-FE48-2C76-2A1CC4BB39D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F01B868B-435B-C82A-6A91-5FDBE280D77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1781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C7B9321F-E227-87D3-6DD5-3796628B0E80}"/>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02D90D8F-67A1-18DD-D08F-AAFFF655DAE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0920849E-75E6-087B-89CE-B45D0AC1318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7940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53BFA4A6-18F0-2F43-52EC-3588D3E8A122}"/>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60F9F000-FA14-4DB3-746E-F9BA89C0264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A547A83A-61AC-D3B7-68DA-D9FE22F1D50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0940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8C499FCB-1510-E0FD-2029-06E1B72B8A05}"/>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C11ECD99-EBB1-7751-4CF5-1D0C1188A67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68AC4A91-062C-0E02-0A0E-AFA732275E7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8240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3E039340-8BB5-F972-38A2-567739DBAF68}"/>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FA48D34B-0D2A-5231-1CB9-2D0E8BFB6BB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5E4EBEBB-ACB3-921D-84E0-538E28AECBA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46888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5C6EC25B-6905-9E0F-7E7B-894452E2F049}"/>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01F86AEE-EFE4-32FB-D1F0-46D677195B1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7FE32639-9390-0AD5-DBFD-22AABE983B9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8332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12CD602F-5CE4-E027-918E-F2571832FE0A}"/>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D3424E05-8495-71E6-9D42-E9169211760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445CF013-37C1-736C-B480-531DBF499B6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8543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C2492B8E-B385-FBE2-4F5A-634565D100B5}"/>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14775EB5-5DD2-80BC-07AC-A2ED0627EDC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C237E890-1FF4-CFE6-0993-BD9F500C02D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2166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3BB1D5E4-1A01-EB03-79C3-AC2CF386B4D4}"/>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13A819E7-5583-846E-DAF3-C4F91D30172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623E4D45-BFB3-9280-D812-E1CB3E1B767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9207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C4E1EB33-7306-83CF-D7BE-740FFC27A8F2}"/>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37F47FF1-95E5-5D76-42F9-9BA1109CA8C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400C2B9A-FD04-6B47-4DAF-583C7C0E1BE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1362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13BCD80E-A74B-1DBD-25A9-8F2A5B344680}"/>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98BC00D2-E689-3159-311D-145A42EFA69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FDF716E3-74CE-B4F7-4AD0-9214B843631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0443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6BA7C892-AA93-47CF-952D-C34D1618D147}"/>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7D628109-E89A-CA4A-D133-B06850A4E49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B1C4146A-B618-0C71-33A6-B81F9FE3DB4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01709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B518178E-4D5A-4D86-CD3B-901BF87D347D}"/>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88FE060F-FE49-B9B1-4EB1-E471BC40B46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B73444AF-8DB1-BFC8-E9C2-27875E8720C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923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C58229A9-76E5-505A-5264-3F5DDAE192E7}"/>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0A06B3AD-8A1A-FDD4-39A5-B2CDBF31679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EF2284F1-A4F2-2681-D1CA-0E928647643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5145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937992A5-DE87-05A1-599B-92C25F3117F1}"/>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FCDAB6B1-D660-0F5C-2D59-881F72DEB11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3005282F-5E28-E7EA-BEC6-B583A8BB1F4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3123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78476EDB-85C0-FE66-9747-2B9C97A41F83}"/>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8A51D12D-FE55-9396-3B22-4CA04F05E0A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83CDA3FD-A68D-F53A-C731-46679A1CDD5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6429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73243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3937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8213A8B2-51D0-539F-E070-8119BB524CFF}"/>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CEFFF65C-2735-D022-1FB0-A34E16AE0FC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0E533C65-C5FC-2A81-F71B-1399C9488D5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715651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367DC82D-9096-9399-19BD-DCDB678B7A87}"/>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1680FA69-B882-C8EE-288F-9D80928D6A1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5A3136ED-9978-C883-CD3C-A740EBB1A09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4155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EAB08833-077A-BE2C-B6FF-0DB824093C83}"/>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9504A178-883C-001A-EE90-0FFC333D858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AC737E8A-2182-585A-3A93-AAD8DB5689C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1792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3E4B3C0D-CE47-48AD-B80E-9F56D8B726B0}"/>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2A15D4BE-5DA2-57C4-9C3E-056FD61E125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166BA1BE-D3D7-0187-BAA7-E9C0A26D7F9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56837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695F14B1-B158-B12E-A03A-C38A4A1A864B}"/>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AC0AA31B-D53F-96C0-A9D5-C10AFF40438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6D317906-9966-14EE-3C43-499D4F7A262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56567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634B7692-FABC-D293-8253-73FD1AAAD082}"/>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868300D5-38E6-F835-C0F9-916107ABF62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34C6FCBC-4301-7796-C313-AF78F78D71E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82728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DE756ADD-89AD-6B69-5CD5-852DA35E8F19}"/>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A20FB5A6-3CF4-F627-E3ED-1E37CC8EF47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9F2287B9-DBE7-BA3A-1049-B23620A1667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429918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2292D8AE-E0E2-F04A-8EA2-77AD62B4D447}"/>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E94DB666-A024-1468-2D44-F42D417F777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74D40E7A-1989-600A-1A36-385CA71FA2D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48394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F9C9F87E-F205-E801-A609-B39156DD50A7}"/>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666AD7C3-328E-5E91-71C6-BB75306E5D6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376B53CB-BEF3-6D6D-4878-E403AA5A51B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43865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EDB8FE39-4B8C-A50E-DB4D-5750FA167DA0}"/>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7BA88E2A-C538-2881-8DA2-B4BD318B6E9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E49D3986-1200-72CE-BAF9-56A5AB3FEBA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4623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EFF4C626-6875-AFE6-70A0-139213CD6452}"/>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5E4C279B-34F6-3F9B-EB8C-FA02271E914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6DD7EC24-2EAD-4A0E-1229-887F9B0E976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36208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7063FEB4-0516-F906-6A17-80D25CAD95E1}"/>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643F5712-EC53-E18A-033B-3F7CED2E830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5D459DEC-96F7-EC24-120D-F42A89ABCC9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605608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3FCDC934-F6C4-9A13-507E-EDBB47770E7F}"/>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0F10CD5C-19A3-D8BD-8064-F3B7EE2427B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B5ACCF66-84E2-3020-2E65-A2E45B3185D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56686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BA9BF9D2-2B96-0308-73BA-420ACCF35332}"/>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56646268-8189-8040-DE9D-0AFDB7F8496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B59A3696-DAF3-36E1-7717-5C05F9B2643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9680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E5E4FEA6-BC26-2F4C-372E-4564E610C109}"/>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D6E5C835-9A71-2D2B-5B2D-1B00F10CF68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610D0BE4-9016-685A-7FFE-73378A12FD0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52179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73B60B18-B2BA-E2F4-D00A-D8C6C9F60B5E}"/>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512A3CE5-2043-AFA8-147F-294649CB86F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5A7545B7-DA4A-9117-864D-A01B6BD1521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70993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5B656C9D-DB06-CA44-E538-8536DB0E977C}"/>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2CE5EB85-7008-AF45-0F87-F394092A8C1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E620571A-146B-0823-89EB-58555AEAF82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71443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7B3667C5-CF2A-C181-2997-C1B192CFAF8D}"/>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B72455C2-9392-0396-633C-201E956A004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607761A3-9639-4519-7936-7B0D43E6DFA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4366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E8F53F25-A470-238F-95EA-907DFF8A71A8}"/>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F11E551C-ECCE-50FC-F347-6CE9CDCBAEB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6100E7BA-DF68-A97D-E21B-67A9C331EEE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2159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6D871DA3-5B85-761F-4E49-C241C16CFC13}"/>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3799DDBC-E23A-4797-5DA1-EAB1C9F9CFB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310DE8A9-427F-FB0F-94B9-8CD362482CC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030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98DA8C5A-C037-7448-F181-06FC239B0829}"/>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21B1EF46-E1B1-D222-CCE4-54727EF69FE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AF9F272C-026E-746E-5577-79D1BE7E09B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8914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3FCBCF49-B758-C50D-2709-244CB02A3564}"/>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154A5193-FBA5-3EF1-487E-D2EBA252E77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5AE4F9F6-0982-6226-24FB-7C23E116DEE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7204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FDA327D2-69CA-A5AC-BA08-4FFDAB32CF19}"/>
            </a:ext>
          </a:extLst>
        </p:cNvPr>
        <p:cNvGrpSpPr/>
        <p:nvPr/>
      </p:nvGrpSpPr>
      <p:grpSpPr>
        <a:xfrm>
          <a:off x="0" y="0"/>
          <a:ext cx="0" cy="0"/>
          <a:chOff x="0" y="0"/>
          <a:chExt cx="0" cy="0"/>
        </a:xfrm>
      </p:grpSpPr>
      <p:sp>
        <p:nvSpPr>
          <p:cNvPr id="117" name="Google Shape;117;p54:notes">
            <a:extLst>
              <a:ext uri="{FF2B5EF4-FFF2-40B4-BE49-F238E27FC236}">
                <a16:creationId xmlns:a16="http://schemas.microsoft.com/office/drawing/2014/main" id="{6AB4DDFD-F6E8-5159-7EA3-B7911603156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8" name="Google Shape;118;p54:notes">
            <a:extLst>
              <a:ext uri="{FF2B5EF4-FFF2-40B4-BE49-F238E27FC236}">
                <a16:creationId xmlns:a16="http://schemas.microsoft.com/office/drawing/2014/main" id="{D5D71AA6-DC78-3EFB-D2F3-7EF5CA5DD57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5421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4/7/25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4854-5BE6-4EAD-8CDA-183F4E411B23}"/>
              </a:ext>
            </a:extLst>
          </p:cNvPr>
          <p:cNvSpPr>
            <a:spLocks noGrp="1"/>
          </p:cNvSpPr>
          <p:nvPr>
            <p:ph type="title" hasCustomPrompt="1"/>
          </p:nvPr>
        </p:nvSpPr>
        <p:spPr>
          <a:xfrm>
            <a:off x="304800" y="2707822"/>
            <a:ext cx="11582400" cy="1442356"/>
          </a:xfrm>
        </p:spPr>
        <p:txBody>
          <a:bodyPr/>
          <a:lstStyle>
            <a:lvl1pPr marL="0" indent="0">
              <a:defRPr sz="5200"/>
            </a:lvl1pPr>
          </a:lstStyle>
          <a:p>
            <a:r>
              <a:rPr lang="en-US" dirty="0"/>
              <a:t>Section divider – </a:t>
            </a:r>
            <a:br>
              <a:rPr lang="en-US" dirty="0"/>
            </a:br>
            <a:r>
              <a:rPr lang="en-US" dirty="0"/>
              <a:t>Enter section name here</a:t>
            </a:r>
          </a:p>
        </p:txBody>
      </p:sp>
      <p:sp>
        <p:nvSpPr>
          <p:cNvPr id="3" name="Slide Number Placeholder 2">
            <a:extLst>
              <a:ext uri="{FF2B5EF4-FFF2-40B4-BE49-F238E27FC236}">
                <a16:creationId xmlns:a16="http://schemas.microsoft.com/office/drawing/2014/main" id="{77DFB537-8658-6F4B-00E6-21586C46B8BB}"/>
              </a:ext>
            </a:extLst>
          </p:cNvPr>
          <p:cNvSpPr>
            <a:spLocks noGrp="1"/>
          </p:cNvSpPr>
          <p:nvPr>
            <p:ph type="sldNum" sz="quarter" idx="10"/>
          </p:nvPr>
        </p:nvSpPr>
        <p:spPr/>
        <p:txBody>
          <a:bodyPr/>
          <a:lstStyle/>
          <a:p>
            <a:fld id="{A7B5A187-8EC0-4BDE-9A26-B762BCE88E36}" type="slidenum">
              <a:rPr lang="en-US" smtClean="0"/>
              <a:pPr/>
              <a:t>‹#›</a:t>
            </a:fld>
            <a:endParaRPr lang="en-US" dirty="0"/>
          </a:p>
        </p:txBody>
      </p:sp>
    </p:spTree>
    <p:extLst>
      <p:ext uri="{BB962C8B-B14F-4D97-AF65-F5344CB8AC3E}">
        <p14:creationId xmlns:p14="http://schemas.microsoft.com/office/powerpoint/2010/main" val="274230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p15="http://schemas.microsoft.com/office/powerpoint/2012/main" xmlns="">
      <p:transition spd="med">
        <p:fade/>
      </p:transition>
    </mc:Fallback>
  </mc:AlternateContent>
  <p:extLst>
    <p:ext uri="{DCECCB84-F9BA-43D5-87BE-67443E8EF086}">
      <p15:sldGuideLst xmlns:p15="http://schemas.microsoft.com/office/powerpoint/2012/main">
        <p15:guide id="1" pos="5688">
          <p15:clr>
            <a:srgbClr val="FBAE40"/>
          </p15:clr>
        </p15:guide>
        <p15:guide id="3"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ubtitle, and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0B9E-D75D-49F0-8F66-83B678BD4457}"/>
              </a:ext>
            </a:extLst>
          </p:cNvPr>
          <p:cNvSpPr>
            <a:spLocks noGrp="1"/>
          </p:cNvSpPr>
          <p:nvPr>
            <p:ph type="title" hasCustomPrompt="1"/>
          </p:nvPr>
        </p:nvSpPr>
        <p:spPr>
          <a:xfrm>
            <a:off x="304800" y="244286"/>
            <a:ext cx="11582400" cy="723899"/>
          </a:xfrm>
        </p:spPr>
        <p:txBody>
          <a:bodyPr/>
          <a:lstStyle>
            <a:lvl1pPr>
              <a:defRPr/>
            </a:lvl1pPr>
          </a:lstStyle>
          <a:p>
            <a:r>
              <a:rPr lang="en-US" dirty="0"/>
              <a:t>Title, subtitle, and bulleted content layout</a:t>
            </a:r>
          </a:p>
        </p:txBody>
      </p:sp>
      <p:sp>
        <p:nvSpPr>
          <p:cNvPr id="3" name="Content Placeholder 2">
            <a:extLst>
              <a:ext uri="{FF2B5EF4-FFF2-40B4-BE49-F238E27FC236}">
                <a16:creationId xmlns:a16="http://schemas.microsoft.com/office/drawing/2014/main" id="{A2E3D45F-4A66-40A2-9BCE-14FFD3435C0C}"/>
              </a:ext>
            </a:extLst>
          </p:cNvPr>
          <p:cNvSpPr>
            <a:spLocks noGrp="1"/>
          </p:cNvSpPr>
          <p:nvPr>
            <p:ph idx="1" hasCustomPrompt="1"/>
          </p:nvPr>
        </p:nvSpPr>
        <p:spPr>
          <a:xfrm>
            <a:off x="304800" y="1714499"/>
            <a:ext cx="11582400" cy="4495801"/>
          </a:xfrm>
        </p:spPr>
        <p:txBody>
          <a:bodyPr/>
          <a:lstStyle>
            <a:lvl1pPr marL="228600" indent="-228600">
              <a:buFont typeface="Amazon Ember" panose="020B0603020204020204" pitchFamily="34" charset="0"/>
              <a:buChar char="•"/>
              <a:defRPr/>
            </a:lvl1pPr>
            <a:lvl2pPr marL="457200" indent="-228600">
              <a:buFont typeface="Wingdings" panose="05000000000000000000" pitchFamily="2" charset="2"/>
              <a:buChar char=""/>
              <a:defRPr/>
            </a:lvl2pPr>
            <a:lvl3pPr marL="685800" indent="-228600">
              <a:buFont typeface="Amazon Ember" panose="020B0603020204020204" pitchFamily="34" charset="0"/>
              <a:buChar char="–"/>
              <a:defRPr/>
            </a:lvl3pPr>
            <a:lvl4pPr marL="914400" indent="-228600">
              <a:buFont typeface="Amazon Ember" panose="020B0603020204020204" pitchFamily="34" charset="0"/>
              <a:buChar char="•"/>
              <a:defRPr/>
            </a:lvl4pPr>
            <a:lvl5pPr marL="914400" indent="-228600">
              <a:buFont typeface="Amazon Ember" panose="020B0603020204020204" pitchFamily="34" charset="0"/>
              <a:buChar char="•"/>
              <a:defRPr/>
            </a:lvl5pPr>
          </a:lstStyle>
          <a:p>
            <a:pPr lvl="0"/>
            <a:r>
              <a:rPr lang="en-US" dirty="0"/>
              <a:t>Enter slide content, or click icon to add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76CA2EF-C308-4FED-A3F9-CC97B9497927}"/>
              </a:ext>
            </a:extLst>
          </p:cNvPr>
          <p:cNvSpPr>
            <a:spLocks noGrp="1"/>
          </p:cNvSpPr>
          <p:nvPr>
            <p:ph type="body" sz="quarter" idx="10" hasCustomPrompt="1"/>
          </p:nvPr>
        </p:nvSpPr>
        <p:spPr>
          <a:xfrm>
            <a:off x="304800" y="990600"/>
            <a:ext cx="11582400" cy="274320"/>
          </a:xfrm>
        </p:spPr>
        <p:txBody>
          <a:bodyPr/>
          <a:lstStyle>
            <a:lvl1pPr marL="0" indent="0">
              <a:buNone/>
              <a:defRPr sz="1200" b="1" cap="all" spc="300" baseline="0">
                <a:solidFill>
                  <a:srgbClr val="00B0F0"/>
                </a:solidFill>
              </a:defRPr>
            </a:lvl1pPr>
            <a:lvl2pPr marL="365760" indent="0">
              <a:buNone/>
              <a:defRPr cap="all" baseline="0"/>
            </a:lvl2pPr>
            <a:lvl3pPr marL="777240" indent="0">
              <a:buNone/>
              <a:defRPr cap="all" baseline="0"/>
            </a:lvl3pPr>
            <a:lvl4pPr marL="1051560" indent="0">
              <a:buNone/>
              <a:defRPr cap="all" baseline="0"/>
            </a:lvl4pPr>
            <a:lvl5pPr marL="1051560" indent="0">
              <a:buNone/>
              <a:defRPr cap="all" baseline="0"/>
            </a:lvl5pPr>
          </a:lstStyle>
          <a:p>
            <a:pPr lvl="0"/>
            <a:r>
              <a:rPr lang="en-US" dirty="0"/>
              <a:t>Enter subtitle here</a:t>
            </a:r>
          </a:p>
        </p:txBody>
      </p:sp>
      <p:sp>
        <p:nvSpPr>
          <p:cNvPr id="4" name="Slide Number Placeholder 3">
            <a:extLst>
              <a:ext uri="{FF2B5EF4-FFF2-40B4-BE49-F238E27FC236}">
                <a16:creationId xmlns:a16="http://schemas.microsoft.com/office/drawing/2014/main" id="{1CE35940-D868-31A6-EB23-6186350F69AA}"/>
              </a:ext>
            </a:extLst>
          </p:cNvPr>
          <p:cNvSpPr>
            <a:spLocks noGrp="1"/>
          </p:cNvSpPr>
          <p:nvPr>
            <p:ph type="sldNum" sz="quarter" idx="11"/>
          </p:nvPr>
        </p:nvSpPr>
        <p:spPr/>
        <p:txBody>
          <a:bodyPr/>
          <a:lstStyle/>
          <a:p>
            <a:fld id="{A7B5A187-8EC0-4BDE-9A26-B762BCE88E36}" type="slidenum">
              <a:rPr lang="en-US" smtClean="0"/>
              <a:pPr/>
              <a:t>‹#›</a:t>
            </a:fld>
            <a:endParaRPr lang="en-US" dirty="0"/>
          </a:p>
        </p:txBody>
      </p:sp>
    </p:spTree>
    <p:extLst>
      <p:ext uri="{BB962C8B-B14F-4D97-AF65-F5344CB8AC3E}">
        <p14:creationId xmlns:p14="http://schemas.microsoft.com/office/powerpoint/2010/main" val="252753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p15="http://schemas.microsoft.com/office/powerpoint/2012/main"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080">
          <p15:clr>
            <a:srgbClr val="FBAE40"/>
          </p15:clr>
        </p15:guide>
        <p15:guide id="4" pos="3840">
          <p15:clr>
            <a:srgbClr val="FBAE40"/>
          </p15:clr>
        </p15:guide>
        <p15:guide id="5" orient="horz" pos="624">
          <p15:clr>
            <a:srgbClr val="FBAE40"/>
          </p15:clr>
        </p15:guide>
        <p15:guide id="6" orient="horz" pos="936">
          <p15:clr>
            <a:srgbClr val="9FCC3B"/>
          </p15:clr>
        </p15:guide>
        <p15:guide id="7" orient="horz" pos="1272">
          <p15:clr>
            <a:srgbClr val="9FCC3B"/>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0B9E-D75D-49F0-8F66-83B678BD4457}"/>
              </a:ext>
            </a:extLst>
          </p:cNvPr>
          <p:cNvSpPr>
            <a:spLocks noGrp="1"/>
          </p:cNvSpPr>
          <p:nvPr>
            <p:ph type="title" hasCustomPrompt="1"/>
          </p:nvPr>
        </p:nvSpPr>
        <p:spPr>
          <a:xfrm>
            <a:off x="304800" y="244286"/>
            <a:ext cx="11582400" cy="723899"/>
          </a:xfrm>
        </p:spPr>
        <p:txBody>
          <a:bodyPr/>
          <a:lstStyle>
            <a:lvl1pPr>
              <a:defRPr/>
            </a:lvl1pPr>
          </a:lstStyle>
          <a:p>
            <a:r>
              <a:rPr lang="en-US" dirty="0"/>
              <a:t>Title, subtitle, and content layout </a:t>
            </a:r>
          </a:p>
        </p:txBody>
      </p:sp>
      <p:sp>
        <p:nvSpPr>
          <p:cNvPr id="3" name="Content Placeholder 2">
            <a:extLst>
              <a:ext uri="{FF2B5EF4-FFF2-40B4-BE49-F238E27FC236}">
                <a16:creationId xmlns:a16="http://schemas.microsoft.com/office/drawing/2014/main" id="{A2E3D45F-4A66-40A2-9BCE-14FFD3435C0C}"/>
              </a:ext>
            </a:extLst>
          </p:cNvPr>
          <p:cNvSpPr>
            <a:spLocks noGrp="1"/>
          </p:cNvSpPr>
          <p:nvPr>
            <p:ph idx="1" hasCustomPrompt="1"/>
          </p:nvPr>
        </p:nvSpPr>
        <p:spPr>
          <a:xfrm>
            <a:off x="304800" y="1714499"/>
            <a:ext cx="11582400" cy="4495801"/>
          </a:xfrm>
        </p:spPr>
        <p:txBody>
          <a:bodyPr/>
          <a:lstStyle>
            <a:lvl1pPr marL="0" indent="0">
              <a:buNone/>
              <a:defRPr/>
            </a:lvl1pPr>
            <a:lvl2pPr marL="228600" indent="0">
              <a:buNone/>
              <a:defRPr/>
            </a:lvl2pPr>
            <a:lvl3pPr marL="457200" indent="0">
              <a:buNone/>
              <a:defRPr/>
            </a:lvl3pPr>
            <a:lvl4pPr marL="685800" indent="0">
              <a:buNone/>
              <a:defRPr/>
            </a:lvl4pPr>
            <a:lvl5pPr marL="685800" indent="0">
              <a:buNone/>
              <a:defRPr/>
            </a:lvl5pPr>
          </a:lstStyle>
          <a:p>
            <a:pPr lvl="0"/>
            <a:r>
              <a:rPr lang="en-US" dirty="0"/>
              <a:t>Enter slide content, or click icon to add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76CA2EF-C308-4FED-A3F9-CC97B9497927}"/>
              </a:ext>
            </a:extLst>
          </p:cNvPr>
          <p:cNvSpPr>
            <a:spLocks noGrp="1"/>
          </p:cNvSpPr>
          <p:nvPr>
            <p:ph type="body" sz="quarter" idx="10" hasCustomPrompt="1"/>
          </p:nvPr>
        </p:nvSpPr>
        <p:spPr>
          <a:xfrm>
            <a:off x="304800" y="990600"/>
            <a:ext cx="11582400" cy="274320"/>
          </a:xfrm>
        </p:spPr>
        <p:txBody>
          <a:bodyPr/>
          <a:lstStyle>
            <a:lvl1pPr marL="0" indent="0">
              <a:buNone/>
              <a:defRPr sz="1200" b="1" cap="all" spc="300" baseline="0">
                <a:solidFill>
                  <a:srgbClr val="00B0F0"/>
                </a:solidFill>
              </a:defRPr>
            </a:lvl1pPr>
            <a:lvl2pPr marL="365760" indent="0">
              <a:buNone/>
              <a:defRPr cap="all" baseline="0"/>
            </a:lvl2pPr>
            <a:lvl3pPr marL="777240" indent="0">
              <a:buNone/>
              <a:defRPr cap="all" baseline="0"/>
            </a:lvl3pPr>
            <a:lvl4pPr marL="1051560" indent="0">
              <a:buNone/>
              <a:defRPr cap="all" baseline="0"/>
            </a:lvl4pPr>
            <a:lvl5pPr marL="1051560" indent="0">
              <a:buNone/>
              <a:defRPr cap="all" baseline="0"/>
            </a:lvl5pPr>
          </a:lstStyle>
          <a:p>
            <a:pPr lvl="0"/>
            <a:r>
              <a:rPr lang="en-US" dirty="0"/>
              <a:t>Enter subtitle here</a:t>
            </a:r>
          </a:p>
        </p:txBody>
      </p:sp>
      <p:sp>
        <p:nvSpPr>
          <p:cNvPr id="4" name="Slide Number Placeholder 3">
            <a:extLst>
              <a:ext uri="{FF2B5EF4-FFF2-40B4-BE49-F238E27FC236}">
                <a16:creationId xmlns:a16="http://schemas.microsoft.com/office/drawing/2014/main" id="{CDDFAB98-ADB0-CF2B-6C80-F1DDEADD8DAF}"/>
              </a:ext>
            </a:extLst>
          </p:cNvPr>
          <p:cNvSpPr>
            <a:spLocks noGrp="1"/>
          </p:cNvSpPr>
          <p:nvPr>
            <p:ph type="sldNum" sz="quarter" idx="11"/>
          </p:nvPr>
        </p:nvSpPr>
        <p:spPr/>
        <p:txBody>
          <a:bodyPr/>
          <a:lstStyle/>
          <a:p>
            <a:fld id="{A7B5A187-8EC0-4BDE-9A26-B762BCE88E36}" type="slidenum">
              <a:rPr lang="en-US" smtClean="0"/>
              <a:pPr/>
              <a:t>‹#›</a:t>
            </a:fld>
            <a:endParaRPr lang="en-US" dirty="0"/>
          </a:p>
        </p:txBody>
      </p:sp>
    </p:spTree>
    <p:extLst>
      <p:ext uri="{BB962C8B-B14F-4D97-AF65-F5344CB8AC3E}">
        <p14:creationId xmlns:p14="http://schemas.microsoft.com/office/powerpoint/2010/main" val="3878530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p15="http://schemas.microsoft.com/office/powerpoint/2012/main"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080">
          <p15:clr>
            <a:srgbClr val="FBAE40"/>
          </p15:clr>
        </p15:guide>
        <p15:guide id="4" pos="3840">
          <p15:clr>
            <a:srgbClr val="FBAE40"/>
          </p15:clr>
        </p15:guide>
        <p15:guide id="5" orient="horz" pos="624">
          <p15:clr>
            <a:srgbClr val="FBAE40"/>
          </p15:clr>
        </p15:guide>
        <p15:guide id="6" orient="horz" pos="936">
          <p15:clr>
            <a:srgbClr val="9FCC3B"/>
          </p15:clr>
        </p15:guide>
        <p15:guide id="7" orient="horz" pos="1272">
          <p15:clr>
            <a:srgbClr val="9FCC3B"/>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4/7/25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 id="2147483671" r:id="rId18"/>
    <p:sldLayoutId id="2147483672" r:id="rId19"/>
    <p:sldLayoutId id="2147483673" r:id="rId20"/>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27C891-2224-FFAE-E138-BDB9F6233016}"/>
              </a:ext>
            </a:extLst>
          </p:cNvPr>
          <p:cNvSpPr>
            <a:spLocks noGrp="1"/>
          </p:cNvSpPr>
          <p:nvPr>
            <p:ph type="ctrTitle"/>
          </p:nvPr>
        </p:nvSpPr>
        <p:spPr>
          <a:xfrm>
            <a:off x="373488" y="2059040"/>
            <a:ext cx="11467637" cy="1242768"/>
          </a:xfrm>
        </p:spPr>
        <p:txBody>
          <a:bodyPr>
            <a:normAutofit/>
          </a:bodyPr>
          <a:lstStyle/>
          <a:p>
            <a:r>
              <a:rPr lang="en-US" sz="6000" dirty="0"/>
              <a:t>Taming the SBOM Chaos</a:t>
            </a:r>
          </a:p>
        </p:txBody>
      </p:sp>
      <p:sp>
        <p:nvSpPr>
          <p:cNvPr id="5" name="Title 1">
            <a:extLst>
              <a:ext uri="{FF2B5EF4-FFF2-40B4-BE49-F238E27FC236}">
                <a16:creationId xmlns:a16="http://schemas.microsoft.com/office/drawing/2014/main" id="{CA46F6E0-88F3-AEC7-B76B-717C5B00C2FA}"/>
              </a:ext>
            </a:extLst>
          </p:cNvPr>
          <p:cNvSpPr txBox="1">
            <a:spLocks/>
          </p:cNvSpPr>
          <p:nvPr/>
        </p:nvSpPr>
        <p:spPr>
          <a:xfrm>
            <a:off x="2061035" y="3301808"/>
            <a:ext cx="9780089" cy="801688"/>
          </a:xfrm>
          <a:prstGeom prst="rect">
            <a:avLst/>
          </a:prstGeom>
        </p:spPr>
        <p:txBody>
          <a:bodyPr vert="horz" lIns="0" tIns="146304" rIns="0" bIns="146304" rtlCol="0" anchor="t" anchorCtr="0">
            <a:noAutofit/>
          </a:bodyPr>
          <a:lstStyle>
            <a:lvl1pPr algn="l" defTabSz="914400" rtl="0" eaLnBrk="1" latinLnBrk="0" hangingPunct="1">
              <a:lnSpc>
                <a:spcPct val="90000"/>
              </a:lnSpc>
              <a:spcBef>
                <a:spcPct val="0"/>
              </a:spcBef>
              <a:buNone/>
              <a:defRPr sz="5200" kern="1200" spc="-100" baseline="0">
                <a:solidFill>
                  <a:schemeClr val="tx1"/>
                </a:solidFill>
                <a:latin typeface="+mj-lt"/>
                <a:ea typeface="+mj-ea"/>
                <a:cs typeface="+mj-cs"/>
              </a:defRPr>
            </a:lvl1pPr>
          </a:lstStyle>
          <a:p>
            <a:pPr algn="r"/>
            <a:r>
              <a:rPr lang="en-US" sz="2800" dirty="0"/>
              <a:t>Using AI Agents for Audit SBOMs for OSS Compliance</a:t>
            </a:r>
          </a:p>
        </p:txBody>
      </p:sp>
      <p:pic>
        <p:nvPicPr>
          <p:cNvPr id="12" name="Picture 11" descr="CC BY ND image">
            <a:extLst>
              <a:ext uri="{FF2B5EF4-FFF2-40B4-BE49-F238E27FC236}">
                <a16:creationId xmlns:a16="http://schemas.microsoft.com/office/drawing/2014/main" id="{BF6854C6-CDE1-5DB8-6792-C947D82B01A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8913" y="6272011"/>
            <a:ext cx="1247763" cy="432724"/>
          </a:xfrm>
          <a:prstGeom prst="rect">
            <a:avLst/>
          </a:prstGeom>
          <a:noFill/>
          <a:ln>
            <a:noFill/>
          </a:ln>
        </p:spPr>
      </p:pic>
      <p:sp>
        <p:nvSpPr>
          <p:cNvPr id="13" name="Title 1">
            <a:extLst>
              <a:ext uri="{FF2B5EF4-FFF2-40B4-BE49-F238E27FC236}">
                <a16:creationId xmlns:a16="http://schemas.microsoft.com/office/drawing/2014/main" id="{E0B82440-E64F-212C-FA5A-6E995CA88030}"/>
              </a:ext>
            </a:extLst>
          </p:cNvPr>
          <p:cNvSpPr txBox="1">
            <a:spLocks/>
          </p:cNvSpPr>
          <p:nvPr/>
        </p:nvSpPr>
        <p:spPr>
          <a:xfrm>
            <a:off x="2061034" y="4143732"/>
            <a:ext cx="9780089" cy="801688"/>
          </a:xfrm>
          <a:prstGeom prst="rect">
            <a:avLst/>
          </a:prstGeom>
        </p:spPr>
        <p:txBody>
          <a:bodyPr vert="horz" lIns="0" tIns="146304" rIns="0" bIns="146304" rtlCol="0" anchor="t" anchorCtr="0">
            <a:noAutofit/>
          </a:bodyPr>
          <a:lstStyle>
            <a:lvl1pPr algn="l" defTabSz="914400" rtl="0" eaLnBrk="1" latinLnBrk="0" hangingPunct="1">
              <a:lnSpc>
                <a:spcPct val="90000"/>
              </a:lnSpc>
              <a:spcBef>
                <a:spcPct val="0"/>
              </a:spcBef>
              <a:buNone/>
              <a:defRPr sz="5200" kern="1200" spc="-100" baseline="0">
                <a:solidFill>
                  <a:schemeClr val="tx1"/>
                </a:solidFill>
                <a:latin typeface="+mj-lt"/>
                <a:ea typeface="+mj-ea"/>
                <a:cs typeface="+mj-cs"/>
              </a:defRPr>
            </a:lvl1pPr>
          </a:lstStyle>
          <a:p>
            <a:pPr algn="r"/>
            <a:r>
              <a:rPr lang="en-US" sz="2400" dirty="0"/>
              <a:t>By Oscar Valenzuela B.</a:t>
            </a:r>
          </a:p>
        </p:txBody>
      </p:sp>
      <p:grpSp>
        <p:nvGrpSpPr>
          <p:cNvPr id="2" name="Group 1">
            <a:extLst>
              <a:ext uri="{FF2B5EF4-FFF2-40B4-BE49-F238E27FC236}">
                <a16:creationId xmlns:a16="http://schemas.microsoft.com/office/drawing/2014/main" id="{02D3C063-1A38-24F2-2B31-5F41CFE1250E}"/>
              </a:ext>
            </a:extLst>
          </p:cNvPr>
          <p:cNvGrpSpPr/>
          <p:nvPr/>
        </p:nvGrpSpPr>
        <p:grpSpPr>
          <a:xfrm>
            <a:off x="970951" y="1774733"/>
            <a:ext cx="2180166" cy="2212226"/>
            <a:chOff x="7272879" y="1594782"/>
            <a:chExt cx="2180166" cy="2212226"/>
          </a:xfrm>
        </p:grpSpPr>
        <p:sp>
          <p:nvSpPr>
            <p:cNvPr id="3" name="Rectangle 2">
              <a:extLst>
                <a:ext uri="{FF2B5EF4-FFF2-40B4-BE49-F238E27FC236}">
                  <a16:creationId xmlns:a16="http://schemas.microsoft.com/office/drawing/2014/main" id="{00D44D1A-D811-85C5-E865-21BB6CA3F3C8}"/>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3B9A38C-00A8-DF32-38C6-F4E85EB72DA8}"/>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7A8FDBB-FD7E-583E-866D-8E29C5D87EA6}"/>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gonal Stripe 7">
              <a:extLst>
                <a:ext uri="{FF2B5EF4-FFF2-40B4-BE49-F238E27FC236}">
                  <a16:creationId xmlns:a16="http://schemas.microsoft.com/office/drawing/2014/main" id="{E5E9AF87-79EA-5A96-3E01-053D2C06869F}"/>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Diagonal Stripe 8">
              <a:extLst>
                <a:ext uri="{FF2B5EF4-FFF2-40B4-BE49-F238E27FC236}">
                  <a16:creationId xmlns:a16="http://schemas.microsoft.com/office/drawing/2014/main" id="{E00B9C4B-BE9C-D2B8-B3BB-694886AD8199}"/>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Oval 9">
              <a:extLst>
                <a:ext uri="{FF2B5EF4-FFF2-40B4-BE49-F238E27FC236}">
                  <a16:creationId xmlns:a16="http://schemas.microsoft.com/office/drawing/2014/main" id="{420FB97F-664B-7010-33A7-C0AA077B9E4B}"/>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7E34EC1-17AB-BE41-5A33-696ED918A22A}"/>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EA22E69-3BAE-CA9F-89AB-140EF5E99C21}"/>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11D6311-2F7C-482F-696C-C44D5CBBC822}"/>
                </a:ext>
              </a:extLst>
            </p:cNvPr>
            <p:cNvGrpSpPr/>
            <p:nvPr/>
          </p:nvGrpSpPr>
          <p:grpSpPr>
            <a:xfrm>
              <a:off x="8022686" y="2356102"/>
              <a:ext cx="681123" cy="854975"/>
              <a:chOff x="2129876" y="1714910"/>
              <a:chExt cx="1696453" cy="2203580"/>
            </a:xfrm>
          </p:grpSpPr>
          <p:sp>
            <p:nvSpPr>
              <p:cNvPr id="17" name="10-Point Star 16">
                <a:extLst>
                  <a:ext uri="{FF2B5EF4-FFF2-40B4-BE49-F238E27FC236}">
                    <a16:creationId xmlns:a16="http://schemas.microsoft.com/office/drawing/2014/main" id="{3D2B6F1D-F45B-C789-F606-C741DFEE0BCD}"/>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18" name="Can 17">
                <a:extLst>
                  <a:ext uri="{FF2B5EF4-FFF2-40B4-BE49-F238E27FC236}">
                    <a16:creationId xmlns:a16="http://schemas.microsoft.com/office/drawing/2014/main" id="{5099F5AB-1167-262F-F7D2-2D2053455012}"/>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Tree>
    <p:extLst>
      <p:ext uri="{BB962C8B-B14F-4D97-AF65-F5344CB8AC3E}">
        <p14:creationId xmlns:p14="http://schemas.microsoft.com/office/powerpoint/2010/main" val="2300396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1C7C7D02-A74D-88E4-4CA9-1DA3F7C70A19}"/>
            </a:ext>
          </a:extLst>
        </p:cNvPr>
        <p:cNvGrpSpPr/>
        <p:nvPr/>
      </p:nvGrpSpPr>
      <p:grpSpPr>
        <a:xfrm>
          <a:off x="0" y="0"/>
          <a:ext cx="0" cy="0"/>
          <a:chOff x="0" y="0"/>
          <a:chExt cx="0" cy="0"/>
        </a:xfrm>
      </p:grpSpPr>
      <p:sp>
        <p:nvSpPr>
          <p:cNvPr id="13" name="Cloud 12">
            <a:extLst>
              <a:ext uri="{FF2B5EF4-FFF2-40B4-BE49-F238E27FC236}">
                <a16:creationId xmlns:a16="http://schemas.microsoft.com/office/drawing/2014/main" id="{E1DA2C41-1EFC-08F9-4587-8C4FAFD0ECB8}"/>
              </a:ext>
            </a:extLst>
          </p:cNvPr>
          <p:cNvSpPr/>
          <p:nvPr/>
        </p:nvSpPr>
        <p:spPr>
          <a:xfrm>
            <a:off x="6330779" y="2000590"/>
            <a:ext cx="3558746" cy="3741688"/>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964E32F-335E-1A6C-F65A-54E714101E63}"/>
              </a:ext>
            </a:extLst>
          </p:cNvPr>
          <p:cNvSpPr/>
          <p:nvPr/>
        </p:nvSpPr>
        <p:spPr>
          <a:xfrm>
            <a:off x="1498380" y="2450406"/>
            <a:ext cx="2977978" cy="294090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Program</a:t>
            </a:r>
          </a:p>
        </p:txBody>
      </p:sp>
      <p:sp>
        <p:nvSpPr>
          <p:cNvPr id="8" name="Oval 7">
            <a:extLst>
              <a:ext uri="{FF2B5EF4-FFF2-40B4-BE49-F238E27FC236}">
                <a16:creationId xmlns:a16="http://schemas.microsoft.com/office/drawing/2014/main" id="{1C8E473F-4375-8C00-4BB9-2E28B478B2A8}"/>
              </a:ext>
            </a:extLst>
          </p:cNvPr>
          <p:cNvSpPr/>
          <p:nvPr/>
        </p:nvSpPr>
        <p:spPr>
          <a:xfrm>
            <a:off x="6980944" y="3006461"/>
            <a:ext cx="1853513" cy="1729946"/>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LGPL-2.1</a:t>
            </a:r>
          </a:p>
        </p:txBody>
      </p:sp>
      <p:sp>
        <p:nvSpPr>
          <p:cNvPr id="11" name="Left-Right Arrow 10">
            <a:extLst>
              <a:ext uri="{FF2B5EF4-FFF2-40B4-BE49-F238E27FC236}">
                <a16:creationId xmlns:a16="http://schemas.microsoft.com/office/drawing/2014/main" id="{7C21EA14-DDA4-A3EF-B578-CFEF9670D399}"/>
              </a:ext>
            </a:extLst>
          </p:cNvPr>
          <p:cNvSpPr/>
          <p:nvPr/>
        </p:nvSpPr>
        <p:spPr>
          <a:xfrm>
            <a:off x="4676907" y="3429000"/>
            <a:ext cx="2078775" cy="884868"/>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Dynamic Linking</a:t>
            </a:r>
          </a:p>
        </p:txBody>
      </p:sp>
      <p:sp>
        <p:nvSpPr>
          <p:cNvPr id="15" name="TextBox 14">
            <a:extLst>
              <a:ext uri="{FF2B5EF4-FFF2-40B4-BE49-F238E27FC236}">
                <a16:creationId xmlns:a16="http://schemas.microsoft.com/office/drawing/2014/main" id="{979B1B9F-395F-4D71-D582-7076385E2BB1}"/>
              </a:ext>
            </a:extLst>
          </p:cNvPr>
          <p:cNvSpPr txBox="1"/>
          <p:nvPr/>
        </p:nvSpPr>
        <p:spPr>
          <a:xfrm>
            <a:off x="7701101" y="2445639"/>
            <a:ext cx="1661673" cy="369332"/>
          </a:xfrm>
          <a:prstGeom prst="rect">
            <a:avLst/>
          </a:prstGeom>
          <a:noFill/>
        </p:spPr>
        <p:txBody>
          <a:bodyPr wrap="none" lIns="0" rtlCol="0">
            <a:spAutoFit/>
          </a:bodyPr>
          <a:lstStyle/>
          <a:p>
            <a:pPr algn="l"/>
            <a:r>
              <a:rPr lang="en-US" dirty="0"/>
              <a:t>Copyleft Effect</a:t>
            </a:r>
          </a:p>
        </p:txBody>
      </p:sp>
      <p:sp>
        <p:nvSpPr>
          <p:cNvPr id="6" name="TextBox 5">
            <a:extLst>
              <a:ext uri="{FF2B5EF4-FFF2-40B4-BE49-F238E27FC236}">
                <a16:creationId xmlns:a16="http://schemas.microsoft.com/office/drawing/2014/main" id="{FDB7C960-6DB7-9E0A-B3DA-1980D46D0F0D}"/>
              </a:ext>
            </a:extLst>
          </p:cNvPr>
          <p:cNvSpPr txBox="1"/>
          <p:nvPr/>
        </p:nvSpPr>
        <p:spPr>
          <a:xfrm>
            <a:off x="278783" y="1070048"/>
            <a:ext cx="11193257" cy="523220"/>
          </a:xfrm>
          <a:prstGeom prst="rect">
            <a:avLst/>
          </a:prstGeom>
          <a:noFill/>
        </p:spPr>
        <p:txBody>
          <a:bodyPr wrap="none" lIns="0" rtlCol="0">
            <a:spAutoFit/>
          </a:bodyPr>
          <a:lstStyle/>
          <a:p>
            <a:pPr algn="l"/>
            <a:r>
              <a:rPr lang="en-US" sz="2800" dirty="0">
                <a:latin typeface="Arial" panose="020B0604020202020204" pitchFamily="34" charset="0"/>
              </a:rPr>
              <a:t>Problem 3: Technical Implementation affects the Scope of the License</a:t>
            </a:r>
            <a:endParaRPr lang="en-US" sz="2800" b="0" i="0" u="none" strike="noStrike" dirty="0">
              <a:effectLst/>
              <a:latin typeface="Arial" panose="020B0604020202020204" pitchFamily="34" charset="0"/>
            </a:endParaRPr>
          </a:p>
        </p:txBody>
      </p:sp>
      <p:sp>
        <p:nvSpPr>
          <p:cNvPr id="7" name="Google Shape;121;p54">
            <a:extLst>
              <a:ext uri="{FF2B5EF4-FFF2-40B4-BE49-F238E27FC236}">
                <a16:creationId xmlns:a16="http://schemas.microsoft.com/office/drawing/2014/main" id="{BAF98D05-7CF3-DF75-CAB2-1C2CCE124CEC}"/>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0" name="TextBox 9">
            <a:extLst>
              <a:ext uri="{FF2B5EF4-FFF2-40B4-BE49-F238E27FC236}">
                <a16:creationId xmlns:a16="http://schemas.microsoft.com/office/drawing/2014/main" id="{94E0E200-B481-9C79-C2CB-5620CB7D3322}"/>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4288040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0AECA301-C776-A2DD-9EA0-F310A4124ECC}"/>
            </a:ext>
          </a:extLst>
        </p:cNvPr>
        <p:cNvGrpSpPr/>
        <p:nvPr/>
      </p:nvGrpSpPr>
      <p:grpSpPr>
        <a:xfrm>
          <a:off x="0" y="0"/>
          <a:ext cx="0" cy="0"/>
          <a:chOff x="0" y="0"/>
          <a:chExt cx="0" cy="0"/>
        </a:xfrm>
      </p:grpSpPr>
      <p:sp>
        <p:nvSpPr>
          <p:cNvPr id="13" name="Cloud 12">
            <a:extLst>
              <a:ext uri="{FF2B5EF4-FFF2-40B4-BE49-F238E27FC236}">
                <a16:creationId xmlns:a16="http://schemas.microsoft.com/office/drawing/2014/main" id="{FD022019-C029-C03E-BAE7-4C51A3339F50}"/>
              </a:ext>
            </a:extLst>
          </p:cNvPr>
          <p:cNvSpPr/>
          <p:nvPr/>
        </p:nvSpPr>
        <p:spPr>
          <a:xfrm>
            <a:off x="3216338" y="1729944"/>
            <a:ext cx="4902052" cy="4747188"/>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3A376C78-E0B2-42A1-2A2B-A28AFD8A701A}"/>
              </a:ext>
            </a:extLst>
          </p:cNvPr>
          <p:cNvSpPr/>
          <p:nvPr/>
        </p:nvSpPr>
        <p:spPr>
          <a:xfrm>
            <a:off x="3994445" y="2727228"/>
            <a:ext cx="2977978" cy="294090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Program</a:t>
            </a:r>
          </a:p>
        </p:txBody>
      </p:sp>
      <p:sp>
        <p:nvSpPr>
          <p:cNvPr id="8" name="Oval 7">
            <a:extLst>
              <a:ext uri="{FF2B5EF4-FFF2-40B4-BE49-F238E27FC236}">
                <a16:creationId xmlns:a16="http://schemas.microsoft.com/office/drawing/2014/main" id="{B3D914FB-4F39-27DF-86A1-27A355F08D9F}"/>
              </a:ext>
            </a:extLst>
          </p:cNvPr>
          <p:cNvSpPr/>
          <p:nvPr/>
        </p:nvSpPr>
        <p:spPr>
          <a:xfrm>
            <a:off x="4798540" y="4502832"/>
            <a:ext cx="1293341" cy="116530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LGPL-2.1</a:t>
            </a:r>
          </a:p>
        </p:txBody>
      </p:sp>
      <p:sp>
        <p:nvSpPr>
          <p:cNvPr id="15" name="TextBox 14">
            <a:extLst>
              <a:ext uri="{FF2B5EF4-FFF2-40B4-BE49-F238E27FC236}">
                <a16:creationId xmlns:a16="http://schemas.microsoft.com/office/drawing/2014/main" id="{2E14893A-5746-DD34-0460-E72EF9547E73}"/>
              </a:ext>
            </a:extLst>
          </p:cNvPr>
          <p:cNvSpPr txBox="1"/>
          <p:nvPr/>
        </p:nvSpPr>
        <p:spPr>
          <a:xfrm>
            <a:off x="5732359" y="2252487"/>
            <a:ext cx="1661673" cy="369332"/>
          </a:xfrm>
          <a:prstGeom prst="rect">
            <a:avLst/>
          </a:prstGeom>
          <a:noFill/>
        </p:spPr>
        <p:txBody>
          <a:bodyPr wrap="none" lIns="0" rtlCol="0">
            <a:spAutoFit/>
          </a:bodyPr>
          <a:lstStyle/>
          <a:p>
            <a:pPr algn="l"/>
            <a:r>
              <a:rPr lang="en-US" dirty="0"/>
              <a:t>Copyleft Effect</a:t>
            </a:r>
          </a:p>
        </p:txBody>
      </p:sp>
      <p:sp>
        <p:nvSpPr>
          <p:cNvPr id="7" name="TextBox 6">
            <a:extLst>
              <a:ext uri="{FF2B5EF4-FFF2-40B4-BE49-F238E27FC236}">
                <a16:creationId xmlns:a16="http://schemas.microsoft.com/office/drawing/2014/main" id="{E081DD42-7496-A0EF-B9CD-AC3BABF31289}"/>
              </a:ext>
            </a:extLst>
          </p:cNvPr>
          <p:cNvSpPr txBox="1"/>
          <p:nvPr/>
        </p:nvSpPr>
        <p:spPr>
          <a:xfrm>
            <a:off x="278783" y="1070048"/>
            <a:ext cx="11193257" cy="523220"/>
          </a:xfrm>
          <a:prstGeom prst="rect">
            <a:avLst/>
          </a:prstGeom>
          <a:noFill/>
        </p:spPr>
        <p:txBody>
          <a:bodyPr wrap="none" lIns="0" rtlCol="0">
            <a:spAutoFit/>
          </a:bodyPr>
          <a:lstStyle/>
          <a:p>
            <a:pPr algn="l"/>
            <a:r>
              <a:rPr lang="en-US" sz="2800" dirty="0">
                <a:latin typeface="Arial" panose="020B0604020202020204" pitchFamily="34" charset="0"/>
              </a:rPr>
              <a:t>Problem 3: Technical Implementation affects the Scope of the License</a:t>
            </a:r>
            <a:endParaRPr lang="en-US" sz="2800" b="0" i="0" u="none" strike="noStrike" dirty="0">
              <a:effectLst/>
              <a:latin typeface="Arial" panose="020B0604020202020204" pitchFamily="34" charset="0"/>
            </a:endParaRPr>
          </a:p>
        </p:txBody>
      </p:sp>
      <p:sp>
        <p:nvSpPr>
          <p:cNvPr id="9" name="Google Shape;121;p54">
            <a:extLst>
              <a:ext uri="{FF2B5EF4-FFF2-40B4-BE49-F238E27FC236}">
                <a16:creationId xmlns:a16="http://schemas.microsoft.com/office/drawing/2014/main" id="{B9DC4EC4-0FE3-79BA-C8B5-F4EF183C1AE3}"/>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1" name="TextBox 10">
            <a:extLst>
              <a:ext uri="{FF2B5EF4-FFF2-40B4-BE49-F238E27FC236}">
                <a16:creationId xmlns:a16="http://schemas.microsoft.com/office/drawing/2014/main" id="{6215E22E-C689-BB9D-0B86-DB812286EB90}"/>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81679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B9D430EE-BB59-78AA-E283-8C8A3C466E7C}"/>
            </a:ext>
          </a:extLst>
        </p:cNvPr>
        <p:cNvGrpSpPr/>
        <p:nvPr/>
      </p:nvGrpSpPr>
      <p:grpSpPr>
        <a:xfrm>
          <a:off x="0" y="0"/>
          <a:ext cx="0" cy="0"/>
          <a:chOff x="0" y="0"/>
          <a:chExt cx="0" cy="0"/>
        </a:xfrm>
      </p:grpSpPr>
      <p:sp>
        <p:nvSpPr>
          <p:cNvPr id="13" name="Cloud 12">
            <a:extLst>
              <a:ext uri="{FF2B5EF4-FFF2-40B4-BE49-F238E27FC236}">
                <a16:creationId xmlns:a16="http://schemas.microsoft.com/office/drawing/2014/main" id="{5D7B0DF7-AAA3-833C-E035-79422A5B3B83}"/>
              </a:ext>
            </a:extLst>
          </p:cNvPr>
          <p:cNvSpPr/>
          <p:nvPr/>
        </p:nvSpPr>
        <p:spPr>
          <a:xfrm>
            <a:off x="1939819" y="1976679"/>
            <a:ext cx="4156181" cy="4257204"/>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628C23E-BC74-BCA0-31E5-0954AE4EC3B9}"/>
              </a:ext>
            </a:extLst>
          </p:cNvPr>
          <p:cNvSpPr txBox="1"/>
          <p:nvPr/>
        </p:nvSpPr>
        <p:spPr>
          <a:xfrm>
            <a:off x="3901597" y="2447656"/>
            <a:ext cx="1661673" cy="369332"/>
          </a:xfrm>
          <a:prstGeom prst="rect">
            <a:avLst/>
          </a:prstGeom>
          <a:noFill/>
        </p:spPr>
        <p:txBody>
          <a:bodyPr wrap="none" lIns="0" rtlCol="0">
            <a:spAutoFit/>
          </a:bodyPr>
          <a:lstStyle/>
          <a:p>
            <a:pPr algn="l"/>
            <a:r>
              <a:rPr lang="en-US" dirty="0"/>
              <a:t>Copyleft Effect</a:t>
            </a:r>
          </a:p>
        </p:txBody>
      </p:sp>
      <p:sp>
        <p:nvSpPr>
          <p:cNvPr id="2" name="Rectangle 1">
            <a:extLst>
              <a:ext uri="{FF2B5EF4-FFF2-40B4-BE49-F238E27FC236}">
                <a16:creationId xmlns:a16="http://schemas.microsoft.com/office/drawing/2014/main" id="{FEC07F94-C1F2-2E80-E358-C84431E0C45E}"/>
              </a:ext>
            </a:extLst>
          </p:cNvPr>
          <p:cNvSpPr/>
          <p:nvPr/>
        </p:nvSpPr>
        <p:spPr>
          <a:xfrm>
            <a:off x="3046725" y="2899610"/>
            <a:ext cx="1288318" cy="256272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Linux Kernel</a:t>
            </a:r>
          </a:p>
        </p:txBody>
      </p:sp>
      <p:sp>
        <p:nvSpPr>
          <p:cNvPr id="5" name="Rectangle 4">
            <a:extLst>
              <a:ext uri="{FF2B5EF4-FFF2-40B4-BE49-F238E27FC236}">
                <a16:creationId xmlns:a16="http://schemas.microsoft.com/office/drawing/2014/main" id="{996A2A63-2F20-EFEC-1BDD-7D9C3DAFEE9B}"/>
              </a:ext>
            </a:extLst>
          </p:cNvPr>
          <p:cNvSpPr/>
          <p:nvPr/>
        </p:nvSpPr>
        <p:spPr>
          <a:xfrm>
            <a:off x="4335043" y="2899610"/>
            <a:ext cx="778107" cy="1231232"/>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dirty="0">
                <a:solidFill>
                  <a:srgbClr val="001D35"/>
                </a:solidFill>
                <a:effectLst/>
                <a:latin typeface="Google Sans"/>
              </a:rPr>
              <a:t>Generic</a:t>
            </a:r>
            <a:endParaRPr lang="en-US" sz="1200" dirty="0"/>
          </a:p>
        </p:txBody>
      </p:sp>
      <p:sp>
        <p:nvSpPr>
          <p:cNvPr id="7" name="Rectangle 6">
            <a:extLst>
              <a:ext uri="{FF2B5EF4-FFF2-40B4-BE49-F238E27FC236}">
                <a16:creationId xmlns:a16="http://schemas.microsoft.com/office/drawing/2014/main" id="{69A9BF8B-306F-769A-9DE9-2535E336B576}"/>
              </a:ext>
            </a:extLst>
          </p:cNvPr>
          <p:cNvSpPr/>
          <p:nvPr/>
        </p:nvSpPr>
        <p:spPr>
          <a:xfrm>
            <a:off x="4335043" y="4094748"/>
            <a:ext cx="778107" cy="1354468"/>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dirty="0">
                <a:solidFill>
                  <a:srgbClr val="001D35"/>
                </a:solidFill>
                <a:effectLst/>
                <a:latin typeface="Google Sans"/>
              </a:rPr>
              <a:t>GPL-only</a:t>
            </a:r>
            <a:endParaRPr lang="en-US" sz="1200" dirty="0"/>
          </a:p>
        </p:txBody>
      </p:sp>
      <p:sp>
        <p:nvSpPr>
          <p:cNvPr id="9" name="Left-Right Arrow 8">
            <a:extLst>
              <a:ext uri="{FF2B5EF4-FFF2-40B4-BE49-F238E27FC236}">
                <a16:creationId xmlns:a16="http://schemas.microsoft.com/office/drawing/2014/main" id="{A89DB23C-D38D-B8E6-A973-AF33FE35E1E8}"/>
              </a:ext>
            </a:extLst>
          </p:cNvPr>
          <p:cNvSpPr/>
          <p:nvPr/>
        </p:nvSpPr>
        <p:spPr>
          <a:xfrm>
            <a:off x="5283180" y="3332747"/>
            <a:ext cx="1625641" cy="484632"/>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CA2FF66-FF92-D478-D231-C409401B109B}"/>
              </a:ext>
            </a:extLst>
          </p:cNvPr>
          <p:cNvSpPr/>
          <p:nvPr/>
        </p:nvSpPr>
        <p:spPr>
          <a:xfrm>
            <a:off x="6908820" y="3061405"/>
            <a:ext cx="2261976" cy="22391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Proprietary</a:t>
            </a:r>
          </a:p>
        </p:txBody>
      </p:sp>
      <p:sp>
        <p:nvSpPr>
          <p:cNvPr id="11" name="TextBox 10">
            <a:extLst>
              <a:ext uri="{FF2B5EF4-FFF2-40B4-BE49-F238E27FC236}">
                <a16:creationId xmlns:a16="http://schemas.microsoft.com/office/drawing/2014/main" id="{25688AE1-1692-5E64-F404-23570B47638B}"/>
              </a:ext>
            </a:extLst>
          </p:cNvPr>
          <p:cNvSpPr txBox="1"/>
          <p:nvPr/>
        </p:nvSpPr>
        <p:spPr>
          <a:xfrm>
            <a:off x="278783" y="1070048"/>
            <a:ext cx="11193257" cy="523220"/>
          </a:xfrm>
          <a:prstGeom prst="rect">
            <a:avLst/>
          </a:prstGeom>
          <a:noFill/>
        </p:spPr>
        <p:txBody>
          <a:bodyPr wrap="none" lIns="0" rtlCol="0">
            <a:spAutoFit/>
          </a:bodyPr>
          <a:lstStyle/>
          <a:p>
            <a:pPr algn="l"/>
            <a:r>
              <a:rPr lang="en-US" sz="2800" dirty="0">
                <a:latin typeface="Arial" panose="020B0604020202020204" pitchFamily="34" charset="0"/>
              </a:rPr>
              <a:t>Problem 3: Technical Implementation affects the Scope of the License</a:t>
            </a:r>
            <a:endParaRPr lang="en-US" sz="2800" b="0" i="0" u="none" strike="noStrike" dirty="0">
              <a:effectLst/>
              <a:latin typeface="Arial" panose="020B0604020202020204" pitchFamily="34" charset="0"/>
            </a:endParaRPr>
          </a:p>
        </p:txBody>
      </p:sp>
      <p:sp>
        <p:nvSpPr>
          <p:cNvPr id="12" name="Google Shape;121;p54">
            <a:extLst>
              <a:ext uri="{FF2B5EF4-FFF2-40B4-BE49-F238E27FC236}">
                <a16:creationId xmlns:a16="http://schemas.microsoft.com/office/drawing/2014/main" id="{37AD2244-C0D4-7DC4-3D03-F57DB0F58E6D}"/>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6" name="TextBox 15">
            <a:extLst>
              <a:ext uri="{FF2B5EF4-FFF2-40B4-BE49-F238E27FC236}">
                <a16:creationId xmlns:a16="http://schemas.microsoft.com/office/drawing/2014/main" id="{606A0C0C-015C-C1CF-B5BA-666A1C7B3AA2}"/>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79259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392E6D4A-05E8-DA0A-B5EA-0219B2CD1259}"/>
            </a:ext>
          </a:extLst>
        </p:cNvPr>
        <p:cNvGrpSpPr/>
        <p:nvPr/>
      </p:nvGrpSpPr>
      <p:grpSpPr>
        <a:xfrm>
          <a:off x="0" y="0"/>
          <a:ext cx="0" cy="0"/>
          <a:chOff x="0" y="0"/>
          <a:chExt cx="0" cy="0"/>
        </a:xfrm>
      </p:grpSpPr>
      <p:sp>
        <p:nvSpPr>
          <p:cNvPr id="13" name="Cloud 12">
            <a:extLst>
              <a:ext uri="{FF2B5EF4-FFF2-40B4-BE49-F238E27FC236}">
                <a16:creationId xmlns:a16="http://schemas.microsoft.com/office/drawing/2014/main" id="{58FDF5FF-5E5A-750D-D86A-794247CD19DE}"/>
              </a:ext>
            </a:extLst>
          </p:cNvPr>
          <p:cNvSpPr/>
          <p:nvPr/>
        </p:nvSpPr>
        <p:spPr>
          <a:xfrm>
            <a:off x="1939819" y="1976678"/>
            <a:ext cx="7637318" cy="4881321"/>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07CDE81-EB35-6CC3-B636-81C61B65DD54}"/>
              </a:ext>
            </a:extLst>
          </p:cNvPr>
          <p:cNvSpPr/>
          <p:nvPr/>
        </p:nvSpPr>
        <p:spPr>
          <a:xfrm>
            <a:off x="6908820" y="3061405"/>
            <a:ext cx="2261976" cy="22391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Proprietary</a:t>
            </a:r>
          </a:p>
        </p:txBody>
      </p:sp>
      <p:sp>
        <p:nvSpPr>
          <p:cNvPr id="15" name="TextBox 14">
            <a:extLst>
              <a:ext uri="{FF2B5EF4-FFF2-40B4-BE49-F238E27FC236}">
                <a16:creationId xmlns:a16="http://schemas.microsoft.com/office/drawing/2014/main" id="{C946110A-3311-C40C-0A10-DB46EF488965}"/>
              </a:ext>
            </a:extLst>
          </p:cNvPr>
          <p:cNvSpPr txBox="1"/>
          <p:nvPr/>
        </p:nvSpPr>
        <p:spPr>
          <a:xfrm>
            <a:off x="4927641" y="2455687"/>
            <a:ext cx="1661673" cy="369332"/>
          </a:xfrm>
          <a:prstGeom prst="rect">
            <a:avLst/>
          </a:prstGeom>
          <a:noFill/>
        </p:spPr>
        <p:txBody>
          <a:bodyPr wrap="none" lIns="0" rtlCol="0">
            <a:spAutoFit/>
          </a:bodyPr>
          <a:lstStyle/>
          <a:p>
            <a:pPr algn="l"/>
            <a:r>
              <a:rPr lang="en-US" dirty="0"/>
              <a:t>Copyleft Effect</a:t>
            </a:r>
          </a:p>
        </p:txBody>
      </p:sp>
      <p:sp>
        <p:nvSpPr>
          <p:cNvPr id="2" name="Rectangle 1">
            <a:extLst>
              <a:ext uri="{FF2B5EF4-FFF2-40B4-BE49-F238E27FC236}">
                <a16:creationId xmlns:a16="http://schemas.microsoft.com/office/drawing/2014/main" id="{CDD714DE-72E0-34F5-8FF4-323575131585}"/>
              </a:ext>
            </a:extLst>
          </p:cNvPr>
          <p:cNvSpPr/>
          <p:nvPr/>
        </p:nvSpPr>
        <p:spPr>
          <a:xfrm>
            <a:off x="3046725" y="2899610"/>
            <a:ext cx="1288318" cy="256272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Linux Kernel</a:t>
            </a:r>
          </a:p>
        </p:txBody>
      </p:sp>
      <p:sp>
        <p:nvSpPr>
          <p:cNvPr id="5" name="Rectangle 4">
            <a:extLst>
              <a:ext uri="{FF2B5EF4-FFF2-40B4-BE49-F238E27FC236}">
                <a16:creationId xmlns:a16="http://schemas.microsoft.com/office/drawing/2014/main" id="{F948E828-5917-7E1D-2D36-4F19512C07D0}"/>
              </a:ext>
            </a:extLst>
          </p:cNvPr>
          <p:cNvSpPr/>
          <p:nvPr/>
        </p:nvSpPr>
        <p:spPr>
          <a:xfrm>
            <a:off x="4335043" y="2899610"/>
            <a:ext cx="778107" cy="1231232"/>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dirty="0">
                <a:solidFill>
                  <a:srgbClr val="001D35"/>
                </a:solidFill>
                <a:effectLst/>
                <a:latin typeface="Google Sans"/>
              </a:rPr>
              <a:t>Generic</a:t>
            </a:r>
            <a:endParaRPr lang="en-US" sz="1200" dirty="0"/>
          </a:p>
        </p:txBody>
      </p:sp>
      <p:sp>
        <p:nvSpPr>
          <p:cNvPr id="7" name="Rectangle 6">
            <a:extLst>
              <a:ext uri="{FF2B5EF4-FFF2-40B4-BE49-F238E27FC236}">
                <a16:creationId xmlns:a16="http://schemas.microsoft.com/office/drawing/2014/main" id="{38A3205E-F570-7C8A-422A-E5A65996CB6B}"/>
              </a:ext>
            </a:extLst>
          </p:cNvPr>
          <p:cNvSpPr/>
          <p:nvPr/>
        </p:nvSpPr>
        <p:spPr>
          <a:xfrm>
            <a:off x="4335043" y="4094748"/>
            <a:ext cx="778107" cy="1354468"/>
          </a:xfrm>
          <a:prstGeom prst="rect">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i="0" dirty="0">
                <a:solidFill>
                  <a:srgbClr val="001D35"/>
                </a:solidFill>
                <a:effectLst/>
                <a:latin typeface="Google Sans"/>
              </a:rPr>
              <a:t>GPL-only</a:t>
            </a:r>
            <a:endParaRPr lang="en-US" sz="1200" dirty="0"/>
          </a:p>
        </p:txBody>
      </p:sp>
      <p:sp>
        <p:nvSpPr>
          <p:cNvPr id="9" name="Left-Right Arrow 8">
            <a:extLst>
              <a:ext uri="{FF2B5EF4-FFF2-40B4-BE49-F238E27FC236}">
                <a16:creationId xmlns:a16="http://schemas.microsoft.com/office/drawing/2014/main" id="{2E3BE992-7E96-0DD1-EB1D-82F99ADC0EDD}"/>
              </a:ext>
            </a:extLst>
          </p:cNvPr>
          <p:cNvSpPr/>
          <p:nvPr/>
        </p:nvSpPr>
        <p:spPr>
          <a:xfrm>
            <a:off x="5283179" y="4529666"/>
            <a:ext cx="1625641" cy="484632"/>
          </a:xfrm>
          <a:prstGeom prst="lef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A48C47E-A168-E376-0F9B-AE5EAB75B468}"/>
              </a:ext>
            </a:extLst>
          </p:cNvPr>
          <p:cNvSpPr txBox="1"/>
          <p:nvPr/>
        </p:nvSpPr>
        <p:spPr>
          <a:xfrm>
            <a:off x="278783" y="1070048"/>
            <a:ext cx="11193257" cy="523220"/>
          </a:xfrm>
          <a:prstGeom prst="rect">
            <a:avLst/>
          </a:prstGeom>
          <a:noFill/>
        </p:spPr>
        <p:txBody>
          <a:bodyPr wrap="none" lIns="0" rtlCol="0">
            <a:spAutoFit/>
          </a:bodyPr>
          <a:lstStyle/>
          <a:p>
            <a:pPr algn="l"/>
            <a:r>
              <a:rPr lang="en-US" sz="2800" dirty="0">
                <a:latin typeface="Arial" panose="020B0604020202020204" pitchFamily="34" charset="0"/>
              </a:rPr>
              <a:t>Problem 3: Technical Implementation affects the Scope of the License</a:t>
            </a:r>
            <a:endParaRPr lang="en-US" sz="2800" b="0" i="0" u="none" strike="noStrike" dirty="0">
              <a:effectLst/>
              <a:latin typeface="Arial" panose="020B0604020202020204" pitchFamily="34" charset="0"/>
            </a:endParaRPr>
          </a:p>
        </p:txBody>
      </p:sp>
      <p:sp>
        <p:nvSpPr>
          <p:cNvPr id="12" name="Google Shape;121;p54">
            <a:extLst>
              <a:ext uri="{FF2B5EF4-FFF2-40B4-BE49-F238E27FC236}">
                <a16:creationId xmlns:a16="http://schemas.microsoft.com/office/drawing/2014/main" id="{E5EEB3EA-DCE7-7BF5-1BA5-5D49EE43E8E7}"/>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6" name="TextBox 15">
            <a:extLst>
              <a:ext uri="{FF2B5EF4-FFF2-40B4-BE49-F238E27FC236}">
                <a16:creationId xmlns:a16="http://schemas.microsoft.com/office/drawing/2014/main" id="{EEF4EE38-D99F-D470-A314-BDCA86D7F7C3}"/>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383124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C7AAFC7C-40C3-9987-8475-0A2A09ACE75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77C466D-B2E5-EE55-D31E-648E0AA0B710}"/>
              </a:ext>
            </a:extLst>
          </p:cNvPr>
          <p:cNvSpPr txBox="1"/>
          <p:nvPr/>
        </p:nvSpPr>
        <p:spPr>
          <a:xfrm>
            <a:off x="7281991" y="1896573"/>
            <a:ext cx="4965527" cy="369332"/>
          </a:xfrm>
          <a:prstGeom prst="rect">
            <a:avLst/>
          </a:prstGeom>
          <a:noFill/>
        </p:spPr>
        <p:txBody>
          <a:bodyPr wrap="none" lIns="0" rtlCol="0">
            <a:spAutoFit/>
          </a:bodyPr>
          <a:lstStyle/>
          <a:p>
            <a:pPr algn="l"/>
            <a:r>
              <a:rPr lang="en-US" b="0" i="0" u="none" strike="noStrike" dirty="0">
                <a:effectLst/>
                <a:latin typeface="Arial" panose="020B0604020202020204" pitchFamily="34" charset="0"/>
              </a:rPr>
              <a:t>Risk Analysis: Python Package under LGPL-3.0</a:t>
            </a:r>
          </a:p>
        </p:txBody>
      </p:sp>
      <p:graphicFrame>
        <p:nvGraphicFramePr>
          <p:cNvPr id="9" name="Table 8">
            <a:extLst>
              <a:ext uri="{FF2B5EF4-FFF2-40B4-BE49-F238E27FC236}">
                <a16:creationId xmlns:a16="http://schemas.microsoft.com/office/drawing/2014/main" id="{90554B6B-ED60-3BD8-001A-DC13FF6FF36B}"/>
              </a:ext>
            </a:extLst>
          </p:cNvPr>
          <p:cNvGraphicFramePr>
            <a:graphicFrameLocks noGrp="1"/>
          </p:cNvGraphicFramePr>
          <p:nvPr/>
        </p:nvGraphicFramePr>
        <p:xfrm>
          <a:off x="1130973" y="3477766"/>
          <a:ext cx="9679244" cy="2773680"/>
        </p:xfrm>
        <a:graphic>
          <a:graphicData uri="http://schemas.openxmlformats.org/drawingml/2006/table">
            <a:tbl>
              <a:tblPr firstRow="1" bandRow="1">
                <a:tableStyleId>{69012ECD-51FC-41F1-AA8D-1B2483CD663E}</a:tableStyleId>
              </a:tblPr>
              <a:tblGrid>
                <a:gridCol w="1491594">
                  <a:extLst>
                    <a:ext uri="{9D8B030D-6E8A-4147-A177-3AD203B41FA5}">
                      <a16:colId xmlns:a16="http://schemas.microsoft.com/office/drawing/2014/main" val="2337958046"/>
                    </a:ext>
                  </a:extLst>
                </a:gridCol>
                <a:gridCol w="986911">
                  <a:extLst>
                    <a:ext uri="{9D8B030D-6E8A-4147-A177-3AD203B41FA5}">
                      <a16:colId xmlns:a16="http://schemas.microsoft.com/office/drawing/2014/main" val="601152667"/>
                    </a:ext>
                  </a:extLst>
                </a:gridCol>
                <a:gridCol w="1275347">
                  <a:extLst>
                    <a:ext uri="{9D8B030D-6E8A-4147-A177-3AD203B41FA5}">
                      <a16:colId xmlns:a16="http://schemas.microsoft.com/office/drawing/2014/main" val="4065223716"/>
                    </a:ext>
                  </a:extLst>
                </a:gridCol>
                <a:gridCol w="1010653">
                  <a:extLst>
                    <a:ext uri="{9D8B030D-6E8A-4147-A177-3AD203B41FA5}">
                      <a16:colId xmlns:a16="http://schemas.microsoft.com/office/drawing/2014/main" val="2210836813"/>
                    </a:ext>
                  </a:extLst>
                </a:gridCol>
                <a:gridCol w="1167063">
                  <a:extLst>
                    <a:ext uri="{9D8B030D-6E8A-4147-A177-3AD203B41FA5}">
                      <a16:colId xmlns:a16="http://schemas.microsoft.com/office/drawing/2014/main" val="1467058717"/>
                    </a:ext>
                  </a:extLst>
                </a:gridCol>
                <a:gridCol w="1503948">
                  <a:extLst>
                    <a:ext uri="{9D8B030D-6E8A-4147-A177-3AD203B41FA5}">
                      <a16:colId xmlns:a16="http://schemas.microsoft.com/office/drawing/2014/main" val="566905192"/>
                    </a:ext>
                  </a:extLst>
                </a:gridCol>
                <a:gridCol w="1227221">
                  <a:extLst>
                    <a:ext uri="{9D8B030D-6E8A-4147-A177-3AD203B41FA5}">
                      <a16:colId xmlns:a16="http://schemas.microsoft.com/office/drawing/2014/main" val="484326460"/>
                    </a:ext>
                  </a:extLst>
                </a:gridCol>
                <a:gridCol w="1016507">
                  <a:extLst>
                    <a:ext uri="{9D8B030D-6E8A-4147-A177-3AD203B41FA5}">
                      <a16:colId xmlns:a16="http://schemas.microsoft.com/office/drawing/2014/main" val="2846394079"/>
                    </a:ext>
                  </a:extLst>
                </a:gridCol>
              </a:tblGrid>
              <a:tr h="262359">
                <a:tc gridSpan="2">
                  <a:txBody>
                    <a:bodyPr/>
                    <a:lstStyle/>
                    <a:p>
                      <a:pPr algn="ctr"/>
                      <a:endParaRPr 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dirty="0"/>
                        <a:t>Internal 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Distribution (Externalization)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2195396"/>
                  </a:ext>
                </a:extLst>
              </a:tr>
              <a:tr h="446010">
                <a:tc>
                  <a:txBody>
                    <a:bodyPr/>
                    <a:lstStyle/>
                    <a:p>
                      <a:pPr algn="ctr"/>
                      <a:r>
                        <a:rPr lang="en-US" sz="1400" dirty="0"/>
                        <a:t>Obligations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400" dirty="0"/>
                        <a:t>Ingestion (Import)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400" dirty="0"/>
                        <a:t>Dev/Testing tools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Server Side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Linux 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Customer Desktop App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Customer Mobile App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Consumer Devices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930288772"/>
                  </a:ext>
                </a:extLst>
              </a:tr>
              <a:tr h="446010">
                <a:tc>
                  <a:txBody>
                    <a:bodyPr/>
                    <a:lstStyle/>
                    <a:p>
                      <a:pPr algn="r"/>
                      <a:r>
                        <a:rPr lang="en-US" sz="1400" dirty="0"/>
                        <a:t>Source Compliance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732802070"/>
                  </a:ext>
                </a:extLst>
              </a:tr>
              <a:tr h="262359">
                <a:tc>
                  <a:txBody>
                    <a:bodyPr/>
                    <a:lstStyle/>
                    <a:p>
                      <a:pPr algn="r"/>
                      <a:r>
                        <a:rPr lang="en-US" sz="1400" dirty="0"/>
                        <a:t>Legal Notices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330429244"/>
                  </a:ext>
                </a:extLst>
              </a:tr>
              <a:tr h="262359">
                <a:tc>
                  <a:txBody>
                    <a:bodyPr/>
                    <a:lstStyle/>
                    <a:p>
                      <a:pPr algn="r"/>
                      <a:r>
                        <a:rPr lang="en-US" sz="1400" dirty="0"/>
                        <a:t>Copyleft Risks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0" lang="en-US" sz="1400" b="0" i="0" u="none" strike="noStrike" kern="1200" cap="none" spc="0" normalizeH="0" baseline="0" noProof="0" dirty="0">
                          <a:ln>
                            <a:noFill/>
                          </a:ln>
                          <a:solidFill>
                            <a:prstClr val="white"/>
                          </a:solidFill>
                          <a:effectLst/>
                          <a:uLnTx/>
                          <a:uFillTx/>
                          <a:latin typeface="Amazon Ember"/>
                          <a:ea typeface="+mn-ea"/>
                          <a:cs typeface="+mn-cs"/>
                        </a:rPr>
                        <a:t>Maybe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531243592"/>
                  </a:ext>
                </a:extLst>
              </a:tr>
              <a:tr h="262359">
                <a:tc>
                  <a:txBody>
                    <a:bodyPr/>
                    <a:lstStyle/>
                    <a:p>
                      <a:pPr algn="r"/>
                      <a:r>
                        <a:rPr lang="en-US" sz="1400" dirty="0"/>
                        <a:t>Patent Risks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kumimoji="0" lang="en-US" sz="1400" b="0" i="0" u="none" strike="noStrike" kern="1200" cap="none" spc="0" normalizeH="0" baseline="0" noProof="0" dirty="0">
                          <a:ln>
                            <a:noFill/>
                          </a:ln>
                          <a:solidFill>
                            <a:prstClr val="white"/>
                          </a:solidFill>
                          <a:effectLst/>
                          <a:uLnTx/>
                          <a:uFillTx/>
                          <a:latin typeface="Amazon Ember"/>
                          <a:ea typeface="+mn-ea"/>
                          <a:cs typeface="+mn-cs"/>
                        </a:rPr>
                        <a:t>Maybe</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116990016"/>
                  </a:ext>
                </a:extLst>
              </a:tr>
              <a:tr h="446010">
                <a:tc>
                  <a:txBody>
                    <a:bodyPr/>
                    <a:lstStyle/>
                    <a:p>
                      <a:pPr algn="r"/>
                      <a:r>
                        <a:rPr lang="en-US" sz="1400" dirty="0"/>
                        <a:t>Void DRM Protection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959200828"/>
                  </a:ext>
                </a:extLst>
              </a:tr>
            </a:tbl>
          </a:graphicData>
        </a:graphic>
      </p:graphicFrame>
      <p:sp>
        <p:nvSpPr>
          <p:cNvPr id="11" name="Right Brace 10">
            <a:extLst>
              <a:ext uri="{FF2B5EF4-FFF2-40B4-BE49-F238E27FC236}">
                <a16:creationId xmlns:a16="http://schemas.microsoft.com/office/drawing/2014/main" id="{72E4856D-34BC-C5C5-AC32-90B2F73CDA1C}"/>
              </a:ext>
            </a:extLst>
          </p:cNvPr>
          <p:cNvSpPr/>
          <p:nvPr/>
        </p:nvSpPr>
        <p:spPr>
          <a:xfrm rot="16200000">
            <a:off x="7021638" y="-421548"/>
            <a:ext cx="394305" cy="7182850"/>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2" name="Right Brace 11">
            <a:extLst>
              <a:ext uri="{FF2B5EF4-FFF2-40B4-BE49-F238E27FC236}">
                <a16:creationId xmlns:a16="http://schemas.microsoft.com/office/drawing/2014/main" id="{2C5332AB-88A1-A7F9-91D6-A9152F309621}"/>
              </a:ext>
            </a:extLst>
          </p:cNvPr>
          <p:cNvSpPr/>
          <p:nvPr/>
        </p:nvSpPr>
        <p:spPr>
          <a:xfrm rot="16200000">
            <a:off x="2982382" y="2764701"/>
            <a:ext cx="394306" cy="800464"/>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4" name="TextBox 13">
            <a:extLst>
              <a:ext uri="{FF2B5EF4-FFF2-40B4-BE49-F238E27FC236}">
                <a16:creationId xmlns:a16="http://schemas.microsoft.com/office/drawing/2014/main" id="{53BE63B8-CF69-24B1-F0E8-D1A7A498E1D7}"/>
              </a:ext>
            </a:extLst>
          </p:cNvPr>
          <p:cNvSpPr txBox="1"/>
          <p:nvPr/>
        </p:nvSpPr>
        <p:spPr>
          <a:xfrm>
            <a:off x="2701358" y="2689753"/>
            <a:ext cx="956352" cy="338554"/>
          </a:xfrm>
          <a:prstGeom prst="rect">
            <a:avLst/>
          </a:prstGeom>
          <a:noFill/>
        </p:spPr>
        <p:txBody>
          <a:bodyPr wrap="none" lIns="0" rtlCol="0">
            <a:spAutoFit/>
          </a:bodyPr>
          <a:lstStyle/>
          <a:p>
            <a:pPr algn="l"/>
            <a:r>
              <a:rPr lang="en-US" sz="1600" dirty="0"/>
              <a:t>Ingestion</a:t>
            </a:r>
          </a:p>
        </p:txBody>
      </p:sp>
      <p:sp>
        <p:nvSpPr>
          <p:cNvPr id="16" name="TextBox 15">
            <a:extLst>
              <a:ext uri="{FF2B5EF4-FFF2-40B4-BE49-F238E27FC236}">
                <a16:creationId xmlns:a16="http://schemas.microsoft.com/office/drawing/2014/main" id="{B124CA51-1713-987C-8261-3B7645798133}"/>
              </a:ext>
            </a:extLst>
          </p:cNvPr>
          <p:cNvSpPr txBox="1"/>
          <p:nvPr/>
        </p:nvSpPr>
        <p:spPr>
          <a:xfrm>
            <a:off x="6549856" y="2665927"/>
            <a:ext cx="1337867" cy="338554"/>
          </a:xfrm>
          <a:prstGeom prst="rect">
            <a:avLst/>
          </a:prstGeom>
          <a:noFill/>
        </p:spPr>
        <p:txBody>
          <a:bodyPr wrap="none" lIns="0" rtlCol="0">
            <a:spAutoFit/>
          </a:bodyPr>
          <a:lstStyle/>
          <a:p>
            <a:pPr algn="l"/>
            <a:r>
              <a:rPr lang="en-US" sz="1600" dirty="0"/>
              <a:t>Consumption</a:t>
            </a:r>
          </a:p>
        </p:txBody>
      </p:sp>
      <p:sp>
        <p:nvSpPr>
          <p:cNvPr id="21" name="Left Brace 20">
            <a:extLst>
              <a:ext uri="{FF2B5EF4-FFF2-40B4-BE49-F238E27FC236}">
                <a16:creationId xmlns:a16="http://schemas.microsoft.com/office/drawing/2014/main" id="{A1621A01-7112-6A7A-1808-CBDAFA4F246A}"/>
              </a:ext>
            </a:extLst>
          </p:cNvPr>
          <p:cNvSpPr/>
          <p:nvPr/>
        </p:nvSpPr>
        <p:spPr>
          <a:xfrm rot="16200000">
            <a:off x="9469135" y="1501178"/>
            <a:ext cx="203978" cy="1648323"/>
          </a:xfrm>
          <a:prstGeom prst="lef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22" name="Left Brace 21">
            <a:extLst>
              <a:ext uri="{FF2B5EF4-FFF2-40B4-BE49-F238E27FC236}">
                <a16:creationId xmlns:a16="http://schemas.microsoft.com/office/drawing/2014/main" id="{FC5DA4ED-CFAB-5222-E574-6A2C3C3113BE}"/>
              </a:ext>
            </a:extLst>
          </p:cNvPr>
          <p:cNvSpPr/>
          <p:nvPr/>
        </p:nvSpPr>
        <p:spPr>
          <a:xfrm rot="16200000">
            <a:off x="11336402" y="1800718"/>
            <a:ext cx="95825" cy="1015530"/>
          </a:xfrm>
          <a:prstGeom prst="lef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23" name="TextBox 22">
            <a:extLst>
              <a:ext uri="{FF2B5EF4-FFF2-40B4-BE49-F238E27FC236}">
                <a16:creationId xmlns:a16="http://schemas.microsoft.com/office/drawing/2014/main" id="{DA5E581B-60FC-2A76-FED2-54A591AD32E1}"/>
              </a:ext>
            </a:extLst>
          </p:cNvPr>
          <p:cNvSpPr txBox="1"/>
          <p:nvPr/>
        </p:nvSpPr>
        <p:spPr>
          <a:xfrm>
            <a:off x="9253248" y="2383352"/>
            <a:ext cx="635751" cy="276999"/>
          </a:xfrm>
          <a:prstGeom prst="rect">
            <a:avLst/>
          </a:prstGeom>
          <a:noFill/>
        </p:spPr>
        <p:txBody>
          <a:bodyPr wrap="none" lIns="0" rtlCol="0">
            <a:spAutoFit/>
          </a:bodyPr>
          <a:lstStyle/>
          <a:p>
            <a:pPr algn="l"/>
            <a:r>
              <a:rPr lang="en-US" sz="1200" dirty="0"/>
              <a:t>Domain</a:t>
            </a:r>
          </a:p>
        </p:txBody>
      </p:sp>
      <p:sp>
        <p:nvSpPr>
          <p:cNvPr id="24" name="TextBox 23">
            <a:extLst>
              <a:ext uri="{FF2B5EF4-FFF2-40B4-BE49-F238E27FC236}">
                <a16:creationId xmlns:a16="http://schemas.microsoft.com/office/drawing/2014/main" id="{A8153A67-D97F-F91D-E8DF-BB37341185D2}"/>
              </a:ext>
            </a:extLst>
          </p:cNvPr>
          <p:cNvSpPr txBox="1"/>
          <p:nvPr/>
        </p:nvSpPr>
        <p:spPr>
          <a:xfrm>
            <a:off x="11084071" y="2379438"/>
            <a:ext cx="600485" cy="276999"/>
          </a:xfrm>
          <a:prstGeom prst="rect">
            <a:avLst/>
          </a:prstGeom>
          <a:noFill/>
        </p:spPr>
        <p:txBody>
          <a:bodyPr wrap="none" lIns="0" rtlCol="0">
            <a:spAutoFit/>
          </a:bodyPr>
          <a:lstStyle/>
          <a:p>
            <a:pPr algn="l"/>
            <a:r>
              <a:rPr lang="en-US" sz="1200" dirty="0"/>
              <a:t>License</a:t>
            </a:r>
          </a:p>
        </p:txBody>
      </p:sp>
      <p:sp>
        <p:nvSpPr>
          <p:cNvPr id="4" name="TextBox 3">
            <a:extLst>
              <a:ext uri="{FF2B5EF4-FFF2-40B4-BE49-F238E27FC236}">
                <a16:creationId xmlns:a16="http://schemas.microsoft.com/office/drawing/2014/main" id="{B18A0447-393B-F582-7CB2-116179052A20}"/>
              </a:ext>
            </a:extLst>
          </p:cNvPr>
          <p:cNvSpPr txBox="1"/>
          <p:nvPr/>
        </p:nvSpPr>
        <p:spPr>
          <a:xfrm>
            <a:off x="9199839" y="6274275"/>
            <a:ext cx="1610377" cy="276999"/>
          </a:xfrm>
          <a:prstGeom prst="rect">
            <a:avLst/>
          </a:prstGeom>
          <a:noFill/>
        </p:spPr>
        <p:txBody>
          <a:bodyPr wrap="none" lIns="0" rtlCol="0">
            <a:spAutoFit/>
          </a:bodyPr>
          <a:lstStyle/>
          <a:p>
            <a:pPr algn="l"/>
            <a:r>
              <a:rPr lang="en-US" sz="1200" dirty="0"/>
              <a:t>Example Risk Analysis</a:t>
            </a:r>
          </a:p>
        </p:txBody>
      </p:sp>
      <p:sp>
        <p:nvSpPr>
          <p:cNvPr id="8" name="TextBox 7">
            <a:extLst>
              <a:ext uri="{FF2B5EF4-FFF2-40B4-BE49-F238E27FC236}">
                <a16:creationId xmlns:a16="http://schemas.microsoft.com/office/drawing/2014/main" id="{52576AD2-55C8-9D11-52DE-69B66E98EBA9}"/>
              </a:ext>
            </a:extLst>
          </p:cNvPr>
          <p:cNvSpPr txBox="1"/>
          <p:nvPr/>
        </p:nvSpPr>
        <p:spPr>
          <a:xfrm>
            <a:off x="278783" y="1070048"/>
            <a:ext cx="11193257" cy="523220"/>
          </a:xfrm>
          <a:prstGeom prst="rect">
            <a:avLst/>
          </a:prstGeom>
          <a:noFill/>
        </p:spPr>
        <p:txBody>
          <a:bodyPr wrap="none" lIns="0" rtlCol="0">
            <a:spAutoFit/>
          </a:bodyPr>
          <a:lstStyle/>
          <a:p>
            <a:pPr algn="l"/>
            <a:r>
              <a:rPr lang="en-US" sz="2800" dirty="0">
                <a:latin typeface="Arial" panose="020B0604020202020204" pitchFamily="34" charset="0"/>
              </a:rPr>
              <a:t>Problem 4: Programming Language affects the Scope of the License</a:t>
            </a:r>
            <a:endParaRPr lang="en-US" sz="2800" b="0" i="0" u="none" strike="noStrike" dirty="0">
              <a:effectLst/>
              <a:latin typeface="Arial" panose="020B0604020202020204" pitchFamily="34" charset="0"/>
            </a:endParaRPr>
          </a:p>
        </p:txBody>
      </p:sp>
      <p:sp>
        <p:nvSpPr>
          <p:cNvPr id="10" name="Google Shape;121;p54">
            <a:extLst>
              <a:ext uri="{FF2B5EF4-FFF2-40B4-BE49-F238E27FC236}">
                <a16:creationId xmlns:a16="http://schemas.microsoft.com/office/drawing/2014/main" id="{1A0746E4-EE24-35AC-9F18-4915C45D8EC4}"/>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7" name="TextBox 16">
            <a:extLst>
              <a:ext uri="{FF2B5EF4-FFF2-40B4-BE49-F238E27FC236}">
                <a16:creationId xmlns:a16="http://schemas.microsoft.com/office/drawing/2014/main" id="{8F0F0ABA-B2A9-74A8-25F3-89FA1540E0A5}"/>
              </a:ext>
            </a:extLst>
          </p:cNvPr>
          <p:cNvSpPr txBox="1"/>
          <p:nvPr/>
        </p:nvSpPr>
        <p:spPr>
          <a:xfrm>
            <a:off x="0" y="6525908"/>
            <a:ext cx="12192000" cy="246221"/>
          </a:xfrm>
          <a:prstGeom prst="rect">
            <a:avLst/>
          </a:prstGeom>
          <a:noFill/>
        </p:spPr>
        <p:txBody>
          <a:bodyPr wrap="square" rtlCol="0">
            <a:spAutoFit/>
          </a:bodyPr>
          <a:lstStyle/>
          <a:p>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64735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72D001DB-9CEE-4A94-FF2B-1945F27273C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2B3DA1A-172F-14B7-6C1F-103621B9CF77}"/>
              </a:ext>
            </a:extLst>
          </p:cNvPr>
          <p:cNvSpPr txBox="1"/>
          <p:nvPr/>
        </p:nvSpPr>
        <p:spPr>
          <a:xfrm>
            <a:off x="7281991" y="1896573"/>
            <a:ext cx="4721870" cy="369332"/>
          </a:xfrm>
          <a:prstGeom prst="rect">
            <a:avLst/>
          </a:prstGeom>
          <a:noFill/>
        </p:spPr>
        <p:txBody>
          <a:bodyPr wrap="none" lIns="0" rtlCol="0">
            <a:spAutoFit/>
          </a:bodyPr>
          <a:lstStyle/>
          <a:p>
            <a:pPr algn="l"/>
            <a:r>
              <a:rPr lang="en-US" b="0" i="0" u="none" strike="noStrike" dirty="0">
                <a:effectLst/>
                <a:latin typeface="Arial" panose="020B0604020202020204" pitchFamily="34" charset="0"/>
              </a:rPr>
              <a:t>Risk Analysis: Rust Package under LGPL-3.0</a:t>
            </a:r>
          </a:p>
        </p:txBody>
      </p:sp>
      <p:graphicFrame>
        <p:nvGraphicFramePr>
          <p:cNvPr id="9" name="Table 8">
            <a:extLst>
              <a:ext uri="{FF2B5EF4-FFF2-40B4-BE49-F238E27FC236}">
                <a16:creationId xmlns:a16="http://schemas.microsoft.com/office/drawing/2014/main" id="{4C390C47-2B5E-FFCD-FCB4-8C46F3FD5801}"/>
              </a:ext>
            </a:extLst>
          </p:cNvPr>
          <p:cNvGraphicFramePr>
            <a:graphicFrameLocks noGrp="1"/>
          </p:cNvGraphicFramePr>
          <p:nvPr/>
        </p:nvGraphicFramePr>
        <p:xfrm>
          <a:off x="1130973" y="3477766"/>
          <a:ext cx="9679244" cy="2773680"/>
        </p:xfrm>
        <a:graphic>
          <a:graphicData uri="http://schemas.openxmlformats.org/drawingml/2006/table">
            <a:tbl>
              <a:tblPr firstRow="1" bandRow="1">
                <a:tableStyleId>{69012ECD-51FC-41F1-AA8D-1B2483CD663E}</a:tableStyleId>
              </a:tblPr>
              <a:tblGrid>
                <a:gridCol w="1491594">
                  <a:extLst>
                    <a:ext uri="{9D8B030D-6E8A-4147-A177-3AD203B41FA5}">
                      <a16:colId xmlns:a16="http://schemas.microsoft.com/office/drawing/2014/main" val="2337958046"/>
                    </a:ext>
                  </a:extLst>
                </a:gridCol>
                <a:gridCol w="986911">
                  <a:extLst>
                    <a:ext uri="{9D8B030D-6E8A-4147-A177-3AD203B41FA5}">
                      <a16:colId xmlns:a16="http://schemas.microsoft.com/office/drawing/2014/main" val="601152667"/>
                    </a:ext>
                  </a:extLst>
                </a:gridCol>
                <a:gridCol w="1275347">
                  <a:extLst>
                    <a:ext uri="{9D8B030D-6E8A-4147-A177-3AD203B41FA5}">
                      <a16:colId xmlns:a16="http://schemas.microsoft.com/office/drawing/2014/main" val="4065223716"/>
                    </a:ext>
                  </a:extLst>
                </a:gridCol>
                <a:gridCol w="1010653">
                  <a:extLst>
                    <a:ext uri="{9D8B030D-6E8A-4147-A177-3AD203B41FA5}">
                      <a16:colId xmlns:a16="http://schemas.microsoft.com/office/drawing/2014/main" val="2210836813"/>
                    </a:ext>
                  </a:extLst>
                </a:gridCol>
                <a:gridCol w="1167063">
                  <a:extLst>
                    <a:ext uri="{9D8B030D-6E8A-4147-A177-3AD203B41FA5}">
                      <a16:colId xmlns:a16="http://schemas.microsoft.com/office/drawing/2014/main" val="1467058717"/>
                    </a:ext>
                  </a:extLst>
                </a:gridCol>
                <a:gridCol w="1503948">
                  <a:extLst>
                    <a:ext uri="{9D8B030D-6E8A-4147-A177-3AD203B41FA5}">
                      <a16:colId xmlns:a16="http://schemas.microsoft.com/office/drawing/2014/main" val="566905192"/>
                    </a:ext>
                  </a:extLst>
                </a:gridCol>
                <a:gridCol w="1227221">
                  <a:extLst>
                    <a:ext uri="{9D8B030D-6E8A-4147-A177-3AD203B41FA5}">
                      <a16:colId xmlns:a16="http://schemas.microsoft.com/office/drawing/2014/main" val="484326460"/>
                    </a:ext>
                  </a:extLst>
                </a:gridCol>
                <a:gridCol w="1016507">
                  <a:extLst>
                    <a:ext uri="{9D8B030D-6E8A-4147-A177-3AD203B41FA5}">
                      <a16:colId xmlns:a16="http://schemas.microsoft.com/office/drawing/2014/main" val="2846394079"/>
                    </a:ext>
                  </a:extLst>
                </a:gridCol>
              </a:tblGrid>
              <a:tr h="262359">
                <a:tc gridSpan="2">
                  <a:txBody>
                    <a:bodyPr/>
                    <a:lstStyle/>
                    <a:p>
                      <a:pPr algn="ctr"/>
                      <a:endParaRPr 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400" dirty="0"/>
                        <a:t>Internal 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Distribution (Externalization)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2195396"/>
                  </a:ext>
                </a:extLst>
              </a:tr>
              <a:tr h="446010">
                <a:tc>
                  <a:txBody>
                    <a:bodyPr/>
                    <a:lstStyle/>
                    <a:p>
                      <a:pPr algn="ctr"/>
                      <a:r>
                        <a:rPr lang="en-US" sz="1400" dirty="0"/>
                        <a:t>Obligations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400" dirty="0"/>
                        <a:t>Ingestion (Import)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US" sz="1400" dirty="0"/>
                        <a:t>Dev/Testing tools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Server Side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Linux 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Customer Desktop App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Customer Mobile App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Consumer Devices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930288772"/>
                  </a:ext>
                </a:extLst>
              </a:tr>
              <a:tr h="446010">
                <a:tc>
                  <a:txBody>
                    <a:bodyPr/>
                    <a:lstStyle/>
                    <a:p>
                      <a:pPr algn="r"/>
                      <a:r>
                        <a:rPr lang="en-US" sz="1400" dirty="0"/>
                        <a:t>Source Compliance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732802070"/>
                  </a:ext>
                </a:extLst>
              </a:tr>
              <a:tr h="262359">
                <a:tc>
                  <a:txBody>
                    <a:bodyPr/>
                    <a:lstStyle/>
                    <a:p>
                      <a:pPr algn="r"/>
                      <a:r>
                        <a:rPr lang="en-US" sz="1400" dirty="0"/>
                        <a:t>Legal Notices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330429244"/>
                  </a:ext>
                </a:extLst>
              </a:tr>
              <a:tr h="262359">
                <a:tc>
                  <a:txBody>
                    <a:bodyPr/>
                    <a:lstStyle/>
                    <a:p>
                      <a:pPr algn="r"/>
                      <a:r>
                        <a:rPr lang="en-US" sz="1400" dirty="0"/>
                        <a:t>Copyleft Risks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531243592"/>
                  </a:ext>
                </a:extLst>
              </a:tr>
              <a:tr h="262359">
                <a:tc>
                  <a:txBody>
                    <a:bodyPr/>
                    <a:lstStyle/>
                    <a:p>
                      <a:pPr algn="r"/>
                      <a:r>
                        <a:rPr lang="en-US" sz="1400" dirty="0"/>
                        <a:t>Patent Risks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116990016"/>
                  </a:ext>
                </a:extLst>
              </a:tr>
              <a:tr h="446010">
                <a:tc>
                  <a:txBody>
                    <a:bodyPr/>
                    <a:lstStyle/>
                    <a:p>
                      <a:pPr algn="r"/>
                      <a:r>
                        <a:rPr lang="en-US" sz="1400" dirty="0"/>
                        <a:t>Void DRM Protection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US" sz="1400" dirty="0"/>
                        <a:t>Maybe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sz="1400" dirty="0"/>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959200828"/>
                  </a:ext>
                </a:extLst>
              </a:tr>
            </a:tbl>
          </a:graphicData>
        </a:graphic>
      </p:graphicFrame>
      <p:sp>
        <p:nvSpPr>
          <p:cNvPr id="11" name="Right Brace 10">
            <a:extLst>
              <a:ext uri="{FF2B5EF4-FFF2-40B4-BE49-F238E27FC236}">
                <a16:creationId xmlns:a16="http://schemas.microsoft.com/office/drawing/2014/main" id="{8D887A27-9F15-ADD8-6D34-2B6041CEBD9A}"/>
              </a:ext>
            </a:extLst>
          </p:cNvPr>
          <p:cNvSpPr/>
          <p:nvPr/>
        </p:nvSpPr>
        <p:spPr>
          <a:xfrm rot="16200000">
            <a:off x="7021638" y="-421548"/>
            <a:ext cx="394305" cy="7182850"/>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2" name="Right Brace 11">
            <a:extLst>
              <a:ext uri="{FF2B5EF4-FFF2-40B4-BE49-F238E27FC236}">
                <a16:creationId xmlns:a16="http://schemas.microsoft.com/office/drawing/2014/main" id="{B603A582-9CFB-C997-1D7B-673594C51A04}"/>
              </a:ext>
            </a:extLst>
          </p:cNvPr>
          <p:cNvSpPr/>
          <p:nvPr/>
        </p:nvSpPr>
        <p:spPr>
          <a:xfrm rot="16200000">
            <a:off x="2982382" y="2764701"/>
            <a:ext cx="394306" cy="800464"/>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4" name="TextBox 13">
            <a:extLst>
              <a:ext uri="{FF2B5EF4-FFF2-40B4-BE49-F238E27FC236}">
                <a16:creationId xmlns:a16="http://schemas.microsoft.com/office/drawing/2014/main" id="{93CF5322-3085-D347-04E0-63B7250EF0A7}"/>
              </a:ext>
            </a:extLst>
          </p:cNvPr>
          <p:cNvSpPr txBox="1"/>
          <p:nvPr/>
        </p:nvSpPr>
        <p:spPr>
          <a:xfrm>
            <a:off x="2701358" y="2689753"/>
            <a:ext cx="956352" cy="338554"/>
          </a:xfrm>
          <a:prstGeom prst="rect">
            <a:avLst/>
          </a:prstGeom>
          <a:noFill/>
        </p:spPr>
        <p:txBody>
          <a:bodyPr wrap="none" lIns="0" rtlCol="0">
            <a:spAutoFit/>
          </a:bodyPr>
          <a:lstStyle/>
          <a:p>
            <a:pPr algn="l"/>
            <a:r>
              <a:rPr lang="en-US" sz="1600" dirty="0"/>
              <a:t>Ingestion</a:t>
            </a:r>
          </a:p>
        </p:txBody>
      </p:sp>
      <p:sp>
        <p:nvSpPr>
          <p:cNvPr id="16" name="TextBox 15">
            <a:extLst>
              <a:ext uri="{FF2B5EF4-FFF2-40B4-BE49-F238E27FC236}">
                <a16:creationId xmlns:a16="http://schemas.microsoft.com/office/drawing/2014/main" id="{1A65EB4C-89F3-3CCE-95D2-3A1A98B8A94D}"/>
              </a:ext>
            </a:extLst>
          </p:cNvPr>
          <p:cNvSpPr txBox="1"/>
          <p:nvPr/>
        </p:nvSpPr>
        <p:spPr>
          <a:xfrm>
            <a:off x="6549856" y="2665927"/>
            <a:ext cx="1337867" cy="338554"/>
          </a:xfrm>
          <a:prstGeom prst="rect">
            <a:avLst/>
          </a:prstGeom>
          <a:noFill/>
        </p:spPr>
        <p:txBody>
          <a:bodyPr wrap="none" lIns="0" rtlCol="0">
            <a:spAutoFit/>
          </a:bodyPr>
          <a:lstStyle/>
          <a:p>
            <a:pPr algn="l"/>
            <a:r>
              <a:rPr lang="en-US" sz="1600" dirty="0"/>
              <a:t>Consumption</a:t>
            </a:r>
          </a:p>
        </p:txBody>
      </p:sp>
      <p:sp>
        <p:nvSpPr>
          <p:cNvPr id="21" name="Left Brace 20">
            <a:extLst>
              <a:ext uri="{FF2B5EF4-FFF2-40B4-BE49-F238E27FC236}">
                <a16:creationId xmlns:a16="http://schemas.microsoft.com/office/drawing/2014/main" id="{EE6C458D-DC87-7F5D-06C0-54C10DE2D162}"/>
              </a:ext>
            </a:extLst>
          </p:cNvPr>
          <p:cNvSpPr/>
          <p:nvPr/>
        </p:nvSpPr>
        <p:spPr>
          <a:xfrm rot="16200000">
            <a:off x="9376826" y="1618677"/>
            <a:ext cx="160000" cy="1443787"/>
          </a:xfrm>
          <a:prstGeom prst="lef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22" name="Left Brace 21">
            <a:extLst>
              <a:ext uri="{FF2B5EF4-FFF2-40B4-BE49-F238E27FC236}">
                <a16:creationId xmlns:a16="http://schemas.microsoft.com/office/drawing/2014/main" id="{91A8D1EB-4E73-815B-69C0-40D290D90E18}"/>
              </a:ext>
            </a:extLst>
          </p:cNvPr>
          <p:cNvSpPr/>
          <p:nvPr/>
        </p:nvSpPr>
        <p:spPr>
          <a:xfrm rot="16200000">
            <a:off x="11336402" y="1800718"/>
            <a:ext cx="95825" cy="1015530"/>
          </a:xfrm>
          <a:prstGeom prst="lef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23" name="TextBox 22">
            <a:extLst>
              <a:ext uri="{FF2B5EF4-FFF2-40B4-BE49-F238E27FC236}">
                <a16:creationId xmlns:a16="http://schemas.microsoft.com/office/drawing/2014/main" id="{5FFC345A-D0AB-CC26-D325-A40F02BE6F4F}"/>
              </a:ext>
            </a:extLst>
          </p:cNvPr>
          <p:cNvSpPr txBox="1"/>
          <p:nvPr/>
        </p:nvSpPr>
        <p:spPr>
          <a:xfrm>
            <a:off x="9253248" y="2383352"/>
            <a:ext cx="635751" cy="276999"/>
          </a:xfrm>
          <a:prstGeom prst="rect">
            <a:avLst/>
          </a:prstGeom>
          <a:noFill/>
        </p:spPr>
        <p:txBody>
          <a:bodyPr wrap="none" lIns="0" rtlCol="0">
            <a:spAutoFit/>
          </a:bodyPr>
          <a:lstStyle/>
          <a:p>
            <a:pPr algn="l"/>
            <a:r>
              <a:rPr lang="en-US" sz="1200" dirty="0"/>
              <a:t>Domain</a:t>
            </a:r>
          </a:p>
        </p:txBody>
      </p:sp>
      <p:sp>
        <p:nvSpPr>
          <p:cNvPr id="24" name="TextBox 23">
            <a:extLst>
              <a:ext uri="{FF2B5EF4-FFF2-40B4-BE49-F238E27FC236}">
                <a16:creationId xmlns:a16="http://schemas.microsoft.com/office/drawing/2014/main" id="{8286E002-8A19-93BF-9462-598551B656E4}"/>
              </a:ext>
            </a:extLst>
          </p:cNvPr>
          <p:cNvSpPr txBox="1"/>
          <p:nvPr/>
        </p:nvSpPr>
        <p:spPr>
          <a:xfrm>
            <a:off x="11084071" y="2379438"/>
            <a:ext cx="600485" cy="276999"/>
          </a:xfrm>
          <a:prstGeom prst="rect">
            <a:avLst/>
          </a:prstGeom>
          <a:noFill/>
        </p:spPr>
        <p:txBody>
          <a:bodyPr wrap="none" lIns="0" rtlCol="0">
            <a:spAutoFit/>
          </a:bodyPr>
          <a:lstStyle/>
          <a:p>
            <a:pPr algn="l"/>
            <a:r>
              <a:rPr lang="en-US" sz="1200" dirty="0"/>
              <a:t>License</a:t>
            </a:r>
          </a:p>
        </p:txBody>
      </p:sp>
      <p:sp>
        <p:nvSpPr>
          <p:cNvPr id="4" name="TextBox 3">
            <a:extLst>
              <a:ext uri="{FF2B5EF4-FFF2-40B4-BE49-F238E27FC236}">
                <a16:creationId xmlns:a16="http://schemas.microsoft.com/office/drawing/2014/main" id="{AC495D5F-700C-4BF4-49EC-0B491E66D652}"/>
              </a:ext>
            </a:extLst>
          </p:cNvPr>
          <p:cNvSpPr txBox="1"/>
          <p:nvPr/>
        </p:nvSpPr>
        <p:spPr>
          <a:xfrm>
            <a:off x="9199839" y="6274275"/>
            <a:ext cx="1610377" cy="276999"/>
          </a:xfrm>
          <a:prstGeom prst="rect">
            <a:avLst/>
          </a:prstGeom>
          <a:noFill/>
        </p:spPr>
        <p:txBody>
          <a:bodyPr wrap="none" lIns="0" rtlCol="0">
            <a:spAutoFit/>
          </a:bodyPr>
          <a:lstStyle/>
          <a:p>
            <a:pPr algn="l"/>
            <a:r>
              <a:rPr lang="en-US" sz="1200" dirty="0"/>
              <a:t>Example Risk Analysis</a:t>
            </a:r>
          </a:p>
        </p:txBody>
      </p:sp>
      <p:sp>
        <p:nvSpPr>
          <p:cNvPr id="8" name="TextBox 7">
            <a:extLst>
              <a:ext uri="{FF2B5EF4-FFF2-40B4-BE49-F238E27FC236}">
                <a16:creationId xmlns:a16="http://schemas.microsoft.com/office/drawing/2014/main" id="{46E1F367-F422-DB55-D6B5-EAA25EB5B228}"/>
              </a:ext>
            </a:extLst>
          </p:cNvPr>
          <p:cNvSpPr txBox="1"/>
          <p:nvPr/>
        </p:nvSpPr>
        <p:spPr>
          <a:xfrm>
            <a:off x="278783" y="1070048"/>
            <a:ext cx="11193257" cy="523220"/>
          </a:xfrm>
          <a:prstGeom prst="rect">
            <a:avLst/>
          </a:prstGeom>
          <a:noFill/>
        </p:spPr>
        <p:txBody>
          <a:bodyPr wrap="none" lIns="0" rtlCol="0">
            <a:spAutoFit/>
          </a:bodyPr>
          <a:lstStyle/>
          <a:p>
            <a:pPr algn="l"/>
            <a:r>
              <a:rPr lang="en-US" sz="2800" dirty="0">
                <a:latin typeface="Arial" panose="020B0604020202020204" pitchFamily="34" charset="0"/>
              </a:rPr>
              <a:t>Problem 4: Programming Language affects the Scope of the License</a:t>
            </a:r>
            <a:endParaRPr lang="en-US" sz="2800" b="0" i="0" u="none" strike="noStrike" dirty="0">
              <a:effectLst/>
              <a:latin typeface="Arial" panose="020B0604020202020204" pitchFamily="34" charset="0"/>
            </a:endParaRPr>
          </a:p>
        </p:txBody>
      </p:sp>
      <p:sp>
        <p:nvSpPr>
          <p:cNvPr id="10" name="Google Shape;121;p54">
            <a:extLst>
              <a:ext uri="{FF2B5EF4-FFF2-40B4-BE49-F238E27FC236}">
                <a16:creationId xmlns:a16="http://schemas.microsoft.com/office/drawing/2014/main" id="{4E7C9405-17D7-8227-7128-9DEED6954D1F}"/>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5" name="TextBox 14">
            <a:extLst>
              <a:ext uri="{FF2B5EF4-FFF2-40B4-BE49-F238E27FC236}">
                <a16:creationId xmlns:a16="http://schemas.microsoft.com/office/drawing/2014/main" id="{F9878591-FB05-9F3D-84FA-97740B5332F5}"/>
              </a:ext>
            </a:extLst>
          </p:cNvPr>
          <p:cNvSpPr txBox="1"/>
          <p:nvPr/>
        </p:nvSpPr>
        <p:spPr>
          <a:xfrm>
            <a:off x="0" y="6525908"/>
            <a:ext cx="12192000" cy="246221"/>
          </a:xfrm>
          <a:prstGeom prst="rect">
            <a:avLst/>
          </a:prstGeom>
          <a:noFill/>
        </p:spPr>
        <p:txBody>
          <a:bodyPr wrap="square" rtlCol="0">
            <a:spAutoFit/>
          </a:bodyPr>
          <a:lstStyle/>
          <a:p>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482976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23EBA430-41CE-3776-D71D-D9EEBD3C7313}"/>
            </a:ext>
          </a:extLst>
        </p:cNvPr>
        <p:cNvGrpSpPr/>
        <p:nvPr/>
      </p:nvGrpSpPr>
      <p:grpSpPr>
        <a:xfrm>
          <a:off x="0" y="0"/>
          <a:ext cx="0" cy="0"/>
          <a:chOff x="0" y="0"/>
          <a:chExt cx="0" cy="0"/>
        </a:xfrm>
      </p:grpSpPr>
      <p:sp>
        <p:nvSpPr>
          <p:cNvPr id="15" name="Pentagon 14">
            <a:extLst>
              <a:ext uri="{FF2B5EF4-FFF2-40B4-BE49-F238E27FC236}">
                <a16:creationId xmlns:a16="http://schemas.microsoft.com/office/drawing/2014/main" id="{42F0A17A-6648-2847-442C-F6CED098EEC3}"/>
              </a:ext>
            </a:extLst>
          </p:cNvPr>
          <p:cNvSpPr/>
          <p:nvPr/>
        </p:nvSpPr>
        <p:spPr>
          <a:xfrm>
            <a:off x="3336968" y="2820870"/>
            <a:ext cx="1531740" cy="1023251"/>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Understand</a:t>
            </a:r>
          </a:p>
          <a:p>
            <a:pPr algn="ctr"/>
            <a:r>
              <a:rPr lang="en-US" sz="1200" dirty="0"/>
              <a:t>Use Case</a:t>
            </a:r>
          </a:p>
        </p:txBody>
      </p:sp>
      <p:grpSp>
        <p:nvGrpSpPr>
          <p:cNvPr id="33" name="Group 32">
            <a:extLst>
              <a:ext uri="{FF2B5EF4-FFF2-40B4-BE49-F238E27FC236}">
                <a16:creationId xmlns:a16="http://schemas.microsoft.com/office/drawing/2014/main" id="{FB5C1693-A7CA-E772-3319-3FEAC6682BD8}"/>
              </a:ext>
            </a:extLst>
          </p:cNvPr>
          <p:cNvGrpSpPr/>
          <p:nvPr/>
        </p:nvGrpSpPr>
        <p:grpSpPr>
          <a:xfrm>
            <a:off x="4465925" y="2820870"/>
            <a:ext cx="1678960" cy="1023251"/>
            <a:chOff x="4251062" y="2028707"/>
            <a:chExt cx="1678960" cy="1023251"/>
          </a:xfrm>
        </p:grpSpPr>
        <p:sp>
          <p:nvSpPr>
            <p:cNvPr id="17" name="Chevron 16">
              <a:extLst>
                <a:ext uri="{FF2B5EF4-FFF2-40B4-BE49-F238E27FC236}">
                  <a16:creationId xmlns:a16="http://schemas.microsoft.com/office/drawing/2014/main" id="{FBF324FD-DA96-77DD-FFE7-4CCDDD523C97}"/>
                </a:ext>
              </a:extLst>
            </p:cNvPr>
            <p:cNvSpPr/>
            <p:nvPr/>
          </p:nvSpPr>
          <p:spPr>
            <a:xfrm>
              <a:off x="4251062" y="2028707"/>
              <a:ext cx="1678960" cy="1023251"/>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9" name="TextBox 18">
              <a:extLst>
                <a:ext uri="{FF2B5EF4-FFF2-40B4-BE49-F238E27FC236}">
                  <a16:creationId xmlns:a16="http://schemas.microsoft.com/office/drawing/2014/main" id="{2B787F1A-0595-37AA-BCA1-AA300C673E4E}"/>
                </a:ext>
              </a:extLst>
            </p:cNvPr>
            <p:cNvSpPr txBox="1"/>
            <p:nvPr/>
          </p:nvSpPr>
          <p:spPr>
            <a:xfrm>
              <a:off x="4813301" y="2302714"/>
              <a:ext cx="900246" cy="461665"/>
            </a:xfrm>
            <a:prstGeom prst="rect">
              <a:avLst/>
            </a:prstGeom>
            <a:noFill/>
          </p:spPr>
          <p:txBody>
            <a:bodyPr wrap="none" lIns="0" rtlCol="0">
              <a:spAutoFit/>
            </a:bodyPr>
            <a:lstStyle/>
            <a:p>
              <a:pPr algn="ctr"/>
              <a:r>
                <a:rPr lang="en-US" sz="1200" dirty="0"/>
                <a:t>Identify </a:t>
              </a:r>
            </a:p>
            <a:p>
              <a:pPr algn="ctr"/>
              <a:r>
                <a:rPr lang="en-US" sz="1200" dirty="0"/>
                <a:t>Obligations</a:t>
              </a:r>
            </a:p>
          </p:txBody>
        </p:sp>
      </p:grpSp>
      <p:sp>
        <p:nvSpPr>
          <p:cNvPr id="23" name="Chevron 22">
            <a:extLst>
              <a:ext uri="{FF2B5EF4-FFF2-40B4-BE49-F238E27FC236}">
                <a16:creationId xmlns:a16="http://schemas.microsoft.com/office/drawing/2014/main" id="{968CA91F-EB2E-C731-F4BD-57478BB6844F}"/>
              </a:ext>
            </a:extLst>
          </p:cNvPr>
          <p:cNvSpPr/>
          <p:nvPr/>
        </p:nvSpPr>
        <p:spPr>
          <a:xfrm>
            <a:off x="5788361" y="2820869"/>
            <a:ext cx="1678960" cy="1023251"/>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4" name="TextBox 23">
            <a:extLst>
              <a:ext uri="{FF2B5EF4-FFF2-40B4-BE49-F238E27FC236}">
                <a16:creationId xmlns:a16="http://schemas.microsoft.com/office/drawing/2014/main" id="{7752AD26-A846-D735-D603-B5C30B7EEF40}"/>
              </a:ext>
            </a:extLst>
          </p:cNvPr>
          <p:cNvSpPr txBox="1"/>
          <p:nvPr/>
        </p:nvSpPr>
        <p:spPr>
          <a:xfrm>
            <a:off x="6387238" y="3094877"/>
            <a:ext cx="837730" cy="461665"/>
          </a:xfrm>
          <a:prstGeom prst="rect">
            <a:avLst/>
          </a:prstGeom>
          <a:noFill/>
        </p:spPr>
        <p:txBody>
          <a:bodyPr wrap="none" lIns="0" rtlCol="0">
            <a:spAutoFit/>
          </a:bodyPr>
          <a:lstStyle/>
          <a:p>
            <a:pPr algn="ctr"/>
            <a:r>
              <a:rPr lang="en-US" sz="1200" dirty="0"/>
              <a:t>Closing </a:t>
            </a:r>
          </a:p>
          <a:p>
            <a:pPr algn="ctr"/>
            <a:r>
              <a:rPr lang="en-US" sz="1200" dirty="0"/>
              <a:t>Conditions</a:t>
            </a:r>
          </a:p>
        </p:txBody>
      </p:sp>
      <p:sp>
        <p:nvSpPr>
          <p:cNvPr id="25" name="Chevron 24">
            <a:extLst>
              <a:ext uri="{FF2B5EF4-FFF2-40B4-BE49-F238E27FC236}">
                <a16:creationId xmlns:a16="http://schemas.microsoft.com/office/drawing/2014/main" id="{7CFFFE70-D0D1-714D-A518-36601B275CA5}"/>
              </a:ext>
            </a:extLst>
          </p:cNvPr>
          <p:cNvSpPr/>
          <p:nvPr/>
        </p:nvSpPr>
        <p:spPr>
          <a:xfrm>
            <a:off x="7064538" y="2798057"/>
            <a:ext cx="1531741" cy="1046063"/>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TextBox 25">
            <a:extLst>
              <a:ext uri="{FF2B5EF4-FFF2-40B4-BE49-F238E27FC236}">
                <a16:creationId xmlns:a16="http://schemas.microsoft.com/office/drawing/2014/main" id="{511ADADC-B8FB-1218-1A0E-9C68F3BB1D6B}"/>
              </a:ext>
            </a:extLst>
          </p:cNvPr>
          <p:cNvSpPr txBox="1"/>
          <p:nvPr/>
        </p:nvSpPr>
        <p:spPr>
          <a:xfrm>
            <a:off x="7658707" y="3166241"/>
            <a:ext cx="832920" cy="276999"/>
          </a:xfrm>
          <a:prstGeom prst="rect">
            <a:avLst/>
          </a:prstGeom>
          <a:noFill/>
        </p:spPr>
        <p:txBody>
          <a:bodyPr wrap="none" lIns="0" rtlCol="0">
            <a:spAutoFit/>
          </a:bodyPr>
          <a:lstStyle/>
          <a:p>
            <a:pPr algn="ctr"/>
            <a:r>
              <a:rPr lang="en-US" sz="1200" dirty="0"/>
              <a:t>Resolution</a:t>
            </a:r>
          </a:p>
        </p:txBody>
      </p:sp>
      <p:sp>
        <p:nvSpPr>
          <p:cNvPr id="28" name="TextBox 27">
            <a:extLst>
              <a:ext uri="{FF2B5EF4-FFF2-40B4-BE49-F238E27FC236}">
                <a16:creationId xmlns:a16="http://schemas.microsoft.com/office/drawing/2014/main" id="{3C5FDF01-2C9C-8473-9B2C-D6ED69C57B80}"/>
              </a:ext>
            </a:extLst>
          </p:cNvPr>
          <p:cNvSpPr txBox="1"/>
          <p:nvPr/>
        </p:nvSpPr>
        <p:spPr>
          <a:xfrm>
            <a:off x="1800998" y="5004799"/>
            <a:ext cx="4793941" cy="923330"/>
          </a:xfrm>
          <a:prstGeom prst="rect">
            <a:avLst/>
          </a:prstGeom>
          <a:noFill/>
        </p:spPr>
        <p:txBody>
          <a:bodyPr wrap="none" lIns="0" rtlCol="0">
            <a:spAutoFit/>
          </a:bodyPr>
          <a:lstStyle/>
          <a:p>
            <a:pPr algn="l"/>
            <a:r>
              <a:rPr lang="en-US" dirty="0"/>
              <a:t>Risk Management:</a:t>
            </a:r>
          </a:p>
          <a:p>
            <a:pPr marL="285750" indent="-285750" algn="l">
              <a:buFont typeface="Arial" panose="020B0604020202020204" pitchFamily="34" charset="0"/>
              <a:buChar char="•"/>
            </a:pPr>
            <a:r>
              <a:rPr lang="en-US" dirty="0"/>
              <a:t>Package Curation (scanned pre-import).</a:t>
            </a:r>
          </a:p>
          <a:p>
            <a:pPr marL="285750" indent="-285750" algn="l">
              <a:buFont typeface="Arial" panose="020B0604020202020204" pitchFamily="34" charset="0"/>
              <a:buChar char="•"/>
            </a:pPr>
            <a:r>
              <a:rPr lang="en-US" dirty="0"/>
              <a:t>Source Code available in the Code Vault.</a:t>
            </a:r>
          </a:p>
        </p:txBody>
      </p:sp>
      <p:grpSp>
        <p:nvGrpSpPr>
          <p:cNvPr id="34" name="Group 33">
            <a:extLst>
              <a:ext uri="{FF2B5EF4-FFF2-40B4-BE49-F238E27FC236}">
                <a16:creationId xmlns:a16="http://schemas.microsoft.com/office/drawing/2014/main" id="{D804672A-943F-EC96-36E4-570E29A29DD4}"/>
              </a:ext>
            </a:extLst>
          </p:cNvPr>
          <p:cNvGrpSpPr/>
          <p:nvPr/>
        </p:nvGrpSpPr>
        <p:grpSpPr>
          <a:xfrm>
            <a:off x="1106724" y="2814935"/>
            <a:ext cx="1370550" cy="1123705"/>
            <a:chOff x="480207" y="2085603"/>
            <a:chExt cx="1370550" cy="1123705"/>
          </a:xfrm>
        </p:grpSpPr>
        <p:sp>
          <p:nvSpPr>
            <p:cNvPr id="31" name="Cloud 30">
              <a:extLst>
                <a:ext uri="{FF2B5EF4-FFF2-40B4-BE49-F238E27FC236}">
                  <a16:creationId xmlns:a16="http://schemas.microsoft.com/office/drawing/2014/main" id="{CC17015A-B58F-CB66-AE72-8C6F059EBEEA}"/>
                </a:ext>
              </a:extLst>
            </p:cNvPr>
            <p:cNvSpPr/>
            <p:nvPr/>
          </p:nvSpPr>
          <p:spPr>
            <a:xfrm>
              <a:off x="480207" y="2085603"/>
              <a:ext cx="1370550" cy="1123705"/>
            </a:xfrm>
            <a:prstGeom prst="clou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8A1C9E5-1545-B0E5-BC67-4F04AC468260}"/>
                </a:ext>
              </a:extLst>
            </p:cNvPr>
            <p:cNvSpPr txBox="1"/>
            <p:nvPr/>
          </p:nvSpPr>
          <p:spPr>
            <a:xfrm>
              <a:off x="830149" y="2405687"/>
              <a:ext cx="739946" cy="461665"/>
            </a:xfrm>
            <a:prstGeom prst="rect">
              <a:avLst/>
            </a:prstGeom>
            <a:noFill/>
          </p:spPr>
          <p:txBody>
            <a:bodyPr wrap="none" lIns="0" rtlCol="0">
              <a:spAutoFit/>
            </a:bodyPr>
            <a:lstStyle/>
            <a:p>
              <a:pPr algn="ctr"/>
              <a:r>
                <a:rPr lang="en-US" sz="1200" dirty="0"/>
                <a:t>Ingestion</a:t>
              </a:r>
            </a:p>
            <a:p>
              <a:pPr algn="ctr"/>
              <a:r>
                <a:rPr lang="en-US" sz="1200" dirty="0"/>
                <a:t>Review</a:t>
              </a:r>
            </a:p>
          </p:txBody>
        </p:sp>
      </p:grpSp>
      <p:sp>
        <p:nvSpPr>
          <p:cNvPr id="32" name="Right Arrow 31">
            <a:extLst>
              <a:ext uri="{FF2B5EF4-FFF2-40B4-BE49-F238E27FC236}">
                <a16:creationId xmlns:a16="http://schemas.microsoft.com/office/drawing/2014/main" id="{19010BAC-E0B6-5782-B89C-5A9923153ACD}"/>
              </a:ext>
            </a:extLst>
          </p:cNvPr>
          <p:cNvSpPr/>
          <p:nvPr/>
        </p:nvSpPr>
        <p:spPr>
          <a:xfrm>
            <a:off x="2609756" y="3186037"/>
            <a:ext cx="617516" cy="34982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a:extLst>
              <a:ext uri="{FF2B5EF4-FFF2-40B4-BE49-F238E27FC236}">
                <a16:creationId xmlns:a16="http://schemas.microsoft.com/office/drawing/2014/main" id="{A52022E0-F278-46E7-5377-4C6D12076E97}"/>
              </a:ext>
            </a:extLst>
          </p:cNvPr>
          <p:cNvSpPr/>
          <p:nvPr/>
        </p:nvSpPr>
        <p:spPr>
          <a:xfrm>
            <a:off x="8743498" y="3157582"/>
            <a:ext cx="617516" cy="34982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0AC02A4F-AE14-C3E6-2747-32440C15CCDB}"/>
              </a:ext>
            </a:extLst>
          </p:cNvPr>
          <p:cNvGrpSpPr/>
          <p:nvPr/>
        </p:nvGrpSpPr>
        <p:grpSpPr>
          <a:xfrm>
            <a:off x="9515932" y="2758951"/>
            <a:ext cx="1370550" cy="1123705"/>
            <a:chOff x="480207" y="2085603"/>
            <a:chExt cx="1370550" cy="1123705"/>
          </a:xfrm>
        </p:grpSpPr>
        <p:sp>
          <p:nvSpPr>
            <p:cNvPr id="37" name="Cloud 36">
              <a:extLst>
                <a:ext uri="{FF2B5EF4-FFF2-40B4-BE49-F238E27FC236}">
                  <a16:creationId xmlns:a16="http://schemas.microsoft.com/office/drawing/2014/main" id="{13BF9DB2-EFE2-4684-F661-9BD82F731655}"/>
                </a:ext>
              </a:extLst>
            </p:cNvPr>
            <p:cNvSpPr/>
            <p:nvPr/>
          </p:nvSpPr>
          <p:spPr>
            <a:xfrm>
              <a:off x="480207" y="2085603"/>
              <a:ext cx="1370550" cy="1123705"/>
            </a:xfrm>
            <a:prstGeom prst="clou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2BB797A-BF87-C7B2-90A5-C79EFF52908A}"/>
                </a:ext>
              </a:extLst>
            </p:cNvPr>
            <p:cNvSpPr txBox="1"/>
            <p:nvPr/>
          </p:nvSpPr>
          <p:spPr>
            <a:xfrm>
              <a:off x="754433" y="2487950"/>
              <a:ext cx="951543" cy="276999"/>
            </a:xfrm>
            <a:prstGeom prst="rect">
              <a:avLst/>
            </a:prstGeom>
            <a:noFill/>
          </p:spPr>
          <p:txBody>
            <a:bodyPr wrap="none" lIns="0" rtlCol="0">
              <a:spAutoFit/>
            </a:bodyPr>
            <a:lstStyle/>
            <a:p>
              <a:pPr algn="ctr"/>
              <a:r>
                <a:rPr lang="en-US" sz="1200" dirty="0"/>
                <a:t>Deployment</a:t>
              </a:r>
            </a:p>
          </p:txBody>
        </p:sp>
      </p:grpSp>
      <p:sp>
        <p:nvSpPr>
          <p:cNvPr id="39" name="Pentagon 38">
            <a:extLst>
              <a:ext uri="{FF2B5EF4-FFF2-40B4-BE49-F238E27FC236}">
                <a16:creationId xmlns:a16="http://schemas.microsoft.com/office/drawing/2014/main" id="{8FA7CFAA-2A86-41E2-9631-823AC59C255D}"/>
              </a:ext>
            </a:extLst>
          </p:cNvPr>
          <p:cNvSpPr/>
          <p:nvPr/>
        </p:nvSpPr>
        <p:spPr>
          <a:xfrm>
            <a:off x="1106724" y="4150899"/>
            <a:ext cx="9779758" cy="484632"/>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Under Company Control</a:t>
            </a:r>
          </a:p>
        </p:txBody>
      </p:sp>
      <p:sp>
        <p:nvSpPr>
          <p:cNvPr id="5" name="TextBox 4">
            <a:extLst>
              <a:ext uri="{FF2B5EF4-FFF2-40B4-BE49-F238E27FC236}">
                <a16:creationId xmlns:a16="http://schemas.microsoft.com/office/drawing/2014/main" id="{40037582-D44C-B4A7-5C62-CADA4B90709B}"/>
              </a:ext>
            </a:extLst>
          </p:cNvPr>
          <p:cNvSpPr txBox="1"/>
          <p:nvPr/>
        </p:nvSpPr>
        <p:spPr>
          <a:xfrm>
            <a:off x="278783" y="1070048"/>
            <a:ext cx="8423140" cy="523220"/>
          </a:xfrm>
          <a:prstGeom prst="rect">
            <a:avLst/>
          </a:prstGeom>
          <a:noFill/>
        </p:spPr>
        <p:txBody>
          <a:bodyPr wrap="none" lIns="0" rtlCol="0">
            <a:spAutoFit/>
          </a:bodyPr>
          <a:lstStyle/>
          <a:p>
            <a:pPr algn="l"/>
            <a:r>
              <a:rPr lang="en-US" sz="2800" dirty="0">
                <a:latin typeface="Arial" panose="020B0604020202020204" pitchFamily="34" charset="0"/>
              </a:rPr>
              <a:t>Problem 5: Responsibility for OSS Obligations Shifts</a:t>
            </a:r>
            <a:endParaRPr lang="en-US" sz="2800" b="0" i="0" u="none" strike="noStrike" dirty="0">
              <a:effectLst/>
              <a:latin typeface="Arial" panose="020B0604020202020204" pitchFamily="34" charset="0"/>
            </a:endParaRPr>
          </a:p>
        </p:txBody>
      </p:sp>
      <p:sp>
        <p:nvSpPr>
          <p:cNvPr id="7" name="Google Shape;121;p54">
            <a:extLst>
              <a:ext uri="{FF2B5EF4-FFF2-40B4-BE49-F238E27FC236}">
                <a16:creationId xmlns:a16="http://schemas.microsoft.com/office/drawing/2014/main" id="{66A3EBE8-D0FE-A455-D19C-A2AD8591954B}"/>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INTERNAL Vs. distribution</a:t>
            </a:r>
            <a:endParaRPr lang="en-US" sz="4800" b="1" dirty="0"/>
          </a:p>
        </p:txBody>
      </p:sp>
      <p:sp>
        <p:nvSpPr>
          <p:cNvPr id="8" name="TextBox 7">
            <a:extLst>
              <a:ext uri="{FF2B5EF4-FFF2-40B4-BE49-F238E27FC236}">
                <a16:creationId xmlns:a16="http://schemas.microsoft.com/office/drawing/2014/main" id="{CBC337E0-0387-CCA2-6F83-D596D878D1EE}"/>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4077763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9FC8195B-B927-7C1B-5FDF-090D088B6585}"/>
            </a:ext>
          </a:extLst>
        </p:cNvPr>
        <p:cNvGrpSpPr/>
        <p:nvPr/>
      </p:nvGrpSpPr>
      <p:grpSpPr>
        <a:xfrm>
          <a:off x="0" y="0"/>
          <a:ext cx="0" cy="0"/>
          <a:chOff x="0" y="0"/>
          <a:chExt cx="0" cy="0"/>
        </a:xfrm>
      </p:grpSpPr>
      <p:sp>
        <p:nvSpPr>
          <p:cNvPr id="15" name="Pentagon 14">
            <a:extLst>
              <a:ext uri="{FF2B5EF4-FFF2-40B4-BE49-F238E27FC236}">
                <a16:creationId xmlns:a16="http://schemas.microsoft.com/office/drawing/2014/main" id="{0F6F6DC8-6E1F-FBFF-1148-9267B79D66F2}"/>
              </a:ext>
            </a:extLst>
          </p:cNvPr>
          <p:cNvSpPr/>
          <p:nvPr/>
        </p:nvSpPr>
        <p:spPr>
          <a:xfrm>
            <a:off x="498451" y="2894393"/>
            <a:ext cx="1531740" cy="1023251"/>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Identify</a:t>
            </a:r>
          </a:p>
          <a:p>
            <a:pPr algn="ctr"/>
            <a:r>
              <a:rPr lang="en-US" sz="1200" dirty="0"/>
              <a:t>Supply Chain</a:t>
            </a:r>
          </a:p>
        </p:txBody>
      </p:sp>
      <p:grpSp>
        <p:nvGrpSpPr>
          <p:cNvPr id="33" name="Group 32">
            <a:extLst>
              <a:ext uri="{FF2B5EF4-FFF2-40B4-BE49-F238E27FC236}">
                <a16:creationId xmlns:a16="http://schemas.microsoft.com/office/drawing/2014/main" id="{5FAC1C28-C9F4-BA36-3D6D-9C4389548BF3}"/>
              </a:ext>
            </a:extLst>
          </p:cNvPr>
          <p:cNvGrpSpPr/>
          <p:nvPr/>
        </p:nvGrpSpPr>
        <p:grpSpPr>
          <a:xfrm>
            <a:off x="2916751" y="2885535"/>
            <a:ext cx="1678960" cy="1023251"/>
            <a:chOff x="4251062" y="2028707"/>
            <a:chExt cx="1678960" cy="1023251"/>
          </a:xfrm>
        </p:grpSpPr>
        <p:sp>
          <p:nvSpPr>
            <p:cNvPr id="17" name="Chevron 16">
              <a:extLst>
                <a:ext uri="{FF2B5EF4-FFF2-40B4-BE49-F238E27FC236}">
                  <a16:creationId xmlns:a16="http://schemas.microsoft.com/office/drawing/2014/main" id="{CA0C475E-F551-2D68-CFA2-2F0EC7555D09}"/>
                </a:ext>
              </a:extLst>
            </p:cNvPr>
            <p:cNvSpPr/>
            <p:nvPr/>
          </p:nvSpPr>
          <p:spPr>
            <a:xfrm>
              <a:off x="4251062" y="2028707"/>
              <a:ext cx="1678960" cy="1023251"/>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9" name="TextBox 18">
              <a:extLst>
                <a:ext uri="{FF2B5EF4-FFF2-40B4-BE49-F238E27FC236}">
                  <a16:creationId xmlns:a16="http://schemas.microsoft.com/office/drawing/2014/main" id="{74098938-F300-E4C7-491A-433AB0FF2FF5}"/>
                </a:ext>
              </a:extLst>
            </p:cNvPr>
            <p:cNvSpPr txBox="1"/>
            <p:nvPr/>
          </p:nvSpPr>
          <p:spPr>
            <a:xfrm>
              <a:off x="4813301" y="2302714"/>
              <a:ext cx="900246" cy="461665"/>
            </a:xfrm>
            <a:prstGeom prst="rect">
              <a:avLst/>
            </a:prstGeom>
            <a:noFill/>
          </p:spPr>
          <p:txBody>
            <a:bodyPr wrap="none" lIns="0" rtlCol="0">
              <a:spAutoFit/>
            </a:bodyPr>
            <a:lstStyle/>
            <a:p>
              <a:pPr algn="ctr"/>
              <a:r>
                <a:rPr lang="en-US" sz="1200" dirty="0"/>
                <a:t>Identify </a:t>
              </a:r>
            </a:p>
            <a:p>
              <a:pPr algn="ctr"/>
              <a:r>
                <a:rPr lang="en-US" sz="1200" dirty="0"/>
                <a:t>Obligations</a:t>
              </a:r>
            </a:p>
          </p:txBody>
        </p:sp>
      </p:grpSp>
      <p:sp>
        <p:nvSpPr>
          <p:cNvPr id="23" name="Chevron 22">
            <a:extLst>
              <a:ext uri="{FF2B5EF4-FFF2-40B4-BE49-F238E27FC236}">
                <a16:creationId xmlns:a16="http://schemas.microsoft.com/office/drawing/2014/main" id="{AECAC996-51F4-D166-313E-CFA836549514}"/>
              </a:ext>
            </a:extLst>
          </p:cNvPr>
          <p:cNvSpPr/>
          <p:nvPr/>
        </p:nvSpPr>
        <p:spPr>
          <a:xfrm>
            <a:off x="4239187" y="2885534"/>
            <a:ext cx="1678960" cy="1023251"/>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5" name="Chevron 24">
            <a:extLst>
              <a:ext uri="{FF2B5EF4-FFF2-40B4-BE49-F238E27FC236}">
                <a16:creationId xmlns:a16="http://schemas.microsoft.com/office/drawing/2014/main" id="{8FD65B87-E642-EDB7-4703-CFB42BC13E8A}"/>
              </a:ext>
            </a:extLst>
          </p:cNvPr>
          <p:cNvSpPr/>
          <p:nvPr/>
        </p:nvSpPr>
        <p:spPr>
          <a:xfrm>
            <a:off x="5515364" y="2862722"/>
            <a:ext cx="1531741" cy="1046063"/>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TextBox 27">
            <a:extLst>
              <a:ext uri="{FF2B5EF4-FFF2-40B4-BE49-F238E27FC236}">
                <a16:creationId xmlns:a16="http://schemas.microsoft.com/office/drawing/2014/main" id="{6B9BA771-97D2-971A-48C9-1D1E6037F681}"/>
              </a:ext>
            </a:extLst>
          </p:cNvPr>
          <p:cNvSpPr txBox="1"/>
          <p:nvPr/>
        </p:nvSpPr>
        <p:spPr>
          <a:xfrm>
            <a:off x="1800998" y="4992767"/>
            <a:ext cx="7464544" cy="1200329"/>
          </a:xfrm>
          <a:prstGeom prst="rect">
            <a:avLst/>
          </a:prstGeom>
          <a:noFill/>
        </p:spPr>
        <p:txBody>
          <a:bodyPr wrap="none" lIns="0" rtlCol="0">
            <a:spAutoFit/>
          </a:bodyPr>
          <a:lstStyle/>
          <a:p>
            <a:pPr algn="l"/>
            <a:r>
              <a:rPr lang="en-US" dirty="0"/>
              <a:t>Risks Management:</a:t>
            </a:r>
          </a:p>
          <a:p>
            <a:pPr marL="285750" indent="-285750" algn="l">
              <a:buFont typeface="Arial" panose="020B0604020202020204" pitchFamily="34" charset="0"/>
              <a:buChar char="•"/>
            </a:pPr>
            <a:r>
              <a:rPr lang="en-US" dirty="0"/>
              <a:t>A defined package curation process during ingestion is absent</a:t>
            </a:r>
          </a:p>
          <a:p>
            <a:pPr marL="285750" indent="-285750" algn="l">
              <a:buFont typeface="Arial" panose="020B0604020202020204" pitchFamily="34" charset="0"/>
              <a:buChar char="•"/>
            </a:pPr>
            <a:r>
              <a:rPr lang="en-US" dirty="0"/>
              <a:t>Source Code is not always available as software is built by partners.</a:t>
            </a:r>
          </a:p>
          <a:p>
            <a:pPr marL="285750" indent="-285750" algn="l">
              <a:buFont typeface="Arial" panose="020B0604020202020204" pitchFamily="34" charset="0"/>
              <a:buChar char="•"/>
            </a:pPr>
            <a:r>
              <a:rPr lang="en-US" dirty="0"/>
              <a:t>The software is used by Company, OEM or partners.</a:t>
            </a:r>
          </a:p>
        </p:txBody>
      </p:sp>
      <p:grpSp>
        <p:nvGrpSpPr>
          <p:cNvPr id="3" name="Group 2">
            <a:extLst>
              <a:ext uri="{FF2B5EF4-FFF2-40B4-BE49-F238E27FC236}">
                <a16:creationId xmlns:a16="http://schemas.microsoft.com/office/drawing/2014/main" id="{91667AF2-53E7-4877-9B22-067D4CBB0107}"/>
              </a:ext>
            </a:extLst>
          </p:cNvPr>
          <p:cNvGrpSpPr/>
          <p:nvPr/>
        </p:nvGrpSpPr>
        <p:grpSpPr>
          <a:xfrm>
            <a:off x="1643288" y="2885483"/>
            <a:ext cx="1678960" cy="1023251"/>
            <a:chOff x="4251062" y="2028707"/>
            <a:chExt cx="1678960" cy="1023251"/>
          </a:xfrm>
        </p:grpSpPr>
        <p:sp>
          <p:nvSpPr>
            <p:cNvPr id="4" name="Chevron 3">
              <a:extLst>
                <a:ext uri="{FF2B5EF4-FFF2-40B4-BE49-F238E27FC236}">
                  <a16:creationId xmlns:a16="http://schemas.microsoft.com/office/drawing/2014/main" id="{22CE9F44-2398-F930-8010-D9D0EE3F6D6C}"/>
                </a:ext>
              </a:extLst>
            </p:cNvPr>
            <p:cNvSpPr/>
            <p:nvPr/>
          </p:nvSpPr>
          <p:spPr>
            <a:xfrm>
              <a:off x="4251062" y="2028707"/>
              <a:ext cx="1678960" cy="1023251"/>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5" name="TextBox 4">
              <a:extLst>
                <a:ext uri="{FF2B5EF4-FFF2-40B4-BE49-F238E27FC236}">
                  <a16:creationId xmlns:a16="http://schemas.microsoft.com/office/drawing/2014/main" id="{CD27572C-969D-E980-161D-892F9F7DC317}"/>
                </a:ext>
              </a:extLst>
            </p:cNvPr>
            <p:cNvSpPr txBox="1"/>
            <p:nvPr/>
          </p:nvSpPr>
          <p:spPr>
            <a:xfrm>
              <a:off x="4907878" y="2302714"/>
              <a:ext cx="711092" cy="461665"/>
            </a:xfrm>
            <a:prstGeom prst="rect">
              <a:avLst/>
            </a:prstGeom>
            <a:noFill/>
          </p:spPr>
          <p:txBody>
            <a:bodyPr wrap="none" lIns="0" rtlCol="0">
              <a:spAutoFit/>
            </a:bodyPr>
            <a:lstStyle/>
            <a:p>
              <a:pPr algn="ctr"/>
              <a:r>
                <a:rPr lang="en-US" sz="1200" dirty="0"/>
                <a:t>Identify </a:t>
              </a:r>
            </a:p>
            <a:p>
              <a:pPr algn="ctr"/>
              <a:r>
                <a:rPr lang="en-US" sz="1200" dirty="0"/>
                <a:t>Use Case</a:t>
              </a:r>
            </a:p>
          </p:txBody>
        </p:sp>
      </p:grpSp>
      <p:sp>
        <p:nvSpPr>
          <p:cNvPr id="8" name="Chevron 7">
            <a:extLst>
              <a:ext uri="{FF2B5EF4-FFF2-40B4-BE49-F238E27FC236}">
                <a16:creationId xmlns:a16="http://schemas.microsoft.com/office/drawing/2014/main" id="{4138C569-994A-0B3C-9E0D-1FD86752790A}"/>
              </a:ext>
            </a:extLst>
          </p:cNvPr>
          <p:cNvSpPr/>
          <p:nvPr/>
        </p:nvSpPr>
        <p:spPr>
          <a:xfrm>
            <a:off x="6644322" y="2873843"/>
            <a:ext cx="1678960" cy="1023251"/>
          </a:xfrm>
          <a:prstGeom prst="chevr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9" name="TextBox 8">
            <a:extLst>
              <a:ext uri="{FF2B5EF4-FFF2-40B4-BE49-F238E27FC236}">
                <a16:creationId xmlns:a16="http://schemas.microsoft.com/office/drawing/2014/main" id="{C457B009-67C4-FD33-E4B3-03ECC7C81F81}"/>
              </a:ext>
            </a:extLst>
          </p:cNvPr>
          <p:cNvSpPr txBox="1"/>
          <p:nvPr/>
        </p:nvSpPr>
        <p:spPr>
          <a:xfrm>
            <a:off x="4799592" y="3066234"/>
            <a:ext cx="914674" cy="646331"/>
          </a:xfrm>
          <a:prstGeom prst="rect">
            <a:avLst/>
          </a:prstGeom>
          <a:noFill/>
        </p:spPr>
        <p:txBody>
          <a:bodyPr wrap="none" lIns="0" rtlCol="0">
            <a:spAutoFit/>
          </a:bodyPr>
          <a:lstStyle/>
          <a:p>
            <a:pPr algn="ctr"/>
            <a:r>
              <a:rPr lang="en-US" sz="1200" dirty="0"/>
              <a:t>Identify </a:t>
            </a:r>
          </a:p>
          <a:p>
            <a:pPr algn="ctr"/>
            <a:r>
              <a:rPr lang="en-US" sz="1200" dirty="0"/>
              <a:t>Distribution</a:t>
            </a:r>
          </a:p>
          <a:p>
            <a:pPr algn="ctr"/>
            <a:r>
              <a:rPr lang="en-US" sz="1200" dirty="0"/>
              <a:t>Channels</a:t>
            </a:r>
          </a:p>
        </p:txBody>
      </p:sp>
      <p:sp>
        <p:nvSpPr>
          <p:cNvPr id="24" name="TextBox 23">
            <a:extLst>
              <a:ext uri="{FF2B5EF4-FFF2-40B4-BE49-F238E27FC236}">
                <a16:creationId xmlns:a16="http://schemas.microsoft.com/office/drawing/2014/main" id="{04809683-95A8-1C1E-A7FF-320A7C775C18}"/>
              </a:ext>
            </a:extLst>
          </p:cNvPr>
          <p:cNvSpPr txBox="1"/>
          <p:nvPr/>
        </p:nvSpPr>
        <p:spPr>
          <a:xfrm>
            <a:off x="6060026" y="3154635"/>
            <a:ext cx="837730" cy="461665"/>
          </a:xfrm>
          <a:prstGeom prst="rect">
            <a:avLst/>
          </a:prstGeom>
          <a:noFill/>
        </p:spPr>
        <p:txBody>
          <a:bodyPr wrap="none" lIns="0" rtlCol="0">
            <a:spAutoFit/>
          </a:bodyPr>
          <a:lstStyle/>
          <a:p>
            <a:pPr algn="ctr"/>
            <a:r>
              <a:rPr lang="en-US" sz="1200" dirty="0"/>
              <a:t>Closing </a:t>
            </a:r>
          </a:p>
          <a:p>
            <a:pPr algn="ctr"/>
            <a:r>
              <a:rPr lang="en-US" sz="1200" dirty="0"/>
              <a:t>Conditions</a:t>
            </a:r>
          </a:p>
        </p:txBody>
      </p:sp>
      <p:sp>
        <p:nvSpPr>
          <p:cNvPr id="12" name="Right Arrow 11">
            <a:extLst>
              <a:ext uri="{FF2B5EF4-FFF2-40B4-BE49-F238E27FC236}">
                <a16:creationId xmlns:a16="http://schemas.microsoft.com/office/drawing/2014/main" id="{70699505-DEE2-2572-067B-240CFE9F52FA}"/>
              </a:ext>
            </a:extLst>
          </p:cNvPr>
          <p:cNvSpPr/>
          <p:nvPr/>
        </p:nvSpPr>
        <p:spPr>
          <a:xfrm rot="18912125">
            <a:off x="8380670" y="2687684"/>
            <a:ext cx="739354" cy="34982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56F2E61-E015-DA09-EE8C-90206D2F23A8}"/>
              </a:ext>
            </a:extLst>
          </p:cNvPr>
          <p:cNvGrpSpPr/>
          <p:nvPr/>
        </p:nvGrpSpPr>
        <p:grpSpPr>
          <a:xfrm>
            <a:off x="10955661" y="1751523"/>
            <a:ext cx="1097806" cy="900701"/>
            <a:chOff x="480207" y="2085603"/>
            <a:chExt cx="1370550" cy="1123705"/>
          </a:xfrm>
        </p:grpSpPr>
        <p:sp>
          <p:nvSpPr>
            <p:cNvPr id="14" name="Cloud 13">
              <a:extLst>
                <a:ext uri="{FF2B5EF4-FFF2-40B4-BE49-F238E27FC236}">
                  <a16:creationId xmlns:a16="http://schemas.microsoft.com/office/drawing/2014/main" id="{9471470F-B258-2051-BA95-13646005AE73}"/>
                </a:ext>
              </a:extLst>
            </p:cNvPr>
            <p:cNvSpPr/>
            <p:nvPr/>
          </p:nvSpPr>
          <p:spPr>
            <a:xfrm>
              <a:off x="480207" y="2085603"/>
              <a:ext cx="1370550" cy="1123705"/>
            </a:xfrm>
            <a:prstGeom prst="clou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DADAB64-C3D3-CC2F-0999-A22CDD12230F}"/>
                </a:ext>
              </a:extLst>
            </p:cNvPr>
            <p:cNvSpPr txBox="1"/>
            <p:nvPr/>
          </p:nvSpPr>
          <p:spPr>
            <a:xfrm>
              <a:off x="754433" y="2487950"/>
              <a:ext cx="951543" cy="276999"/>
            </a:xfrm>
            <a:prstGeom prst="rect">
              <a:avLst/>
            </a:prstGeom>
            <a:noFill/>
          </p:spPr>
          <p:txBody>
            <a:bodyPr wrap="none" lIns="0" rtlCol="0">
              <a:spAutoFit/>
            </a:bodyPr>
            <a:lstStyle/>
            <a:p>
              <a:pPr algn="ctr"/>
              <a:r>
                <a:rPr lang="en-US" sz="1200" dirty="0"/>
                <a:t>Deployment</a:t>
              </a:r>
            </a:p>
          </p:txBody>
        </p:sp>
      </p:grpSp>
      <p:grpSp>
        <p:nvGrpSpPr>
          <p:cNvPr id="22" name="Group 21">
            <a:extLst>
              <a:ext uri="{FF2B5EF4-FFF2-40B4-BE49-F238E27FC236}">
                <a16:creationId xmlns:a16="http://schemas.microsoft.com/office/drawing/2014/main" id="{E3107756-708D-D0CB-4583-6A156C7795EA}"/>
              </a:ext>
            </a:extLst>
          </p:cNvPr>
          <p:cNvGrpSpPr/>
          <p:nvPr/>
        </p:nvGrpSpPr>
        <p:grpSpPr>
          <a:xfrm>
            <a:off x="10701251" y="2907684"/>
            <a:ext cx="1097806" cy="900701"/>
            <a:chOff x="480207" y="2085603"/>
            <a:chExt cx="1370550" cy="1123705"/>
          </a:xfrm>
        </p:grpSpPr>
        <p:sp>
          <p:nvSpPr>
            <p:cNvPr id="27" name="Cloud 26">
              <a:extLst>
                <a:ext uri="{FF2B5EF4-FFF2-40B4-BE49-F238E27FC236}">
                  <a16:creationId xmlns:a16="http://schemas.microsoft.com/office/drawing/2014/main" id="{54DFC00C-A311-9450-B234-2A253E4DC6A1}"/>
                </a:ext>
              </a:extLst>
            </p:cNvPr>
            <p:cNvSpPr/>
            <p:nvPr/>
          </p:nvSpPr>
          <p:spPr>
            <a:xfrm>
              <a:off x="480207" y="2085603"/>
              <a:ext cx="1370550" cy="1123705"/>
            </a:xfrm>
            <a:prstGeom prst="clou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C25DA74-5446-0F37-4DED-84E15819E0C4}"/>
                </a:ext>
              </a:extLst>
            </p:cNvPr>
            <p:cNvSpPr txBox="1"/>
            <p:nvPr/>
          </p:nvSpPr>
          <p:spPr>
            <a:xfrm>
              <a:off x="754433" y="2487950"/>
              <a:ext cx="951543" cy="276999"/>
            </a:xfrm>
            <a:prstGeom prst="rect">
              <a:avLst/>
            </a:prstGeom>
            <a:noFill/>
          </p:spPr>
          <p:txBody>
            <a:bodyPr wrap="none" lIns="0" rtlCol="0">
              <a:spAutoFit/>
            </a:bodyPr>
            <a:lstStyle/>
            <a:p>
              <a:pPr algn="ctr"/>
              <a:r>
                <a:rPr lang="en-US" sz="1200" dirty="0"/>
                <a:t>Deployment</a:t>
              </a:r>
            </a:p>
          </p:txBody>
        </p:sp>
      </p:grpSp>
      <p:grpSp>
        <p:nvGrpSpPr>
          <p:cNvPr id="40" name="Group 39">
            <a:extLst>
              <a:ext uri="{FF2B5EF4-FFF2-40B4-BE49-F238E27FC236}">
                <a16:creationId xmlns:a16="http://schemas.microsoft.com/office/drawing/2014/main" id="{F4CD95A6-E04E-BC05-0252-20335C8A9DDD}"/>
              </a:ext>
            </a:extLst>
          </p:cNvPr>
          <p:cNvGrpSpPr/>
          <p:nvPr/>
        </p:nvGrpSpPr>
        <p:grpSpPr>
          <a:xfrm>
            <a:off x="10052048" y="4096403"/>
            <a:ext cx="1097806" cy="900701"/>
            <a:chOff x="480207" y="2085603"/>
            <a:chExt cx="1370550" cy="1123705"/>
          </a:xfrm>
        </p:grpSpPr>
        <p:sp>
          <p:nvSpPr>
            <p:cNvPr id="41" name="Cloud 40">
              <a:extLst>
                <a:ext uri="{FF2B5EF4-FFF2-40B4-BE49-F238E27FC236}">
                  <a16:creationId xmlns:a16="http://schemas.microsoft.com/office/drawing/2014/main" id="{8E3AD3D6-8A3B-E5F8-CA48-D2EF39D1AFE4}"/>
                </a:ext>
              </a:extLst>
            </p:cNvPr>
            <p:cNvSpPr/>
            <p:nvPr/>
          </p:nvSpPr>
          <p:spPr>
            <a:xfrm>
              <a:off x="480207" y="2085603"/>
              <a:ext cx="1370550" cy="1123705"/>
            </a:xfrm>
            <a:prstGeom prst="clou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9B0F968B-5839-B1F8-A3BA-CEF2ADB5B4B3}"/>
                </a:ext>
              </a:extLst>
            </p:cNvPr>
            <p:cNvSpPr txBox="1"/>
            <p:nvPr/>
          </p:nvSpPr>
          <p:spPr>
            <a:xfrm>
              <a:off x="754433" y="2487950"/>
              <a:ext cx="951543" cy="276999"/>
            </a:xfrm>
            <a:prstGeom prst="rect">
              <a:avLst/>
            </a:prstGeom>
            <a:noFill/>
          </p:spPr>
          <p:txBody>
            <a:bodyPr wrap="none" lIns="0" rtlCol="0">
              <a:spAutoFit/>
            </a:bodyPr>
            <a:lstStyle/>
            <a:p>
              <a:pPr algn="ctr"/>
              <a:r>
                <a:rPr lang="en-US" sz="1200" dirty="0"/>
                <a:t>Deployment</a:t>
              </a:r>
            </a:p>
          </p:txBody>
        </p:sp>
      </p:grpSp>
      <p:grpSp>
        <p:nvGrpSpPr>
          <p:cNvPr id="43" name="Group 42">
            <a:extLst>
              <a:ext uri="{FF2B5EF4-FFF2-40B4-BE49-F238E27FC236}">
                <a16:creationId xmlns:a16="http://schemas.microsoft.com/office/drawing/2014/main" id="{61B99A98-8CC6-BB94-7EC2-B45E4AC2A7B8}"/>
              </a:ext>
            </a:extLst>
          </p:cNvPr>
          <p:cNvGrpSpPr/>
          <p:nvPr/>
        </p:nvGrpSpPr>
        <p:grpSpPr>
          <a:xfrm>
            <a:off x="10329131" y="823707"/>
            <a:ext cx="1097806" cy="900701"/>
            <a:chOff x="480207" y="2085603"/>
            <a:chExt cx="1370550" cy="1123705"/>
          </a:xfrm>
        </p:grpSpPr>
        <p:sp>
          <p:nvSpPr>
            <p:cNvPr id="44" name="Cloud 43">
              <a:extLst>
                <a:ext uri="{FF2B5EF4-FFF2-40B4-BE49-F238E27FC236}">
                  <a16:creationId xmlns:a16="http://schemas.microsoft.com/office/drawing/2014/main" id="{175A3AE1-7754-170C-5439-4E69A2174BCB}"/>
                </a:ext>
              </a:extLst>
            </p:cNvPr>
            <p:cNvSpPr/>
            <p:nvPr/>
          </p:nvSpPr>
          <p:spPr>
            <a:xfrm>
              <a:off x="480207" y="2085603"/>
              <a:ext cx="1370550" cy="1123705"/>
            </a:xfrm>
            <a:prstGeom prst="clou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ADDC476-52AA-0B02-B4F7-701F52239C6E}"/>
                </a:ext>
              </a:extLst>
            </p:cNvPr>
            <p:cNvSpPr txBox="1"/>
            <p:nvPr/>
          </p:nvSpPr>
          <p:spPr>
            <a:xfrm>
              <a:off x="754433" y="2487950"/>
              <a:ext cx="951543" cy="276999"/>
            </a:xfrm>
            <a:prstGeom prst="rect">
              <a:avLst/>
            </a:prstGeom>
            <a:noFill/>
          </p:spPr>
          <p:txBody>
            <a:bodyPr wrap="none" lIns="0" rtlCol="0">
              <a:spAutoFit/>
            </a:bodyPr>
            <a:lstStyle/>
            <a:p>
              <a:pPr algn="ctr"/>
              <a:r>
                <a:rPr lang="en-US" sz="1200" dirty="0"/>
                <a:t>Deployment</a:t>
              </a:r>
            </a:p>
          </p:txBody>
        </p:sp>
      </p:grpSp>
      <p:sp>
        <p:nvSpPr>
          <p:cNvPr id="46" name="Cube 45">
            <a:extLst>
              <a:ext uri="{FF2B5EF4-FFF2-40B4-BE49-F238E27FC236}">
                <a16:creationId xmlns:a16="http://schemas.microsoft.com/office/drawing/2014/main" id="{4CF3ABBB-0466-2369-43D2-A0D0128BBA7F}"/>
              </a:ext>
            </a:extLst>
          </p:cNvPr>
          <p:cNvSpPr/>
          <p:nvPr/>
        </p:nvSpPr>
        <p:spPr>
          <a:xfrm>
            <a:off x="9093260" y="1928664"/>
            <a:ext cx="967793" cy="680700"/>
          </a:xfrm>
          <a:prstGeom prst="cub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OEM</a:t>
            </a:r>
          </a:p>
        </p:txBody>
      </p:sp>
      <p:sp>
        <p:nvSpPr>
          <p:cNvPr id="47" name="Right Arrow 46">
            <a:extLst>
              <a:ext uri="{FF2B5EF4-FFF2-40B4-BE49-F238E27FC236}">
                <a16:creationId xmlns:a16="http://schemas.microsoft.com/office/drawing/2014/main" id="{F9B7353F-8422-D254-95F8-C4E5254885B6}"/>
              </a:ext>
            </a:extLst>
          </p:cNvPr>
          <p:cNvSpPr/>
          <p:nvPr/>
        </p:nvSpPr>
        <p:spPr>
          <a:xfrm>
            <a:off x="8546524" y="3184730"/>
            <a:ext cx="2002188" cy="34982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a:extLst>
              <a:ext uri="{FF2B5EF4-FFF2-40B4-BE49-F238E27FC236}">
                <a16:creationId xmlns:a16="http://schemas.microsoft.com/office/drawing/2014/main" id="{81D36BB1-CCF7-3875-615A-9A849ECDDA61}"/>
              </a:ext>
            </a:extLst>
          </p:cNvPr>
          <p:cNvSpPr/>
          <p:nvPr/>
        </p:nvSpPr>
        <p:spPr>
          <a:xfrm rot="1342183">
            <a:off x="8441902" y="3793949"/>
            <a:ext cx="1666692" cy="34982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a:extLst>
              <a:ext uri="{FF2B5EF4-FFF2-40B4-BE49-F238E27FC236}">
                <a16:creationId xmlns:a16="http://schemas.microsoft.com/office/drawing/2014/main" id="{BFBE6F46-5A23-74A9-34FF-CC6DF0F4BCCB}"/>
              </a:ext>
            </a:extLst>
          </p:cNvPr>
          <p:cNvSpPr/>
          <p:nvPr/>
        </p:nvSpPr>
        <p:spPr>
          <a:xfrm>
            <a:off x="10138680" y="2074023"/>
            <a:ext cx="739354" cy="34982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a:extLst>
              <a:ext uri="{FF2B5EF4-FFF2-40B4-BE49-F238E27FC236}">
                <a16:creationId xmlns:a16="http://schemas.microsoft.com/office/drawing/2014/main" id="{09460C25-8923-FF2E-748C-426F501381A7}"/>
              </a:ext>
            </a:extLst>
          </p:cNvPr>
          <p:cNvSpPr/>
          <p:nvPr/>
        </p:nvSpPr>
        <p:spPr>
          <a:xfrm rot="19391692">
            <a:off x="9754422" y="1392392"/>
            <a:ext cx="595253" cy="34982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83A71F0-66F1-037E-1352-239AC79C6A9A}"/>
              </a:ext>
            </a:extLst>
          </p:cNvPr>
          <p:cNvSpPr txBox="1"/>
          <p:nvPr/>
        </p:nvSpPr>
        <p:spPr>
          <a:xfrm>
            <a:off x="7252851" y="3221684"/>
            <a:ext cx="832920" cy="276999"/>
          </a:xfrm>
          <a:prstGeom prst="rect">
            <a:avLst/>
          </a:prstGeom>
          <a:noFill/>
        </p:spPr>
        <p:txBody>
          <a:bodyPr wrap="none" lIns="0" rtlCol="0">
            <a:spAutoFit/>
          </a:bodyPr>
          <a:lstStyle/>
          <a:p>
            <a:pPr algn="ctr"/>
            <a:r>
              <a:rPr lang="en-US" sz="1200" dirty="0"/>
              <a:t>Resolution</a:t>
            </a:r>
          </a:p>
        </p:txBody>
      </p:sp>
      <p:sp>
        <p:nvSpPr>
          <p:cNvPr id="18" name="Pentagon 17">
            <a:extLst>
              <a:ext uri="{FF2B5EF4-FFF2-40B4-BE49-F238E27FC236}">
                <a16:creationId xmlns:a16="http://schemas.microsoft.com/office/drawing/2014/main" id="{E629C32B-4314-48A9-DDAD-8B57BA776EA7}"/>
              </a:ext>
            </a:extLst>
          </p:cNvPr>
          <p:cNvSpPr/>
          <p:nvPr/>
        </p:nvSpPr>
        <p:spPr>
          <a:xfrm>
            <a:off x="1643288" y="4138867"/>
            <a:ext cx="6678788" cy="484632"/>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Under Company Control</a:t>
            </a:r>
          </a:p>
        </p:txBody>
      </p:sp>
      <p:sp>
        <p:nvSpPr>
          <p:cNvPr id="10" name="TextBox 9">
            <a:extLst>
              <a:ext uri="{FF2B5EF4-FFF2-40B4-BE49-F238E27FC236}">
                <a16:creationId xmlns:a16="http://schemas.microsoft.com/office/drawing/2014/main" id="{DE1ED8E5-C2B6-4828-E185-7115AEB601B3}"/>
              </a:ext>
            </a:extLst>
          </p:cNvPr>
          <p:cNvSpPr txBox="1"/>
          <p:nvPr/>
        </p:nvSpPr>
        <p:spPr>
          <a:xfrm>
            <a:off x="278783" y="1070048"/>
            <a:ext cx="8423140" cy="523220"/>
          </a:xfrm>
          <a:prstGeom prst="rect">
            <a:avLst/>
          </a:prstGeom>
          <a:noFill/>
        </p:spPr>
        <p:txBody>
          <a:bodyPr wrap="none" lIns="0" rtlCol="0">
            <a:spAutoFit/>
          </a:bodyPr>
          <a:lstStyle/>
          <a:p>
            <a:pPr algn="l"/>
            <a:r>
              <a:rPr lang="en-US" sz="2800" dirty="0">
                <a:latin typeface="Arial" panose="020B0604020202020204" pitchFamily="34" charset="0"/>
              </a:rPr>
              <a:t>Problem 5: Responsibility for OSS Obligations Shifts</a:t>
            </a:r>
            <a:endParaRPr lang="en-US" sz="2800" b="0" i="0" u="none" strike="noStrike" dirty="0">
              <a:effectLst/>
              <a:latin typeface="Arial" panose="020B0604020202020204" pitchFamily="34" charset="0"/>
            </a:endParaRPr>
          </a:p>
        </p:txBody>
      </p:sp>
      <p:sp>
        <p:nvSpPr>
          <p:cNvPr id="20" name="Google Shape;121;p54">
            <a:extLst>
              <a:ext uri="{FF2B5EF4-FFF2-40B4-BE49-F238E27FC236}">
                <a16:creationId xmlns:a16="http://schemas.microsoft.com/office/drawing/2014/main" id="{946D046F-84F2-5833-2B59-8AF83A89FF0B}"/>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INTERNAL Vs. distribution</a:t>
            </a:r>
            <a:endParaRPr lang="en-US" sz="4800" b="1" dirty="0"/>
          </a:p>
        </p:txBody>
      </p:sp>
      <p:sp>
        <p:nvSpPr>
          <p:cNvPr id="21" name="TextBox 20">
            <a:extLst>
              <a:ext uri="{FF2B5EF4-FFF2-40B4-BE49-F238E27FC236}">
                <a16:creationId xmlns:a16="http://schemas.microsoft.com/office/drawing/2014/main" id="{C2C61494-0A17-0507-777B-B874C670A53C}"/>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34613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9E243600-45BF-90C9-C823-EEBBA769CF3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7CF64FF-15A4-4A22-0A07-4EF1E71A5B8D}"/>
              </a:ext>
            </a:extLst>
          </p:cNvPr>
          <p:cNvSpPr/>
          <p:nvPr/>
        </p:nvSpPr>
        <p:spPr>
          <a:xfrm>
            <a:off x="483557" y="2426333"/>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4229532-F7F8-FA0A-74CB-7C65660668B1}"/>
              </a:ext>
            </a:extLst>
          </p:cNvPr>
          <p:cNvSpPr/>
          <p:nvPr/>
        </p:nvSpPr>
        <p:spPr>
          <a:xfrm>
            <a:off x="483557" y="3402094"/>
            <a:ext cx="1868387" cy="332509"/>
          </a:xfrm>
          <a:prstGeom prst="rect">
            <a:avLst/>
          </a:prstGeom>
          <a:solidFill>
            <a:schemeClr val="bg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FD5FCE-2001-6706-59FA-BB43BA06FEFB}"/>
              </a:ext>
            </a:extLst>
          </p:cNvPr>
          <p:cNvSpPr/>
          <p:nvPr/>
        </p:nvSpPr>
        <p:spPr>
          <a:xfrm>
            <a:off x="635957" y="2578733"/>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DB66BF1-6DD1-3357-2D07-DD12DD35FF72}"/>
              </a:ext>
            </a:extLst>
          </p:cNvPr>
          <p:cNvSpPr/>
          <p:nvPr/>
        </p:nvSpPr>
        <p:spPr>
          <a:xfrm>
            <a:off x="635957" y="3554494"/>
            <a:ext cx="1868387" cy="332509"/>
          </a:xfrm>
          <a:prstGeom prst="rect">
            <a:avLst/>
          </a:prstGeom>
          <a:solidFill>
            <a:schemeClr val="bg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BDE4D83-18E8-858C-DF65-96F5C9AB2C84}"/>
              </a:ext>
            </a:extLst>
          </p:cNvPr>
          <p:cNvSpPr/>
          <p:nvPr/>
        </p:nvSpPr>
        <p:spPr>
          <a:xfrm>
            <a:off x="788357" y="2731133"/>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80FFF3B-D43E-D6D5-7587-0591D119348B}"/>
              </a:ext>
            </a:extLst>
          </p:cNvPr>
          <p:cNvSpPr/>
          <p:nvPr/>
        </p:nvSpPr>
        <p:spPr>
          <a:xfrm>
            <a:off x="788357" y="3706894"/>
            <a:ext cx="1868387" cy="332509"/>
          </a:xfrm>
          <a:prstGeom prst="rect">
            <a:avLst/>
          </a:prstGeom>
          <a:solidFill>
            <a:schemeClr val="bg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6305B82-EE7E-8130-CC67-EA2C48925D08}"/>
              </a:ext>
            </a:extLst>
          </p:cNvPr>
          <p:cNvSpPr/>
          <p:nvPr/>
        </p:nvSpPr>
        <p:spPr>
          <a:xfrm>
            <a:off x="1793802" y="2417420"/>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EC9C10A-F857-2D57-D7AA-9918539D3ADD}"/>
              </a:ext>
            </a:extLst>
          </p:cNvPr>
          <p:cNvSpPr/>
          <p:nvPr/>
        </p:nvSpPr>
        <p:spPr>
          <a:xfrm>
            <a:off x="1946202" y="2569820"/>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CA2128-7FC4-4BE2-FB94-73D6FB3FC63C}"/>
              </a:ext>
            </a:extLst>
          </p:cNvPr>
          <p:cNvSpPr/>
          <p:nvPr/>
        </p:nvSpPr>
        <p:spPr>
          <a:xfrm>
            <a:off x="2098602" y="2722220"/>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D599430-51A9-3710-6C16-70A4A5732DFB}"/>
              </a:ext>
            </a:extLst>
          </p:cNvPr>
          <p:cNvSpPr/>
          <p:nvPr/>
        </p:nvSpPr>
        <p:spPr>
          <a:xfrm>
            <a:off x="2771539" y="3377846"/>
            <a:ext cx="811481" cy="341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76E4D6-5322-8A2E-11DF-F9D1DF3CB3EA}"/>
              </a:ext>
            </a:extLst>
          </p:cNvPr>
          <p:cNvSpPr/>
          <p:nvPr/>
        </p:nvSpPr>
        <p:spPr>
          <a:xfrm>
            <a:off x="2923939" y="3530246"/>
            <a:ext cx="811481" cy="341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5FB6386-F6D9-CA7A-0369-E9C0DB6A8894}"/>
              </a:ext>
            </a:extLst>
          </p:cNvPr>
          <p:cNvSpPr/>
          <p:nvPr/>
        </p:nvSpPr>
        <p:spPr>
          <a:xfrm>
            <a:off x="3076339" y="3682646"/>
            <a:ext cx="811481" cy="341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BF6CA2D-775A-2762-2C5D-530B89EEDE8C}"/>
              </a:ext>
            </a:extLst>
          </p:cNvPr>
          <p:cNvSpPr/>
          <p:nvPr/>
        </p:nvSpPr>
        <p:spPr>
          <a:xfrm>
            <a:off x="8335031" y="1224131"/>
            <a:ext cx="2054231" cy="11404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 name="Rectangle 6">
            <a:extLst>
              <a:ext uri="{FF2B5EF4-FFF2-40B4-BE49-F238E27FC236}">
                <a16:creationId xmlns:a16="http://schemas.microsoft.com/office/drawing/2014/main" id="{64189F5E-84C5-910F-EFB8-450A36F2C454}"/>
              </a:ext>
            </a:extLst>
          </p:cNvPr>
          <p:cNvSpPr/>
          <p:nvPr/>
        </p:nvSpPr>
        <p:spPr>
          <a:xfrm>
            <a:off x="8532739" y="1398866"/>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A888CC9-F367-B4F4-3A63-157301D9898E}"/>
              </a:ext>
            </a:extLst>
          </p:cNvPr>
          <p:cNvSpPr/>
          <p:nvPr/>
        </p:nvSpPr>
        <p:spPr>
          <a:xfrm>
            <a:off x="8519023" y="1906110"/>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68CDC3C-F7C9-5FEF-3F6C-7FB474A7F8F3}"/>
              </a:ext>
            </a:extLst>
          </p:cNvPr>
          <p:cNvSpPr/>
          <p:nvPr/>
        </p:nvSpPr>
        <p:spPr>
          <a:xfrm>
            <a:off x="9461000" y="1402260"/>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A206885-D146-E0F3-EB0E-8BA4AFA38CCA}"/>
              </a:ext>
            </a:extLst>
          </p:cNvPr>
          <p:cNvSpPr/>
          <p:nvPr/>
        </p:nvSpPr>
        <p:spPr>
          <a:xfrm>
            <a:off x="9454142" y="1879711"/>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B5476CA-8ECE-1407-40C6-530C4567C065}"/>
              </a:ext>
            </a:extLst>
          </p:cNvPr>
          <p:cNvSpPr/>
          <p:nvPr/>
        </p:nvSpPr>
        <p:spPr>
          <a:xfrm>
            <a:off x="8372518" y="2765430"/>
            <a:ext cx="2206631" cy="11404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8" name="Rectangle 17">
            <a:extLst>
              <a:ext uri="{FF2B5EF4-FFF2-40B4-BE49-F238E27FC236}">
                <a16:creationId xmlns:a16="http://schemas.microsoft.com/office/drawing/2014/main" id="{98FE0D7F-9B0D-7884-0E80-2DE56B2D5138}"/>
              </a:ext>
            </a:extLst>
          </p:cNvPr>
          <p:cNvSpPr/>
          <p:nvPr/>
        </p:nvSpPr>
        <p:spPr>
          <a:xfrm>
            <a:off x="8570226" y="2940165"/>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AD25D2E-C58C-98C5-E8E0-22595D947B6B}"/>
              </a:ext>
            </a:extLst>
          </p:cNvPr>
          <p:cNvSpPr/>
          <p:nvPr/>
        </p:nvSpPr>
        <p:spPr>
          <a:xfrm>
            <a:off x="9498487" y="2943559"/>
            <a:ext cx="811481" cy="33250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5B3C724-FE0C-14DF-9E56-B57B6D33DD3F}"/>
              </a:ext>
            </a:extLst>
          </p:cNvPr>
          <p:cNvSpPr/>
          <p:nvPr/>
        </p:nvSpPr>
        <p:spPr>
          <a:xfrm>
            <a:off x="8541740" y="3429000"/>
            <a:ext cx="1868387" cy="332509"/>
          </a:xfrm>
          <a:prstGeom prst="rect">
            <a:avLst/>
          </a:prstGeom>
          <a:solidFill>
            <a:schemeClr val="bg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27FADE-63B0-6F33-2482-1FAE23D50291}"/>
              </a:ext>
            </a:extLst>
          </p:cNvPr>
          <p:cNvSpPr/>
          <p:nvPr/>
        </p:nvSpPr>
        <p:spPr>
          <a:xfrm>
            <a:off x="7964920" y="4320349"/>
            <a:ext cx="2206631" cy="11404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8" name="Rectangle 77">
            <a:extLst>
              <a:ext uri="{FF2B5EF4-FFF2-40B4-BE49-F238E27FC236}">
                <a16:creationId xmlns:a16="http://schemas.microsoft.com/office/drawing/2014/main" id="{F016EA75-7E91-F18E-1F31-A0CAE842A55D}"/>
              </a:ext>
            </a:extLst>
          </p:cNvPr>
          <p:cNvSpPr/>
          <p:nvPr/>
        </p:nvSpPr>
        <p:spPr>
          <a:xfrm>
            <a:off x="8657863" y="4983919"/>
            <a:ext cx="1344666" cy="332509"/>
          </a:xfrm>
          <a:prstGeom prst="rect">
            <a:avLst/>
          </a:prstGeom>
          <a:solidFill>
            <a:schemeClr val="bg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40B5628-F430-CBCA-DCE6-19C223D41A97}"/>
              </a:ext>
            </a:extLst>
          </p:cNvPr>
          <p:cNvSpPr/>
          <p:nvPr/>
        </p:nvSpPr>
        <p:spPr>
          <a:xfrm>
            <a:off x="8134041" y="4513982"/>
            <a:ext cx="1868387" cy="332509"/>
          </a:xfrm>
          <a:prstGeom prst="rect">
            <a:avLst/>
          </a:prstGeom>
          <a:solidFill>
            <a:schemeClr val="bg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Bent-Up Arrow 79">
            <a:extLst>
              <a:ext uri="{FF2B5EF4-FFF2-40B4-BE49-F238E27FC236}">
                <a16:creationId xmlns:a16="http://schemas.microsoft.com/office/drawing/2014/main" id="{5144A7D9-F512-6CE9-E4BA-23924DFDCFD0}"/>
              </a:ext>
            </a:extLst>
          </p:cNvPr>
          <p:cNvSpPr/>
          <p:nvPr/>
        </p:nvSpPr>
        <p:spPr>
          <a:xfrm rot="5400000">
            <a:off x="8224226" y="4879976"/>
            <a:ext cx="375992" cy="398682"/>
          </a:xfrm>
          <a:prstGeom prst="bentUpArrow">
            <a:avLst/>
          </a:prstGeom>
          <a:solidFill>
            <a:schemeClr val="bg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Decagon 82">
            <a:extLst>
              <a:ext uri="{FF2B5EF4-FFF2-40B4-BE49-F238E27FC236}">
                <a16:creationId xmlns:a16="http://schemas.microsoft.com/office/drawing/2014/main" id="{772D1A4D-7750-C12F-CD80-73C2AD23D1FF}"/>
              </a:ext>
            </a:extLst>
          </p:cNvPr>
          <p:cNvSpPr/>
          <p:nvPr/>
        </p:nvSpPr>
        <p:spPr>
          <a:xfrm>
            <a:off x="5498197" y="2552645"/>
            <a:ext cx="1042550" cy="1021993"/>
          </a:xfrm>
          <a:prstGeom prst="decagon">
            <a:avLst/>
          </a:pr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ight Arrow 83">
            <a:extLst>
              <a:ext uri="{FF2B5EF4-FFF2-40B4-BE49-F238E27FC236}">
                <a16:creationId xmlns:a16="http://schemas.microsoft.com/office/drawing/2014/main" id="{29CC3E08-8956-390B-7F95-70ED0CF49B03}"/>
              </a:ext>
            </a:extLst>
          </p:cNvPr>
          <p:cNvSpPr/>
          <p:nvPr/>
        </p:nvSpPr>
        <p:spPr>
          <a:xfrm>
            <a:off x="6671485" y="2758842"/>
            <a:ext cx="1102458" cy="3461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ight Arrow 84">
            <a:extLst>
              <a:ext uri="{FF2B5EF4-FFF2-40B4-BE49-F238E27FC236}">
                <a16:creationId xmlns:a16="http://schemas.microsoft.com/office/drawing/2014/main" id="{A406532B-455B-A1B1-4AD9-BB08EA798098}"/>
              </a:ext>
            </a:extLst>
          </p:cNvPr>
          <p:cNvSpPr/>
          <p:nvPr/>
        </p:nvSpPr>
        <p:spPr>
          <a:xfrm rot="19220488">
            <a:off x="6540587" y="2145801"/>
            <a:ext cx="961259" cy="3461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ight Arrow 85">
            <a:extLst>
              <a:ext uri="{FF2B5EF4-FFF2-40B4-BE49-F238E27FC236}">
                <a16:creationId xmlns:a16="http://schemas.microsoft.com/office/drawing/2014/main" id="{C4F8DB51-923E-76CC-15FA-5595E10188A5}"/>
              </a:ext>
            </a:extLst>
          </p:cNvPr>
          <p:cNvSpPr/>
          <p:nvPr/>
        </p:nvSpPr>
        <p:spPr>
          <a:xfrm rot="1560637">
            <a:off x="6582549" y="3387171"/>
            <a:ext cx="1102458" cy="3461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ight Arrow 86">
            <a:extLst>
              <a:ext uri="{FF2B5EF4-FFF2-40B4-BE49-F238E27FC236}">
                <a16:creationId xmlns:a16="http://schemas.microsoft.com/office/drawing/2014/main" id="{82F642FB-F05A-DD3A-A9DC-E31CB11E0F0F}"/>
              </a:ext>
            </a:extLst>
          </p:cNvPr>
          <p:cNvSpPr/>
          <p:nvPr/>
        </p:nvSpPr>
        <p:spPr>
          <a:xfrm rot="5400000">
            <a:off x="5647407" y="3886957"/>
            <a:ext cx="706250" cy="3461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BA07619F-4285-E3C7-8FD1-97BC0B6B055B}"/>
              </a:ext>
            </a:extLst>
          </p:cNvPr>
          <p:cNvSpPr/>
          <p:nvPr/>
        </p:nvSpPr>
        <p:spPr>
          <a:xfrm>
            <a:off x="5469602" y="4778835"/>
            <a:ext cx="811481" cy="341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96021710-579A-CCF7-D1C0-41905999CC2A}"/>
              </a:ext>
            </a:extLst>
          </p:cNvPr>
          <p:cNvSpPr/>
          <p:nvPr/>
        </p:nvSpPr>
        <p:spPr>
          <a:xfrm>
            <a:off x="5622002" y="4931235"/>
            <a:ext cx="811481" cy="341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0FBA2453-6BAA-AF11-A115-C975ECDB9E03}"/>
              </a:ext>
            </a:extLst>
          </p:cNvPr>
          <p:cNvSpPr/>
          <p:nvPr/>
        </p:nvSpPr>
        <p:spPr>
          <a:xfrm>
            <a:off x="5774402" y="5083635"/>
            <a:ext cx="811481" cy="341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quot;No&quot; Symbol 90">
            <a:extLst>
              <a:ext uri="{FF2B5EF4-FFF2-40B4-BE49-F238E27FC236}">
                <a16:creationId xmlns:a16="http://schemas.microsoft.com/office/drawing/2014/main" id="{6019FE08-76D8-8366-1B42-BA545BBBD0EE}"/>
              </a:ext>
            </a:extLst>
          </p:cNvPr>
          <p:cNvSpPr/>
          <p:nvPr/>
        </p:nvSpPr>
        <p:spPr>
          <a:xfrm>
            <a:off x="5117003" y="4413145"/>
            <a:ext cx="1445483" cy="1444167"/>
          </a:xfrm>
          <a:prstGeom prst="noSmoking">
            <a:avLst>
              <a:gd name="adj" fmla="val 990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Right Arrow 91">
            <a:extLst>
              <a:ext uri="{FF2B5EF4-FFF2-40B4-BE49-F238E27FC236}">
                <a16:creationId xmlns:a16="http://schemas.microsoft.com/office/drawing/2014/main" id="{051A74BE-06F6-EA77-14F7-53579482219E}"/>
              </a:ext>
            </a:extLst>
          </p:cNvPr>
          <p:cNvSpPr/>
          <p:nvPr/>
        </p:nvSpPr>
        <p:spPr>
          <a:xfrm>
            <a:off x="4231072" y="2939942"/>
            <a:ext cx="1102458" cy="346127"/>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7D48980-A06B-B556-EC76-2626797BA01F}"/>
              </a:ext>
            </a:extLst>
          </p:cNvPr>
          <p:cNvSpPr txBox="1"/>
          <p:nvPr/>
        </p:nvSpPr>
        <p:spPr>
          <a:xfrm>
            <a:off x="10517234" y="1676633"/>
            <a:ext cx="1396344" cy="369332"/>
          </a:xfrm>
          <a:prstGeom prst="rect">
            <a:avLst/>
          </a:prstGeom>
          <a:noFill/>
        </p:spPr>
        <p:txBody>
          <a:bodyPr wrap="none" lIns="0" rtlCol="0">
            <a:spAutoFit/>
          </a:bodyPr>
          <a:lstStyle/>
          <a:p>
            <a:pPr algn="l"/>
            <a:r>
              <a:rPr lang="en-US" dirty="0">
                <a:latin typeface="Arial" panose="020B0604020202020204" pitchFamily="34" charset="0"/>
              </a:rPr>
              <a:t>Case Type A</a:t>
            </a:r>
            <a:endParaRPr lang="en-US" b="0" i="0" u="none" strike="noStrike" dirty="0">
              <a:effectLst/>
              <a:latin typeface="Arial" panose="020B0604020202020204" pitchFamily="34" charset="0"/>
            </a:endParaRPr>
          </a:p>
        </p:txBody>
      </p:sp>
      <p:sp>
        <p:nvSpPr>
          <p:cNvPr id="28" name="TextBox 27">
            <a:extLst>
              <a:ext uri="{FF2B5EF4-FFF2-40B4-BE49-F238E27FC236}">
                <a16:creationId xmlns:a16="http://schemas.microsoft.com/office/drawing/2014/main" id="{8C39932E-62C7-3A79-02DC-6D651CEC11DA}"/>
              </a:ext>
            </a:extLst>
          </p:cNvPr>
          <p:cNvSpPr txBox="1"/>
          <p:nvPr/>
        </p:nvSpPr>
        <p:spPr>
          <a:xfrm>
            <a:off x="10729376" y="3116860"/>
            <a:ext cx="1409104" cy="369332"/>
          </a:xfrm>
          <a:prstGeom prst="rect">
            <a:avLst/>
          </a:prstGeom>
          <a:noFill/>
        </p:spPr>
        <p:txBody>
          <a:bodyPr wrap="none" lIns="0" rtlCol="0">
            <a:spAutoFit/>
          </a:bodyPr>
          <a:lstStyle/>
          <a:p>
            <a:pPr algn="l"/>
            <a:r>
              <a:rPr lang="en-US" dirty="0">
                <a:latin typeface="Arial" panose="020B0604020202020204" pitchFamily="34" charset="0"/>
              </a:rPr>
              <a:t>Case Type B</a:t>
            </a:r>
            <a:endParaRPr lang="en-US" b="0" i="0" u="none" strike="noStrike" dirty="0">
              <a:effectLst/>
              <a:latin typeface="Arial" panose="020B0604020202020204" pitchFamily="34" charset="0"/>
            </a:endParaRPr>
          </a:p>
        </p:txBody>
      </p:sp>
      <p:sp>
        <p:nvSpPr>
          <p:cNvPr id="29" name="TextBox 28">
            <a:extLst>
              <a:ext uri="{FF2B5EF4-FFF2-40B4-BE49-F238E27FC236}">
                <a16:creationId xmlns:a16="http://schemas.microsoft.com/office/drawing/2014/main" id="{9EB0BD68-7A4A-5C8E-72E1-828437442BCB}"/>
              </a:ext>
            </a:extLst>
          </p:cNvPr>
          <p:cNvSpPr txBox="1"/>
          <p:nvPr/>
        </p:nvSpPr>
        <p:spPr>
          <a:xfrm>
            <a:off x="10358592" y="4680236"/>
            <a:ext cx="1421928" cy="369332"/>
          </a:xfrm>
          <a:prstGeom prst="rect">
            <a:avLst/>
          </a:prstGeom>
          <a:noFill/>
        </p:spPr>
        <p:txBody>
          <a:bodyPr wrap="none" lIns="0" rtlCol="0">
            <a:spAutoFit/>
          </a:bodyPr>
          <a:lstStyle/>
          <a:p>
            <a:pPr algn="l"/>
            <a:r>
              <a:rPr lang="en-US" dirty="0">
                <a:latin typeface="Arial" panose="020B0604020202020204" pitchFamily="34" charset="0"/>
              </a:rPr>
              <a:t>Case Type C</a:t>
            </a:r>
            <a:endParaRPr lang="en-US" b="0" i="0" u="none" strike="noStrike" dirty="0">
              <a:effectLst/>
              <a:latin typeface="Arial" panose="020B0604020202020204" pitchFamily="34" charset="0"/>
            </a:endParaRPr>
          </a:p>
        </p:txBody>
      </p:sp>
      <p:sp>
        <p:nvSpPr>
          <p:cNvPr id="30" name="TextBox 29">
            <a:extLst>
              <a:ext uri="{FF2B5EF4-FFF2-40B4-BE49-F238E27FC236}">
                <a16:creationId xmlns:a16="http://schemas.microsoft.com/office/drawing/2014/main" id="{E51D17BA-2CCC-7524-7A40-04BCEDFD5DCE}"/>
              </a:ext>
            </a:extLst>
          </p:cNvPr>
          <p:cNvSpPr txBox="1"/>
          <p:nvPr/>
        </p:nvSpPr>
        <p:spPr>
          <a:xfrm>
            <a:off x="4633661" y="5931495"/>
            <a:ext cx="2439129" cy="369332"/>
          </a:xfrm>
          <a:prstGeom prst="rect">
            <a:avLst/>
          </a:prstGeom>
          <a:noFill/>
        </p:spPr>
        <p:txBody>
          <a:bodyPr wrap="none" lIns="0" rtlCol="0">
            <a:spAutoFit/>
          </a:bodyPr>
          <a:lstStyle/>
          <a:p>
            <a:pPr algn="l"/>
            <a:r>
              <a:rPr lang="en-US" b="0" i="0" u="none" strike="noStrike" dirty="0">
                <a:effectLst/>
                <a:latin typeface="Arial" panose="020B0604020202020204" pitchFamily="34" charset="0"/>
              </a:rPr>
              <a:t>Automatically Rejected</a:t>
            </a:r>
          </a:p>
        </p:txBody>
      </p:sp>
      <p:sp>
        <p:nvSpPr>
          <p:cNvPr id="37" name="TextBox 36">
            <a:extLst>
              <a:ext uri="{FF2B5EF4-FFF2-40B4-BE49-F238E27FC236}">
                <a16:creationId xmlns:a16="http://schemas.microsoft.com/office/drawing/2014/main" id="{6CF1DF86-5677-22FB-0B0D-85AC304A9173}"/>
              </a:ext>
            </a:extLst>
          </p:cNvPr>
          <p:cNvSpPr txBox="1"/>
          <p:nvPr/>
        </p:nvSpPr>
        <p:spPr>
          <a:xfrm>
            <a:off x="788357" y="4191803"/>
            <a:ext cx="2028761" cy="369332"/>
          </a:xfrm>
          <a:prstGeom prst="rect">
            <a:avLst/>
          </a:prstGeom>
          <a:noFill/>
        </p:spPr>
        <p:txBody>
          <a:bodyPr wrap="none" lIns="0" rtlCol="0">
            <a:spAutoFit/>
          </a:bodyPr>
          <a:lstStyle/>
          <a:p>
            <a:pPr algn="l"/>
            <a:r>
              <a:rPr lang="en-US" b="0" i="0" u="none" strike="noStrike" dirty="0">
                <a:effectLst/>
                <a:latin typeface="Arial" panose="020B0604020202020204" pitchFamily="34" charset="0"/>
              </a:rPr>
              <a:t>Compliance Cases</a:t>
            </a:r>
          </a:p>
        </p:txBody>
      </p:sp>
      <p:sp>
        <p:nvSpPr>
          <p:cNvPr id="2" name="TextBox 1">
            <a:extLst>
              <a:ext uri="{FF2B5EF4-FFF2-40B4-BE49-F238E27FC236}">
                <a16:creationId xmlns:a16="http://schemas.microsoft.com/office/drawing/2014/main" id="{F46F7283-86B5-1BE6-7148-BC13574B2A81}"/>
              </a:ext>
            </a:extLst>
          </p:cNvPr>
          <p:cNvSpPr txBox="1"/>
          <p:nvPr/>
        </p:nvSpPr>
        <p:spPr>
          <a:xfrm>
            <a:off x="268868" y="955907"/>
            <a:ext cx="8008154" cy="523220"/>
          </a:xfrm>
          <a:prstGeom prst="rect">
            <a:avLst/>
          </a:prstGeom>
          <a:noFill/>
        </p:spPr>
        <p:txBody>
          <a:bodyPr wrap="none" lIns="0" rtlCol="0">
            <a:spAutoFit/>
          </a:bodyPr>
          <a:lstStyle/>
          <a:p>
            <a:pPr algn="l"/>
            <a:r>
              <a:rPr lang="en-US" sz="2800" dirty="0">
                <a:latin typeface="Arial" panose="020B0604020202020204" pitchFamily="34" charset="0"/>
              </a:rPr>
              <a:t>Problem 6: Tailored guidance per case is required</a:t>
            </a:r>
            <a:endParaRPr lang="en-US" sz="2800" b="0" i="0" u="none" strike="noStrike" dirty="0">
              <a:effectLst/>
              <a:latin typeface="Arial" panose="020B0604020202020204" pitchFamily="34" charset="0"/>
            </a:endParaRPr>
          </a:p>
        </p:txBody>
      </p:sp>
      <p:sp>
        <p:nvSpPr>
          <p:cNvPr id="6" name="Google Shape;121;p54">
            <a:extLst>
              <a:ext uri="{FF2B5EF4-FFF2-40B4-BE49-F238E27FC236}">
                <a16:creationId xmlns:a16="http://schemas.microsoft.com/office/drawing/2014/main" id="{3B215BCA-C28A-986F-733B-0F22D9ACD666}"/>
              </a:ext>
            </a:extLst>
          </p:cNvPr>
          <p:cNvSpPr txBox="1">
            <a:spLocks/>
          </p:cNvSpPr>
          <p:nvPr/>
        </p:nvSpPr>
        <p:spPr>
          <a:xfrm>
            <a:off x="184645" y="204014"/>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NUANCE and interpretation are required</a:t>
            </a:r>
            <a:endParaRPr lang="en-US" sz="4800" b="1" dirty="0"/>
          </a:p>
        </p:txBody>
      </p:sp>
      <p:sp>
        <p:nvSpPr>
          <p:cNvPr id="32" name="TextBox 31">
            <a:extLst>
              <a:ext uri="{FF2B5EF4-FFF2-40B4-BE49-F238E27FC236}">
                <a16:creationId xmlns:a16="http://schemas.microsoft.com/office/drawing/2014/main" id="{70D3521A-76E9-EB9B-FC27-AFA01867B72C}"/>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76491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D35C4-5015-2058-3D0D-F69B4B3051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F6C730-271D-AE0E-D7B1-9C5914DA48D3}"/>
              </a:ext>
            </a:extLst>
          </p:cNvPr>
          <p:cNvSpPr>
            <a:spLocks noGrp="1"/>
          </p:cNvSpPr>
          <p:nvPr>
            <p:ph type="title"/>
          </p:nvPr>
        </p:nvSpPr>
        <p:spPr>
          <a:xfrm>
            <a:off x="230986" y="2707822"/>
            <a:ext cx="11444179" cy="1864178"/>
          </a:xfrm>
        </p:spPr>
        <p:txBody>
          <a:bodyPr/>
          <a:lstStyle/>
          <a:p>
            <a:pPr algn="ctr"/>
            <a:r>
              <a:rPr lang="en-US" sz="4800" dirty="0"/>
              <a:t>Software Composition Analysis</a:t>
            </a:r>
            <a:br>
              <a:rPr lang="en-US" sz="3200" dirty="0"/>
            </a:br>
            <a:r>
              <a:rPr lang="en-US" sz="3200" dirty="0"/>
              <a:t>Tools are not magic wands</a:t>
            </a:r>
            <a:endParaRPr lang="en-US" sz="4400" dirty="0"/>
          </a:p>
        </p:txBody>
      </p:sp>
    </p:spTree>
    <p:extLst>
      <p:ext uri="{BB962C8B-B14F-4D97-AF65-F5344CB8AC3E}">
        <p14:creationId xmlns:p14="http://schemas.microsoft.com/office/powerpoint/2010/main" val="42099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BD1E0F34-DEF0-2860-DCB0-D6DD51FDCEB5}"/>
            </a:ext>
          </a:extLst>
        </p:cNvPr>
        <p:cNvGrpSpPr/>
        <p:nvPr/>
      </p:nvGrpSpPr>
      <p:grpSpPr>
        <a:xfrm>
          <a:off x="0" y="0"/>
          <a:ext cx="0" cy="0"/>
          <a:chOff x="0" y="0"/>
          <a:chExt cx="0" cy="0"/>
        </a:xfrm>
      </p:grpSpPr>
      <p:sp>
        <p:nvSpPr>
          <p:cNvPr id="15" name="Google Shape;121;p54">
            <a:extLst>
              <a:ext uri="{FF2B5EF4-FFF2-40B4-BE49-F238E27FC236}">
                <a16:creationId xmlns:a16="http://schemas.microsoft.com/office/drawing/2014/main" id="{67E44A4B-8621-CA0B-119B-6369AD8AB1B6}"/>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About me</a:t>
            </a:r>
            <a:endParaRPr lang="en-US" sz="4800" b="1" dirty="0"/>
          </a:p>
        </p:txBody>
      </p:sp>
      <p:sp>
        <p:nvSpPr>
          <p:cNvPr id="17" name="TextBox 16">
            <a:extLst>
              <a:ext uri="{FF2B5EF4-FFF2-40B4-BE49-F238E27FC236}">
                <a16:creationId xmlns:a16="http://schemas.microsoft.com/office/drawing/2014/main" id="{7CCBFC18-C594-17DA-05F6-A78A7F558E07}"/>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
        <p:nvSpPr>
          <p:cNvPr id="14" name="Google Shape;105;p16">
            <a:extLst>
              <a:ext uri="{FF2B5EF4-FFF2-40B4-BE49-F238E27FC236}">
                <a16:creationId xmlns:a16="http://schemas.microsoft.com/office/drawing/2014/main" id="{05CD2FCB-A2B4-81C5-1890-893819D16AD8}"/>
              </a:ext>
            </a:extLst>
          </p:cNvPr>
          <p:cNvSpPr txBox="1">
            <a:spLocks/>
          </p:cNvSpPr>
          <p:nvPr/>
        </p:nvSpPr>
        <p:spPr>
          <a:xfrm>
            <a:off x="245326" y="987427"/>
            <a:ext cx="9542618" cy="4627762"/>
          </a:xfrm>
          <a:prstGeom prst="rect">
            <a:avLst/>
          </a:prstGeom>
          <a:noFill/>
          <a:ln>
            <a:noFill/>
          </a:ln>
        </p:spPr>
        <p:txBody>
          <a:bodyPr spcFirstLastPara="1" vert="horz" wrap="square" lIns="91425" tIns="45700" rIns="91425" bIns="45700" rtlCol="0" anchor="t" anchorCtr="0">
            <a:normAutofit fontScale="92500"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spcAft>
                <a:spcPts val="0"/>
              </a:spcAft>
              <a:buClr>
                <a:schemeClr val="lt1"/>
              </a:buClr>
              <a:buSzPts val="3200"/>
            </a:pPr>
            <a:endParaRPr lang="en-US" dirty="0">
              <a:solidFill>
                <a:schemeClr val="lt1"/>
              </a:solidFill>
              <a:latin typeface="Arial"/>
              <a:ea typeface="Arial"/>
              <a:cs typeface="Arial"/>
              <a:sym typeface="Arial"/>
            </a:endParaRPr>
          </a:p>
          <a:p>
            <a:pPr>
              <a:buFont typeface="Arial" panose="020B0604020202020204" pitchFamily="34" charset="0"/>
              <a:buChar char="•"/>
            </a:pPr>
            <a:r>
              <a:rPr lang="en-US" sz="2400" dirty="0"/>
              <a:t>Background in Software Engineering &amp; Electronic Engineering.</a:t>
            </a:r>
          </a:p>
          <a:p>
            <a:pPr>
              <a:buFont typeface="Arial" panose="020B0604020202020204" pitchFamily="34" charset="0"/>
              <a:buChar char="•"/>
            </a:pPr>
            <a:r>
              <a:rPr lang="en-US" sz="2400" dirty="0"/>
              <a:t>10 years experience in Telecommunications. </a:t>
            </a:r>
          </a:p>
          <a:p>
            <a:pPr>
              <a:buFont typeface="Arial" panose="020B0604020202020204" pitchFamily="34" charset="0"/>
              <a:buChar char="•"/>
            </a:pPr>
            <a:r>
              <a:rPr lang="en-US" sz="2400" dirty="0"/>
              <a:t>20+ Years Experience in Open Source, Compliance Tooling, Community Building. </a:t>
            </a:r>
          </a:p>
          <a:p>
            <a:pPr>
              <a:buFont typeface="Arial" panose="020B0604020202020204" pitchFamily="34" charset="0"/>
              <a:buChar char="•"/>
            </a:pPr>
            <a:r>
              <a:rPr lang="en-US" sz="2400" dirty="0"/>
              <a:t>Active in Yocto Project, </a:t>
            </a:r>
            <a:r>
              <a:rPr lang="en-US" sz="2400" dirty="0" err="1"/>
              <a:t>OpenChain</a:t>
            </a:r>
            <a:r>
              <a:rPr lang="en-US" sz="2400" dirty="0"/>
              <a:t>, Software Heritage, FSF LA, </a:t>
            </a:r>
            <a:r>
              <a:rPr lang="en-US" sz="2400" dirty="0" err="1"/>
              <a:t>Xpertians</a:t>
            </a:r>
            <a:r>
              <a:rPr lang="en-US" sz="2400" dirty="0"/>
              <a:t>. </a:t>
            </a:r>
          </a:p>
          <a:p>
            <a:pPr>
              <a:buFont typeface="Arial" panose="020B0604020202020204" pitchFamily="34" charset="0"/>
              <a:buChar char="•"/>
            </a:pPr>
            <a:r>
              <a:rPr lang="en-US" sz="2400" b="1" dirty="0"/>
              <a:t>Principal Open Source Engineer @ Amazon</a:t>
            </a:r>
            <a:r>
              <a:rPr lang="en-US" sz="2400" dirty="0"/>
              <a:t> </a:t>
            </a:r>
          </a:p>
          <a:p>
            <a:pPr lvl="1">
              <a:buFont typeface="Arial" panose="020B0604020202020204" pitchFamily="34" charset="0"/>
              <a:buChar char="•"/>
            </a:pPr>
            <a:r>
              <a:rPr lang="en-US" sz="2000" dirty="0"/>
              <a:t>Leading strategy for the Open Source License Compliance team.</a:t>
            </a:r>
          </a:p>
          <a:p>
            <a:pPr lvl="1">
              <a:buFont typeface="Arial" panose="020B0604020202020204" pitchFamily="34" charset="0"/>
              <a:buChar char="•"/>
            </a:pPr>
            <a:r>
              <a:rPr lang="en-US" sz="2000" dirty="0"/>
              <a:t>Driving initiatives to scale compliance &amp; adopt best practices/standards.</a:t>
            </a:r>
          </a:p>
          <a:p>
            <a:pPr lvl="1">
              <a:buFont typeface="Arial" panose="020B0604020202020204" pitchFamily="34" charset="0"/>
              <a:buChar char="•"/>
            </a:pPr>
            <a:r>
              <a:rPr lang="en-US" sz="2000" dirty="0"/>
              <a:t>Led numerous M&amp;A technical due diligence &amp; compliance projects (from spaceships to IoT).</a:t>
            </a:r>
          </a:p>
          <a:p>
            <a:r>
              <a:rPr lang="en-US" sz="2400" b="1" dirty="0"/>
              <a:t>Fun Fact: </a:t>
            </a:r>
            <a:r>
              <a:rPr lang="en-US" sz="2400" dirty="0"/>
              <a:t>Also known as Andrew/Andres!</a:t>
            </a:r>
            <a:endParaRPr lang="en-US" sz="2400" dirty="0">
              <a:solidFill>
                <a:schemeClr val="lt1"/>
              </a:solidFill>
              <a:latin typeface="Arial"/>
              <a:ea typeface="Arial"/>
              <a:cs typeface="Arial"/>
              <a:sym typeface="Arial"/>
            </a:endParaRPr>
          </a:p>
        </p:txBody>
      </p:sp>
      <p:pic>
        <p:nvPicPr>
          <p:cNvPr id="16" name="Picture 15" descr="Cartoon of a person waving&#10;&#10;Description automatically generated">
            <a:extLst>
              <a:ext uri="{FF2B5EF4-FFF2-40B4-BE49-F238E27FC236}">
                <a16:creationId xmlns:a16="http://schemas.microsoft.com/office/drawing/2014/main" id="{183412B3-AEC8-5D21-D6C3-9D74D74C9C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5378" y="2175091"/>
            <a:ext cx="1897442" cy="1897442"/>
          </a:xfrm>
          <a:prstGeom prst="rect">
            <a:avLst/>
          </a:prstGeom>
          <a:noFill/>
        </p:spPr>
      </p:pic>
    </p:spTree>
    <p:extLst>
      <p:ext uri="{BB962C8B-B14F-4D97-AF65-F5344CB8AC3E}">
        <p14:creationId xmlns:p14="http://schemas.microsoft.com/office/powerpoint/2010/main" val="946915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0B296B4A-3B31-E5EB-F95B-D9E91C63F1ED}"/>
            </a:ext>
          </a:extLst>
        </p:cNvPr>
        <p:cNvGrpSpPr/>
        <p:nvPr/>
      </p:nvGrpSpPr>
      <p:grpSpPr>
        <a:xfrm>
          <a:off x="0" y="0"/>
          <a:ext cx="0" cy="0"/>
          <a:chOff x="0" y="0"/>
          <a:chExt cx="0" cy="0"/>
        </a:xfrm>
      </p:grpSpPr>
      <p:sp>
        <p:nvSpPr>
          <p:cNvPr id="3" name="Google Shape;121;p54">
            <a:extLst>
              <a:ext uri="{FF2B5EF4-FFF2-40B4-BE49-F238E27FC236}">
                <a16:creationId xmlns:a16="http://schemas.microsoft.com/office/drawing/2014/main" id="{546932BE-221D-5D83-7398-09B161AE14DA}"/>
              </a:ext>
            </a:extLst>
          </p:cNvPr>
          <p:cNvSpPr txBox="1">
            <a:spLocks/>
          </p:cNvSpPr>
          <p:nvPr/>
        </p:nvSpPr>
        <p:spPr>
          <a:xfrm>
            <a:off x="184645" y="204014"/>
            <a:ext cx="8890775"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TOOLS cannot address all scenarios</a:t>
            </a:r>
            <a:endParaRPr lang="en-US" sz="4800" b="1" dirty="0"/>
          </a:p>
        </p:txBody>
      </p:sp>
      <p:sp>
        <p:nvSpPr>
          <p:cNvPr id="5" name="TextBox 4">
            <a:extLst>
              <a:ext uri="{FF2B5EF4-FFF2-40B4-BE49-F238E27FC236}">
                <a16:creationId xmlns:a16="http://schemas.microsoft.com/office/drawing/2014/main" id="{FE7E3A6C-B97A-49B2-4207-EACE1E1D68E4}"/>
              </a:ext>
            </a:extLst>
          </p:cNvPr>
          <p:cNvSpPr txBox="1"/>
          <p:nvPr/>
        </p:nvSpPr>
        <p:spPr>
          <a:xfrm>
            <a:off x="250641" y="1205948"/>
            <a:ext cx="11565282" cy="523220"/>
          </a:xfrm>
          <a:prstGeom prst="rect">
            <a:avLst/>
          </a:prstGeom>
          <a:noFill/>
        </p:spPr>
        <p:txBody>
          <a:bodyPr wrap="none" lIns="0" rtlCol="0">
            <a:spAutoFit/>
          </a:bodyPr>
          <a:lstStyle/>
          <a:p>
            <a:pPr algn="l"/>
            <a:r>
              <a:rPr lang="en-US" sz="2800" dirty="0">
                <a:latin typeface="Arial" panose="020B0604020202020204" pitchFamily="34" charset="0"/>
              </a:rPr>
              <a:t>Tools expect binary input, but OSS compliance </a:t>
            </a:r>
            <a:r>
              <a:rPr lang="en-US" sz="2800" b="0" i="0" u="none" strike="noStrike" dirty="0">
                <a:effectLst/>
                <a:latin typeface="Arial" panose="020B0604020202020204" pitchFamily="34" charset="0"/>
              </a:rPr>
              <a:t>is rarely black and white:</a:t>
            </a:r>
          </a:p>
        </p:txBody>
      </p:sp>
      <p:sp>
        <p:nvSpPr>
          <p:cNvPr id="8" name="TextBox 7">
            <a:extLst>
              <a:ext uri="{FF2B5EF4-FFF2-40B4-BE49-F238E27FC236}">
                <a16:creationId xmlns:a16="http://schemas.microsoft.com/office/drawing/2014/main" id="{8E2F4928-431E-1D0B-E4F2-76135D65BDAA}"/>
              </a:ext>
            </a:extLst>
          </p:cNvPr>
          <p:cNvSpPr txBox="1"/>
          <p:nvPr/>
        </p:nvSpPr>
        <p:spPr>
          <a:xfrm>
            <a:off x="258502" y="1892804"/>
            <a:ext cx="10740802" cy="480131"/>
          </a:xfrm>
          <a:prstGeom prst="rect">
            <a:avLst/>
          </a:prstGeom>
          <a:noFill/>
        </p:spPr>
        <p:txBody>
          <a:bodyPr wrap="square" lIns="0" rtlCol="0">
            <a:spAutoFit/>
          </a:bodyPr>
          <a:lstStyle/>
          <a:p>
            <a:pPr marL="228600" lvl="0" indent="-228600" algn="l" rtl="0">
              <a:lnSpc>
                <a:spcPct val="90000"/>
              </a:lnSpc>
              <a:spcBef>
                <a:spcPts val="0"/>
              </a:spcBef>
              <a:spcAft>
                <a:spcPts val="0"/>
              </a:spcAft>
              <a:buClr>
                <a:schemeClr val="lt1"/>
              </a:buClr>
              <a:buSzPts val="3200"/>
              <a:buChar char="•"/>
            </a:pPr>
            <a:r>
              <a:rPr lang="en-US" sz="2800" dirty="0"/>
              <a:t>Nuance and interpretation are </a:t>
            </a:r>
            <a:r>
              <a:rPr lang="en-US" sz="2800" dirty="0">
                <a:solidFill>
                  <a:srgbClr val="FFFF00"/>
                </a:solidFill>
              </a:rPr>
              <a:t>frequently required.</a:t>
            </a:r>
            <a:endParaRPr lang="en-US" sz="2800" dirty="0"/>
          </a:p>
        </p:txBody>
      </p:sp>
      <p:sp>
        <p:nvSpPr>
          <p:cNvPr id="11" name="TextBox 10">
            <a:extLst>
              <a:ext uri="{FF2B5EF4-FFF2-40B4-BE49-F238E27FC236}">
                <a16:creationId xmlns:a16="http://schemas.microsoft.com/office/drawing/2014/main" id="{762FA465-E017-59E7-A600-7705512A629E}"/>
              </a:ext>
            </a:extLst>
          </p:cNvPr>
          <p:cNvSpPr txBox="1"/>
          <p:nvPr/>
        </p:nvSpPr>
        <p:spPr>
          <a:xfrm>
            <a:off x="258502" y="2536571"/>
            <a:ext cx="10740802" cy="480131"/>
          </a:xfrm>
          <a:prstGeom prst="rect">
            <a:avLst/>
          </a:prstGeom>
          <a:noFill/>
        </p:spPr>
        <p:txBody>
          <a:bodyPr wrap="square" lIns="0" rtlCol="0">
            <a:spAutoFit/>
          </a:bodyPr>
          <a:lstStyle/>
          <a:p>
            <a:pPr marL="228600" lvl="0" indent="-228600" algn="l" rtl="0">
              <a:lnSpc>
                <a:spcPct val="90000"/>
              </a:lnSpc>
              <a:spcBef>
                <a:spcPts val="0"/>
              </a:spcBef>
              <a:spcAft>
                <a:spcPts val="0"/>
              </a:spcAft>
              <a:buClr>
                <a:schemeClr val="lt1"/>
              </a:buClr>
              <a:buSzPts val="3200"/>
              <a:buChar char="•"/>
            </a:pPr>
            <a:r>
              <a:rPr lang="en-US" sz="2800" dirty="0"/>
              <a:t>Tooling “over-trust” means </a:t>
            </a:r>
            <a:r>
              <a:rPr lang="en-US" sz="2800" dirty="0">
                <a:solidFill>
                  <a:srgbClr val="FFFF00"/>
                </a:solidFill>
              </a:rPr>
              <a:t>accepting an Opinionated Output</a:t>
            </a:r>
            <a:r>
              <a:rPr lang="en-US" sz="2800" dirty="0"/>
              <a:t>.</a:t>
            </a:r>
          </a:p>
        </p:txBody>
      </p:sp>
      <p:sp>
        <p:nvSpPr>
          <p:cNvPr id="12" name="TextBox 11">
            <a:extLst>
              <a:ext uri="{FF2B5EF4-FFF2-40B4-BE49-F238E27FC236}">
                <a16:creationId xmlns:a16="http://schemas.microsoft.com/office/drawing/2014/main" id="{DAA3070E-9B7A-066C-3D6B-0362591D3A7A}"/>
              </a:ext>
            </a:extLst>
          </p:cNvPr>
          <p:cNvSpPr txBox="1"/>
          <p:nvPr/>
        </p:nvSpPr>
        <p:spPr>
          <a:xfrm>
            <a:off x="258502" y="3149646"/>
            <a:ext cx="10740802" cy="480131"/>
          </a:xfrm>
          <a:prstGeom prst="rect">
            <a:avLst/>
          </a:prstGeom>
          <a:noFill/>
        </p:spPr>
        <p:txBody>
          <a:bodyPr wrap="square" lIns="0" rtlCol="0">
            <a:spAutoFit/>
          </a:bodyPr>
          <a:lstStyle/>
          <a:p>
            <a:pPr marL="228600" lvl="0" indent="-228600" algn="l" rtl="0">
              <a:lnSpc>
                <a:spcPct val="90000"/>
              </a:lnSpc>
              <a:spcBef>
                <a:spcPts val="0"/>
              </a:spcBef>
              <a:spcAft>
                <a:spcPts val="0"/>
              </a:spcAft>
              <a:buClr>
                <a:schemeClr val="lt1"/>
              </a:buClr>
              <a:buSzPts val="3200"/>
              <a:buChar char="•"/>
            </a:pPr>
            <a:r>
              <a:rPr lang="en-US" sz="2800" dirty="0"/>
              <a:t>Tools struggle with </a:t>
            </a:r>
            <a:r>
              <a:rPr lang="en-US" sz="2800" dirty="0">
                <a:solidFill>
                  <a:srgbClr val="FFFF00"/>
                </a:solidFill>
              </a:rPr>
              <a:t>complex technical scenarios</a:t>
            </a:r>
            <a:r>
              <a:rPr lang="en-US" sz="2800" dirty="0"/>
              <a:t>.</a:t>
            </a:r>
          </a:p>
        </p:txBody>
      </p:sp>
      <p:sp>
        <p:nvSpPr>
          <p:cNvPr id="13" name="TextBox 12">
            <a:extLst>
              <a:ext uri="{FF2B5EF4-FFF2-40B4-BE49-F238E27FC236}">
                <a16:creationId xmlns:a16="http://schemas.microsoft.com/office/drawing/2014/main" id="{E5EA84DE-0123-29DC-4EBA-EDB89D1476D9}"/>
              </a:ext>
            </a:extLst>
          </p:cNvPr>
          <p:cNvSpPr txBox="1"/>
          <p:nvPr/>
        </p:nvSpPr>
        <p:spPr>
          <a:xfrm>
            <a:off x="258503" y="3756758"/>
            <a:ext cx="11505867" cy="867930"/>
          </a:xfrm>
          <a:prstGeom prst="rect">
            <a:avLst/>
          </a:prstGeom>
          <a:noFill/>
        </p:spPr>
        <p:txBody>
          <a:bodyPr wrap="square" lIns="0" rtlCol="0">
            <a:spAutoFit/>
          </a:bodyPr>
          <a:lstStyle/>
          <a:p>
            <a:pPr marL="228600" lvl="0" indent="-228600" algn="l" rtl="0">
              <a:lnSpc>
                <a:spcPct val="90000"/>
              </a:lnSpc>
              <a:spcBef>
                <a:spcPts val="0"/>
              </a:spcBef>
              <a:spcAft>
                <a:spcPts val="0"/>
              </a:spcAft>
              <a:buClr>
                <a:schemeClr val="lt1"/>
              </a:buClr>
              <a:buSzPts val="3200"/>
              <a:buChar char="•"/>
            </a:pPr>
            <a:r>
              <a:rPr lang="en-US" sz="2800" dirty="0"/>
              <a:t>Commercial tools with proprietary/locked Compliance Databases prevent contributions or corrections, acting as a Black Box.</a:t>
            </a:r>
          </a:p>
        </p:txBody>
      </p:sp>
      <p:sp>
        <p:nvSpPr>
          <p:cNvPr id="14" name="TextBox 13">
            <a:extLst>
              <a:ext uri="{FF2B5EF4-FFF2-40B4-BE49-F238E27FC236}">
                <a16:creationId xmlns:a16="http://schemas.microsoft.com/office/drawing/2014/main" id="{A018DAB0-923A-ED13-457B-D88F07DA6670}"/>
              </a:ext>
            </a:extLst>
          </p:cNvPr>
          <p:cNvSpPr txBox="1"/>
          <p:nvPr/>
        </p:nvSpPr>
        <p:spPr>
          <a:xfrm>
            <a:off x="258501" y="4751669"/>
            <a:ext cx="11361069" cy="480131"/>
          </a:xfrm>
          <a:prstGeom prst="rect">
            <a:avLst/>
          </a:prstGeom>
          <a:noFill/>
        </p:spPr>
        <p:txBody>
          <a:bodyPr wrap="square" lIns="0" rtlCol="0">
            <a:spAutoFit/>
          </a:bodyPr>
          <a:lstStyle/>
          <a:p>
            <a:pPr marL="228600" lvl="0" indent="-228600" algn="l" rtl="0">
              <a:lnSpc>
                <a:spcPct val="90000"/>
              </a:lnSpc>
              <a:spcBef>
                <a:spcPts val="0"/>
              </a:spcBef>
              <a:spcAft>
                <a:spcPts val="0"/>
              </a:spcAft>
              <a:buClr>
                <a:schemeClr val="lt1"/>
              </a:buClr>
              <a:buSzPts val="3200"/>
              <a:buChar char="•"/>
            </a:pPr>
            <a:r>
              <a:rPr lang="en-US" sz="2800" dirty="0"/>
              <a:t>Open Source Tools tend to suffer from </a:t>
            </a:r>
            <a:r>
              <a:rPr lang="en-US" sz="2800" dirty="0">
                <a:solidFill>
                  <a:srgbClr val="FFFF00"/>
                </a:solidFill>
              </a:rPr>
              <a:t>Swiss Army Knife Syndrome</a:t>
            </a:r>
            <a:r>
              <a:rPr lang="en-US" sz="2800" dirty="0"/>
              <a:t>.</a:t>
            </a:r>
          </a:p>
        </p:txBody>
      </p:sp>
      <p:sp>
        <p:nvSpPr>
          <p:cNvPr id="9" name="TextBox 8">
            <a:extLst>
              <a:ext uri="{FF2B5EF4-FFF2-40B4-BE49-F238E27FC236}">
                <a16:creationId xmlns:a16="http://schemas.microsoft.com/office/drawing/2014/main" id="{7AF8F904-C4E0-21EF-EF11-8230BC3CFDC7}"/>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35043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84974ECC-62AB-13CA-8098-9CE9A0CE6603}"/>
            </a:ext>
          </a:extLst>
        </p:cNvPr>
        <p:cNvGrpSpPr/>
        <p:nvPr/>
      </p:nvGrpSpPr>
      <p:grpSpPr>
        <a:xfrm>
          <a:off x="0" y="0"/>
          <a:ext cx="0" cy="0"/>
          <a:chOff x="0" y="0"/>
          <a:chExt cx="0" cy="0"/>
        </a:xfrm>
      </p:grpSpPr>
      <p:sp>
        <p:nvSpPr>
          <p:cNvPr id="82" name="Rectangle 81">
            <a:extLst>
              <a:ext uri="{FF2B5EF4-FFF2-40B4-BE49-F238E27FC236}">
                <a16:creationId xmlns:a16="http://schemas.microsoft.com/office/drawing/2014/main" id="{6E7FEACA-27FC-B747-4A99-D00D22542C0D}"/>
              </a:ext>
            </a:extLst>
          </p:cNvPr>
          <p:cNvSpPr/>
          <p:nvPr/>
        </p:nvSpPr>
        <p:spPr>
          <a:xfrm>
            <a:off x="6110243" y="2412463"/>
            <a:ext cx="5823255" cy="22906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a:extLst>
              <a:ext uri="{FF2B5EF4-FFF2-40B4-BE49-F238E27FC236}">
                <a16:creationId xmlns:a16="http://schemas.microsoft.com/office/drawing/2014/main" id="{AF228C14-4A4A-5C33-B502-C6EACD96B66B}"/>
              </a:ext>
            </a:extLst>
          </p:cNvPr>
          <p:cNvSpPr txBox="1"/>
          <p:nvPr/>
        </p:nvSpPr>
        <p:spPr>
          <a:xfrm>
            <a:off x="258502" y="2043131"/>
            <a:ext cx="5273238" cy="369332"/>
          </a:xfrm>
          <a:prstGeom prst="rect">
            <a:avLst/>
          </a:prstGeom>
          <a:noFill/>
        </p:spPr>
        <p:txBody>
          <a:bodyPr wrap="none" lIns="0" rtlCol="0">
            <a:spAutoFit/>
          </a:bodyPr>
          <a:lstStyle/>
          <a:p>
            <a:pPr algn="l"/>
            <a:r>
              <a:rPr lang="en-US" dirty="0"/>
              <a:t>Static Software Composition Analysis (Static SCA)</a:t>
            </a:r>
          </a:p>
        </p:txBody>
      </p:sp>
      <p:sp>
        <p:nvSpPr>
          <p:cNvPr id="85" name="TextBox 84">
            <a:extLst>
              <a:ext uri="{FF2B5EF4-FFF2-40B4-BE49-F238E27FC236}">
                <a16:creationId xmlns:a16="http://schemas.microsoft.com/office/drawing/2014/main" id="{54607CF6-C8F6-0910-2257-CAEE8C1DC95D}"/>
              </a:ext>
            </a:extLst>
          </p:cNvPr>
          <p:cNvSpPr txBox="1"/>
          <p:nvPr/>
        </p:nvSpPr>
        <p:spPr>
          <a:xfrm>
            <a:off x="6195870" y="2492994"/>
            <a:ext cx="5636132" cy="923330"/>
          </a:xfrm>
          <a:prstGeom prst="rect">
            <a:avLst/>
          </a:prstGeom>
          <a:noFill/>
        </p:spPr>
        <p:txBody>
          <a:bodyPr wrap="square" lIns="0" rtlCol="0">
            <a:spAutoFit/>
          </a:bodyPr>
          <a:lstStyle/>
          <a:p>
            <a:pPr marL="285750" indent="-285750" algn="l">
              <a:buFont typeface="Arial" panose="020B0604020202020204" pitchFamily="34" charset="0"/>
              <a:buChar char="•"/>
            </a:pPr>
            <a:r>
              <a:rPr lang="en-US" dirty="0"/>
              <a:t>Analyzes the software during execution, tracking the actual dependencies and components being loaded, called, or used at runtime.</a:t>
            </a:r>
          </a:p>
        </p:txBody>
      </p:sp>
      <p:sp>
        <p:nvSpPr>
          <p:cNvPr id="87" name="TextBox 86">
            <a:extLst>
              <a:ext uri="{FF2B5EF4-FFF2-40B4-BE49-F238E27FC236}">
                <a16:creationId xmlns:a16="http://schemas.microsoft.com/office/drawing/2014/main" id="{A997A1AF-7899-0626-6917-3EF1E30DA85A}"/>
              </a:ext>
            </a:extLst>
          </p:cNvPr>
          <p:cNvSpPr txBox="1"/>
          <p:nvPr/>
        </p:nvSpPr>
        <p:spPr>
          <a:xfrm>
            <a:off x="6110243" y="3652834"/>
            <a:ext cx="5690438" cy="923330"/>
          </a:xfrm>
          <a:prstGeom prst="rect">
            <a:avLst/>
          </a:prstGeom>
          <a:noFill/>
        </p:spPr>
        <p:txBody>
          <a:bodyPr wrap="square">
            <a:spAutoFit/>
          </a:bodyPr>
          <a:lstStyle/>
          <a:p>
            <a:pPr marL="285750" indent="-285750">
              <a:buFont typeface="Arial" panose="020B0604020202020204" pitchFamily="34" charset="0"/>
              <a:buChar char="•"/>
            </a:pPr>
            <a:r>
              <a:rPr lang="en-US" dirty="0"/>
              <a:t>Requires a working runtime environment, which may not always reflect real-world usage or edge cases.</a:t>
            </a:r>
          </a:p>
        </p:txBody>
      </p:sp>
      <p:sp>
        <p:nvSpPr>
          <p:cNvPr id="88" name="Rectangle 87">
            <a:extLst>
              <a:ext uri="{FF2B5EF4-FFF2-40B4-BE49-F238E27FC236}">
                <a16:creationId xmlns:a16="http://schemas.microsoft.com/office/drawing/2014/main" id="{CEC9455E-4744-C249-3B2E-40F9B659A1CE}"/>
              </a:ext>
            </a:extLst>
          </p:cNvPr>
          <p:cNvSpPr/>
          <p:nvPr/>
        </p:nvSpPr>
        <p:spPr>
          <a:xfrm>
            <a:off x="152668" y="2412463"/>
            <a:ext cx="5502172" cy="22906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extBox 88">
            <a:extLst>
              <a:ext uri="{FF2B5EF4-FFF2-40B4-BE49-F238E27FC236}">
                <a16:creationId xmlns:a16="http://schemas.microsoft.com/office/drawing/2014/main" id="{F69199D8-7D68-6F1D-9111-20B6F81261AE}"/>
              </a:ext>
            </a:extLst>
          </p:cNvPr>
          <p:cNvSpPr txBox="1"/>
          <p:nvPr/>
        </p:nvSpPr>
        <p:spPr>
          <a:xfrm>
            <a:off x="6096000" y="2043131"/>
            <a:ext cx="5895204" cy="369332"/>
          </a:xfrm>
          <a:prstGeom prst="rect">
            <a:avLst/>
          </a:prstGeom>
          <a:noFill/>
        </p:spPr>
        <p:txBody>
          <a:bodyPr wrap="none" lIns="0" rtlCol="0">
            <a:spAutoFit/>
          </a:bodyPr>
          <a:lstStyle/>
          <a:p>
            <a:pPr algn="l"/>
            <a:r>
              <a:rPr lang="en-US" dirty="0"/>
              <a:t>Dynamic Software Composition Analysis (Dynamic SCA)</a:t>
            </a:r>
          </a:p>
        </p:txBody>
      </p:sp>
      <p:sp>
        <p:nvSpPr>
          <p:cNvPr id="92" name="TextBox 91">
            <a:extLst>
              <a:ext uri="{FF2B5EF4-FFF2-40B4-BE49-F238E27FC236}">
                <a16:creationId xmlns:a16="http://schemas.microsoft.com/office/drawing/2014/main" id="{E3A6EAA0-E166-DADA-052D-5D7A667CDC6E}"/>
              </a:ext>
            </a:extLst>
          </p:cNvPr>
          <p:cNvSpPr txBox="1"/>
          <p:nvPr/>
        </p:nvSpPr>
        <p:spPr>
          <a:xfrm>
            <a:off x="247404" y="2492994"/>
            <a:ext cx="5298579" cy="1200329"/>
          </a:xfrm>
          <a:prstGeom prst="rect">
            <a:avLst/>
          </a:prstGeom>
          <a:noFill/>
        </p:spPr>
        <p:txBody>
          <a:bodyPr wrap="square" lIns="0" rtlCol="0">
            <a:spAutoFit/>
          </a:bodyPr>
          <a:lstStyle/>
          <a:p>
            <a:pPr marL="285750" indent="-285750" algn="l">
              <a:buFont typeface="Arial" panose="020B0604020202020204" pitchFamily="34" charset="0"/>
              <a:buChar char="•"/>
            </a:pPr>
            <a:r>
              <a:rPr lang="en-US" dirty="0"/>
              <a:t>Analyzes the software's source code, binaries, or other static artifacts (e.g., package manifests, dependency files) without executing the program.</a:t>
            </a:r>
          </a:p>
        </p:txBody>
      </p:sp>
      <p:sp>
        <p:nvSpPr>
          <p:cNvPr id="93" name="TextBox 92">
            <a:extLst>
              <a:ext uri="{FF2B5EF4-FFF2-40B4-BE49-F238E27FC236}">
                <a16:creationId xmlns:a16="http://schemas.microsoft.com/office/drawing/2014/main" id="{A043ABA6-DB23-681D-7965-9A32F4FE09D3}"/>
              </a:ext>
            </a:extLst>
          </p:cNvPr>
          <p:cNvSpPr txBox="1"/>
          <p:nvPr/>
        </p:nvSpPr>
        <p:spPr>
          <a:xfrm>
            <a:off x="247405" y="3690374"/>
            <a:ext cx="5298578" cy="923330"/>
          </a:xfrm>
          <a:prstGeom prst="rect">
            <a:avLst/>
          </a:prstGeom>
          <a:noFill/>
        </p:spPr>
        <p:txBody>
          <a:bodyPr wrap="square" lIns="0" rtlCol="0">
            <a:spAutoFit/>
          </a:bodyPr>
          <a:lstStyle/>
          <a:p>
            <a:pPr marL="285750" indent="-285750" algn="l">
              <a:buFont typeface="Arial" panose="020B0604020202020204" pitchFamily="34" charset="0"/>
              <a:buChar char="•"/>
            </a:pPr>
            <a:r>
              <a:rPr lang="en-US" dirty="0"/>
              <a:t>It cannot detect vulnerabilities or dependencies that are dynamically loaded or resolved at runtime.</a:t>
            </a:r>
          </a:p>
        </p:txBody>
      </p:sp>
      <p:sp>
        <p:nvSpPr>
          <p:cNvPr id="3" name="TextBox 2">
            <a:extLst>
              <a:ext uri="{FF2B5EF4-FFF2-40B4-BE49-F238E27FC236}">
                <a16:creationId xmlns:a16="http://schemas.microsoft.com/office/drawing/2014/main" id="{19BFFA7D-7912-F762-DA70-9725B02B9738}"/>
              </a:ext>
            </a:extLst>
          </p:cNvPr>
          <p:cNvSpPr txBox="1"/>
          <p:nvPr/>
        </p:nvSpPr>
        <p:spPr>
          <a:xfrm>
            <a:off x="278783" y="1070048"/>
            <a:ext cx="9196748" cy="523220"/>
          </a:xfrm>
          <a:prstGeom prst="rect">
            <a:avLst/>
          </a:prstGeom>
          <a:noFill/>
        </p:spPr>
        <p:txBody>
          <a:bodyPr wrap="none" lIns="0" rtlCol="0">
            <a:spAutoFit/>
          </a:bodyPr>
          <a:lstStyle/>
          <a:p>
            <a:pPr algn="l"/>
            <a:r>
              <a:rPr lang="en-US" sz="2800" dirty="0">
                <a:latin typeface="Arial" panose="020B0604020202020204" pitchFamily="34" charset="0"/>
              </a:rPr>
              <a:t>Dynamic vs. Static Analysis can produce different results.</a:t>
            </a:r>
            <a:endParaRPr lang="en-US" sz="2800" b="0" i="0" u="none" strike="noStrike" dirty="0">
              <a:effectLst/>
              <a:latin typeface="Arial" panose="020B0604020202020204" pitchFamily="34" charset="0"/>
            </a:endParaRPr>
          </a:p>
        </p:txBody>
      </p:sp>
      <p:sp>
        <p:nvSpPr>
          <p:cNvPr id="5" name="Google Shape;121;p54">
            <a:extLst>
              <a:ext uri="{FF2B5EF4-FFF2-40B4-BE49-F238E27FC236}">
                <a16:creationId xmlns:a16="http://schemas.microsoft.com/office/drawing/2014/main" id="{A53BED55-1FB9-CEA7-1226-76B30D5CBC83}"/>
              </a:ext>
            </a:extLst>
          </p:cNvPr>
          <p:cNvSpPr txBox="1">
            <a:spLocks/>
          </p:cNvSpPr>
          <p:nvPr/>
        </p:nvSpPr>
        <p:spPr>
          <a:xfrm>
            <a:off x="184645" y="204014"/>
            <a:ext cx="8890775"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SOFTWARE COMPOSITION Analysis</a:t>
            </a:r>
            <a:endParaRPr lang="en-US" sz="4800" b="1" dirty="0"/>
          </a:p>
        </p:txBody>
      </p:sp>
      <p:sp>
        <p:nvSpPr>
          <p:cNvPr id="7" name="TextBox 6">
            <a:extLst>
              <a:ext uri="{FF2B5EF4-FFF2-40B4-BE49-F238E27FC236}">
                <a16:creationId xmlns:a16="http://schemas.microsoft.com/office/drawing/2014/main" id="{E3273C17-645B-6E6F-3AB9-2AC1156751CC}"/>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370055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D71DBEE6-CAB3-BFCC-A79C-8A7C44CF278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A96109C-A3E9-3ABE-7BC4-ABF5C3ABB2DC}"/>
              </a:ext>
            </a:extLst>
          </p:cNvPr>
          <p:cNvSpPr/>
          <p:nvPr/>
        </p:nvSpPr>
        <p:spPr>
          <a:xfrm>
            <a:off x="6395378" y="2669062"/>
            <a:ext cx="1038363" cy="185351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11B37A6-AC5C-2318-B0F0-B560941988A3}"/>
              </a:ext>
            </a:extLst>
          </p:cNvPr>
          <p:cNvSpPr/>
          <p:nvPr/>
        </p:nvSpPr>
        <p:spPr>
          <a:xfrm>
            <a:off x="6486439" y="2786172"/>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3" name="Rectangle 42">
            <a:extLst>
              <a:ext uri="{FF2B5EF4-FFF2-40B4-BE49-F238E27FC236}">
                <a16:creationId xmlns:a16="http://schemas.microsoft.com/office/drawing/2014/main" id="{070E3C2B-A830-7871-3258-27707550FCE9}"/>
              </a:ext>
            </a:extLst>
          </p:cNvPr>
          <p:cNvSpPr/>
          <p:nvPr/>
        </p:nvSpPr>
        <p:spPr>
          <a:xfrm>
            <a:off x="6486434" y="335488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4" name="Rectangle 43">
            <a:extLst>
              <a:ext uri="{FF2B5EF4-FFF2-40B4-BE49-F238E27FC236}">
                <a16:creationId xmlns:a16="http://schemas.microsoft.com/office/drawing/2014/main" id="{218E1180-E60B-025A-40E0-90AC658C7C7D}"/>
              </a:ext>
            </a:extLst>
          </p:cNvPr>
          <p:cNvSpPr/>
          <p:nvPr/>
        </p:nvSpPr>
        <p:spPr>
          <a:xfrm>
            <a:off x="6486433" y="363851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6" name="Rectangle 45">
            <a:extLst>
              <a:ext uri="{FF2B5EF4-FFF2-40B4-BE49-F238E27FC236}">
                <a16:creationId xmlns:a16="http://schemas.microsoft.com/office/drawing/2014/main" id="{93012E75-34EB-2210-2DFA-FFE73AB1EB91}"/>
              </a:ext>
            </a:extLst>
          </p:cNvPr>
          <p:cNvSpPr/>
          <p:nvPr/>
        </p:nvSpPr>
        <p:spPr>
          <a:xfrm>
            <a:off x="6486431" y="423098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 name="Rectangle 2">
            <a:extLst>
              <a:ext uri="{FF2B5EF4-FFF2-40B4-BE49-F238E27FC236}">
                <a16:creationId xmlns:a16="http://schemas.microsoft.com/office/drawing/2014/main" id="{54C93CD2-8ED1-CB0D-3DD4-FC5A13D7F42F}"/>
              </a:ext>
            </a:extLst>
          </p:cNvPr>
          <p:cNvSpPr/>
          <p:nvPr/>
        </p:nvSpPr>
        <p:spPr>
          <a:xfrm>
            <a:off x="6395379" y="2122412"/>
            <a:ext cx="5590676" cy="4203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FFmpeg</a:t>
            </a:r>
            <a:endParaRPr lang="en-US" dirty="0"/>
          </a:p>
        </p:txBody>
      </p:sp>
      <p:sp>
        <p:nvSpPr>
          <p:cNvPr id="12" name="Rectangle 11">
            <a:extLst>
              <a:ext uri="{FF2B5EF4-FFF2-40B4-BE49-F238E27FC236}">
                <a16:creationId xmlns:a16="http://schemas.microsoft.com/office/drawing/2014/main" id="{8983732B-BCA8-56E0-401B-1E06D29E3AA0}"/>
              </a:ext>
            </a:extLst>
          </p:cNvPr>
          <p:cNvSpPr/>
          <p:nvPr/>
        </p:nvSpPr>
        <p:spPr>
          <a:xfrm>
            <a:off x="8710922" y="2663050"/>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A6F087-5724-04FA-FF75-DBC14219513F}"/>
              </a:ext>
            </a:extLst>
          </p:cNvPr>
          <p:cNvSpPr/>
          <p:nvPr/>
        </p:nvSpPr>
        <p:spPr>
          <a:xfrm>
            <a:off x="8801982" y="306524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16" name="Rectangle 15">
            <a:extLst>
              <a:ext uri="{FF2B5EF4-FFF2-40B4-BE49-F238E27FC236}">
                <a16:creationId xmlns:a16="http://schemas.microsoft.com/office/drawing/2014/main" id="{7837BB18-2DB5-6DFB-E8AC-87B3368C5844}"/>
              </a:ext>
            </a:extLst>
          </p:cNvPr>
          <p:cNvSpPr/>
          <p:nvPr/>
        </p:nvSpPr>
        <p:spPr>
          <a:xfrm>
            <a:off x="8801977" y="363250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8" name="Rectangle 17">
            <a:extLst>
              <a:ext uri="{FF2B5EF4-FFF2-40B4-BE49-F238E27FC236}">
                <a16:creationId xmlns:a16="http://schemas.microsoft.com/office/drawing/2014/main" id="{85D3FDD3-B490-C0D4-0F3F-7DC330EEAD68}"/>
              </a:ext>
            </a:extLst>
          </p:cNvPr>
          <p:cNvSpPr/>
          <p:nvPr/>
        </p:nvSpPr>
        <p:spPr>
          <a:xfrm>
            <a:off x="8801975" y="422497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9" name="Rectangle 18">
            <a:extLst>
              <a:ext uri="{FF2B5EF4-FFF2-40B4-BE49-F238E27FC236}">
                <a16:creationId xmlns:a16="http://schemas.microsoft.com/office/drawing/2014/main" id="{1B10805C-11FE-549F-7107-60AED9005D7C}"/>
              </a:ext>
            </a:extLst>
          </p:cNvPr>
          <p:cNvSpPr/>
          <p:nvPr/>
        </p:nvSpPr>
        <p:spPr>
          <a:xfrm>
            <a:off x="9868694" y="2663050"/>
            <a:ext cx="1066719" cy="185351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9FA59F67-ADFF-3D7B-6321-2947A2FBC21C}"/>
              </a:ext>
            </a:extLst>
          </p:cNvPr>
          <p:cNvSpPr/>
          <p:nvPr/>
        </p:nvSpPr>
        <p:spPr>
          <a:xfrm>
            <a:off x="9959755" y="2780160"/>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2" name="Rectangle 21">
            <a:extLst>
              <a:ext uri="{FF2B5EF4-FFF2-40B4-BE49-F238E27FC236}">
                <a16:creationId xmlns:a16="http://schemas.microsoft.com/office/drawing/2014/main" id="{281919B4-D3E8-BD4B-EF4C-5F0135C3F2B2}"/>
              </a:ext>
            </a:extLst>
          </p:cNvPr>
          <p:cNvSpPr/>
          <p:nvPr/>
        </p:nvSpPr>
        <p:spPr>
          <a:xfrm>
            <a:off x="9959750" y="334887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4" name="Rectangle 23">
            <a:extLst>
              <a:ext uri="{FF2B5EF4-FFF2-40B4-BE49-F238E27FC236}">
                <a16:creationId xmlns:a16="http://schemas.microsoft.com/office/drawing/2014/main" id="{B881F4AC-4C4B-D33B-A07C-DBE18E352152}"/>
              </a:ext>
            </a:extLst>
          </p:cNvPr>
          <p:cNvSpPr/>
          <p:nvPr/>
        </p:nvSpPr>
        <p:spPr>
          <a:xfrm>
            <a:off x="9959748" y="3928737"/>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68" name="Rectangle 67">
            <a:extLst>
              <a:ext uri="{FF2B5EF4-FFF2-40B4-BE49-F238E27FC236}">
                <a16:creationId xmlns:a16="http://schemas.microsoft.com/office/drawing/2014/main" id="{980BA390-03DE-C13E-471E-F2B922BB5229}"/>
              </a:ext>
            </a:extLst>
          </p:cNvPr>
          <p:cNvSpPr/>
          <p:nvPr/>
        </p:nvSpPr>
        <p:spPr>
          <a:xfrm>
            <a:off x="6304325" y="1984812"/>
            <a:ext cx="5788860" cy="2630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5CADC235-86A8-C0B8-335B-538CAE9530FA}"/>
              </a:ext>
            </a:extLst>
          </p:cNvPr>
          <p:cNvSpPr/>
          <p:nvPr/>
        </p:nvSpPr>
        <p:spPr>
          <a:xfrm>
            <a:off x="244622" y="2643652"/>
            <a:ext cx="1066719" cy="185351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BC45FE6-82BE-1C68-76A3-B20248BCAAAA}"/>
              </a:ext>
            </a:extLst>
          </p:cNvPr>
          <p:cNvSpPr/>
          <p:nvPr/>
        </p:nvSpPr>
        <p:spPr>
          <a:xfrm>
            <a:off x="335683" y="2760762"/>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11" name="Rectangle 10">
            <a:extLst>
              <a:ext uri="{FF2B5EF4-FFF2-40B4-BE49-F238E27FC236}">
                <a16:creationId xmlns:a16="http://schemas.microsoft.com/office/drawing/2014/main" id="{A44F7430-48B9-BDE9-356B-A3F08B3F2324}"/>
              </a:ext>
            </a:extLst>
          </p:cNvPr>
          <p:cNvSpPr/>
          <p:nvPr/>
        </p:nvSpPr>
        <p:spPr>
          <a:xfrm>
            <a:off x="335682" y="3045847"/>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13" name="Rectangle 12">
            <a:extLst>
              <a:ext uri="{FF2B5EF4-FFF2-40B4-BE49-F238E27FC236}">
                <a16:creationId xmlns:a16="http://schemas.microsoft.com/office/drawing/2014/main" id="{3B0E7E69-343D-4A73-FD1C-864AC721CB23}"/>
              </a:ext>
            </a:extLst>
          </p:cNvPr>
          <p:cNvSpPr/>
          <p:nvPr/>
        </p:nvSpPr>
        <p:spPr>
          <a:xfrm>
            <a:off x="335678" y="332947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5" name="Rectangle 14">
            <a:extLst>
              <a:ext uri="{FF2B5EF4-FFF2-40B4-BE49-F238E27FC236}">
                <a16:creationId xmlns:a16="http://schemas.microsoft.com/office/drawing/2014/main" id="{CE4CE1D8-E066-2928-A50E-801B56198A38}"/>
              </a:ext>
            </a:extLst>
          </p:cNvPr>
          <p:cNvSpPr/>
          <p:nvPr/>
        </p:nvSpPr>
        <p:spPr>
          <a:xfrm>
            <a:off x="335677" y="361310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7" name="Rectangle 16">
            <a:extLst>
              <a:ext uri="{FF2B5EF4-FFF2-40B4-BE49-F238E27FC236}">
                <a16:creationId xmlns:a16="http://schemas.microsoft.com/office/drawing/2014/main" id="{C7F945DD-D9C5-4294-D8E0-639BFE7F03EF}"/>
              </a:ext>
            </a:extLst>
          </p:cNvPr>
          <p:cNvSpPr/>
          <p:nvPr/>
        </p:nvSpPr>
        <p:spPr>
          <a:xfrm>
            <a:off x="335676" y="3909339"/>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1" name="Rectangle 20">
            <a:extLst>
              <a:ext uri="{FF2B5EF4-FFF2-40B4-BE49-F238E27FC236}">
                <a16:creationId xmlns:a16="http://schemas.microsoft.com/office/drawing/2014/main" id="{59370906-CF6F-06DF-39B4-0BEFDE81C5F6}"/>
              </a:ext>
            </a:extLst>
          </p:cNvPr>
          <p:cNvSpPr/>
          <p:nvPr/>
        </p:nvSpPr>
        <p:spPr>
          <a:xfrm>
            <a:off x="335675" y="420557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3" name="Rectangle 22">
            <a:extLst>
              <a:ext uri="{FF2B5EF4-FFF2-40B4-BE49-F238E27FC236}">
                <a16:creationId xmlns:a16="http://schemas.microsoft.com/office/drawing/2014/main" id="{78A7D82A-0683-59B9-6C2C-602C665AC2B7}"/>
              </a:ext>
            </a:extLst>
          </p:cNvPr>
          <p:cNvSpPr/>
          <p:nvPr/>
        </p:nvSpPr>
        <p:spPr>
          <a:xfrm>
            <a:off x="244622" y="2097002"/>
            <a:ext cx="5697807" cy="4203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FFmpeg</a:t>
            </a:r>
            <a:endParaRPr lang="en-US" dirty="0"/>
          </a:p>
        </p:txBody>
      </p:sp>
      <p:sp>
        <p:nvSpPr>
          <p:cNvPr id="25" name="Rectangle 24">
            <a:extLst>
              <a:ext uri="{FF2B5EF4-FFF2-40B4-BE49-F238E27FC236}">
                <a16:creationId xmlns:a16="http://schemas.microsoft.com/office/drawing/2014/main" id="{398DCC9A-69A1-76A2-7381-0E0837052F27}"/>
              </a:ext>
            </a:extLst>
          </p:cNvPr>
          <p:cNvSpPr/>
          <p:nvPr/>
        </p:nvSpPr>
        <p:spPr>
          <a:xfrm>
            <a:off x="1402394" y="2639495"/>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ED82AD8-C5CA-A48A-EC29-C92D0FBEB779}"/>
              </a:ext>
            </a:extLst>
          </p:cNvPr>
          <p:cNvSpPr/>
          <p:nvPr/>
        </p:nvSpPr>
        <p:spPr>
          <a:xfrm>
            <a:off x="1493455" y="275660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7" name="Rectangle 26">
            <a:extLst>
              <a:ext uri="{FF2B5EF4-FFF2-40B4-BE49-F238E27FC236}">
                <a16:creationId xmlns:a16="http://schemas.microsoft.com/office/drawing/2014/main" id="{3EC054BF-2F7D-FD61-7187-3393E42582A7}"/>
              </a:ext>
            </a:extLst>
          </p:cNvPr>
          <p:cNvSpPr/>
          <p:nvPr/>
        </p:nvSpPr>
        <p:spPr>
          <a:xfrm>
            <a:off x="1493454" y="3041690"/>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8" name="Rectangle 27">
            <a:extLst>
              <a:ext uri="{FF2B5EF4-FFF2-40B4-BE49-F238E27FC236}">
                <a16:creationId xmlns:a16="http://schemas.microsoft.com/office/drawing/2014/main" id="{0FA05A03-19F8-9C62-9AF9-58A474624AD9}"/>
              </a:ext>
            </a:extLst>
          </p:cNvPr>
          <p:cNvSpPr/>
          <p:nvPr/>
        </p:nvSpPr>
        <p:spPr>
          <a:xfrm>
            <a:off x="1493450" y="3325318"/>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9" name="Rectangle 28">
            <a:extLst>
              <a:ext uri="{FF2B5EF4-FFF2-40B4-BE49-F238E27FC236}">
                <a16:creationId xmlns:a16="http://schemas.microsoft.com/office/drawing/2014/main" id="{EF0F1996-6D05-E87E-4C6A-3396B01D3E55}"/>
              </a:ext>
            </a:extLst>
          </p:cNvPr>
          <p:cNvSpPr/>
          <p:nvPr/>
        </p:nvSpPr>
        <p:spPr>
          <a:xfrm>
            <a:off x="1493449" y="3608946"/>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0" name="Rectangle 29">
            <a:extLst>
              <a:ext uri="{FF2B5EF4-FFF2-40B4-BE49-F238E27FC236}">
                <a16:creationId xmlns:a16="http://schemas.microsoft.com/office/drawing/2014/main" id="{3BBA5731-CCBD-D928-0670-5CACDAFBF15E}"/>
              </a:ext>
            </a:extLst>
          </p:cNvPr>
          <p:cNvSpPr/>
          <p:nvPr/>
        </p:nvSpPr>
        <p:spPr>
          <a:xfrm>
            <a:off x="1493448" y="3905182"/>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1" name="Rectangle 30">
            <a:extLst>
              <a:ext uri="{FF2B5EF4-FFF2-40B4-BE49-F238E27FC236}">
                <a16:creationId xmlns:a16="http://schemas.microsoft.com/office/drawing/2014/main" id="{2D96A9A4-2134-944E-E653-BED5114D0FF4}"/>
              </a:ext>
            </a:extLst>
          </p:cNvPr>
          <p:cNvSpPr/>
          <p:nvPr/>
        </p:nvSpPr>
        <p:spPr>
          <a:xfrm>
            <a:off x="1493447" y="4201418"/>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2" name="Rectangle 31">
            <a:extLst>
              <a:ext uri="{FF2B5EF4-FFF2-40B4-BE49-F238E27FC236}">
                <a16:creationId xmlns:a16="http://schemas.microsoft.com/office/drawing/2014/main" id="{1C190D15-8E4A-35B1-A47A-606830442E94}"/>
              </a:ext>
            </a:extLst>
          </p:cNvPr>
          <p:cNvSpPr/>
          <p:nvPr/>
        </p:nvSpPr>
        <p:spPr>
          <a:xfrm>
            <a:off x="2560166" y="2637640"/>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C077006-3380-8299-68D2-338A6A35D8DD}"/>
              </a:ext>
            </a:extLst>
          </p:cNvPr>
          <p:cNvSpPr/>
          <p:nvPr/>
        </p:nvSpPr>
        <p:spPr>
          <a:xfrm>
            <a:off x="2651227" y="2754750"/>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34" name="Rectangle 33">
            <a:extLst>
              <a:ext uri="{FF2B5EF4-FFF2-40B4-BE49-F238E27FC236}">
                <a16:creationId xmlns:a16="http://schemas.microsoft.com/office/drawing/2014/main" id="{3EF8EC86-229E-1A56-9B5B-E85E7C04969F}"/>
              </a:ext>
            </a:extLst>
          </p:cNvPr>
          <p:cNvSpPr/>
          <p:nvPr/>
        </p:nvSpPr>
        <p:spPr>
          <a:xfrm>
            <a:off x="2651226" y="303983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35" name="Rectangle 34">
            <a:extLst>
              <a:ext uri="{FF2B5EF4-FFF2-40B4-BE49-F238E27FC236}">
                <a16:creationId xmlns:a16="http://schemas.microsoft.com/office/drawing/2014/main" id="{A5440A51-479E-CB6E-F05D-40D813CCE477}"/>
              </a:ext>
            </a:extLst>
          </p:cNvPr>
          <p:cNvSpPr/>
          <p:nvPr/>
        </p:nvSpPr>
        <p:spPr>
          <a:xfrm>
            <a:off x="2651222" y="332346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6" name="Rectangle 35">
            <a:extLst>
              <a:ext uri="{FF2B5EF4-FFF2-40B4-BE49-F238E27FC236}">
                <a16:creationId xmlns:a16="http://schemas.microsoft.com/office/drawing/2014/main" id="{C4CB314A-C3DB-8FE1-22DA-C929E9DE2901}"/>
              </a:ext>
            </a:extLst>
          </p:cNvPr>
          <p:cNvSpPr/>
          <p:nvPr/>
        </p:nvSpPr>
        <p:spPr>
          <a:xfrm>
            <a:off x="2651221" y="360709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7" name="Rectangle 36">
            <a:extLst>
              <a:ext uri="{FF2B5EF4-FFF2-40B4-BE49-F238E27FC236}">
                <a16:creationId xmlns:a16="http://schemas.microsoft.com/office/drawing/2014/main" id="{4DF1FFB7-DF74-9915-7B3F-AC2D5F927C20}"/>
              </a:ext>
            </a:extLst>
          </p:cNvPr>
          <p:cNvSpPr/>
          <p:nvPr/>
        </p:nvSpPr>
        <p:spPr>
          <a:xfrm>
            <a:off x="2651220" y="3903327"/>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8" name="Rectangle 37">
            <a:extLst>
              <a:ext uri="{FF2B5EF4-FFF2-40B4-BE49-F238E27FC236}">
                <a16:creationId xmlns:a16="http://schemas.microsoft.com/office/drawing/2014/main" id="{D7A39B3F-1ED9-1DD2-0C8A-0C03C7FC283E}"/>
              </a:ext>
            </a:extLst>
          </p:cNvPr>
          <p:cNvSpPr/>
          <p:nvPr/>
        </p:nvSpPr>
        <p:spPr>
          <a:xfrm>
            <a:off x="2651219" y="419956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9" name="Rectangle 38">
            <a:extLst>
              <a:ext uri="{FF2B5EF4-FFF2-40B4-BE49-F238E27FC236}">
                <a16:creationId xmlns:a16="http://schemas.microsoft.com/office/drawing/2014/main" id="{EEE02E9C-0E15-92D8-CFBC-D0F143915E13}"/>
              </a:ext>
            </a:extLst>
          </p:cNvPr>
          <p:cNvSpPr/>
          <p:nvPr/>
        </p:nvSpPr>
        <p:spPr>
          <a:xfrm>
            <a:off x="3717938" y="2637640"/>
            <a:ext cx="1066719" cy="185351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CA8E74C-72F9-994E-11FC-937CAD4E8F05}"/>
              </a:ext>
            </a:extLst>
          </p:cNvPr>
          <p:cNvSpPr/>
          <p:nvPr/>
        </p:nvSpPr>
        <p:spPr>
          <a:xfrm>
            <a:off x="3808999" y="2754750"/>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2" name="Rectangle 41">
            <a:extLst>
              <a:ext uri="{FF2B5EF4-FFF2-40B4-BE49-F238E27FC236}">
                <a16:creationId xmlns:a16="http://schemas.microsoft.com/office/drawing/2014/main" id="{8688F211-0328-5925-B66E-61D9DAD4448A}"/>
              </a:ext>
            </a:extLst>
          </p:cNvPr>
          <p:cNvSpPr/>
          <p:nvPr/>
        </p:nvSpPr>
        <p:spPr>
          <a:xfrm>
            <a:off x="3808998" y="303983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5" name="Rectangle 44">
            <a:extLst>
              <a:ext uri="{FF2B5EF4-FFF2-40B4-BE49-F238E27FC236}">
                <a16:creationId xmlns:a16="http://schemas.microsoft.com/office/drawing/2014/main" id="{5B453986-2A1D-CB01-CC34-018A7179DB37}"/>
              </a:ext>
            </a:extLst>
          </p:cNvPr>
          <p:cNvSpPr/>
          <p:nvPr/>
        </p:nvSpPr>
        <p:spPr>
          <a:xfrm>
            <a:off x="3808994" y="332346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7" name="Rectangle 46">
            <a:extLst>
              <a:ext uri="{FF2B5EF4-FFF2-40B4-BE49-F238E27FC236}">
                <a16:creationId xmlns:a16="http://schemas.microsoft.com/office/drawing/2014/main" id="{B0DA3CD8-2BD3-753B-B416-FF37CC009F19}"/>
              </a:ext>
            </a:extLst>
          </p:cNvPr>
          <p:cNvSpPr/>
          <p:nvPr/>
        </p:nvSpPr>
        <p:spPr>
          <a:xfrm>
            <a:off x="3808993" y="360709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8" name="Rectangle 47">
            <a:extLst>
              <a:ext uri="{FF2B5EF4-FFF2-40B4-BE49-F238E27FC236}">
                <a16:creationId xmlns:a16="http://schemas.microsoft.com/office/drawing/2014/main" id="{2222E724-3D37-3A0B-F766-99C104D111A7}"/>
              </a:ext>
            </a:extLst>
          </p:cNvPr>
          <p:cNvSpPr/>
          <p:nvPr/>
        </p:nvSpPr>
        <p:spPr>
          <a:xfrm>
            <a:off x="3808992" y="3903327"/>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9" name="Rectangle 48">
            <a:extLst>
              <a:ext uri="{FF2B5EF4-FFF2-40B4-BE49-F238E27FC236}">
                <a16:creationId xmlns:a16="http://schemas.microsoft.com/office/drawing/2014/main" id="{8953631E-D06C-0D67-6FCC-7E34841FF26F}"/>
              </a:ext>
            </a:extLst>
          </p:cNvPr>
          <p:cNvSpPr/>
          <p:nvPr/>
        </p:nvSpPr>
        <p:spPr>
          <a:xfrm>
            <a:off x="3808991" y="419956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50" name="Rectangle 49">
            <a:extLst>
              <a:ext uri="{FF2B5EF4-FFF2-40B4-BE49-F238E27FC236}">
                <a16:creationId xmlns:a16="http://schemas.microsoft.com/office/drawing/2014/main" id="{FA70B14B-21B7-1184-7965-617EEEC01454}"/>
              </a:ext>
            </a:extLst>
          </p:cNvPr>
          <p:cNvSpPr/>
          <p:nvPr/>
        </p:nvSpPr>
        <p:spPr>
          <a:xfrm>
            <a:off x="4875710" y="2637640"/>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856FF7B-94E5-B073-DA2E-0DAE713D2026}"/>
              </a:ext>
            </a:extLst>
          </p:cNvPr>
          <p:cNvSpPr/>
          <p:nvPr/>
        </p:nvSpPr>
        <p:spPr>
          <a:xfrm>
            <a:off x="4966771" y="2754750"/>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70" name="Rectangle 69">
            <a:extLst>
              <a:ext uri="{FF2B5EF4-FFF2-40B4-BE49-F238E27FC236}">
                <a16:creationId xmlns:a16="http://schemas.microsoft.com/office/drawing/2014/main" id="{9FF14E3F-D54A-C505-7DC0-E442CA371E2C}"/>
              </a:ext>
            </a:extLst>
          </p:cNvPr>
          <p:cNvSpPr/>
          <p:nvPr/>
        </p:nvSpPr>
        <p:spPr>
          <a:xfrm>
            <a:off x="4966770" y="303983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71" name="Rectangle 70">
            <a:extLst>
              <a:ext uri="{FF2B5EF4-FFF2-40B4-BE49-F238E27FC236}">
                <a16:creationId xmlns:a16="http://schemas.microsoft.com/office/drawing/2014/main" id="{E8BBBF62-60B2-DFBF-5D1C-D112DDFC9C71}"/>
              </a:ext>
            </a:extLst>
          </p:cNvPr>
          <p:cNvSpPr/>
          <p:nvPr/>
        </p:nvSpPr>
        <p:spPr>
          <a:xfrm>
            <a:off x="4966766" y="332346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72" name="Rectangle 71">
            <a:extLst>
              <a:ext uri="{FF2B5EF4-FFF2-40B4-BE49-F238E27FC236}">
                <a16:creationId xmlns:a16="http://schemas.microsoft.com/office/drawing/2014/main" id="{732F1BC6-6EBB-FF6D-8A9C-6E071F1D590A}"/>
              </a:ext>
            </a:extLst>
          </p:cNvPr>
          <p:cNvSpPr/>
          <p:nvPr/>
        </p:nvSpPr>
        <p:spPr>
          <a:xfrm>
            <a:off x="4966765" y="360709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73" name="Rectangle 72">
            <a:extLst>
              <a:ext uri="{FF2B5EF4-FFF2-40B4-BE49-F238E27FC236}">
                <a16:creationId xmlns:a16="http://schemas.microsoft.com/office/drawing/2014/main" id="{3A7D2244-E281-0EA7-B1D7-0D47B1375329}"/>
              </a:ext>
            </a:extLst>
          </p:cNvPr>
          <p:cNvSpPr/>
          <p:nvPr/>
        </p:nvSpPr>
        <p:spPr>
          <a:xfrm>
            <a:off x="4966764" y="3903327"/>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74" name="Rectangle 73">
            <a:extLst>
              <a:ext uri="{FF2B5EF4-FFF2-40B4-BE49-F238E27FC236}">
                <a16:creationId xmlns:a16="http://schemas.microsoft.com/office/drawing/2014/main" id="{B126574A-54D2-8AAB-151B-E9A30B2D11A4}"/>
              </a:ext>
            </a:extLst>
          </p:cNvPr>
          <p:cNvSpPr/>
          <p:nvPr/>
        </p:nvSpPr>
        <p:spPr>
          <a:xfrm>
            <a:off x="4966763" y="419956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75" name="Rectangle 74">
            <a:extLst>
              <a:ext uri="{FF2B5EF4-FFF2-40B4-BE49-F238E27FC236}">
                <a16:creationId xmlns:a16="http://schemas.microsoft.com/office/drawing/2014/main" id="{8E083CF8-6018-B4DD-DFB9-47330BAC7A89}"/>
              </a:ext>
            </a:extLst>
          </p:cNvPr>
          <p:cNvSpPr/>
          <p:nvPr/>
        </p:nvSpPr>
        <p:spPr>
          <a:xfrm>
            <a:off x="205945" y="1984812"/>
            <a:ext cx="5788860" cy="2630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ight Brace 75">
            <a:extLst>
              <a:ext uri="{FF2B5EF4-FFF2-40B4-BE49-F238E27FC236}">
                <a16:creationId xmlns:a16="http://schemas.microsoft.com/office/drawing/2014/main" id="{A4B72926-0CD6-7B8E-112C-10D2C30234D2}"/>
              </a:ext>
            </a:extLst>
          </p:cNvPr>
          <p:cNvSpPr/>
          <p:nvPr/>
        </p:nvSpPr>
        <p:spPr>
          <a:xfrm rot="5400000">
            <a:off x="2846484" y="2094852"/>
            <a:ext cx="507782" cy="5788860"/>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Right Brace 76">
            <a:extLst>
              <a:ext uri="{FF2B5EF4-FFF2-40B4-BE49-F238E27FC236}">
                <a16:creationId xmlns:a16="http://schemas.microsoft.com/office/drawing/2014/main" id="{ADCD1A07-C61C-0C62-0027-88C8BA96DADC}"/>
              </a:ext>
            </a:extLst>
          </p:cNvPr>
          <p:cNvSpPr/>
          <p:nvPr/>
        </p:nvSpPr>
        <p:spPr>
          <a:xfrm rot="5400000">
            <a:off x="8944864" y="2100054"/>
            <a:ext cx="507782" cy="5788860"/>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199C2F10-5B5C-48BE-9EAF-AB3758B88DC2}"/>
              </a:ext>
            </a:extLst>
          </p:cNvPr>
          <p:cNvSpPr txBox="1"/>
          <p:nvPr/>
        </p:nvSpPr>
        <p:spPr>
          <a:xfrm>
            <a:off x="205945" y="5246314"/>
            <a:ext cx="5788860" cy="369332"/>
          </a:xfrm>
          <a:prstGeom prst="rect">
            <a:avLst/>
          </a:prstGeom>
          <a:noFill/>
        </p:spPr>
        <p:txBody>
          <a:bodyPr wrap="square">
            <a:spAutoFit/>
          </a:bodyPr>
          <a:lstStyle/>
          <a:p>
            <a:pPr algn="ctr"/>
            <a:r>
              <a:rPr lang="en-US" dirty="0"/>
              <a:t>Source Code</a:t>
            </a:r>
          </a:p>
        </p:txBody>
      </p:sp>
      <p:sp>
        <p:nvSpPr>
          <p:cNvPr id="81" name="TextBox 80">
            <a:extLst>
              <a:ext uri="{FF2B5EF4-FFF2-40B4-BE49-F238E27FC236}">
                <a16:creationId xmlns:a16="http://schemas.microsoft.com/office/drawing/2014/main" id="{2EA6AE37-FF06-8465-6C8F-E03EB54CBBAB}"/>
              </a:ext>
            </a:extLst>
          </p:cNvPr>
          <p:cNvSpPr txBox="1"/>
          <p:nvPr/>
        </p:nvSpPr>
        <p:spPr>
          <a:xfrm>
            <a:off x="6304324" y="5251516"/>
            <a:ext cx="5836329" cy="369332"/>
          </a:xfrm>
          <a:prstGeom prst="rect">
            <a:avLst/>
          </a:prstGeom>
          <a:noFill/>
        </p:spPr>
        <p:txBody>
          <a:bodyPr wrap="square">
            <a:spAutoFit/>
          </a:bodyPr>
          <a:lstStyle/>
          <a:p>
            <a:pPr algn="ctr"/>
            <a:r>
              <a:rPr lang="en-US" dirty="0"/>
              <a:t>Binary Implementation</a:t>
            </a:r>
          </a:p>
        </p:txBody>
      </p:sp>
      <p:sp>
        <p:nvSpPr>
          <p:cNvPr id="5" name="TextBox 4">
            <a:extLst>
              <a:ext uri="{FF2B5EF4-FFF2-40B4-BE49-F238E27FC236}">
                <a16:creationId xmlns:a16="http://schemas.microsoft.com/office/drawing/2014/main" id="{4CC2DFEA-0BFC-4065-B79D-F0AE77A41943}"/>
              </a:ext>
            </a:extLst>
          </p:cNvPr>
          <p:cNvSpPr txBox="1"/>
          <p:nvPr/>
        </p:nvSpPr>
        <p:spPr>
          <a:xfrm>
            <a:off x="278783" y="1070048"/>
            <a:ext cx="9196748" cy="523220"/>
          </a:xfrm>
          <a:prstGeom prst="rect">
            <a:avLst/>
          </a:prstGeom>
          <a:noFill/>
        </p:spPr>
        <p:txBody>
          <a:bodyPr wrap="none" lIns="0" rtlCol="0">
            <a:spAutoFit/>
          </a:bodyPr>
          <a:lstStyle/>
          <a:p>
            <a:pPr algn="l"/>
            <a:r>
              <a:rPr lang="en-US" sz="2800" dirty="0">
                <a:latin typeface="Arial" panose="020B0604020202020204" pitchFamily="34" charset="0"/>
              </a:rPr>
              <a:t>Dynamic vs. Static Analysis can produce different results.</a:t>
            </a:r>
            <a:endParaRPr lang="en-US" sz="2800" b="0" i="0" u="none" strike="noStrike" dirty="0">
              <a:effectLst/>
              <a:latin typeface="Arial" panose="020B0604020202020204" pitchFamily="34" charset="0"/>
            </a:endParaRPr>
          </a:p>
        </p:txBody>
      </p:sp>
      <p:sp>
        <p:nvSpPr>
          <p:cNvPr id="9" name="Google Shape;121;p54">
            <a:extLst>
              <a:ext uri="{FF2B5EF4-FFF2-40B4-BE49-F238E27FC236}">
                <a16:creationId xmlns:a16="http://schemas.microsoft.com/office/drawing/2014/main" id="{CC68FC44-BD9A-FD69-0CD8-A35AC4F10E3B}"/>
              </a:ext>
            </a:extLst>
          </p:cNvPr>
          <p:cNvSpPr txBox="1">
            <a:spLocks/>
          </p:cNvSpPr>
          <p:nvPr/>
        </p:nvSpPr>
        <p:spPr>
          <a:xfrm>
            <a:off x="184645" y="204014"/>
            <a:ext cx="8890775"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SOFTWARE COMPOSITION Analysis</a:t>
            </a:r>
            <a:endParaRPr lang="en-US" sz="4800" b="1" dirty="0"/>
          </a:p>
        </p:txBody>
      </p:sp>
      <p:sp>
        <p:nvSpPr>
          <p:cNvPr id="52" name="TextBox 51">
            <a:extLst>
              <a:ext uri="{FF2B5EF4-FFF2-40B4-BE49-F238E27FC236}">
                <a16:creationId xmlns:a16="http://schemas.microsoft.com/office/drawing/2014/main" id="{94CD8705-C38D-BA67-48B0-114289A245AE}"/>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21701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F39E0A1D-394F-530B-78D9-42D807AA11E4}"/>
            </a:ext>
          </a:extLst>
        </p:cNvPr>
        <p:cNvGrpSpPr/>
        <p:nvPr/>
      </p:nvGrpSpPr>
      <p:grpSpPr>
        <a:xfrm>
          <a:off x="0" y="0"/>
          <a:ext cx="0" cy="0"/>
          <a:chOff x="0" y="0"/>
          <a:chExt cx="0" cy="0"/>
        </a:xfrm>
      </p:grpSpPr>
      <p:graphicFrame>
        <p:nvGraphicFramePr>
          <p:cNvPr id="60" name="Table 59">
            <a:extLst>
              <a:ext uri="{FF2B5EF4-FFF2-40B4-BE49-F238E27FC236}">
                <a16:creationId xmlns:a16="http://schemas.microsoft.com/office/drawing/2014/main" id="{E26779F6-01F3-841D-4EA2-D812311E1A43}"/>
              </a:ext>
            </a:extLst>
          </p:cNvPr>
          <p:cNvGraphicFramePr>
            <a:graphicFrameLocks noGrp="1"/>
          </p:cNvGraphicFramePr>
          <p:nvPr/>
        </p:nvGraphicFramePr>
        <p:xfrm>
          <a:off x="630195" y="2029297"/>
          <a:ext cx="11331146" cy="1787086"/>
        </p:xfrm>
        <a:graphic>
          <a:graphicData uri="http://schemas.openxmlformats.org/drawingml/2006/table">
            <a:tbl>
              <a:tblPr>
                <a:tableStyleId>{69012ECD-51FC-41F1-AA8D-1B2483CD663E}</a:tableStyleId>
              </a:tblPr>
              <a:tblGrid>
                <a:gridCol w="2323070">
                  <a:extLst>
                    <a:ext uri="{9D8B030D-6E8A-4147-A177-3AD203B41FA5}">
                      <a16:colId xmlns:a16="http://schemas.microsoft.com/office/drawing/2014/main" val="2545410266"/>
                    </a:ext>
                  </a:extLst>
                </a:gridCol>
                <a:gridCol w="9008076">
                  <a:extLst>
                    <a:ext uri="{9D8B030D-6E8A-4147-A177-3AD203B41FA5}">
                      <a16:colId xmlns:a16="http://schemas.microsoft.com/office/drawing/2014/main" val="2321460108"/>
                    </a:ext>
                  </a:extLst>
                </a:gridCol>
              </a:tblGrid>
              <a:tr h="155026">
                <a:tc>
                  <a:txBody>
                    <a:bodyPr/>
                    <a:lstStyle/>
                    <a:p>
                      <a:pPr algn="ctr" fontAlgn="b"/>
                      <a:r>
                        <a:rPr lang="en-US" sz="2000" b="1" u="none" strike="noStrike" dirty="0">
                          <a:solidFill>
                            <a:sysClr val="windowText" lastClr="000000"/>
                          </a:solidFill>
                          <a:effectLst/>
                        </a:rPr>
                        <a:t>Methodology</a:t>
                      </a:r>
                      <a:endParaRPr lang="en-US" sz="2000" b="1" i="0" u="none" strike="noStrike" dirty="0">
                        <a:solidFill>
                          <a:sysClr val="windowText" lastClr="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2000" b="1" i="0" u="none" strike="noStrike" dirty="0">
                          <a:solidFill>
                            <a:sysClr val="windowText" lastClr="000000"/>
                          </a:solidFill>
                          <a:effectLst/>
                          <a:latin typeface="Aptos Narrow" panose="020B0004020202020204" pitchFamily="34" charset="0"/>
                        </a:rPr>
                        <a:t>Details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384847933"/>
                  </a:ext>
                </a:extLst>
              </a:tr>
              <a:tr h="304849">
                <a:tc>
                  <a:txBody>
                    <a:bodyPr/>
                    <a:lstStyle/>
                    <a:p>
                      <a:pPr algn="ctr" fontAlgn="b"/>
                      <a:r>
                        <a:rPr lang="en-US" sz="1400" u="none" strike="noStrike" dirty="0">
                          <a:solidFill>
                            <a:sysClr val="windowText" lastClr="000000"/>
                          </a:solidFill>
                          <a:effectLst/>
                        </a:rPr>
                        <a:t>Fuzzy Hashing</a:t>
                      </a:r>
                      <a:endParaRPr lang="en-US" sz="1400" b="1" i="0" u="none" strike="noStrike" dirty="0">
                        <a:solidFill>
                          <a:sysClr val="windowText" lastClr="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r>
                        <a:rPr lang="en-US" sz="1600" u="none" strike="noStrike" dirty="0">
                          <a:effectLst/>
                        </a:rPr>
                        <a:t>Use a preexistent dataset of hashes to determine proximity between binary artifacts.</a:t>
                      </a:r>
                      <a:endParaRPr lang="en-U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0923365"/>
                  </a:ext>
                </a:extLst>
              </a:tr>
              <a:tr h="304849">
                <a:tc>
                  <a:txBody>
                    <a:bodyPr/>
                    <a:lstStyle/>
                    <a:p>
                      <a:pPr algn="ctr" fontAlgn="b"/>
                      <a:r>
                        <a:rPr lang="en-US" sz="1400" u="none" strike="noStrike" dirty="0">
                          <a:solidFill>
                            <a:sysClr val="windowText" lastClr="000000"/>
                          </a:solidFill>
                          <a:effectLst/>
                        </a:rPr>
                        <a:t>Symbols Extraction</a:t>
                      </a:r>
                      <a:endParaRPr lang="en-US" sz="1400" b="1" i="0" u="none" strike="noStrike" dirty="0">
                        <a:solidFill>
                          <a:sysClr val="windowText" lastClr="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r>
                        <a:rPr lang="en-US" sz="1600" u="none" strike="noStrike" dirty="0">
                          <a:effectLst/>
                        </a:rPr>
                        <a:t>Utilize symbols like literal strings, export symbols, and other signatures to identify binaries.</a:t>
                      </a:r>
                      <a:endParaRPr lang="en-U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9175966"/>
                  </a:ext>
                </a:extLst>
              </a:tr>
              <a:tr h="155026">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u="none" strike="noStrike" dirty="0">
                          <a:solidFill>
                            <a:sysClr val="windowText" lastClr="000000"/>
                          </a:solidFill>
                          <a:effectLst/>
                        </a:rPr>
                        <a:t>Package Metadata</a:t>
                      </a:r>
                      <a:endParaRPr lang="en-US" sz="1400" b="1" i="0" u="none" strike="noStrike" dirty="0">
                        <a:solidFill>
                          <a:sysClr val="windowText" lastClr="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r>
                        <a:rPr lang="en-US" sz="1600" u="none" strike="noStrike" dirty="0">
                          <a:effectLst/>
                        </a:rPr>
                        <a:t>Extract package identification evidence from package metadata or other official sources. </a:t>
                      </a:r>
                      <a:endParaRPr lang="en-U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0950130"/>
                  </a:ext>
                </a:extLst>
              </a:tr>
              <a:tr h="304849">
                <a:tc>
                  <a:txBody>
                    <a:bodyPr/>
                    <a:lstStyle/>
                    <a:p>
                      <a:pPr algn="ctr" fontAlgn="b"/>
                      <a:r>
                        <a:rPr lang="en-US" sz="1400" u="none" strike="noStrike" dirty="0">
                          <a:solidFill>
                            <a:sysClr val="windowText" lastClr="000000"/>
                          </a:solidFill>
                          <a:effectLst/>
                        </a:rPr>
                        <a:t>Compression redundancy</a:t>
                      </a:r>
                      <a:endParaRPr lang="en-US" sz="1400" b="1" i="0" u="none" strike="noStrike" dirty="0">
                        <a:solidFill>
                          <a:sysClr val="windowText" lastClr="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r>
                        <a:rPr lang="en-US" sz="1600" u="none" strike="noStrike" dirty="0">
                          <a:effectLst/>
                        </a:rPr>
                        <a:t>Identify overlaps (code cloning) when compressing two software artifacts.</a:t>
                      </a:r>
                      <a:endParaRPr lang="en-U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311161"/>
                  </a:ext>
                </a:extLst>
              </a:tr>
              <a:tr h="304849">
                <a:tc>
                  <a:txBody>
                    <a:bodyPr/>
                    <a:lstStyle/>
                    <a:p>
                      <a:pPr algn="ctr" fontAlgn="b"/>
                      <a:r>
                        <a:rPr lang="en-US" sz="1400" u="none" strike="noStrike" dirty="0">
                          <a:solidFill>
                            <a:sysClr val="windowText" lastClr="000000"/>
                          </a:solidFill>
                          <a:effectLst/>
                        </a:rPr>
                        <a:t>Binary Deltas</a:t>
                      </a:r>
                      <a:endParaRPr lang="en-US" sz="1400" b="1" i="0" u="none" strike="noStrike" dirty="0">
                        <a:solidFill>
                          <a:sysClr val="windowText" lastClr="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l" fontAlgn="b"/>
                      <a:r>
                        <a:rPr lang="en-US" sz="1600" u="none" strike="noStrike" dirty="0">
                          <a:effectLst/>
                        </a:rPr>
                        <a:t>Identify diff between two artifacts, inferring identification when delta is close to 0.</a:t>
                      </a:r>
                      <a:endParaRPr lang="en-US" sz="1600" b="0"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567350"/>
                  </a:ext>
                </a:extLst>
              </a:tr>
            </a:tbl>
          </a:graphicData>
        </a:graphic>
      </p:graphicFrame>
      <p:sp>
        <p:nvSpPr>
          <p:cNvPr id="2" name="TextBox 1">
            <a:extLst>
              <a:ext uri="{FF2B5EF4-FFF2-40B4-BE49-F238E27FC236}">
                <a16:creationId xmlns:a16="http://schemas.microsoft.com/office/drawing/2014/main" id="{45BB2CDA-9396-60EF-25CD-8F11868B9F96}"/>
              </a:ext>
            </a:extLst>
          </p:cNvPr>
          <p:cNvSpPr txBox="1"/>
          <p:nvPr/>
        </p:nvSpPr>
        <p:spPr>
          <a:xfrm>
            <a:off x="278783" y="1070048"/>
            <a:ext cx="10276211" cy="523220"/>
          </a:xfrm>
          <a:prstGeom prst="rect">
            <a:avLst/>
          </a:prstGeom>
          <a:noFill/>
        </p:spPr>
        <p:txBody>
          <a:bodyPr wrap="none" lIns="0" rtlCol="0">
            <a:spAutoFit/>
          </a:bodyPr>
          <a:lstStyle/>
          <a:p>
            <a:pPr algn="l"/>
            <a:r>
              <a:rPr lang="en-US" sz="2800" dirty="0">
                <a:latin typeface="Arial" panose="020B0604020202020204" pitchFamily="34" charset="0"/>
              </a:rPr>
              <a:t>Binary Static Analysis – Methodology Matters for results quality. </a:t>
            </a:r>
            <a:endParaRPr lang="en-US" sz="2800" b="0" i="0" u="none" strike="noStrike" dirty="0">
              <a:effectLst/>
              <a:latin typeface="Arial" panose="020B0604020202020204" pitchFamily="34" charset="0"/>
            </a:endParaRPr>
          </a:p>
        </p:txBody>
      </p:sp>
      <p:sp>
        <p:nvSpPr>
          <p:cNvPr id="3" name="TextBox 2">
            <a:extLst>
              <a:ext uri="{FF2B5EF4-FFF2-40B4-BE49-F238E27FC236}">
                <a16:creationId xmlns:a16="http://schemas.microsoft.com/office/drawing/2014/main" id="{12526382-D12E-C1BC-48EE-6FAE327B833F}"/>
              </a:ext>
            </a:extLst>
          </p:cNvPr>
          <p:cNvSpPr txBox="1"/>
          <p:nvPr/>
        </p:nvSpPr>
        <p:spPr>
          <a:xfrm>
            <a:off x="630196" y="4252412"/>
            <a:ext cx="11331145" cy="1938992"/>
          </a:xfrm>
          <a:prstGeom prst="rect">
            <a:avLst/>
          </a:prstGeom>
          <a:noFill/>
        </p:spPr>
        <p:txBody>
          <a:bodyPr wrap="square" lIns="0" rtlCol="0">
            <a:spAutoFit/>
          </a:bodyPr>
          <a:lstStyle/>
          <a:p>
            <a:pPr algn="l"/>
            <a:r>
              <a:rPr lang="en-US" sz="2400" dirty="0"/>
              <a:t>Most SCA tools implement Package Metadata and Symbol Extraction. However, their output typically requires manual confirmation. This is because package metadata only works when packages embed that information, and symbols are only present if debug information is available and hasn't been scrambled for security reasons.</a:t>
            </a:r>
          </a:p>
        </p:txBody>
      </p:sp>
      <p:sp>
        <p:nvSpPr>
          <p:cNvPr id="5" name="Title 4">
            <a:extLst>
              <a:ext uri="{FF2B5EF4-FFF2-40B4-BE49-F238E27FC236}">
                <a16:creationId xmlns:a16="http://schemas.microsoft.com/office/drawing/2014/main" id="{DB04191F-02BB-6B26-DF5E-1A9DB4229BE2}"/>
              </a:ext>
            </a:extLst>
          </p:cNvPr>
          <p:cNvSpPr>
            <a:spLocks noGrp="1"/>
          </p:cNvSpPr>
          <p:nvPr>
            <p:ph type="title"/>
          </p:nvPr>
        </p:nvSpPr>
        <p:spPr/>
        <p:txBody>
          <a:bodyPr/>
          <a:lstStyle/>
          <a:p>
            <a:endParaRPr lang="en-US"/>
          </a:p>
        </p:txBody>
      </p:sp>
      <p:sp>
        <p:nvSpPr>
          <p:cNvPr id="6" name="Google Shape;121;p54">
            <a:extLst>
              <a:ext uri="{FF2B5EF4-FFF2-40B4-BE49-F238E27FC236}">
                <a16:creationId xmlns:a16="http://schemas.microsoft.com/office/drawing/2014/main" id="{A2136B9C-5FE6-1A33-2CFB-10EEF8928D0D}"/>
              </a:ext>
            </a:extLst>
          </p:cNvPr>
          <p:cNvSpPr txBox="1">
            <a:spLocks/>
          </p:cNvSpPr>
          <p:nvPr/>
        </p:nvSpPr>
        <p:spPr>
          <a:xfrm>
            <a:off x="184645" y="204014"/>
            <a:ext cx="8890775"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SOFTWARE COMPOSITION Analysis</a:t>
            </a:r>
            <a:endParaRPr lang="en-US" sz="4800" b="1" dirty="0"/>
          </a:p>
        </p:txBody>
      </p:sp>
      <p:sp>
        <p:nvSpPr>
          <p:cNvPr id="8" name="TextBox 7">
            <a:extLst>
              <a:ext uri="{FF2B5EF4-FFF2-40B4-BE49-F238E27FC236}">
                <a16:creationId xmlns:a16="http://schemas.microsoft.com/office/drawing/2014/main" id="{171BEAC9-262E-DDF1-72D4-385A3F2FB7B7}"/>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169411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F29C8-BBA7-19BE-613D-207A7E36A1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CF60EC-C896-ED2E-B00A-0EACA13DB406}"/>
              </a:ext>
            </a:extLst>
          </p:cNvPr>
          <p:cNvSpPr>
            <a:spLocks noGrp="1"/>
          </p:cNvSpPr>
          <p:nvPr>
            <p:ph type="title"/>
          </p:nvPr>
        </p:nvSpPr>
        <p:spPr>
          <a:xfrm>
            <a:off x="443021" y="2719854"/>
            <a:ext cx="11444179" cy="1864178"/>
          </a:xfrm>
        </p:spPr>
        <p:txBody>
          <a:bodyPr/>
          <a:lstStyle/>
          <a:p>
            <a:pPr algn="ctr"/>
            <a:r>
              <a:rPr lang="en-US" sz="4800" dirty="0"/>
              <a:t>Agentic AI</a:t>
            </a:r>
            <a:br>
              <a:rPr lang="en-US" sz="3200" dirty="0"/>
            </a:br>
            <a:r>
              <a:rPr lang="en-US" sz="3200" dirty="0"/>
              <a:t>A tool that learns to use tools</a:t>
            </a:r>
            <a:endParaRPr lang="en-US" sz="4400" dirty="0"/>
          </a:p>
        </p:txBody>
      </p:sp>
    </p:spTree>
    <p:extLst>
      <p:ext uri="{BB962C8B-B14F-4D97-AF65-F5344CB8AC3E}">
        <p14:creationId xmlns:p14="http://schemas.microsoft.com/office/powerpoint/2010/main" val="426687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8C2E5325-DA36-CE5E-AB7B-5B388B80960C}"/>
            </a:ext>
          </a:extLst>
        </p:cNvPr>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612A8A5-2B2A-ECF3-85A6-6A7AE72B1F95}"/>
              </a:ext>
            </a:extLst>
          </p:cNvPr>
          <p:cNvSpPr>
            <a:spLocks noGrp="1"/>
          </p:cNvSpPr>
          <p:nvPr>
            <p:ph idx="1"/>
          </p:nvPr>
        </p:nvSpPr>
        <p:spPr>
          <a:xfrm>
            <a:off x="278783" y="1864894"/>
            <a:ext cx="11596385" cy="3525253"/>
          </a:xfrm>
        </p:spPr>
        <p:txBody>
          <a:bodyPr anchor="t">
            <a:normAutofit/>
          </a:bodyPr>
          <a:lstStyle/>
          <a:p>
            <a:pPr marL="457200" indent="-457200">
              <a:buFont typeface="Arial" panose="020B0604020202020204" pitchFamily="34" charset="0"/>
              <a:buChar char="•"/>
            </a:pPr>
            <a:r>
              <a:rPr lang="en-US" sz="2800" dirty="0"/>
              <a:t>Open Source License Compliance is dynamically complex, requires technical experience (learn technology) and understand the use case in detail.</a:t>
            </a:r>
          </a:p>
          <a:p>
            <a:pPr marL="457200" indent="-457200">
              <a:buFont typeface="Arial" panose="020B0604020202020204" pitchFamily="34" charset="0"/>
              <a:buChar char="•"/>
            </a:pPr>
            <a:r>
              <a:rPr lang="en-US" sz="2800" dirty="0"/>
              <a:t>The traditional approach is always difficult to scale and require tailored guidance.</a:t>
            </a:r>
          </a:p>
          <a:p>
            <a:pPr marL="457200" indent="-457200">
              <a:buFont typeface="Arial" panose="020B0604020202020204" pitchFamily="34" charset="0"/>
              <a:buChar char="•"/>
            </a:pPr>
            <a:r>
              <a:rPr lang="en-US" sz="2800" dirty="0"/>
              <a:t>Tools are not an automatic solution, not all tools produce the same data (format and quality), most Knowledge DB are opinionated, which doesn’t mean they are correct.</a:t>
            </a:r>
          </a:p>
          <a:p>
            <a:endParaRPr lang="en-US" sz="2800" dirty="0"/>
          </a:p>
          <a:p>
            <a:pPr marL="457200" indent="-457200">
              <a:buFont typeface="Arial" panose="020B0604020202020204" pitchFamily="34" charset="0"/>
              <a:buChar char="•"/>
            </a:pPr>
            <a:endParaRPr lang="en-US" sz="2800" dirty="0"/>
          </a:p>
        </p:txBody>
      </p:sp>
      <p:sp>
        <p:nvSpPr>
          <p:cNvPr id="2" name="TextBox 1">
            <a:extLst>
              <a:ext uri="{FF2B5EF4-FFF2-40B4-BE49-F238E27FC236}">
                <a16:creationId xmlns:a16="http://schemas.microsoft.com/office/drawing/2014/main" id="{06F1DB2D-66AF-E596-0E1D-108F3E82F7B2}"/>
              </a:ext>
            </a:extLst>
          </p:cNvPr>
          <p:cNvSpPr txBox="1"/>
          <p:nvPr/>
        </p:nvSpPr>
        <p:spPr>
          <a:xfrm>
            <a:off x="278783" y="1070048"/>
            <a:ext cx="6568401" cy="523220"/>
          </a:xfrm>
          <a:prstGeom prst="rect">
            <a:avLst/>
          </a:prstGeom>
          <a:noFill/>
        </p:spPr>
        <p:txBody>
          <a:bodyPr wrap="none" lIns="0" rtlCol="0">
            <a:spAutoFit/>
          </a:bodyPr>
          <a:lstStyle/>
          <a:p>
            <a:pPr algn="l"/>
            <a:r>
              <a:rPr lang="en-US" sz="2800" b="0" i="0" u="none" strike="noStrike" dirty="0">
                <a:effectLst/>
                <a:latin typeface="Arial" panose="020B0604020202020204" pitchFamily="34" charset="0"/>
              </a:rPr>
              <a:t>Let</a:t>
            </a:r>
            <a:r>
              <a:rPr lang="en-US" sz="2800" dirty="0">
                <a:latin typeface="Arial" panose="020B0604020202020204" pitchFamily="34" charset="0"/>
              </a:rPr>
              <a:t>’s define the problem and build a goal</a:t>
            </a:r>
            <a:endParaRPr lang="en-US" sz="2800" b="0" i="0" u="none" strike="noStrike" dirty="0">
              <a:effectLst/>
              <a:latin typeface="Arial" panose="020B0604020202020204" pitchFamily="34" charset="0"/>
            </a:endParaRPr>
          </a:p>
        </p:txBody>
      </p:sp>
      <p:sp>
        <p:nvSpPr>
          <p:cNvPr id="5" name="Google Shape;121;p54">
            <a:extLst>
              <a:ext uri="{FF2B5EF4-FFF2-40B4-BE49-F238E27FC236}">
                <a16:creationId xmlns:a16="http://schemas.microsoft.com/office/drawing/2014/main" id="{2246D083-86C5-966A-233C-1842484521CC}"/>
              </a:ext>
            </a:extLst>
          </p:cNvPr>
          <p:cNvSpPr txBox="1">
            <a:spLocks/>
          </p:cNvSpPr>
          <p:nvPr/>
        </p:nvSpPr>
        <p:spPr>
          <a:xfrm>
            <a:off x="184645" y="204014"/>
            <a:ext cx="8890775"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The “agentic approach”</a:t>
            </a:r>
            <a:endParaRPr lang="en-US" sz="4800" b="1" dirty="0"/>
          </a:p>
        </p:txBody>
      </p:sp>
      <p:sp>
        <p:nvSpPr>
          <p:cNvPr id="8" name="TextBox 7">
            <a:extLst>
              <a:ext uri="{FF2B5EF4-FFF2-40B4-BE49-F238E27FC236}">
                <a16:creationId xmlns:a16="http://schemas.microsoft.com/office/drawing/2014/main" id="{33DC1AEE-F481-B649-D641-3F8BDBB597C2}"/>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371814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4E940A05-7956-F396-3F6B-992B74DB882C}"/>
            </a:ext>
          </a:extLst>
        </p:cNvPr>
        <p:cNvGrpSpPr/>
        <p:nvPr/>
      </p:nvGrpSpPr>
      <p:grpSpPr>
        <a:xfrm>
          <a:off x="0" y="0"/>
          <a:ext cx="0" cy="0"/>
          <a:chOff x="0" y="0"/>
          <a:chExt cx="0" cy="0"/>
        </a:xfrm>
      </p:grpSpPr>
      <p:sp>
        <p:nvSpPr>
          <p:cNvPr id="6" name="Content Placeholder 2">
            <a:extLst>
              <a:ext uri="{FF2B5EF4-FFF2-40B4-BE49-F238E27FC236}">
                <a16:creationId xmlns:a16="http://schemas.microsoft.com/office/drawing/2014/main" id="{610BB6A0-769D-8268-133D-EA11A916E9DC}"/>
              </a:ext>
            </a:extLst>
          </p:cNvPr>
          <p:cNvSpPr>
            <a:spLocks noGrp="1"/>
          </p:cNvSpPr>
          <p:nvPr>
            <p:ph idx="1"/>
          </p:nvPr>
        </p:nvSpPr>
        <p:spPr>
          <a:xfrm>
            <a:off x="278783" y="1864894"/>
            <a:ext cx="11596385" cy="4211053"/>
          </a:xfrm>
        </p:spPr>
        <p:txBody>
          <a:bodyPr anchor="t">
            <a:normAutofit/>
          </a:bodyPr>
          <a:lstStyle/>
          <a:p>
            <a:pPr marL="457200" indent="-457200">
              <a:buFont typeface="Arial" panose="020B0604020202020204" pitchFamily="34" charset="0"/>
              <a:buChar char="•"/>
            </a:pPr>
            <a:r>
              <a:rPr lang="en-US" sz="2800" dirty="0">
                <a:solidFill>
                  <a:srgbClr val="FFC000"/>
                </a:solidFill>
              </a:rPr>
              <a:t>We can teach AI to do the heavy lifting of OSLC </a:t>
            </a:r>
            <a:r>
              <a:rPr lang="en-US" sz="2800" dirty="0"/>
              <a:t>(code scanning, data enrichment, verify external sources, identify license texts, compile risk analysis reports, generate compliance artifacts, etc.)</a:t>
            </a:r>
          </a:p>
          <a:p>
            <a:pPr marL="457200" indent="-457200">
              <a:buFont typeface="Arial" panose="020B0604020202020204" pitchFamily="34" charset="0"/>
              <a:buChar char="•"/>
            </a:pPr>
            <a:r>
              <a:rPr lang="en-US" sz="2800" dirty="0">
                <a:solidFill>
                  <a:srgbClr val="FFC000"/>
                </a:solidFill>
              </a:rPr>
              <a:t>We can use the information generated to build a conclusion.</a:t>
            </a:r>
          </a:p>
          <a:p>
            <a:pPr marL="457200" indent="-457200">
              <a:buFont typeface="Arial" panose="020B0604020202020204" pitchFamily="34" charset="0"/>
              <a:buChar char="•"/>
            </a:pPr>
            <a:r>
              <a:rPr lang="en-US" sz="2800" dirty="0">
                <a:solidFill>
                  <a:srgbClr val="FFC000"/>
                </a:solidFill>
              </a:rPr>
              <a:t>AI will not replace the need for an Open Source Compliance Engineer to make decisions</a:t>
            </a:r>
            <a:r>
              <a:rPr lang="en-US" sz="2800" dirty="0"/>
              <a:t>, but it will help handle much of the work—potentially most of it, if the tasks are limited to scanning and data gathering.</a:t>
            </a:r>
          </a:p>
        </p:txBody>
      </p:sp>
      <p:sp>
        <p:nvSpPr>
          <p:cNvPr id="2" name="TextBox 1">
            <a:extLst>
              <a:ext uri="{FF2B5EF4-FFF2-40B4-BE49-F238E27FC236}">
                <a16:creationId xmlns:a16="http://schemas.microsoft.com/office/drawing/2014/main" id="{BF5D9C56-0CD9-86CC-E0EB-2AA14BF82627}"/>
              </a:ext>
            </a:extLst>
          </p:cNvPr>
          <p:cNvSpPr txBox="1"/>
          <p:nvPr/>
        </p:nvSpPr>
        <p:spPr>
          <a:xfrm>
            <a:off x="278783" y="1070048"/>
            <a:ext cx="6568401" cy="523220"/>
          </a:xfrm>
          <a:prstGeom prst="rect">
            <a:avLst/>
          </a:prstGeom>
          <a:noFill/>
        </p:spPr>
        <p:txBody>
          <a:bodyPr wrap="none" lIns="0" rtlCol="0">
            <a:spAutoFit/>
          </a:bodyPr>
          <a:lstStyle/>
          <a:p>
            <a:pPr algn="l"/>
            <a:r>
              <a:rPr lang="en-US" sz="2800" b="0" i="0" u="none" strike="noStrike" dirty="0">
                <a:effectLst/>
                <a:latin typeface="Arial" panose="020B0604020202020204" pitchFamily="34" charset="0"/>
              </a:rPr>
              <a:t>Let</a:t>
            </a:r>
            <a:r>
              <a:rPr lang="en-US" sz="2800" dirty="0">
                <a:latin typeface="Arial" panose="020B0604020202020204" pitchFamily="34" charset="0"/>
              </a:rPr>
              <a:t>’s define the problem and build a goal</a:t>
            </a:r>
            <a:endParaRPr lang="en-US" sz="2800" b="0" i="0" u="none" strike="noStrike" dirty="0">
              <a:effectLst/>
              <a:latin typeface="Arial" panose="020B0604020202020204" pitchFamily="34" charset="0"/>
            </a:endParaRPr>
          </a:p>
        </p:txBody>
      </p:sp>
      <p:sp>
        <p:nvSpPr>
          <p:cNvPr id="5" name="Google Shape;121;p54">
            <a:extLst>
              <a:ext uri="{FF2B5EF4-FFF2-40B4-BE49-F238E27FC236}">
                <a16:creationId xmlns:a16="http://schemas.microsoft.com/office/drawing/2014/main" id="{5DD037DB-741B-5BAB-6EC3-0BCCA887D04D}"/>
              </a:ext>
            </a:extLst>
          </p:cNvPr>
          <p:cNvSpPr txBox="1">
            <a:spLocks/>
          </p:cNvSpPr>
          <p:nvPr/>
        </p:nvSpPr>
        <p:spPr>
          <a:xfrm>
            <a:off x="184645" y="204014"/>
            <a:ext cx="8890775"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The “agentic approach”</a:t>
            </a:r>
            <a:endParaRPr lang="en-US" sz="4800" b="1" dirty="0"/>
          </a:p>
        </p:txBody>
      </p:sp>
      <p:sp>
        <p:nvSpPr>
          <p:cNvPr id="8" name="TextBox 7">
            <a:extLst>
              <a:ext uri="{FF2B5EF4-FFF2-40B4-BE49-F238E27FC236}">
                <a16:creationId xmlns:a16="http://schemas.microsoft.com/office/drawing/2014/main" id="{64C4F7E3-3A97-4AF7-3338-F0CF237AD51C}"/>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35831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1C920-D784-F84B-C0FA-260C508C98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5E6A12-9AF3-2C54-1DAF-A4A2CB19A196}"/>
              </a:ext>
            </a:extLst>
          </p:cNvPr>
          <p:cNvSpPr>
            <a:spLocks noGrp="1"/>
          </p:cNvSpPr>
          <p:nvPr>
            <p:ph type="title"/>
          </p:nvPr>
        </p:nvSpPr>
        <p:spPr>
          <a:xfrm>
            <a:off x="443021" y="2719854"/>
            <a:ext cx="11444179" cy="1864178"/>
          </a:xfrm>
        </p:spPr>
        <p:txBody>
          <a:bodyPr/>
          <a:lstStyle/>
          <a:p>
            <a:pPr algn="ctr"/>
            <a:r>
              <a:rPr lang="en-US" sz="4800" dirty="0"/>
              <a:t>Agentic AI</a:t>
            </a:r>
            <a:br>
              <a:rPr lang="en-US" sz="3200" dirty="0"/>
            </a:br>
            <a:r>
              <a:rPr lang="en-US" sz="3200" dirty="0"/>
              <a:t>The Basics</a:t>
            </a:r>
            <a:endParaRPr lang="en-US" sz="4400" dirty="0"/>
          </a:p>
        </p:txBody>
      </p:sp>
    </p:spTree>
    <p:extLst>
      <p:ext uri="{BB962C8B-B14F-4D97-AF65-F5344CB8AC3E}">
        <p14:creationId xmlns:p14="http://schemas.microsoft.com/office/powerpoint/2010/main" val="2001308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B1D10954-B031-59FE-B79A-766A97902F9C}"/>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370FE533-F3C8-9A5A-DB55-811927D6ABD2}"/>
              </a:ext>
            </a:extLst>
          </p:cNvPr>
          <p:cNvGrpSpPr/>
          <p:nvPr/>
        </p:nvGrpSpPr>
        <p:grpSpPr>
          <a:xfrm>
            <a:off x="2262223" y="1905347"/>
            <a:ext cx="1696453" cy="2203580"/>
            <a:chOff x="2129876" y="1714910"/>
            <a:chExt cx="1696453" cy="2203580"/>
          </a:xfrm>
        </p:grpSpPr>
        <p:sp>
          <p:nvSpPr>
            <p:cNvPr id="4" name="10-Point Star 3">
              <a:extLst>
                <a:ext uri="{FF2B5EF4-FFF2-40B4-BE49-F238E27FC236}">
                  <a16:creationId xmlns:a16="http://schemas.microsoft.com/office/drawing/2014/main" id="{67233A8E-8FFA-3D22-70EA-F7078D1A685E}"/>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3" name="Can 2">
              <a:extLst>
                <a:ext uri="{FF2B5EF4-FFF2-40B4-BE49-F238E27FC236}">
                  <a16:creationId xmlns:a16="http://schemas.microsoft.com/office/drawing/2014/main" id="{AEDAC660-9947-6BF0-760D-F090BF742E61}"/>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0F6909A8-4B61-090B-630A-7C56640E64AC}"/>
              </a:ext>
            </a:extLst>
          </p:cNvPr>
          <p:cNvGrpSpPr/>
          <p:nvPr/>
        </p:nvGrpSpPr>
        <p:grpSpPr>
          <a:xfrm>
            <a:off x="7868535" y="1770680"/>
            <a:ext cx="2180166" cy="2212226"/>
            <a:chOff x="7272879" y="1594782"/>
            <a:chExt cx="2180166" cy="2212226"/>
          </a:xfrm>
        </p:grpSpPr>
        <p:sp>
          <p:nvSpPr>
            <p:cNvPr id="5" name="Rectangle 4">
              <a:extLst>
                <a:ext uri="{FF2B5EF4-FFF2-40B4-BE49-F238E27FC236}">
                  <a16:creationId xmlns:a16="http://schemas.microsoft.com/office/drawing/2014/main" id="{76A7A9ED-237E-74CB-F39B-912AD12B9F89}"/>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76DA372-CC06-0F58-C38F-43566C91CD25}"/>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EDC6A52-517D-5512-7EDD-F72D834BCDCD}"/>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gonal Stripe 8">
              <a:extLst>
                <a:ext uri="{FF2B5EF4-FFF2-40B4-BE49-F238E27FC236}">
                  <a16:creationId xmlns:a16="http://schemas.microsoft.com/office/drawing/2014/main" id="{0E3A309B-8AC3-7BD8-350E-B62847D263DB}"/>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iagonal Stripe 9">
              <a:extLst>
                <a:ext uri="{FF2B5EF4-FFF2-40B4-BE49-F238E27FC236}">
                  <a16:creationId xmlns:a16="http://schemas.microsoft.com/office/drawing/2014/main" id="{A12E2484-EAC1-4E55-4FD4-C168595D0105}"/>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C1E2112D-3F86-8EBF-433A-4F090186EEDE}"/>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EB9123E-1EFC-A736-53D8-56548AE7683E}"/>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A084B98-7B65-3778-9081-18EA2C830F5C}"/>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F604C4DB-4EBE-141C-42AA-8C6549861EA0}"/>
                </a:ext>
              </a:extLst>
            </p:cNvPr>
            <p:cNvGrpSpPr/>
            <p:nvPr/>
          </p:nvGrpSpPr>
          <p:grpSpPr>
            <a:xfrm>
              <a:off x="8022686" y="2356102"/>
              <a:ext cx="681123" cy="854975"/>
              <a:chOff x="2129876" y="1714910"/>
              <a:chExt cx="1696453" cy="2203580"/>
            </a:xfrm>
          </p:grpSpPr>
          <p:sp>
            <p:nvSpPr>
              <p:cNvPr id="16" name="10-Point Star 15">
                <a:extLst>
                  <a:ext uri="{FF2B5EF4-FFF2-40B4-BE49-F238E27FC236}">
                    <a16:creationId xmlns:a16="http://schemas.microsoft.com/office/drawing/2014/main" id="{D09742D1-D48E-3F7B-BDE3-DEE30B7F2831}"/>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17" name="Can 16">
                <a:extLst>
                  <a:ext uri="{FF2B5EF4-FFF2-40B4-BE49-F238E27FC236}">
                    <a16:creationId xmlns:a16="http://schemas.microsoft.com/office/drawing/2014/main" id="{4F455DE4-7FB7-2E23-F6EF-C332C32E2B2F}"/>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19" name="TextBox 18">
            <a:extLst>
              <a:ext uri="{FF2B5EF4-FFF2-40B4-BE49-F238E27FC236}">
                <a16:creationId xmlns:a16="http://schemas.microsoft.com/office/drawing/2014/main" id="{CB1AFB34-2079-2FB3-1A7F-452A33EC159E}"/>
              </a:ext>
            </a:extLst>
          </p:cNvPr>
          <p:cNvSpPr txBox="1"/>
          <p:nvPr/>
        </p:nvSpPr>
        <p:spPr>
          <a:xfrm>
            <a:off x="973826" y="4501430"/>
            <a:ext cx="4273245" cy="1200329"/>
          </a:xfrm>
          <a:prstGeom prst="rect">
            <a:avLst/>
          </a:prstGeom>
          <a:noFill/>
        </p:spPr>
        <p:txBody>
          <a:bodyPr wrap="square" lIns="0" rtlCol="0">
            <a:spAutoFit/>
          </a:bodyPr>
          <a:lstStyle/>
          <a:p>
            <a:pPr marL="285750" indent="-285750" algn="l">
              <a:buFont typeface="Arial" panose="020B0604020202020204" pitchFamily="34" charset="0"/>
              <a:buChar char="•"/>
            </a:pPr>
            <a:r>
              <a:rPr lang="en-US" dirty="0"/>
              <a:t>Provides Knowledge</a:t>
            </a:r>
          </a:p>
          <a:p>
            <a:pPr marL="285750" indent="-285750" algn="l">
              <a:buFont typeface="Arial" panose="020B0604020202020204" pitchFamily="34" charset="0"/>
              <a:buChar char="•"/>
            </a:pPr>
            <a:r>
              <a:rPr lang="en-US" dirty="0"/>
              <a:t>Understand &amp; Generate Language</a:t>
            </a:r>
          </a:p>
          <a:p>
            <a:pPr marL="285750" indent="-285750" algn="l">
              <a:buFont typeface="Arial" panose="020B0604020202020204" pitchFamily="34" charset="0"/>
              <a:buChar char="•"/>
            </a:pPr>
            <a:r>
              <a:rPr lang="en-US" dirty="0"/>
              <a:t>Answering questions, summarizing, content creation   </a:t>
            </a:r>
          </a:p>
        </p:txBody>
      </p:sp>
      <p:sp>
        <p:nvSpPr>
          <p:cNvPr id="20" name="TextBox 19">
            <a:extLst>
              <a:ext uri="{FF2B5EF4-FFF2-40B4-BE49-F238E27FC236}">
                <a16:creationId xmlns:a16="http://schemas.microsoft.com/office/drawing/2014/main" id="{D347209B-F1CB-6F47-C2D1-78C074E5B636}"/>
              </a:ext>
            </a:extLst>
          </p:cNvPr>
          <p:cNvSpPr txBox="1"/>
          <p:nvPr/>
        </p:nvSpPr>
        <p:spPr>
          <a:xfrm>
            <a:off x="6919209" y="4466545"/>
            <a:ext cx="4079388" cy="1200329"/>
          </a:xfrm>
          <a:prstGeom prst="rect">
            <a:avLst/>
          </a:prstGeom>
          <a:noFill/>
        </p:spPr>
        <p:txBody>
          <a:bodyPr wrap="square" lIns="0" rtlCol="0">
            <a:spAutoFit/>
          </a:bodyPr>
          <a:lstStyle/>
          <a:p>
            <a:pPr marL="285750" indent="-285750" algn="l">
              <a:buFont typeface="Arial" panose="020B0604020202020204" pitchFamily="34" charset="0"/>
              <a:buChar char="•"/>
            </a:pPr>
            <a:r>
              <a:rPr lang="en-US" dirty="0"/>
              <a:t>Applies Knowledge to Act</a:t>
            </a:r>
          </a:p>
          <a:p>
            <a:pPr marL="285750" indent="-285750" algn="l">
              <a:buFont typeface="Arial" panose="020B0604020202020204" pitchFamily="34" charset="0"/>
              <a:buChar char="•"/>
            </a:pPr>
            <a:r>
              <a:rPr lang="en-US" dirty="0"/>
              <a:t>Act Autonomously &amp; Achieve Goals</a:t>
            </a:r>
          </a:p>
          <a:p>
            <a:pPr marL="285750" indent="-285750" algn="l">
              <a:buFont typeface="Arial" panose="020B0604020202020204" pitchFamily="34" charset="0"/>
              <a:buChar char="•"/>
            </a:pPr>
            <a:r>
              <a:rPr lang="en-US" dirty="0"/>
              <a:t>Planning, using tools (incl. LLMs), learning, adapting   </a:t>
            </a:r>
          </a:p>
        </p:txBody>
      </p:sp>
      <p:sp>
        <p:nvSpPr>
          <p:cNvPr id="2" name="Google Shape;121;p54">
            <a:extLst>
              <a:ext uri="{FF2B5EF4-FFF2-40B4-BE49-F238E27FC236}">
                <a16:creationId xmlns:a16="http://schemas.microsoft.com/office/drawing/2014/main" id="{0E9E9829-5DA3-1DF0-2ABB-7206AB26FBBB}"/>
              </a:ext>
            </a:extLst>
          </p:cNvPr>
          <p:cNvSpPr txBox="1">
            <a:spLocks/>
          </p:cNvSpPr>
          <p:nvPr/>
        </p:nvSpPr>
        <p:spPr>
          <a:xfrm>
            <a:off x="184645" y="204014"/>
            <a:ext cx="11211065"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What’s the difference between LLM and AGENTIC AI?</a:t>
            </a:r>
            <a:endParaRPr lang="en-US" sz="4800" b="1" dirty="0"/>
          </a:p>
        </p:txBody>
      </p:sp>
      <p:sp>
        <p:nvSpPr>
          <p:cNvPr id="25" name="TextBox 24">
            <a:extLst>
              <a:ext uri="{FF2B5EF4-FFF2-40B4-BE49-F238E27FC236}">
                <a16:creationId xmlns:a16="http://schemas.microsoft.com/office/drawing/2014/main" id="{30313E38-1974-7498-9B35-A3846C1FBD21}"/>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74303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22E14438-C78F-E951-26F3-0F589D04F69F}"/>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7C4AB2C0-9B30-02E3-700A-F683747B13A9}"/>
              </a:ext>
            </a:extLst>
          </p:cNvPr>
          <p:cNvSpPr>
            <a:spLocks noGrp="1"/>
          </p:cNvSpPr>
          <p:nvPr>
            <p:ph type="sldNum" sz="quarter" idx="11"/>
          </p:nvPr>
        </p:nvSpPr>
        <p:spPr/>
        <p:txBody>
          <a:bodyPr/>
          <a:lstStyle/>
          <a:p>
            <a:pPr>
              <a:spcAft>
                <a:spcPts val="600"/>
              </a:spcAft>
            </a:pPr>
            <a:fld id="{A7B5A187-8EC0-4BDE-9A26-B762BCE88E36}" type="slidenum">
              <a:rPr lang="en-US" smtClean="0"/>
              <a:pPr>
                <a:spcAft>
                  <a:spcPts val="600"/>
                </a:spcAft>
              </a:pPr>
              <a:t>29</a:t>
            </a:fld>
            <a:endParaRPr lang="en-US"/>
          </a:p>
        </p:txBody>
      </p:sp>
      <p:grpSp>
        <p:nvGrpSpPr>
          <p:cNvPr id="18" name="Group 17">
            <a:extLst>
              <a:ext uri="{FF2B5EF4-FFF2-40B4-BE49-F238E27FC236}">
                <a16:creationId xmlns:a16="http://schemas.microsoft.com/office/drawing/2014/main" id="{F38CE20C-505C-0E3B-E158-834991E11B74}"/>
              </a:ext>
            </a:extLst>
          </p:cNvPr>
          <p:cNvGrpSpPr/>
          <p:nvPr/>
        </p:nvGrpSpPr>
        <p:grpSpPr>
          <a:xfrm>
            <a:off x="258477" y="2528196"/>
            <a:ext cx="2025639" cy="2140056"/>
            <a:chOff x="7272879" y="1594782"/>
            <a:chExt cx="2180166" cy="2212226"/>
          </a:xfrm>
        </p:grpSpPr>
        <p:sp>
          <p:nvSpPr>
            <p:cNvPr id="5" name="Rectangle 4">
              <a:extLst>
                <a:ext uri="{FF2B5EF4-FFF2-40B4-BE49-F238E27FC236}">
                  <a16:creationId xmlns:a16="http://schemas.microsoft.com/office/drawing/2014/main" id="{B0573676-3A5F-9E6D-0EF3-1AC2ADB5DDB5}"/>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B933191-6725-712D-066F-76ED6916BDD4}"/>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07F982D-007C-7110-DE78-EC5537C94719}"/>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gonal Stripe 8">
              <a:extLst>
                <a:ext uri="{FF2B5EF4-FFF2-40B4-BE49-F238E27FC236}">
                  <a16:creationId xmlns:a16="http://schemas.microsoft.com/office/drawing/2014/main" id="{3408A15C-903A-0A84-6794-CE21493A9FD2}"/>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iagonal Stripe 9">
              <a:extLst>
                <a:ext uri="{FF2B5EF4-FFF2-40B4-BE49-F238E27FC236}">
                  <a16:creationId xmlns:a16="http://schemas.microsoft.com/office/drawing/2014/main" id="{500F9E5F-1A02-7C9F-E12B-6694B67B79D7}"/>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0D1180D0-655C-CD86-DD26-2C312A2692B6}"/>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BA8AB90-6F23-422F-FA1A-74802F9B1C87}"/>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A1C7BE1-CA27-1618-4329-E8C19663E063}"/>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AF92F68-2536-FCB5-FCF1-50D1B0FDE2FA}"/>
                </a:ext>
              </a:extLst>
            </p:cNvPr>
            <p:cNvGrpSpPr/>
            <p:nvPr/>
          </p:nvGrpSpPr>
          <p:grpSpPr>
            <a:xfrm>
              <a:off x="8022686" y="2356102"/>
              <a:ext cx="681123" cy="854975"/>
              <a:chOff x="2129876" y="1714910"/>
              <a:chExt cx="1696453" cy="2203580"/>
            </a:xfrm>
          </p:grpSpPr>
          <p:sp>
            <p:nvSpPr>
              <p:cNvPr id="16" name="10-Point Star 15">
                <a:extLst>
                  <a:ext uri="{FF2B5EF4-FFF2-40B4-BE49-F238E27FC236}">
                    <a16:creationId xmlns:a16="http://schemas.microsoft.com/office/drawing/2014/main" id="{69B4DB7F-4541-0247-B2C7-57FE40ACFDC5}"/>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17" name="Can 16">
                <a:extLst>
                  <a:ext uri="{FF2B5EF4-FFF2-40B4-BE49-F238E27FC236}">
                    <a16:creationId xmlns:a16="http://schemas.microsoft.com/office/drawing/2014/main" id="{670A30B3-8756-00FE-4D04-CC4A3E250792}"/>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8" name="TextBox 7">
            <a:extLst>
              <a:ext uri="{FF2B5EF4-FFF2-40B4-BE49-F238E27FC236}">
                <a16:creationId xmlns:a16="http://schemas.microsoft.com/office/drawing/2014/main" id="{95B23EFC-10DA-9209-D234-3C182D007968}"/>
              </a:ext>
            </a:extLst>
          </p:cNvPr>
          <p:cNvSpPr txBox="1"/>
          <p:nvPr/>
        </p:nvSpPr>
        <p:spPr>
          <a:xfrm flipH="1">
            <a:off x="2313034" y="1058854"/>
            <a:ext cx="9759493" cy="5201424"/>
          </a:xfrm>
          <a:prstGeom prst="rect">
            <a:avLst/>
          </a:prstGeom>
          <a:noFill/>
        </p:spPr>
        <p:txBody>
          <a:bodyPr wrap="square" lIns="0" rtlCol="0">
            <a:spAutoFit/>
          </a:bodyPr>
          <a:lstStyle/>
          <a:p>
            <a:pPr marL="285750" indent="-285750" algn="l">
              <a:buFont typeface="Arial" panose="020B0604020202020204" pitchFamily="34" charset="0"/>
              <a:buChar char="•"/>
            </a:pPr>
            <a:r>
              <a:rPr lang="en-US" b="1" dirty="0">
                <a:solidFill>
                  <a:srgbClr val="FFC000"/>
                </a:solidFill>
              </a:rPr>
              <a:t>Simple Reflex Agents</a:t>
            </a:r>
            <a:r>
              <a:rPr lang="en-US" b="1" dirty="0"/>
              <a:t>: </a:t>
            </a:r>
            <a:r>
              <a:rPr lang="en-US" sz="1600" dirty="0"/>
              <a:t>These agents react to specific inputs with predefined actions, lacking the ability to learn or adapt to new situations. </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b="1" dirty="0">
                <a:solidFill>
                  <a:srgbClr val="FFC000"/>
                </a:solidFill>
              </a:rPr>
              <a:t>Goal-Based Agents</a:t>
            </a:r>
            <a:r>
              <a:rPr lang="en-US" b="1" dirty="0"/>
              <a:t>: </a:t>
            </a:r>
            <a:r>
              <a:rPr lang="en-US" sz="1600" dirty="0"/>
              <a:t>These agents are equipped with specific goals and use strategies or plans to achieve desired outcomes, employing search and planning algorithms to determine the best course of action.</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b="1" dirty="0">
                <a:solidFill>
                  <a:srgbClr val="FFC000"/>
                </a:solidFill>
              </a:rPr>
              <a:t>Utility-Based Agents</a:t>
            </a:r>
            <a:r>
              <a:rPr lang="en-US" b="1" dirty="0"/>
              <a:t>: </a:t>
            </a:r>
            <a:r>
              <a:rPr lang="en-US" sz="1600" dirty="0"/>
              <a:t>These agents use complex reasoning algorithms to help users maximize desired outcomes by comparing different scenarios and their respective utility values, choosing the option that provides the most rewards.</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b="1" dirty="0">
                <a:solidFill>
                  <a:srgbClr val="FFC000"/>
                </a:solidFill>
              </a:rPr>
              <a:t>Learning Agents</a:t>
            </a:r>
            <a:r>
              <a:rPr lang="en-US" b="1" dirty="0"/>
              <a:t>: </a:t>
            </a:r>
            <a:r>
              <a:rPr lang="en-US" sz="1600" dirty="0"/>
              <a:t>These agents can improve their behavior over time by interacting with their environment and learning from their experiences, using various learning mechanisms to optimize their performance.</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b="1" dirty="0">
                <a:solidFill>
                  <a:srgbClr val="FFC000"/>
                </a:solidFill>
              </a:rPr>
              <a:t>Hierarchical Agents</a:t>
            </a:r>
            <a:r>
              <a:rPr lang="en-US" b="1" dirty="0"/>
              <a:t>: </a:t>
            </a:r>
            <a:r>
              <a:rPr lang="en-US" sz="1600" dirty="0"/>
              <a:t>These agents engage and coordinate multiple agents to pursue a common goal, useful in fail-safe environments or regulated industries where oversight of workflows is crucial. </a:t>
            </a:r>
          </a:p>
          <a:p>
            <a:pPr marL="285750" indent="-285750" algn="l">
              <a:buFont typeface="Arial" panose="020B0604020202020204" pitchFamily="34" charset="0"/>
              <a:buChar char="•"/>
            </a:pPr>
            <a:endParaRPr lang="en-US" sz="1600" dirty="0"/>
          </a:p>
          <a:p>
            <a:pPr marL="285750" indent="-285750" algn="l">
              <a:buFont typeface="Arial" panose="020B0604020202020204" pitchFamily="34" charset="0"/>
              <a:buChar char="•"/>
            </a:pPr>
            <a:r>
              <a:rPr lang="en-US" b="1" dirty="0">
                <a:solidFill>
                  <a:srgbClr val="FFC000"/>
                </a:solidFill>
              </a:rPr>
              <a:t>Multi-agent systems</a:t>
            </a:r>
            <a:r>
              <a:rPr lang="en-US" b="1" dirty="0"/>
              <a:t>: </a:t>
            </a:r>
            <a:r>
              <a:rPr lang="en-US" sz="1600" dirty="0"/>
              <a:t>These systems are designed to act as autonomous agents capable of performing complex tasks, making decisions, and interacting with their environments independently</a:t>
            </a:r>
          </a:p>
        </p:txBody>
      </p:sp>
      <p:sp>
        <p:nvSpPr>
          <p:cNvPr id="2" name="Google Shape;121;p54">
            <a:extLst>
              <a:ext uri="{FF2B5EF4-FFF2-40B4-BE49-F238E27FC236}">
                <a16:creationId xmlns:a16="http://schemas.microsoft.com/office/drawing/2014/main" id="{E712A654-D5EC-2186-943A-28BEBFE4DC25}"/>
              </a:ext>
            </a:extLst>
          </p:cNvPr>
          <p:cNvSpPr txBox="1">
            <a:spLocks/>
          </p:cNvSpPr>
          <p:nvPr/>
        </p:nvSpPr>
        <p:spPr>
          <a:xfrm>
            <a:off x="184645" y="204014"/>
            <a:ext cx="11211065"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Types of agentic ai</a:t>
            </a:r>
            <a:endParaRPr lang="en-US" sz="4800" b="1" dirty="0"/>
          </a:p>
        </p:txBody>
      </p:sp>
      <p:sp>
        <p:nvSpPr>
          <p:cNvPr id="19" name="TextBox 18">
            <a:extLst>
              <a:ext uri="{FF2B5EF4-FFF2-40B4-BE49-F238E27FC236}">
                <a16:creationId xmlns:a16="http://schemas.microsoft.com/office/drawing/2014/main" id="{C11E59D4-8405-7FBC-631D-B971CDC9D736}"/>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61365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3210E-C622-7F7D-742B-835E2537D85B}"/>
              </a:ext>
            </a:extLst>
          </p:cNvPr>
          <p:cNvSpPr>
            <a:spLocks noGrp="1"/>
          </p:cNvSpPr>
          <p:nvPr>
            <p:ph type="title"/>
          </p:nvPr>
        </p:nvSpPr>
        <p:spPr>
          <a:xfrm>
            <a:off x="373910" y="2616382"/>
            <a:ext cx="11444179" cy="1384118"/>
          </a:xfrm>
        </p:spPr>
        <p:txBody>
          <a:bodyPr>
            <a:normAutofit fontScale="90000"/>
          </a:bodyPr>
          <a:lstStyle/>
          <a:p>
            <a:pPr algn="ctr"/>
            <a:r>
              <a:rPr lang="en-US" sz="5400" dirty="0"/>
              <a:t>Open Source License Compliance</a:t>
            </a:r>
            <a:br>
              <a:rPr lang="en-US" sz="4000" dirty="0"/>
            </a:br>
            <a:r>
              <a:rPr lang="en-US" sz="4000" dirty="0"/>
              <a:t>Understanding the problem</a:t>
            </a:r>
            <a:endParaRPr lang="en-US" sz="5400" dirty="0"/>
          </a:p>
        </p:txBody>
      </p:sp>
    </p:spTree>
    <p:extLst>
      <p:ext uri="{BB962C8B-B14F-4D97-AF65-F5344CB8AC3E}">
        <p14:creationId xmlns:p14="http://schemas.microsoft.com/office/powerpoint/2010/main" val="962780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73DD9-9A18-EA32-323B-845926951B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F43B02-9050-7250-734C-0F3457522B4A}"/>
              </a:ext>
            </a:extLst>
          </p:cNvPr>
          <p:cNvSpPr>
            <a:spLocks noGrp="1"/>
          </p:cNvSpPr>
          <p:nvPr>
            <p:ph type="title"/>
          </p:nvPr>
        </p:nvSpPr>
        <p:spPr>
          <a:xfrm>
            <a:off x="443021" y="2719854"/>
            <a:ext cx="11444179" cy="1864178"/>
          </a:xfrm>
        </p:spPr>
        <p:txBody>
          <a:bodyPr/>
          <a:lstStyle/>
          <a:p>
            <a:pPr algn="ctr"/>
            <a:r>
              <a:rPr lang="en-US" sz="4800" dirty="0"/>
              <a:t>Agentic AI</a:t>
            </a:r>
            <a:br>
              <a:rPr lang="en-US" sz="3200" dirty="0"/>
            </a:br>
            <a:r>
              <a:rPr lang="en-US" sz="3200" dirty="0"/>
              <a:t>resolving a practical problem: </a:t>
            </a:r>
            <a:r>
              <a:rPr lang="en-US" sz="3200" dirty="0" err="1"/>
              <a:t>sbomS</a:t>
            </a:r>
            <a:endParaRPr lang="en-US" sz="4400" dirty="0"/>
          </a:p>
        </p:txBody>
      </p:sp>
    </p:spTree>
    <p:extLst>
      <p:ext uri="{BB962C8B-B14F-4D97-AF65-F5344CB8AC3E}">
        <p14:creationId xmlns:p14="http://schemas.microsoft.com/office/powerpoint/2010/main" val="175469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5" name="Internal Storage 4">
            <a:extLst>
              <a:ext uri="{FF2B5EF4-FFF2-40B4-BE49-F238E27FC236}">
                <a16:creationId xmlns:a16="http://schemas.microsoft.com/office/drawing/2014/main" id="{4A04C2F7-E21C-4D29-581C-8D27961AC271}"/>
              </a:ext>
            </a:extLst>
          </p:cNvPr>
          <p:cNvSpPr/>
          <p:nvPr/>
        </p:nvSpPr>
        <p:spPr>
          <a:xfrm>
            <a:off x="4114803" y="1401090"/>
            <a:ext cx="2374491" cy="2831694"/>
          </a:xfrm>
          <a:prstGeom prst="flowChartInternalStorage">
            <a:avLst/>
          </a:prstGeom>
          <a:solidFill>
            <a:schemeClr val="tx2">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Open Source License Policy Tools</a:t>
            </a:r>
          </a:p>
        </p:txBody>
      </p:sp>
      <p:grpSp>
        <p:nvGrpSpPr>
          <p:cNvPr id="11" name="Group 10">
            <a:extLst>
              <a:ext uri="{FF2B5EF4-FFF2-40B4-BE49-F238E27FC236}">
                <a16:creationId xmlns:a16="http://schemas.microsoft.com/office/drawing/2014/main" id="{054B351C-C1A1-F087-6FAC-D96CCF4874D1}"/>
              </a:ext>
            </a:extLst>
          </p:cNvPr>
          <p:cNvGrpSpPr/>
          <p:nvPr/>
        </p:nvGrpSpPr>
        <p:grpSpPr>
          <a:xfrm>
            <a:off x="1917287" y="2212255"/>
            <a:ext cx="1076632" cy="1406183"/>
            <a:chOff x="1415845" y="2551471"/>
            <a:chExt cx="1076632" cy="1406183"/>
          </a:xfrm>
        </p:grpSpPr>
        <p:sp>
          <p:nvSpPr>
            <p:cNvPr id="2" name="Folded Corner 1">
              <a:extLst>
                <a:ext uri="{FF2B5EF4-FFF2-40B4-BE49-F238E27FC236}">
                  <a16:creationId xmlns:a16="http://schemas.microsoft.com/office/drawing/2014/main" id="{8D4786B3-871C-3AF2-AAAD-1410D13FB295}"/>
                </a:ext>
              </a:extLst>
            </p:cNvPr>
            <p:cNvSpPr/>
            <p:nvPr/>
          </p:nvSpPr>
          <p:spPr>
            <a:xfrm>
              <a:off x="1415845" y="2551471"/>
              <a:ext cx="1076632" cy="1238864"/>
            </a:xfrm>
            <a:prstGeom prst="foldedCorne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SBOM</a:t>
              </a:r>
            </a:p>
          </p:txBody>
        </p:sp>
        <p:sp>
          <p:nvSpPr>
            <p:cNvPr id="7" name="TextBox 6">
              <a:extLst>
                <a:ext uri="{FF2B5EF4-FFF2-40B4-BE49-F238E27FC236}">
                  <a16:creationId xmlns:a16="http://schemas.microsoft.com/office/drawing/2014/main" id="{A03F29B9-D217-47F3-E45C-3A39EFE05EB3}"/>
                </a:ext>
              </a:extLst>
            </p:cNvPr>
            <p:cNvSpPr txBox="1"/>
            <p:nvPr/>
          </p:nvSpPr>
          <p:spPr>
            <a:xfrm>
              <a:off x="1782164" y="3126657"/>
              <a:ext cx="565219" cy="830997"/>
            </a:xfrm>
            <a:prstGeom prst="rect">
              <a:avLst/>
            </a:prstGeom>
            <a:noFill/>
          </p:spPr>
          <p:txBody>
            <a:bodyPr wrap="none" lIns="0" rtlCol="0">
              <a:spAutoFit/>
            </a:bodyPr>
            <a:lstStyle/>
            <a:p>
              <a:pPr algn="l"/>
              <a:r>
                <a:rPr lang="en-US" sz="4800" b="1" dirty="0">
                  <a:solidFill>
                    <a:srgbClr val="00B050"/>
                  </a:solidFill>
                </a:rPr>
                <a:t>✓</a:t>
              </a:r>
              <a:endParaRPr lang="en-US" b="1" dirty="0">
                <a:solidFill>
                  <a:srgbClr val="00B050"/>
                </a:solidFill>
              </a:endParaRPr>
            </a:p>
          </p:txBody>
        </p:sp>
      </p:grpSp>
      <p:sp>
        <p:nvSpPr>
          <p:cNvPr id="8" name="Rounded Rectangle 7">
            <a:extLst>
              <a:ext uri="{FF2B5EF4-FFF2-40B4-BE49-F238E27FC236}">
                <a16:creationId xmlns:a16="http://schemas.microsoft.com/office/drawing/2014/main" id="{019AB2F4-EA6C-3D7D-D2B0-7D16B5F5A802}"/>
              </a:ext>
            </a:extLst>
          </p:cNvPr>
          <p:cNvSpPr/>
          <p:nvPr/>
        </p:nvSpPr>
        <p:spPr>
          <a:xfrm>
            <a:off x="7654427" y="1401090"/>
            <a:ext cx="1504335" cy="75216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Allowed</a:t>
            </a:r>
          </a:p>
        </p:txBody>
      </p:sp>
      <p:sp>
        <p:nvSpPr>
          <p:cNvPr id="9" name="Rounded Rectangle 8">
            <a:extLst>
              <a:ext uri="{FF2B5EF4-FFF2-40B4-BE49-F238E27FC236}">
                <a16:creationId xmlns:a16="http://schemas.microsoft.com/office/drawing/2014/main" id="{9FABAA6C-B5FB-D7A0-BD5C-61DC07FD715B}"/>
              </a:ext>
            </a:extLst>
          </p:cNvPr>
          <p:cNvSpPr/>
          <p:nvPr/>
        </p:nvSpPr>
        <p:spPr>
          <a:xfrm>
            <a:off x="7654425" y="3480614"/>
            <a:ext cx="1504335" cy="75217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Rejected</a:t>
            </a:r>
          </a:p>
        </p:txBody>
      </p:sp>
      <p:sp>
        <p:nvSpPr>
          <p:cNvPr id="10" name="Rounded Rectangle 9">
            <a:extLst>
              <a:ext uri="{FF2B5EF4-FFF2-40B4-BE49-F238E27FC236}">
                <a16:creationId xmlns:a16="http://schemas.microsoft.com/office/drawing/2014/main" id="{903C020B-C5EF-5758-058A-6F9E6BCFDE2E}"/>
              </a:ext>
            </a:extLst>
          </p:cNvPr>
          <p:cNvSpPr/>
          <p:nvPr/>
        </p:nvSpPr>
        <p:spPr>
          <a:xfrm>
            <a:off x="7654426" y="2396605"/>
            <a:ext cx="1504335" cy="840661"/>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Conditional Approved</a:t>
            </a:r>
          </a:p>
        </p:txBody>
      </p:sp>
      <p:sp>
        <p:nvSpPr>
          <p:cNvPr id="12" name="Right Arrow 11">
            <a:extLst>
              <a:ext uri="{FF2B5EF4-FFF2-40B4-BE49-F238E27FC236}">
                <a16:creationId xmlns:a16="http://schemas.microsoft.com/office/drawing/2014/main" id="{B32BA2E9-7D7A-7CD3-6A87-09831AE5D483}"/>
              </a:ext>
            </a:extLst>
          </p:cNvPr>
          <p:cNvSpPr/>
          <p:nvPr/>
        </p:nvSpPr>
        <p:spPr>
          <a:xfrm>
            <a:off x="3207774" y="2579692"/>
            <a:ext cx="693174" cy="41549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2F6B37AD-9128-E6A6-9366-78637E2DADB4}"/>
              </a:ext>
            </a:extLst>
          </p:cNvPr>
          <p:cNvSpPr/>
          <p:nvPr/>
        </p:nvSpPr>
        <p:spPr>
          <a:xfrm>
            <a:off x="6740019" y="1569424"/>
            <a:ext cx="693174" cy="41549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507F305C-0BBE-6558-A419-B3C7370722F0}"/>
              </a:ext>
            </a:extLst>
          </p:cNvPr>
          <p:cNvSpPr/>
          <p:nvPr/>
        </p:nvSpPr>
        <p:spPr>
          <a:xfrm>
            <a:off x="6762142" y="2609186"/>
            <a:ext cx="693174" cy="41549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819C1BCF-5331-9F69-BCFB-71A6B2A1FFF4}"/>
              </a:ext>
            </a:extLst>
          </p:cNvPr>
          <p:cNvSpPr/>
          <p:nvPr/>
        </p:nvSpPr>
        <p:spPr>
          <a:xfrm>
            <a:off x="6762142" y="3648948"/>
            <a:ext cx="693174" cy="41549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ent-Up Arrow 15">
            <a:extLst>
              <a:ext uri="{FF2B5EF4-FFF2-40B4-BE49-F238E27FC236}">
                <a16:creationId xmlns:a16="http://schemas.microsoft.com/office/drawing/2014/main" id="{0D202087-2975-9EA5-BC5B-FF93A4858016}"/>
              </a:ext>
            </a:extLst>
          </p:cNvPr>
          <p:cNvSpPr/>
          <p:nvPr/>
        </p:nvSpPr>
        <p:spPr>
          <a:xfrm rot="5400000">
            <a:off x="5021823" y="4623621"/>
            <a:ext cx="1386794" cy="987700"/>
          </a:xfrm>
          <a:prstGeom prst="bentUp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be 16">
            <a:extLst>
              <a:ext uri="{FF2B5EF4-FFF2-40B4-BE49-F238E27FC236}">
                <a16:creationId xmlns:a16="http://schemas.microsoft.com/office/drawing/2014/main" id="{BAFC785F-9BEF-B3AC-E039-22FF2039C1C4}"/>
              </a:ext>
            </a:extLst>
          </p:cNvPr>
          <p:cNvSpPr/>
          <p:nvPr/>
        </p:nvSpPr>
        <p:spPr>
          <a:xfrm>
            <a:off x="6445067" y="4839615"/>
            <a:ext cx="1216152" cy="1216152"/>
          </a:xfrm>
          <a:prstGeom prst="cub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Tarball</a:t>
            </a:r>
            <a:endParaRPr lang="en-US" dirty="0">
              <a:solidFill>
                <a:sysClr val="windowText" lastClr="000000"/>
              </a:solidFill>
            </a:endParaRPr>
          </a:p>
        </p:txBody>
      </p:sp>
      <p:sp>
        <p:nvSpPr>
          <p:cNvPr id="18" name="Folded Corner 17">
            <a:extLst>
              <a:ext uri="{FF2B5EF4-FFF2-40B4-BE49-F238E27FC236}">
                <a16:creationId xmlns:a16="http://schemas.microsoft.com/office/drawing/2014/main" id="{AA7C6C6B-06F6-7B81-A050-093B6A07FD44}"/>
              </a:ext>
            </a:extLst>
          </p:cNvPr>
          <p:cNvSpPr/>
          <p:nvPr/>
        </p:nvSpPr>
        <p:spPr>
          <a:xfrm>
            <a:off x="7853527" y="4835631"/>
            <a:ext cx="1106129" cy="1216151"/>
          </a:xfrm>
          <a:prstGeom prst="foldedCorne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OSS Notices</a:t>
            </a:r>
          </a:p>
        </p:txBody>
      </p:sp>
      <p:sp>
        <p:nvSpPr>
          <p:cNvPr id="3" name="Google Shape;121;p54">
            <a:extLst>
              <a:ext uri="{FF2B5EF4-FFF2-40B4-BE49-F238E27FC236}">
                <a16:creationId xmlns:a16="http://schemas.microsoft.com/office/drawing/2014/main" id="{90211410-6C4C-1AE9-7146-51814E04D42B}"/>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fontScale="97500" lnSpcReduction="10000"/>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3100" dirty="0"/>
              <a:t>SBOMs in an ideal world</a:t>
            </a:r>
            <a:endParaRPr lang="en-US" sz="3100" spc="-100" dirty="0"/>
          </a:p>
        </p:txBody>
      </p:sp>
      <p:sp>
        <p:nvSpPr>
          <p:cNvPr id="19" name="TextBox 18">
            <a:extLst>
              <a:ext uri="{FF2B5EF4-FFF2-40B4-BE49-F238E27FC236}">
                <a16:creationId xmlns:a16="http://schemas.microsoft.com/office/drawing/2014/main" id="{BCDE5546-F6D1-2043-5669-EE6B7F3C478D}"/>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14736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4" name="Oval 3">
            <a:extLst>
              <a:ext uri="{FF2B5EF4-FFF2-40B4-BE49-F238E27FC236}">
                <a16:creationId xmlns:a16="http://schemas.microsoft.com/office/drawing/2014/main" id="{CFD0691F-7364-9F2F-6167-115C4B3A0852}"/>
              </a:ext>
            </a:extLst>
          </p:cNvPr>
          <p:cNvSpPr/>
          <p:nvPr/>
        </p:nvSpPr>
        <p:spPr>
          <a:xfrm>
            <a:off x="839787" y="1968909"/>
            <a:ext cx="1356852" cy="123148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Party A</a:t>
            </a:r>
          </a:p>
        </p:txBody>
      </p:sp>
      <p:sp>
        <p:nvSpPr>
          <p:cNvPr id="5" name="Oval 4">
            <a:extLst>
              <a:ext uri="{FF2B5EF4-FFF2-40B4-BE49-F238E27FC236}">
                <a16:creationId xmlns:a16="http://schemas.microsoft.com/office/drawing/2014/main" id="{7C04D941-A552-76B5-5560-59B231FDE08D}"/>
              </a:ext>
            </a:extLst>
          </p:cNvPr>
          <p:cNvSpPr/>
          <p:nvPr/>
        </p:nvSpPr>
        <p:spPr>
          <a:xfrm>
            <a:off x="9620864" y="1968909"/>
            <a:ext cx="1356852" cy="123148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Party B</a:t>
            </a:r>
          </a:p>
        </p:txBody>
      </p:sp>
      <p:sp>
        <p:nvSpPr>
          <p:cNvPr id="6" name="Left-Right Arrow 5">
            <a:extLst>
              <a:ext uri="{FF2B5EF4-FFF2-40B4-BE49-F238E27FC236}">
                <a16:creationId xmlns:a16="http://schemas.microsoft.com/office/drawing/2014/main" id="{00A6384D-C624-51F3-09BC-47AFB5487BA1}"/>
              </a:ext>
            </a:extLst>
          </p:cNvPr>
          <p:cNvSpPr/>
          <p:nvPr/>
        </p:nvSpPr>
        <p:spPr>
          <a:xfrm>
            <a:off x="2450255" y="1861982"/>
            <a:ext cx="6916993" cy="1445342"/>
          </a:xfrm>
          <a:prstGeom prst="leftRightArrow">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26B872F8-7BAA-2E0C-0691-F912E2C1E482}"/>
              </a:ext>
            </a:extLst>
          </p:cNvPr>
          <p:cNvSpPr txBox="1"/>
          <p:nvPr/>
        </p:nvSpPr>
        <p:spPr>
          <a:xfrm>
            <a:off x="385481" y="3665068"/>
            <a:ext cx="10292241" cy="461665"/>
          </a:xfrm>
          <a:prstGeom prst="rect">
            <a:avLst/>
          </a:prstGeom>
          <a:noFill/>
        </p:spPr>
        <p:txBody>
          <a:bodyPr wrap="none" lIns="0" rtlCol="0">
            <a:spAutoFit/>
          </a:bodyPr>
          <a:lstStyle/>
          <a:p>
            <a:pPr algn="l"/>
            <a:r>
              <a:rPr lang="en-US" sz="2400" dirty="0"/>
              <a:t>SBOMs define the structure, content, and interpretation between parties.</a:t>
            </a:r>
          </a:p>
        </p:txBody>
      </p:sp>
      <p:sp>
        <p:nvSpPr>
          <p:cNvPr id="14" name="Rounded Rectangular Callout 13">
            <a:extLst>
              <a:ext uri="{FF2B5EF4-FFF2-40B4-BE49-F238E27FC236}">
                <a16:creationId xmlns:a16="http://schemas.microsoft.com/office/drawing/2014/main" id="{D0DE1FF9-70F8-E2A7-8064-1653836D5086}"/>
              </a:ext>
            </a:extLst>
          </p:cNvPr>
          <p:cNvSpPr/>
          <p:nvPr/>
        </p:nvSpPr>
        <p:spPr>
          <a:xfrm>
            <a:off x="7167715" y="1072587"/>
            <a:ext cx="1224117" cy="811161"/>
          </a:xfrm>
          <a:prstGeom prst="wedgeRoundRectCallout">
            <a:avLst>
              <a:gd name="adj1" fmla="val -129267"/>
              <a:gd name="adj2" fmla="val 118864"/>
              <a:gd name="adj3" fmla="val 1666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Quality</a:t>
            </a:r>
          </a:p>
        </p:txBody>
      </p:sp>
      <p:sp>
        <p:nvSpPr>
          <p:cNvPr id="15" name="TextBox 14">
            <a:extLst>
              <a:ext uri="{FF2B5EF4-FFF2-40B4-BE49-F238E27FC236}">
                <a16:creationId xmlns:a16="http://schemas.microsoft.com/office/drawing/2014/main" id="{F6FAE670-E2C8-9CA0-1408-A7FD19D5D4F2}"/>
              </a:ext>
            </a:extLst>
          </p:cNvPr>
          <p:cNvSpPr txBox="1"/>
          <p:nvPr/>
        </p:nvSpPr>
        <p:spPr>
          <a:xfrm>
            <a:off x="3716594" y="2399987"/>
            <a:ext cx="980397" cy="369332"/>
          </a:xfrm>
          <a:prstGeom prst="rect">
            <a:avLst/>
          </a:prstGeom>
          <a:noFill/>
        </p:spPr>
        <p:txBody>
          <a:bodyPr wrap="none" lIns="0" rtlCol="0">
            <a:spAutoFit/>
          </a:bodyPr>
          <a:lstStyle/>
          <a:p>
            <a:pPr algn="l"/>
            <a:r>
              <a:rPr lang="en-US" dirty="0"/>
              <a:t>Protocol</a:t>
            </a:r>
          </a:p>
        </p:txBody>
      </p:sp>
      <p:sp>
        <p:nvSpPr>
          <p:cNvPr id="16" name="TextBox 15">
            <a:extLst>
              <a:ext uri="{FF2B5EF4-FFF2-40B4-BE49-F238E27FC236}">
                <a16:creationId xmlns:a16="http://schemas.microsoft.com/office/drawing/2014/main" id="{4D738236-3E72-EF84-64AA-280D489E27AA}"/>
              </a:ext>
            </a:extLst>
          </p:cNvPr>
          <p:cNvSpPr txBox="1"/>
          <p:nvPr/>
        </p:nvSpPr>
        <p:spPr>
          <a:xfrm>
            <a:off x="7167715" y="2388972"/>
            <a:ext cx="980397" cy="369332"/>
          </a:xfrm>
          <a:prstGeom prst="rect">
            <a:avLst/>
          </a:prstGeom>
          <a:noFill/>
        </p:spPr>
        <p:txBody>
          <a:bodyPr wrap="none" lIns="0" rtlCol="0">
            <a:spAutoFit/>
          </a:bodyPr>
          <a:lstStyle/>
          <a:p>
            <a:pPr algn="l"/>
            <a:r>
              <a:rPr lang="en-US" dirty="0"/>
              <a:t>Protocol</a:t>
            </a:r>
          </a:p>
        </p:txBody>
      </p:sp>
      <p:grpSp>
        <p:nvGrpSpPr>
          <p:cNvPr id="18" name="Group 17">
            <a:extLst>
              <a:ext uri="{FF2B5EF4-FFF2-40B4-BE49-F238E27FC236}">
                <a16:creationId xmlns:a16="http://schemas.microsoft.com/office/drawing/2014/main" id="{2AEA5DE8-F898-95E5-0609-109E245A1B16}"/>
              </a:ext>
            </a:extLst>
          </p:cNvPr>
          <p:cNvGrpSpPr/>
          <p:nvPr/>
        </p:nvGrpSpPr>
        <p:grpSpPr>
          <a:xfrm>
            <a:off x="5493163" y="1861982"/>
            <a:ext cx="1078951" cy="1445342"/>
            <a:chOff x="5493163" y="1861982"/>
            <a:chExt cx="1078951" cy="1445342"/>
          </a:xfrm>
        </p:grpSpPr>
        <p:sp>
          <p:nvSpPr>
            <p:cNvPr id="8" name="Folded Corner 7">
              <a:extLst>
                <a:ext uri="{FF2B5EF4-FFF2-40B4-BE49-F238E27FC236}">
                  <a16:creationId xmlns:a16="http://schemas.microsoft.com/office/drawing/2014/main" id="{A33DF2B4-60E8-F645-4977-F3B411B265E3}"/>
                </a:ext>
              </a:extLst>
            </p:cNvPr>
            <p:cNvSpPr/>
            <p:nvPr/>
          </p:nvSpPr>
          <p:spPr>
            <a:xfrm>
              <a:off x="5493163" y="1861982"/>
              <a:ext cx="1076632" cy="1445342"/>
            </a:xfrm>
            <a:prstGeom prst="foldedCorner">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xplosion 2 8">
              <a:extLst>
                <a:ext uri="{FF2B5EF4-FFF2-40B4-BE49-F238E27FC236}">
                  <a16:creationId xmlns:a16="http://schemas.microsoft.com/office/drawing/2014/main" id="{9FA08C2F-6E87-D690-F029-6A26473B259E}"/>
                </a:ext>
              </a:extLst>
            </p:cNvPr>
            <p:cNvSpPr/>
            <p:nvPr/>
          </p:nvSpPr>
          <p:spPr>
            <a:xfrm>
              <a:off x="5574279" y="2301104"/>
              <a:ext cx="914400" cy="914400"/>
            </a:xfrm>
            <a:prstGeom prst="irregularSeal2">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B9370EB-98B4-B7F9-6C9D-69B779EFBECE}"/>
                </a:ext>
              </a:extLst>
            </p:cNvPr>
            <p:cNvSpPr txBox="1"/>
            <p:nvPr/>
          </p:nvSpPr>
          <p:spPr>
            <a:xfrm>
              <a:off x="5586908" y="1883748"/>
              <a:ext cx="985206" cy="369332"/>
            </a:xfrm>
            <a:prstGeom prst="rect">
              <a:avLst/>
            </a:prstGeom>
            <a:noFill/>
          </p:spPr>
          <p:txBody>
            <a:bodyPr wrap="none" lIns="0" rtlCol="0">
              <a:spAutoFit/>
            </a:bodyPr>
            <a:lstStyle/>
            <a:p>
              <a:pPr algn="l"/>
              <a:r>
                <a:rPr lang="en-US" dirty="0">
                  <a:solidFill>
                    <a:schemeClr val="bg1"/>
                  </a:solidFill>
                </a:rPr>
                <a:t>Message</a:t>
              </a:r>
            </a:p>
          </p:txBody>
        </p:sp>
      </p:grpSp>
      <p:sp>
        <p:nvSpPr>
          <p:cNvPr id="20" name="TextBox 19">
            <a:extLst>
              <a:ext uri="{FF2B5EF4-FFF2-40B4-BE49-F238E27FC236}">
                <a16:creationId xmlns:a16="http://schemas.microsoft.com/office/drawing/2014/main" id="{61BF6492-33D2-E594-0B81-E19576C71FE4}"/>
              </a:ext>
            </a:extLst>
          </p:cNvPr>
          <p:cNvSpPr txBox="1"/>
          <p:nvPr/>
        </p:nvSpPr>
        <p:spPr>
          <a:xfrm>
            <a:off x="385481" y="4181880"/>
            <a:ext cx="11324738" cy="830997"/>
          </a:xfrm>
          <a:prstGeom prst="rect">
            <a:avLst/>
          </a:prstGeom>
          <a:noFill/>
        </p:spPr>
        <p:txBody>
          <a:bodyPr wrap="square" lIns="0" rtlCol="0">
            <a:spAutoFit/>
          </a:bodyPr>
          <a:lstStyle/>
          <a:p>
            <a:r>
              <a:rPr lang="en-US" sz="2400" dirty="0"/>
              <a:t>SBOMs facilitate data sharing, they do not guarantee the quality or accuracy of the information conveyed.</a:t>
            </a:r>
          </a:p>
        </p:txBody>
      </p:sp>
      <p:sp>
        <p:nvSpPr>
          <p:cNvPr id="21" name="TextBox 20">
            <a:extLst>
              <a:ext uri="{FF2B5EF4-FFF2-40B4-BE49-F238E27FC236}">
                <a16:creationId xmlns:a16="http://schemas.microsoft.com/office/drawing/2014/main" id="{50879B80-7E51-8965-B20D-C7791999896E}"/>
              </a:ext>
            </a:extLst>
          </p:cNvPr>
          <p:cNvSpPr txBox="1"/>
          <p:nvPr/>
        </p:nvSpPr>
        <p:spPr>
          <a:xfrm>
            <a:off x="385481" y="5153969"/>
            <a:ext cx="8618450" cy="461665"/>
          </a:xfrm>
          <a:prstGeom prst="rect">
            <a:avLst/>
          </a:prstGeom>
          <a:noFill/>
        </p:spPr>
        <p:txBody>
          <a:bodyPr wrap="none" lIns="0" rtlCol="0">
            <a:spAutoFit/>
          </a:bodyPr>
          <a:lstStyle/>
          <a:p>
            <a:r>
              <a:rPr lang="en-US" sz="2400" dirty="0"/>
              <a:t>Quality of the SBOM depends on the capacity of the tool we choose.</a:t>
            </a:r>
          </a:p>
        </p:txBody>
      </p:sp>
      <p:sp>
        <p:nvSpPr>
          <p:cNvPr id="2" name="Google Shape;121;p54">
            <a:extLst>
              <a:ext uri="{FF2B5EF4-FFF2-40B4-BE49-F238E27FC236}">
                <a16:creationId xmlns:a16="http://schemas.microsoft.com/office/drawing/2014/main" id="{0AFCF79F-755F-9C73-4AB1-31E10658E77C}"/>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fontScale="97500" lnSpcReduction="10000"/>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3100" dirty="0"/>
              <a:t>Communication protocol vs. message quality</a:t>
            </a:r>
            <a:endParaRPr lang="en-US" sz="3100" spc="-100" dirty="0"/>
          </a:p>
        </p:txBody>
      </p:sp>
      <p:sp>
        <p:nvSpPr>
          <p:cNvPr id="10" name="TextBox 9">
            <a:extLst>
              <a:ext uri="{FF2B5EF4-FFF2-40B4-BE49-F238E27FC236}">
                <a16:creationId xmlns:a16="http://schemas.microsoft.com/office/drawing/2014/main" id="{F6987C4B-D316-39EC-8D2A-663590228956}"/>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40976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20" grpId="0"/>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235CF4DA-E0A6-D89D-4A52-7538A49819E7}"/>
            </a:ext>
          </a:extLst>
        </p:cNvPr>
        <p:cNvGrpSpPr/>
        <p:nvPr/>
      </p:nvGrpSpPr>
      <p:grpSpPr>
        <a:xfrm>
          <a:off x="0" y="0"/>
          <a:ext cx="0" cy="0"/>
          <a:chOff x="0" y="0"/>
          <a:chExt cx="0" cy="0"/>
        </a:xfrm>
      </p:grpSpPr>
      <p:sp>
        <p:nvSpPr>
          <p:cNvPr id="63" name="Google Shape;121;p54">
            <a:extLst>
              <a:ext uri="{FF2B5EF4-FFF2-40B4-BE49-F238E27FC236}">
                <a16:creationId xmlns:a16="http://schemas.microsoft.com/office/drawing/2014/main" id="{5F35709D-1064-3891-448A-0D99E8173C92}"/>
              </a:ext>
            </a:extLst>
          </p:cNvPr>
          <p:cNvSpPr txBox="1">
            <a:spLocks noGrp="1"/>
          </p:cNvSpPr>
          <p:nvPr>
            <p:ph type="title"/>
          </p:nvPr>
        </p:nvSpPr>
        <p:spPr/>
        <p:txBody>
          <a:bodyPr spcFirstLastPara="1" vert="horz" lIns="0" tIns="146304" rIns="91440" bIns="146304" rtlCol="0" anchor="t" anchorCtr="0">
            <a:normAutofit fontScale="90000"/>
          </a:bodyPr>
          <a:lstStyle/>
          <a:p>
            <a:pPr marL="0" lvl="0" indent="0">
              <a:spcAft>
                <a:spcPts val="0"/>
              </a:spcAft>
              <a:buClr>
                <a:schemeClr val="lt1"/>
              </a:buClr>
              <a:buSzPts val="3200"/>
            </a:pPr>
            <a:r>
              <a:rPr lang="en-US" sz="3100" dirty="0"/>
              <a:t>Practical Example: U</a:t>
            </a:r>
            <a:r>
              <a:rPr lang="en-US" sz="3100" kern="1200" spc="-100" baseline="0" dirty="0">
                <a:latin typeface="+mj-lt"/>
                <a:ea typeface="+mj-ea"/>
                <a:cs typeface="+mj-cs"/>
              </a:rPr>
              <a:t>sing Agentic AI for SBOM Analysis</a:t>
            </a:r>
          </a:p>
        </p:txBody>
      </p:sp>
      <p:sp>
        <p:nvSpPr>
          <p:cNvPr id="46" name="TextBox 45">
            <a:extLst>
              <a:ext uri="{FF2B5EF4-FFF2-40B4-BE49-F238E27FC236}">
                <a16:creationId xmlns:a16="http://schemas.microsoft.com/office/drawing/2014/main" id="{5C67BD7B-FA38-BDA9-5C6C-D71B62CD4262}"/>
              </a:ext>
            </a:extLst>
          </p:cNvPr>
          <p:cNvSpPr txBox="1"/>
          <p:nvPr/>
        </p:nvSpPr>
        <p:spPr>
          <a:xfrm>
            <a:off x="304800" y="1262608"/>
            <a:ext cx="11582400" cy="4647426"/>
          </a:xfrm>
          <a:prstGeom prst="rect">
            <a:avLst/>
          </a:prstGeom>
          <a:noFill/>
        </p:spPr>
        <p:txBody>
          <a:bodyPr wrap="square" lIns="0" rtlCol="0">
            <a:spAutoFit/>
          </a:bodyPr>
          <a:lstStyle/>
          <a:p>
            <a:pPr algn="l"/>
            <a:r>
              <a:rPr lang="en-US" sz="2400" dirty="0"/>
              <a:t>Problem: SBOM Analysis for OSS Compliance is practically impossible to automate.</a:t>
            </a:r>
          </a:p>
          <a:p>
            <a:pPr algn="l"/>
            <a:endParaRPr lang="en-US" sz="2400" dirty="0"/>
          </a:p>
          <a:p>
            <a:pPr algn="l"/>
            <a:r>
              <a:rPr lang="en-US" sz="2400" dirty="0"/>
              <a:t>Reasons:</a:t>
            </a:r>
          </a:p>
          <a:p>
            <a:pPr marL="285750" indent="-285750" algn="l">
              <a:buFontTx/>
              <a:buChar char="-"/>
            </a:pPr>
            <a:r>
              <a:rPr lang="en-US" sz="2000" dirty="0"/>
              <a:t>File Format:</a:t>
            </a:r>
          </a:p>
          <a:p>
            <a:pPr marL="742950" lvl="1" indent="-285750">
              <a:buFontTx/>
              <a:buChar char="-"/>
            </a:pPr>
            <a:r>
              <a:rPr lang="en-US" sz="2000" dirty="0"/>
              <a:t>Multiple formats (SPDX and CycloneDX) and versions, which tooling doesn't fully implement.</a:t>
            </a:r>
          </a:p>
          <a:p>
            <a:pPr marL="742950" lvl="1" indent="-285750">
              <a:buFontTx/>
              <a:buChar char="-"/>
            </a:pPr>
            <a:r>
              <a:rPr lang="en-US" sz="2000" dirty="0"/>
              <a:t>Commercial tools don’t produce compatible SBOMs (valid JSON schema files, but the information is incompatible).</a:t>
            </a:r>
          </a:p>
          <a:p>
            <a:pPr marL="742950" lvl="1" indent="-285750">
              <a:buFontTx/>
              <a:buChar char="-"/>
            </a:pPr>
            <a:endParaRPr lang="en-US" sz="2000" dirty="0"/>
          </a:p>
          <a:p>
            <a:pPr marL="285750" indent="-285750" algn="l">
              <a:buFontTx/>
              <a:buChar char="-"/>
            </a:pPr>
            <a:r>
              <a:rPr lang="en-US" sz="2000" dirty="0"/>
              <a:t>Lack of Data:</a:t>
            </a:r>
          </a:p>
          <a:p>
            <a:pPr marL="742950" lvl="1" indent="-285750">
              <a:buFontTx/>
              <a:buChar char="-"/>
            </a:pPr>
            <a:r>
              <a:rPr lang="en-US" sz="2000" dirty="0"/>
              <a:t>No assertions. No hashes, incorrect hashes, or manually edited hash strings. Some SBOMs will include license data, while others don’t, as there’s no formal requirement to include such data. </a:t>
            </a:r>
          </a:p>
          <a:p>
            <a:pPr marL="742950" lvl="1" indent="-285750">
              <a:buFontTx/>
              <a:buChar char="-"/>
            </a:pPr>
            <a:r>
              <a:rPr lang="en-US" sz="2000" dirty="0"/>
              <a:t>There’s no definition for data quality on SBOMs.</a:t>
            </a:r>
          </a:p>
          <a:p>
            <a:pPr marL="742950" lvl="1" indent="-285750">
              <a:buFontTx/>
              <a:buChar char="-"/>
            </a:pPr>
            <a:endParaRPr lang="en-US" sz="2000" dirty="0"/>
          </a:p>
          <a:p>
            <a:r>
              <a:rPr lang="en-US" sz="2400" dirty="0"/>
              <a:t>Problems in handling SBOMs lead to difficulties in drawing conclusions.</a:t>
            </a:r>
          </a:p>
        </p:txBody>
      </p:sp>
      <p:sp>
        <p:nvSpPr>
          <p:cNvPr id="2" name="TextBox 1">
            <a:extLst>
              <a:ext uri="{FF2B5EF4-FFF2-40B4-BE49-F238E27FC236}">
                <a16:creationId xmlns:a16="http://schemas.microsoft.com/office/drawing/2014/main" id="{41435EE6-03CD-FF1F-EB8D-80494E2E0A3F}"/>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3005221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7770582F-2F0A-1894-D306-F267ACADA8C2}"/>
            </a:ext>
          </a:extLst>
        </p:cNvPr>
        <p:cNvGrpSpPr/>
        <p:nvPr/>
      </p:nvGrpSpPr>
      <p:grpSpPr>
        <a:xfrm>
          <a:off x="0" y="0"/>
          <a:ext cx="0" cy="0"/>
          <a:chOff x="0" y="0"/>
          <a:chExt cx="0" cy="0"/>
        </a:xfrm>
      </p:grpSpPr>
      <p:sp>
        <p:nvSpPr>
          <p:cNvPr id="63" name="Google Shape;121;p54">
            <a:extLst>
              <a:ext uri="{FF2B5EF4-FFF2-40B4-BE49-F238E27FC236}">
                <a16:creationId xmlns:a16="http://schemas.microsoft.com/office/drawing/2014/main" id="{837E8565-C1FD-227D-C132-C6CA07BBA325}"/>
              </a:ext>
            </a:extLst>
          </p:cNvPr>
          <p:cNvSpPr txBox="1">
            <a:spLocks noGrp="1"/>
          </p:cNvSpPr>
          <p:nvPr>
            <p:ph type="title"/>
          </p:nvPr>
        </p:nvSpPr>
        <p:spPr/>
        <p:txBody>
          <a:bodyPr spcFirstLastPara="1" vert="horz" lIns="0" tIns="146304" rIns="91440" bIns="146304" rtlCol="0" anchor="t" anchorCtr="0">
            <a:normAutofit/>
          </a:bodyPr>
          <a:lstStyle/>
          <a:p>
            <a:pPr>
              <a:buClr>
                <a:schemeClr val="lt1"/>
              </a:buClr>
              <a:buSzPts val="3200"/>
            </a:pPr>
            <a:r>
              <a:rPr lang="en-US" sz="2800" b="1" dirty="0"/>
              <a:t>Choosing the right strategy</a:t>
            </a:r>
            <a:endParaRPr lang="en-US" sz="3100" kern="1200" spc="-100" baseline="0" dirty="0">
              <a:latin typeface="+mj-lt"/>
              <a:ea typeface="+mj-ea"/>
              <a:cs typeface="+mj-cs"/>
            </a:endParaRPr>
          </a:p>
        </p:txBody>
      </p:sp>
      <p:grpSp>
        <p:nvGrpSpPr>
          <p:cNvPr id="18" name="Group 17">
            <a:extLst>
              <a:ext uri="{FF2B5EF4-FFF2-40B4-BE49-F238E27FC236}">
                <a16:creationId xmlns:a16="http://schemas.microsoft.com/office/drawing/2014/main" id="{E069697B-D680-3761-06E3-14A28E85D96E}"/>
              </a:ext>
            </a:extLst>
          </p:cNvPr>
          <p:cNvGrpSpPr/>
          <p:nvPr/>
        </p:nvGrpSpPr>
        <p:grpSpPr>
          <a:xfrm>
            <a:off x="934084" y="1761217"/>
            <a:ext cx="2025639" cy="2140056"/>
            <a:chOff x="7272879" y="1594782"/>
            <a:chExt cx="2180166" cy="2212226"/>
          </a:xfrm>
        </p:grpSpPr>
        <p:sp>
          <p:nvSpPr>
            <p:cNvPr id="5" name="Rectangle 4">
              <a:extLst>
                <a:ext uri="{FF2B5EF4-FFF2-40B4-BE49-F238E27FC236}">
                  <a16:creationId xmlns:a16="http://schemas.microsoft.com/office/drawing/2014/main" id="{D9A8AE4A-3F0F-8FBA-CDB1-58989636AC4F}"/>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DA41F3E-0885-C441-1B3B-3CB41838EE3E}"/>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A1EAD05-7ABD-DEDA-C5FE-FAF8F3502345}"/>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iagonal Stripe 8">
              <a:extLst>
                <a:ext uri="{FF2B5EF4-FFF2-40B4-BE49-F238E27FC236}">
                  <a16:creationId xmlns:a16="http://schemas.microsoft.com/office/drawing/2014/main" id="{82B932ED-6214-FBF0-C31F-E0087DFA071B}"/>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Diagonal Stripe 9">
              <a:extLst>
                <a:ext uri="{FF2B5EF4-FFF2-40B4-BE49-F238E27FC236}">
                  <a16:creationId xmlns:a16="http://schemas.microsoft.com/office/drawing/2014/main" id="{8986723B-633F-299D-D621-CB6A36FAF131}"/>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267E78BD-79F0-48D5-CBF6-5C7ED98D6AA0}"/>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14F00E7-5CC0-392C-48A0-EF8927B0E3B6}"/>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018DE8A-020C-DE95-A107-A93DFD3834E1}"/>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271EAEF4-1860-59B5-7218-67EDE4FC243D}"/>
                </a:ext>
              </a:extLst>
            </p:cNvPr>
            <p:cNvGrpSpPr/>
            <p:nvPr/>
          </p:nvGrpSpPr>
          <p:grpSpPr>
            <a:xfrm>
              <a:off x="8022686" y="2356102"/>
              <a:ext cx="681123" cy="854975"/>
              <a:chOff x="2129876" y="1714910"/>
              <a:chExt cx="1696453" cy="2203580"/>
            </a:xfrm>
          </p:grpSpPr>
          <p:sp>
            <p:nvSpPr>
              <p:cNvPr id="16" name="10-Point Star 15">
                <a:extLst>
                  <a:ext uri="{FF2B5EF4-FFF2-40B4-BE49-F238E27FC236}">
                    <a16:creationId xmlns:a16="http://schemas.microsoft.com/office/drawing/2014/main" id="{FF28F9A5-9029-0FCC-310A-851DD661E228}"/>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17" name="Can 16">
                <a:extLst>
                  <a:ext uri="{FF2B5EF4-FFF2-40B4-BE49-F238E27FC236}">
                    <a16:creationId xmlns:a16="http://schemas.microsoft.com/office/drawing/2014/main" id="{BC0942D9-AAAF-CE32-70EE-9C0C4AE74255}"/>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grpSp>
        <p:nvGrpSpPr>
          <p:cNvPr id="14" name="Group 13">
            <a:extLst>
              <a:ext uri="{FF2B5EF4-FFF2-40B4-BE49-F238E27FC236}">
                <a16:creationId xmlns:a16="http://schemas.microsoft.com/office/drawing/2014/main" id="{92C363AD-E9DD-1A85-4664-1B5A67FA2B78}"/>
              </a:ext>
            </a:extLst>
          </p:cNvPr>
          <p:cNvGrpSpPr/>
          <p:nvPr/>
        </p:nvGrpSpPr>
        <p:grpSpPr>
          <a:xfrm>
            <a:off x="4794749" y="1702167"/>
            <a:ext cx="2025639" cy="2140056"/>
            <a:chOff x="7272879" y="1594782"/>
            <a:chExt cx="2180166" cy="2212226"/>
          </a:xfrm>
        </p:grpSpPr>
        <p:sp>
          <p:nvSpPr>
            <p:cNvPr id="19" name="Rectangle 18">
              <a:extLst>
                <a:ext uri="{FF2B5EF4-FFF2-40B4-BE49-F238E27FC236}">
                  <a16:creationId xmlns:a16="http://schemas.microsoft.com/office/drawing/2014/main" id="{B2207FD1-B1D5-BCB5-97D5-95F07C3B7A28}"/>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626E9BD-E4B9-D4A2-3DE2-1F3BF1F58D07}"/>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CD8D2D0-6B97-987E-D607-42B8E449373A}"/>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agonal Stripe 21">
              <a:extLst>
                <a:ext uri="{FF2B5EF4-FFF2-40B4-BE49-F238E27FC236}">
                  <a16:creationId xmlns:a16="http://schemas.microsoft.com/office/drawing/2014/main" id="{5734D0A6-F70D-6768-6565-795921FC8DD5}"/>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Diagonal Stripe 22">
              <a:extLst>
                <a:ext uri="{FF2B5EF4-FFF2-40B4-BE49-F238E27FC236}">
                  <a16:creationId xmlns:a16="http://schemas.microsoft.com/office/drawing/2014/main" id="{E530E0BD-0B7E-EE9C-96FF-23F9143ADE29}"/>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a:extLst>
                <a:ext uri="{FF2B5EF4-FFF2-40B4-BE49-F238E27FC236}">
                  <a16:creationId xmlns:a16="http://schemas.microsoft.com/office/drawing/2014/main" id="{DC7E32DA-39AD-C52C-F6DA-425E76BC0F75}"/>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3C6CA3E-D89A-927D-0BAD-1015BEBF886F}"/>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7BA37C3-2842-B023-7258-51450E1C153C}"/>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FD7352F3-8956-704C-2252-8FBE3E24F70D}"/>
                </a:ext>
              </a:extLst>
            </p:cNvPr>
            <p:cNvGrpSpPr/>
            <p:nvPr/>
          </p:nvGrpSpPr>
          <p:grpSpPr>
            <a:xfrm>
              <a:off x="8022686" y="2356102"/>
              <a:ext cx="681123" cy="854975"/>
              <a:chOff x="2129876" y="1714910"/>
              <a:chExt cx="1696453" cy="2203580"/>
            </a:xfrm>
          </p:grpSpPr>
          <p:sp>
            <p:nvSpPr>
              <p:cNvPr id="28" name="10-Point Star 27">
                <a:extLst>
                  <a:ext uri="{FF2B5EF4-FFF2-40B4-BE49-F238E27FC236}">
                    <a16:creationId xmlns:a16="http://schemas.microsoft.com/office/drawing/2014/main" id="{5F51BF5D-1B54-6F27-2441-F4C574B67822}"/>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29" name="Can 28">
                <a:extLst>
                  <a:ext uri="{FF2B5EF4-FFF2-40B4-BE49-F238E27FC236}">
                    <a16:creationId xmlns:a16="http://schemas.microsoft.com/office/drawing/2014/main" id="{B64235F4-5CC7-1434-CEA1-A2ED856F7137}"/>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grpSp>
        <p:nvGrpSpPr>
          <p:cNvPr id="30" name="Group 29">
            <a:extLst>
              <a:ext uri="{FF2B5EF4-FFF2-40B4-BE49-F238E27FC236}">
                <a16:creationId xmlns:a16="http://schemas.microsoft.com/office/drawing/2014/main" id="{30C5E113-9C24-65C9-05F9-DDAA0A5A5EDC}"/>
              </a:ext>
            </a:extLst>
          </p:cNvPr>
          <p:cNvGrpSpPr/>
          <p:nvPr/>
        </p:nvGrpSpPr>
        <p:grpSpPr>
          <a:xfrm>
            <a:off x="8640957" y="1622150"/>
            <a:ext cx="2025639" cy="2140056"/>
            <a:chOff x="7272879" y="1594782"/>
            <a:chExt cx="2180166" cy="2212226"/>
          </a:xfrm>
        </p:grpSpPr>
        <p:sp>
          <p:nvSpPr>
            <p:cNvPr id="31" name="Rectangle 30">
              <a:extLst>
                <a:ext uri="{FF2B5EF4-FFF2-40B4-BE49-F238E27FC236}">
                  <a16:creationId xmlns:a16="http://schemas.microsoft.com/office/drawing/2014/main" id="{9E4B6054-34A2-7A18-BD2D-1BDA4755499F}"/>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D71CAA4-192C-D1D4-3416-A4570F9DF414}"/>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CCDE200-8991-BAAF-1BE5-26A9CF8B237C}"/>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iagonal Stripe 33">
              <a:extLst>
                <a:ext uri="{FF2B5EF4-FFF2-40B4-BE49-F238E27FC236}">
                  <a16:creationId xmlns:a16="http://schemas.microsoft.com/office/drawing/2014/main" id="{941EBA4B-A070-F06D-BD61-6F4FBD2CEA3D}"/>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Diagonal Stripe 34">
              <a:extLst>
                <a:ext uri="{FF2B5EF4-FFF2-40B4-BE49-F238E27FC236}">
                  <a16:creationId xmlns:a16="http://schemas.microsoft.com/office/drawing/2014/main" id="{DF4C9B59-3787-B757-DA80-57556FE99B46}"/>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Oval 35">
              <a:extLst>
                <a:ext uri="{FF2B5EF4-FFF2-40B4-BE49-F238E27FC236}">
                  <a16:creationId xmlns:a16="http://schemas.microsoft.com/office/drawing/2014/main" id="{5DC91F9A-E6E6-B51B-0C22-7E421345EF47}"/>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E1BD8F8-1468-1A76-609C-C0A81983D2D7}"/>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383913FF-3E09-92A7-E4FB-04AC258EBBAE}"/>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096A8188-E58B-1171-D037-B00E9110C89C}"/>
                </a:ext>
              </a:extLst>
            </p:cNvPr>
            <p:cNvGrpSpPr/>
            <p:nvPr/>
          </p:nvGrpSpPr>
          <p:grpSpPr>
            <a:xfrm>
              <a:off x="8022686" y="2356102"/>
              <a:ext cx="681123" cy="854975"/>
              <a:chOff x="2129876" y="1714910"/>
              <a:chExt cx="1696453" cy="2203580"/>
            </a:xfrm>
          </p:grpSpPr>
          <p:sp>
            <p:nvSpPr>
              <p:cNvPr id="40" name="10-Point Star 39">
                <a:extLst>
                  <a:ext uri="{FF2B5EF4-FFF2-40B4-BE49-F238E27FC236}">
                    <a16:creationId xmlns:a16="http://schemas.microsoft.com/office/drawing/2014/main" id="{B1A23ADF-A61D-F8F6-2FEF-EA804175B259}"/>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41" name="Can 40">
                <a:extLst>
                  <a:ext uri="{FF2B5EF4-FFF2-40B4-BE49-F238E27FC236}">
                    <a16:creationId xmlns:a16="http://schemas.microsoft.com/office/drawing/2014/main" id="{3B52F200-DAB5-D45C-CAA7-6AD498249753}"/>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43" name="TextBox 42">
            <a:extLst>
              <a:ext uri="{FF2B5EF4-FFF2-40B4-BE49-F238E27FC236}">
                <a16:creationId xmlns:a16="http://schemas.microsoft.com/office/drawing/2014/main" id="{8A82F90F-E6CC-CA54-2DD5-29F51524B5C9}"/>
              </a:ext>
            </a:extLst>
          </p:cNvPr>
          <p:cNvSpPr txBox="1"/>
          <p:nvPr/>
        </p:nvSpPr>
        <p:spPr>
          <a:xfrm>
            <a:off x="373815" y="4138165"/>
            <a:ext cx="3146705" cy="461665"/>
          </a:xfrm>
          <a:prstGeom prst="rect">
            <a:avLst/>
          </a:prstGeom>
          <a:noFill/>
        </p:spPr>
        <p:txBody>
          <a:bodyPr wrap="square">
            <a:spAutoFit/>
          </a:bodyPr>
          <a:lstStyle/>
          <a:p>
            <a:pPr algn="ctr"/>
            <a:r>
              <a:rPr lang="en-US" sz="2400" b="1" dirty="0"/>
              <a:t>Simple Reflex Agent</a:t>
            </a:r>
            <a:endParaRPr lang="en-US" sz="2400" dirty="0"/>
          </a:p>
        </p:txBody>
      </p:sp>
      <p:sp>
        <p:nvSpPr>
          <p:cNvPr id="44" name="TextBox 43">
            <a:extLst>
              <a:ext uri="{FF2B5EF4-FFF2-40B4-BE49-F238E27FC236}">
                <a16:creationId xmlns:a16="http://schemas.microsoft.com/office/drawing/2014/main" id="{F00B9DD9-FA4D-45F8-FE89-EA4ADF4618A3}"/>
              </a:ext>
            </a:extLst>
          </p:cNvPr>
          <p:cNvSpPr txBox="1"/>
          <p:nvPr/>
        </p:nvSpPr>
        <p:spPr>
          <a:xfrm>
            <a:off x="4166202" y="4138165"/>
            <a:ext cx="3146705" cy="461665"/>
          </a:xfrm>
          <a:prstGeom prst="rect">
            <a:avLst/>
          </a:prstGeom>
          <a:noFill/>
        </p:spPr>
        <p:txBody>
          <a:bodyPr wrap="square">
            <a:spAutoFit/>
          </a:bodyPr>
          <a:lstStyle/>
          <a:p>
            <a:pPr algn="ctr"/>
            <a:r>
              <a:rPr lang="en-US" sz="2400" b="1" dirty="0"/>
              <a:t>Utility-Based Agent</a:t>
            </a:r>
            <a:endParaRPr lang="en-US" sz="2400" dirty="0"/>
          </a:p>
        </p:txBody>
      </p:sp>
      <p:sp>
        <p:nvSpPr>
          <p:cNvPr id="45" name="TextBox 44">
            <a:extLst>
              <a:ext uri="{FF2B5EF4-FFF2-40B4-BE49-F238E27FC236}">
                <a16:creationId xmlns:a16="http://schemas.microsoft.com/office/drawing/2014/main" id="{D8BF372B-CA05-D012-31CE-661EEFCEF00D}"/>
              </a:ext>
            </a:extLst>
          </p:cNvPr>
          <p:cNvSpPr txBox="1"/>
          <p:nvPr/>
        </p:nvSpPr>
        <p:spPr>
          <a:xfrm>
            <a:off x="8072523" y="4145604"/>
            <a:ext cx="3146705" cy="461665"/>
          </a:xfrm>
          <a:prstGeom prst="rect">
            <a:avLst/>
          </a:prstGeom>
          <a:noFill/>
        </p:spPr>
        <p:txBody>
          <a:bodyPr wrap="square">
            <a:spAutoFit/>
          </a:bodyPr>
          <a:lstStyle/>
          <a:p>
            <a:pPr algn="ctr"/>
            <a:r>
              <a:rPr lang="en-US" sz="2400" b="1" dirty="0"/>
              <a:t>Goal-Based Agents</a:t>
            </a:r>
            <a:endParaRPr lang="en-US" sz="2400" dirty="0"/>
          </a:p>
        </p:txBody>
      </p:sp>
      <p:sp>
        <p:nvSpPr>
          <p:cNvPr id="3" name="TextBox 2">
            <a:extLst>
              <a:ext uri="{FF2B5EF4-FFF2-40B4-BE49-F238E27FC236}">
                <a16:creationId xmlns:a16="http://schemas.microsoft.com/office/drawing/2014/main" id="{6640E626-2CB5-924E-BE87-0564FB397E94}"/>
              </a:ext>
            </a:extLst>
          </p:cNvPr>
          <p:cNvSpPr txBox="1"/>
          <p:nvPr/>
        </p:nvSpPr>
        <p:spPr>
          <a:xfrm>
            <a:off x="373815" y="4843686"/>
            <a:ext cx="3286959" cy="646331"/>
          </a:xfrm>
          <a:prstGeom prst="rect">
            <a:avLst/>
          </a:prstGeom>
          <a:noFill/>
        </p:spPr>
        <p:txBody>
          <a:bodyPr wrap="square" lIns="0" rtlCol="0">
            <a:spAutoFit/>
          </a:bodyPr>
          <a:lstStyle/>
          <a:p>
            <a:pPr marL="285750" indent="-285750" algn="l">
              <a:buFont typeface="Arial" panose="020B0604020202020204" pitchFamily="34" charset="0"/>
              <a:buChar char="•"/>
            </a:pPr>
            <a:r>
              <a:rPr lang="en-US" dirty="0"/>
              <a:t>Process SBOM files and parse package information.</a:t>
            </a:r>
          </a:p>
        </p:txBody>
      </p:sp>
      <p:sp>
        <p:nvSpPr>
          <p:cNvPr id="4" name="TextBox 3">
            <a:extLst>
              <a:ext uri="{FF2B5EF4-FFF2-40B4-BE49-F238E27FC236}">
                <a16:creationId xmlns:a16="http://schemas.microsoft.com/office/drawing/2014/main" id="{BA71CECD-34CD-4C40-5ADD-2813EC318D8D}"/>
              </a:ext>
            </a:extLst>
          </p:cNvPr>
          <p:cNvSpPr txBox="1"/>
          <p:nvPr/>
        </p:nvSpPr>
        <p:spPr>
          <a:xfrm>
            <a:off x="4151811" y="4843686"/>
            <a:ext cx="3524336" cy="923330"/>
          </a:xfrm>
          <a:prstGeom prst="rect">
            <a:avLst/>
          </a:prstGeom>
          <a:noFill/>
        </p:spPr>
        <p:txBody>
          <a:bodyPr wrap="square" lIns="0" rtlCol="0">
            <a:spAutoFit/>
          </a:bodyPr>
          <a:lstStyle/>
          <a:p>
            <a:pPr marL="285750" indent="-285750" algn="l">
              <a:buFont typeface="Arial" panose="020B0604020202020204" pitchFamily="34" charset="0"/>
              <a:buChar char="•"/>
            </a:pPr>
            <a:r>
              <a:rPr lang="en-US" dirty="0"/>
              <a:t>Identify data gaps autonomously and use tools to enrich data.</a:t>
            </a:r>
          </a:p>
        </p:txBody>
      </p:sp>
      <p:sp>
        <p:nvSpPr>
          <p:cNvPr id="8" name="TextBox 7">
            <a:extLst>
              <a:ext uri="{FF2B5EF4-FFF2-40B4-BE49-F238E27FC236}">
                <a16:creationId xmlns:a16="http://schemas.microsoft.com/office/drawing/2014/main" id="{26C66AF8-AE13-EF8C-FC13-A7937790DDAD}"/>
              </a:ext>
            </a:extLst>
          </p:cNvPr>
          <p:cNvSpPr txBox="1"/>
          <p:nvPr/>
        </p:nvSpPr>
        <p:spPr>
          <a:xfrm>
            <a:off x="8096300" y="4837580"/>
            <a:ext cx="3524336" cy="1200329"/>
          </a:xfrm>
          <a:prstGeom prst="rect">
            <a:avLst/>
          </a:prstGeom>
          <a:noFill/>
        </p:spPr>
        <p:txBody>
          <a:bodyPr wrap="square" lIns="0" rtlCol="0">
            <a:spAutoFit/>
          </a:bodyPr>
          <a:lstStyle/>
          <a:p>
            <a:pPr marL="285750" indent="-285750" algn="l">
              <a:buFont typeface="Arial" panose="020B0604020202020204" pitchFamily="34" charset="0"/>
              <a:buChar char="•"/>
            </a:pPr>
            <a:r>
              <a:rPr lang="en-US" dirty="0"/>
              <a:t>Use information from other agents to build a summary, produce compliance artifacts, and generate a conclusion.</a:t>
            </a:r>
          </a:p>
        </p:txBody>
      </p:sp>
      <p:sp>
        <p:nvSpPr>
          <p:cNvPr id="42" name="TextBox 41">
            <a:extLst>
              <a:ext uri="{FF2B5EF4-FFF2-40B4-BE49-F238E27FC236}">
                <a16:creationId xmlns:a16="http://schemas.microsoft.com/office/drawing/2014/main" id="{5B244520-0386-92BD-A5A1-A1A86A156B74}"/>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421331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3E3CD8D0-6D4F-AB36-90DC-5AA3C78D7376}"/>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A4277AA1-F2E8-4885-FD79-F941626B1B79}"/>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35</a:t>
            </a:fld>
            <a:endParaRPr lang="en-US" sz="200"/>
          </a:p>
        </p:txBody>
      </p:sp>
      <p:grpSp>
        <p:nvGrpSpPr>
          <p:cNvPr id="4" name="Group 3">
            <a:extLst>
              <a:ext uri="{FF2B5EF4-FFF2-40B4-BE49-F238E27FC236}">
                <a16:creationId xmlns:a16="http://schemas.microsoft.com/office/drawing/2014/main" id="{1364CA74-8E77-B4A1-F506-990DA6AD443B}"/>
              </a:ext>
            </a:extLst>
          </p:cNvPr>
          <p:cNvGrpSpPr/>
          <p:nvPr/>
        </p:nvGrpSpPr>
        <p:grpSpPr>
          <a:xfrm>
            <a:off x="3426171" y="2034832"/>
            <a:ext cx="3146705" cy="2598188"/>
            <a:chOff x="4169121" y="1432404"/>
            <a:chExt cx="3146705" cy="2598188"/>
          </a:xfrm>
        </p:grpSpPr>
        <p:grpSp>
          <p:nvGrpSpPr>
            <p:cNvPr id="12" name="Group 11">
              <a:extLst>
                <a:ext uri="{FF2B5EF4-FFF2-40B4-BE49-F238E27FC236}">
                  <a16:creationId xmlns:a16="http://schemas.microsoft.com/office/drawing/2014/main" id="{ECA34278-4091-A0CE-D66E-6D512979F62F}"/>
                </a:ext>
              </a:extLst>
            </p:cNvPr>
            <p:cNvGrpSpPr/>
            <p:nvPr/>
          </p:nvGrpSpPr>
          <p:grpSpPr>
            <a:xfrm>
              <a:off x="4729390" y="1432404"/>
              <a:ext cx="2025639" cy="2140056"/>
              <a:chOff x="7272879" y="1594782"/>
              <a:chExt cx="2180166" cy="2212226"/>
            </a:xfrm>
          </p:grpSpPr>
          <p:sp>
            <p:nvSpPr>
              <p:cNvPr id="13" name="Rectangle 12">
                <a:extLst>
                  <a:ext uri="{FF2B5EF4-FFF2-40B4-BE49-F238E27FC236}">
                    <a16:creationId xmlns:a16="http://schemas.microsoft.com/office/drawing/2014/main" id="{E9E0467D-A6A0-98D5-C693-EF8D58071F98}"/>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AD11A0B-28B2-117F-2DD5-F43033510EED}"/>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3478875-61C3-C532-8B49-5781161D038E}"/>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gonal Stripe 15">
                <a:extLst>
                  <a:ext uri="{FF2B5EF4-FFF2-40B4-BE49-F238E27FC236}">
                    <a16:creationId xmlns:a16="http://schemas.microsoft.com/office/drawing/2014/main" id="{854479A0-1722-1002-1DCF-79F9EDF5001B}"/>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iagonal Stripe 16">
                <a:extLst>
                  <a:ext uri="{FF2B5EF4-FFF2-40B4-BE49-F238E27FC236}">
                    <a16:creationId xmlns:a16="http://schemas.microsoft.com/office/drawing/2014/main" id="{4A77FB97-436A-2C82-9FD1-D743455E996C}"/>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28B071F6-0043-39AD-A332-E5CF7D35ED58}"/>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70A51AA-7E06-3D4D-3C25-99B5C1F59C88}"/>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45A2FFD-B12B-8E84-35C0-9A78FCBFD7D5}"/>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511C2954-317C-BEA0-A64C-786AC3E11475}"/>
                  </a:ext>
                </a:extLst>
              </p:cNvPr>
              <p:cNvGrpSpPr/>
              <p:nvPr/>
            </p:nvGrpSpPr>
            <p:grpSpPr>
              <a:xfrm>
                <a:off x="8022686" y="2356102"/>
                <a:ext cx="681123" cy="854975"/>
                <a:chOff x="2129876" y="1714910"/>
                <a:chExt cx="1696453" cy="2203580"/>
              </a:xfrm>
            </p:grpSpPr>
            <p:sp>
              <p:nvSpPr>
                <p:cNvPr id="22" name="10-Point Star 21">
                  <a:extLst>
                    <a:ext uri="{FF2B5EF4-FFF2-40B4-BE49-F238E27FC236}">
                      <a16:creationId xmlns:a16="http://schemas.microsoft.com/office/drawing/2014/main" id="{CAE6CD60-01A4-8DD7-8F2E-55DF7C2A7B25}"/>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23" name="Can 22">
                  <a:extLst>
                    <a:ext uri="{FF2B5EF4-FFF2-40B4-BE49-F238E27FC236}">
                      <a16:creationId xmlns:a16="http://schemas.microsoft.com/office/drawing/2014/main" id="{0D1D2E55-C3BD-2CF6-2F78-27FD629853CA}"/>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2" name="TextBox 1">
              <a:extLst>
                <a:ext uri="{FF2B5EF4-FFF2-40B4-BE49-F238E27FC236}">
                  <a16:creationId xmlns:a16="http://schemas.microsoft.com/office/drawing/2014/main" id="{D682AF0B-3126-99FD-EC61-D89CC783D7A0}"/>
                </a:ext>
              </a:extLst>
            </p:cNvPr>
            <p:cNvSpPr txBox="1"/>
            <p:nvPr/>
          </p:nvSpPr>
          <p:spPr>
            <a:xfrm>
              <a:off x="4169121" y="3661260"/>
              <a:ext cx="3146705" cy="369332"/>
            </a:xfrm>
            <a:prstGeom prst="rect">
              <a:avLst/>
            </a:prstGeom>
            <a:noFill/>
          </p:spPr>
          <p:txBody>
            <a:bodyPr wrap="square">
              <a:spAutoFit/>
            </a:bodyPr>
            <a:lstStyle/>
            <a:p>
              <a:pPr algn="ctr"/>
              <a:r>
                <a:rPr lang="en-US" b="1" dirty="0"/>
                <a:t>Simple Reflex Agent</a:t>
              </a:r>
              <a:endParaRPr lang="en-US" dirty="0"/>
            </a:p>
          </p:txBody>
        </p:sp>
      </p:grpSp>
      <p:sp>
        <p:nvSpPr>
          <p:cNvPr id="5" name="Right Arrow 4">
            <a:extLst>
              <a:ext uri="{FF2B5EF4-FFF2-40B4-BE49-F238E27FC236}">
                <a16:creationId xmlns:a16="http://schemas.microsoft.com/office/drawing/2014/main" id="{EBF1BACC-64D2-B354-D3C9-87C32634A1A8}"/>
              </a:ext>
            </a:extLst>
          </p:cNvPr>
          <p:cNvSpPr/>
          <p:nvPr/>
        </p:nvSpPr>
        <p:spPr>
          <a:xfrm>
            <a:off x="2753630" y="2988636"/>
            <a:ext cx="978408"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Vertical Scroll 7">
            <a:extLst>
              <a:ext uri="{FF2B5EF4-FFF2-40B4-BE49-F238E27FC236}">
                <a16:creationId xmlns:a16="http://schemas.microsoft.com/office/drawing/2014/main" id="{7DB6243C-F280-1E24-FF9C-9C37772F7B50}"/>
              </a:ext>
            </a:extLst>
          </p:cNvPr>
          <p:cNvSpPr/>
          <p:nvPr/>
        </p:nvSpPr>
        <p:spPr>
          <a:xfrm>
            <a:off x="1168817" y="2528911"/>
            <a:ext cx="1332043" cy="1403573"/>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SBOM</a:t>
            </a:r>
          </a:p>
        </p:txBody>
      </p:sp>
      <p:graphicFrame>
        <p:nvGraphicFramePr>
          <p:cNvPr id="10" name="Table 9">
            <a:extLst>
              <a:ext uri="{FF2B5EF4-FFF2-40B4-BE49-F238E27FC236}">
                <a16:creationId xmlns:a16="http://schemas.microsoft.com/office/drawing/2014/main" id="{2E9148F9-2DBE-EA41-B9F4-E0D5C516C9FE}"/>
              </a:ext>
            </a:extLst>
          </p:cNvPr>
          <p:cNvGraphicFramePr>
            <a:graphicFrameLocks noGrp="1"/>
          </p:cNvGraphicFramePr>
          <p:nvPr/>
        </p:nvGraphicFramePr>
        <p:xfrm>
          <a:off x="7481859" y="2270702"/>
          <a:ext cx="4075898" cy="1555892"/>
        </p:xfrm>
        <a:graphic>
          <a:graphicData uri="http://schemas.openxmlformats.org/drawingml/2006/table">
            <a:tbl>
              <a:tblPr firstRow="1" bandRow="1">
                <a:tableStyleId>{69012ECD-51FC-41F1-AA8D-1B2483CD663E}</a:tableStyleId>
              </a:tblPr>
              <a:tblGrid>
                <a:gridCol w="4075898">
                  <a:extLst>
                    <a:ext uri="{9D8B030D-6E8A-4147-A177-3AD203B41FA5}">
                      <a16:colId xmlns:a16="http://schemas.microsoft.com/office/drawing/2014/main" val="223858306"/>
                    </a:ext>
                  </a:extLst>
                </a:gridCol>
              </a:tblGrid>
              <a:tr h="388973">
                <a:tc>
                  <a:txBody>
                    <a:bodyPr/>
                    <a:lstStyle/>
                    <a:p>
                      <a:pPr algn="ctr"/>
                      <a:r>
                        <a:rPr lang="en-US" sz="1600" dirty="0"/>
                        <a:t>Package URL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2866270"/>
                  </a:ext>
                </a:extLst>
              </a:tr>
              <a:tr h="388973">
                <a:tc>
                  <a:txBody>
                    <a:bodyPr/>
                    <a:lstStyle/>
                    <a:p>
                      <a:r>
                        <a:rPr lang="en-US" sz="1600" dirty="0" err="1"/>
                        <a:t>pkg:pypi</a:t>
                      </a:r>
                      <a:r>
                        <a:rPr lang="en-US" sz="1600" dirty="0"/>
                        <a:t>/django@1.11.1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121276174"/>
                  </a:ext>
                </a:extLst>
              </a:tr>
              <a:tr h="388973">
                <a:tc>
                  <a:txBody>
                    <a:bodyPr/>
                    <a:lstStyle/>
                    <a:p>
                      <a:r>
                        <a:rPr lang="en-US" sz="1600" dirty="0" err="1"/>
                        <a:t>pkg:npm</a:t>
                      </a:r>
                      <a:r>
                        <a:rPr lang="en-US" sz="1600" dirty="0"/>
                        <a:t>/foobar@12.3.1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506075071"/>
                  </a:ext>
                </a:extLst>
              </a:tr>
              <a:tr h="388973">
                <a:tc>
                  <a:txBody>
                    <a:bodyPr/>
                    <a:lstStyle/>
                    <a:p>
                      <a:r>
                        <a:rPr lang="en-US" sz="1600" dirty="0" err="1"/>
                        <a:t>pkg:gem</a:t>
                      </a:r>
                      <a:r>
                        <a:rPr lang="en-US" sz="1600" dirty="0"/>
                        <a:t>/ruby-advisory-db-check@0.12.4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662735712"/>
                  </a:ext>
                </a:extLst>
              </a:tr>
            </a:tbl>
          </a:graphicData>
        </a:graphic>
      </p:graphicFrame>
      <p:sp>
        <p:nvSpPr>
          <p:cNvPr id="11" name="Right Arrow 10">
            <a:extLst>
              <a:ext uri="{FF2B5EF4-FFF2-40B4-BE49-F238E27FC236}">
                <a16:creationId xmlns:a16="http://schemas.microsoft.com/office/drawing/2014/main" id="{DDAF5DCE-AEF5-5921-AC83-FA93941E722E}"/>
              </a:ext>
            </a:extLst>
          </p:cNvPr>
          <p:cNvSpPr/>
          <p:nvPr/>
        </p:nvSpPr>
        <p:spPr>
          <a:xfrm>
            <a:off x="6174622" y="2988636"/>
            <a:ext cx="978408"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21;p54">
            <a:extLst>
              <a:ext uri="{FF2B5EF4-FFF2-40B4-BE49-F238E27FC236}">
                <a16:creationId xmlns:a16="http://schemas.microsoft.com/office/drawing/2014/main" id="{A4A307F4-48DB-9E6E-5ADE-E11ADEAD3842}"/>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24" name="TextBox 23">
            <a:extLst>
              <a:ext uri="{FF2B5EF4-FFF2-40B4-BE49-F238E27FC236}">
                <a16:creationId xmlns:a16="http://schemas.microsoft.com/office/drawing/2014/main" id="{30A0ABAB-CA0B-4858-8870-844652D4E1DD}"/>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
        <p:nvSpPr>
          <p:cNvPr id="6" name="TextBox 5">
            <a:extLst>
              <a:ext uri="{FF2B5EF4-FFF2-40B4-BE49-F238E27FC236}">
                <a16:creationId xmlns:a16="http://schemas.microsoft.com/office/drawing/2014/main" id="{5148129C-7C24-2FC1-BD19-B319534894C7}"/>
              </a:ext>
            </a:extLst>
          </p:cNvPr>
          <p:cNvSpPr txBox="1"/>
          <p:nvPr/>
        </p:nvSpPr>
        <p:spPr>
          <a:xfrm>
            <a:off x="325083" y="861698"/>
            <a:ext cx="4622419" cy="338554"/>
          </a:xfrm>
          <a:prstGeom prst="rect">
            <a:avLst/>
          </a:prstGeom>
          <a:noFill/>
        </p:spPr>
        <p:txBody>
          <a:bodyPr wrap="none" lIns="0" rtlCol="0">
            <a:spAutoFit/>
          </a:bodyPr>
          <a:lstStyle/>
          <a:p>
            <a:pPr algn="l"/>
            <a:r>
              <a:rPr lang="en-US" sz="1600" b="0" i="0" u="none" strike="noStrike" dirty="0">
                <a:effectLst/>
                <a:latin typeface="Arial" panose="020B0604020202020204" pitchFamily="34" charset="0"/>
              </a:rPr>
              <a:t>PROBLEM 1: Parsing information from an SBOM.</a:t>
            </a:r>
          </a:p>
        </p:txBody>
      </p:sp>
    </p:spTree>
    <p:extLst>
      <p:ext uri="{BB962C8B-B14F-4D97-AF65-F5344CB8AC3E}">
        <p14:creationId xmlns:p14="http://schemas.microsoft.com/office/powerpoint/2010/main" val="85983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467719B2-5C24-BEE6-2AD1-BB1B021EAA71}"/>
            </a:ext>
          </a:extLst>
        </p:cNvPr>
        <p:cNvGrpSpPr/>
        <p:nvPr/>
      </p:nvGrpSpPr>
      <p:grpSpPr>
        <a:xfrm>
          <a:off x="0" y="0"/>
          <a:ext cx="0" cy="0"/>
          <a:chOff x="0" y="0"/>
          <a:chExt cx="0" cy="0"/>
        </a:xfrm>
      </p:grpSpPr>
      <p:grpSp>
        <p:nvGrpSpPr>
          <p:cNvPr id="36" name="Group 35">
            <a:extLst>
              <a:ext uri="{FF2B5EF4-FFF2-40B4-BE49-F238E27FC236}">
                <a16:creationId xmlns:a16="http://schemas.microsoft.com/office/drawing/2014/main" id="{5E6C3C30-84DA-D020-0909-4B63F08E7240}"/>
              </a:ext>
            </a:extLst>
          </p:cNvPr>
          <p:cNvGrpSpPr/>
          <p:nvPr/>
        </p:nvGrpSpPr>
        <p:grpSpPr>
          <a:xfrm>
            <a:off x="4160956" y="1814377"/>
            <a:ext cx="3146705" cy="2604854"/>
            <a:chOff x="3898498" y="1545407"/>
            <a:chExt cx="3146705" cy="2604854"/>
          </a:xfrm>
        </p:grpSpPr>
        <p:grpSp>
          <p:nvGrpSpPr>
            <p:cNvPr id="12" name="Group 11">
              <a:extLst>
                <a:ext uri="{FF2B5EF4-FFF2-40B4-BE49-F238E27FC236}">
                  <a16:creationId xmlns:a16="http://schemas.microsoft.com/office/drawing/2014/main" id="{1E5FB45E-8804-9104-4C03-1F3A0EF038DB}"/>
                </a:ext>
              </a:extLst>
            </p:cNvPr>
            <p:cNvGrpSpPr/>
            <p:nvPr/>
          </p:nvGrpSpPr>
          <p:grpSpPr>
            <a:xfrm>
              <a:off x="4466932" y="1545407"/>
              <a:ext cx="2025639" cy="2140056"/>
              <a:chOff x="7272879" y="1594782"/>
              <a:chExt cx="2180166" cy="2212226"/>
            </a:xfrm>
          </p:grpSpPr>
          <p:sp>
            <p:nvSpPr>
              <p:cNvPr id="13" name="Rectangle 12">
                <a:extLst>
                  <a:ext uri="{FF2B5EF4-FFF2-40B4-BE49-F238E27FC236}">
                    <a16:creationId xmlns:a16="http://schemas.microsoft.com/office/drawing/2014/main" id="{344412CD-8F3F-3467-0EF7-B0AD879DF4FE}"/>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C0B9939-14A8-4166-20C2-240AAF0CC471}"/>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BECE38-7DDB-8D67-1358-BF8A015A702E}"/>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gonal Stripe 15">
                <a:extLst>
                  <a:ext uri="{FF2B5EF4-FFF2-40B4-BE49-F238E27FC236}">
                    <a16:creationId xmlns:a16="http://schemas.microsoft.com/office/drawing/2014/main" id="{9CC9ECED-C436-814D-FEEE-67880B65ABB0}"/>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iagonal Stripe 16">
                <a:extLst>
                  <a:ext uri="{FF2B5EF4-FFF2-40B4-BE49-F238E27FC236}">
                    <a16:creationId xmlns:a16="http://schemas.microsoft.com/office/drawing/2014/main" id="{7EA49D5A-2764-F1A5-20A9-E3F7FF377BE2}"/>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1DF9A0F9-E4BD-38B9-0A81-609ABF86EF02}"/>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6AE5BF8-68A1-EEBF-167C-C4C578372329}"/>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1AA8681-FDF9-9293-0EB7-9361B7C346D6}"/>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69DB9CE1-E899-C86B-C85E-032F6A46B365}"/>
                  </a:ext>
                </a:extLst>
              </p:cNvPr>
              <p:cNvGrpSpPr/>
              <p:nvPr/>
            </p:nvGrpSpPr>
            <p:grpSpPr>
              <a:xfrm>
                <a:off x="8022686" y="2356102"/>
                <a:ext cx="681123" cy="854975"/>
                <a:chOff x="2129876" y="1714910"/>
                <a:chExt cx="1696453" cy="2203580"/>
              </a:xfrm>
            </p:grpSpPr>
            <p:sp>
              <p:nvSpPr>
                <p:cNvPr id="22" name="10-Point Star 21">
                  <a:extLst>
                    <a:ext uri="{FF2B5EF4-FFF2-40B4-BE49-F238E27FC236}">
                      <a16:creationId xmlns:a16="http://schemas.microsoft.com/office/drawing/2014/main" id="{F23306C3-2675-D4AB-46DF-975C53D2FFFA}"/>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23" name="Can 22">
                  <a:extLst>
                    <a:ext uri="{FF2B5EF4-FFF2-40B4-BE49-F238E27FC236}">
                      <a16:creationId xmlns:a16="http://schemas.microsoft.com/office/drawing/2014/main" id="{1EE666FB-2E9F-1F7E-C74C-9A19098F57C4}"/>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24" name="TextBox 23">
              <a:extLst>
                <a:ext uri="{FF2B5EF4-FFF2-40B4-BE49-F238E27FC236}">
                  <a16:creationId xmlns:a16="http://schemas.microsoft.com/office/drawing/2014/main" id="{84982178-4E27-1F32-AE92-67655E9B3812}"/>
                </a:ext>
              </a:extLst>
            </p:cNvPr>
            <p:cNvSpPr txBox="1"/>
            <p:nvPr/>
          </p:nvSpPr>
          <p:spPr>
            <a:xfrm>
              <a:off x="3898498" y="3780929"/>
              <a:ext cx="3146705" cy="369332"/>
            </a:xfrm>
            <a:prstGeom prst="rect">
              <a:avLst/>
            </a:prstGeom>
            <a:noFill/>
          </p:spPr>
          <p:txBody>
            <a:bodyPr wrap="square">
              <a:spAutoFit/>
            </a:bodyPr>
            <a:lstStyle/>
            <a:p>
              <a:pPr algn="ctr"/>
              <a:r>
                <a:rPr lang="en-US" b="1" dirty="0"/>
                <a:t>Utility-Based Agent</a:t>
              </a:r>
              <a:endParaRPr lang="en-US" dirty="0"/>
            </a:p>
          </p:txBody>
        </p:sp>
      </p:grpSp>
      <p:pic>
        <p:nvPicPr>
          <p:cNvPr id="9" name="Picture 8" descr="A close-up of a logo&#10;&#10;AI-generated content may be incorrect.">
            <a:extLst>
              <a:ext uri="{FF2B5EF4-FFF2-40B4-BE49-F238E27FC236}">
                <a16:creationId xmlns:a16="http://schemas.microsoft.com/office/drawing/2014/main" id="{2337052D-A4D1-E551-A6C4-8D351B4DEB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2024" y="1706541"/>
            <a:ext cx="1588090" cy="614744"/>
          </a:xfrm>
          <a:prstGeom prst="rect">
            <a:avLst/>
          </a:prstGeom>
        </p:spPr>
      </p:pic>
      <p:pic>
        <p:nvPicPr>
          <p:cNvPr id="26" name="Picture 25" descr="A close-up of a logo&#10;&#10;AI-generated content may be incorrect.">
            <a:extLst>
              <a:ext uri="{FF2B5EF4-FFF2-40B4-BE49-F238E27FC236}">
                <a16:creationId xmlns:a16="http://schemas.microsoft.com/office/drawing/2014/main" id="{7E3CAEA0-DD50-F90D-A272-AF991C2B01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5815" y="5976234"/>
            <a:ext cx="2184400" cy="660400"/>
          </a:xfrm>
          <a:prstGeom prst="rect">
            <a:avLst/>
          </a:prstGeom>
        </p:spPr>
      </p:pic>
      <p:grpSp>
        <p:nvGrpSpPr>
          <p:cNvPr id="35" name="Group 34">
            <a:extLst>
              <a:ext uri="{FF2B5EF4-FFF2-40B4-BE49-F238E27FC236}">
                <a16:creationId xmlns:a16="http://schemas.microsoft.com/office/drawing/2014/main" id="{4DF8C09B-3907-4E40-BDE6-5E566F2B2C03}"/>
              </a:ext>
            </a:extLst>
          </p:cNvPr>
          <p:cNvGrpSpPr/>
          <p:nvPr/>
        </p:nvGrpSpPr>
        <p:grpSpPr>
          <a:xfrm>
            <a:off x="981659" y="3605637"/>
            <a:ext cx="2143761" cy="1203078"/>
            <a:chOff x="1892802" y="1538449"/>
            <a:chExt cx="2143761" cy="1203078"/>
          </a:xfrm>
        </p:grpSpPr>
        <p:pic>
          <p:nvPicPr>
            <p:cNvPr id="3" name="Picture 2" descr="A black background with white text&#10;&#10;AI-generated content may be incorrect.">
              <a:extLst>
                <a:ext uri="{FF2B5EF4-FFF2-40B4-BE49-F238E27FC236}">
                  <a16:creationId xmlns:a16="http://schemas.microsoft.com/office/drawing/2014/main" id="{E565C23E-C168-AE9C-437F-43AD43CB07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2802" y="1538449"/>
              <a:ext cx="2143759" cy="750316"/>
            </a:xfrm>
            <a:prstGeom prst="rect">
              <a:avLst/>
            </a:prstGeom>
          </p:spPr>
        </p:pic>
        <p:pic>
          <p:nvPicPr>
            <p:cNvPr id="28" name="Picture 27" descr="A black text on a white background&#10;&#10;AI-generated content may be incorrect.">
              <a:extLst>
                <a:ext uri="{FF2B5EF4-FFF2-40B4-BE49-F238E27FC236}">
                  <a16:creationId xmlns:a16="http://schemas.microsoft.com/office/drawing/2014/main" id="{61767653-B832-C7AB-0DEE-A2BAC4C329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2803" y="2219329"/>
              <a:ext cx="2143760" cy="522198"/>
            </a:xfrm>
            <a:prstGeom prst="rect">
              <a:avLst/>
            </a:prstGeom>
          </p:spPr>
        </p:pic>
      </p:grpSp>
      <p:grpSp>
        <p:nvGrpSpPr>
          <p:cNvPr id="33" name="Group 32">
            <a:extLst>
              <a:ext uri="{FF2B5EF4-FFF2-40B4-BE49-F238E27FC236}">
                <a16:creationId xmlns:a16="http://schemas.microsoft.com/office/drawing/2014/main" id="{292F9713-D08D-25B0-6128-39C2A39E358A}"/>
              </a:ext>
            </a:extLst>
          </p:cNvPr>
          <p:cNvGrpSpPr/>
          <p:nvPr/>
        </p:nvGrpSpPr>
        <p:grpSpPr>
          <a:xfrm>
            <a:off x="8187362" y="3649608"/>
            <a:ext cx="2295396" cy="1115137"/>
            <a:chOff x="7303082" y="3747871"/>
            <a:chExt cx="2295396" cy="1115137"/>
          </a:xfrm>
        </p:grpSpPr>
        <p:sp>
          <p:nvSpPr>
            <p:cNvPr id="31" name="Rounded Rectangular Callout 30">
              <a:extLst>
                <a:ext uri="{FF2B5EF4-FFF2-40B4-BE49-F238E27FC236}">
                  <a16:creationId xmlns:a16="http://schemas.microsoft.com/office/drawing/2014/main" id="{6C93A4D2-8218-7D94-8998-C1C0B7856412}"/>
                </a:ext>
              </a:extLst>
            </p:cNvPr>
            <p:cNvSpPr/>
            <p:nvPr/>
          </p:nvSpPr>
          <p:spPr>
            <a:xfrm>
              <a:off x="7303082" y="3747871"/>
              <a:ext cx="2295396" cy="1115137"/>
            </a:xfrm>
            <a:prstGeom prst="wedgeRoundRectCallout">
              <a:avLst>
                <a:gd name="adj1" fmla="val -48173"/>
                <a:gd name="adj2" fmla="val -21488"/>
                <a:gd name="adj3"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up of a logo&#10;&#10;AI-generated content may be incorrect.">
              <a:extLst>
                <a:ext uri="{FF2B5EF4-FFF2-40B4-BE49-F238E27FC236}">
                  <a16:creationId xmlns:a16="http://schemas.microsoft.com/office/drawing/2014/main" id="{E82FC81C-3875-7B03-0392-F986CA2B8F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66530" y="3866947"/>
              <a:ext cx="1968500" cy="381000"/>
            </a:xfrm>
            <a:prstGeom prst="rect">
              <a:avLst/>
            </a:prstGeom>
          </p:spPr>
        </p:pic>
        <p:pic>
          <p:nvPicPr>
            <p:cNvPr id="30" name="Picture 29" descr="A blue and orange logo&#10;&#10;AI-generated content may be incorrect.">
              <a:extLst>
                <a:ext uri="{FF2B5EF4-FFF2-40B4-BE49-F238E27FC236}">
                  <a16:creationId xmlns:a16="http://schemas.microsoft.com/office/drawing/2014/main" id="{178803A8-4F2C-A6E2-4E05-976E4425EFC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53266" y="4247947"/>
              <a:ext cx="1020613" cy="421003"/>
            </a:xfrm>
            <a:prstGeom prst="rect">
              <a:avLst/>
            </a:prstGeom>
          </p:spPr>
        </p:pic>
      </p:grpSp>
      <p:sp>
        <p:nvSpPr>
          <p:cNvPr id="37" name="Left-Right Arrow 36">
            <a:extLst>
              <a:ext uri="{FF2B5EF4-FFF2-40B4-BE49-F238E27FC236}">
                <a16:creationId xmlns:a16="http://schemas.microsoft.com/office/drawing/2014/main" id="{F454FA9E-7813-E697-3B2A-1379FE837D25}"/>
              </a:ext>
            </a:extLst>
          </p:cNvPr>
          <p:cNvSpPr/>
          <p:nvPr/>
        </p:nvSpPr>
        <p:spPr>
          <a:xfrm rot="19861188">
            <a:off x="6827941" y="2295996"/>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eft-Right Arrow 37">
            <a:extLst>
              <a:ext uri="{FF2B5EF4-FFF2-40B4-BE49-F238E27FC236}">
                <a16:creationId xmlns:a16="http://schemas.microsoft.com/office/drawing/2014/main" id="{EC72E4E7-19D6-EE81-3AF8-A72A64D06562}"/>
              </a:ext>
            </a:extLst>
          </p:cNvPr>
          <p:cNvSpPr/>
          <p:nvPr/>
        </p:nvSpPr>
        <p:spPr>
          <a:xfrm rot="1780865">
            <a:off x="6821987" y="3552525"/>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Right Arrow 38">
            <a:extLst>
              <a:ext uri="{FF2B5EF4-FFF2-40B4-BE49-F238E27FC236}">
                <a16:creationId xmlns:a16="http://schemas.microsoft.com/office/drawing/2014/main" id="{3EF6D544-4CA7-49E2-F53E-F3BFFF611943}"/>
              </a:ext>
            </a:extLst>
          </p:cNvPr>
          <p:cNvSpPr/>
          <p:nvPr/>
        </p:nvSpPr>
        <p:spPr>
          <a:xfrm rot="19716365">
            <a:off x="3480131" y="3631349"/>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eft-Right Arrow 39">
            <a:extLst>
              <a:ext uri="{FF2B5EF4-FFF2-40B4-BE49-F238E27FC236}">
                <a16:creationId xmlns:a16="http://schemas.microsoft.com/office/drawing/2014/main" id="{E9845CBB-8A96-BE24-D0EB-4ABFF1184FA6}"/>
              </a:ext>
            </a:extLst>
          </p:cNvPr>
          <p:cNvSpPr/>
          <p:nvPr/>
        </p:nvSpPr>
        <p:spPr>
          <a:xfrm rot="1150065">
            <a:off x="3378646" y="2054553"/>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eft-Right Arrow 40">
            <a:extLst>
              <a:ext uri="{FF2B5EF4-FFF2-40B4-BE49-F238E27FC236}">
                <a16:creationId xmlns:a16="http://schemas.microsoft.com/office/drawing/2014/main" id="{BE704686-F5F9-9907-A73F-8B24B03404AE}"/>
              </a:ext>
            </a:extLst>
          </p:cNvPr>
          <p:cNvSpPr/>
          <p:nvPr/>
        </p:nvSpPr>
        <p:spPr>
          <a:xfrm rot="16200000">
            <a:off x="5126232" y="4979828"/>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background with white text&#10;&#10;AI-generated content may be incorrect.">
            <a:extLst>
              <a:ext uri="{FF2B5EF4-FFF2-40B4-BE49-F238E27FC236}">
                <a16:creationId xmlns:a16="http://schemas.microsoft.com/office/drawing/2014/main" id="{A6EC0348-37ED-BC71-70DD-4A23DD13A85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87362" y="1564613"/>
            <a:ext cx="2693970" cy="822425"/>
          </a:xfrm>
          <a:prstGeom prst="rect">
            <a:avLst/>
          </a:prstGeom>
        </p:spPr>
      </p:pic>
      <p:sp>
        <p:nvSpPr>
          <p:cNvPr id="6" name="Google Shape;121;p54">
            <a:extLst>
              <a:ext uri="{FF2B5EF4-FFF2-40B4-BE49-F238E27FC236}">
                <a16:creationId xmlns:a16="http://schemas.microsoft.com/office/drawing/2014/main" id="{B3F5DC7A-F59B-7D52-8028-ADFF406CF131}"/>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8" name="TextBox 7">
            <a:extLst>
              <a:ext uri="{FF2B5EF4-FFF2-40B4-BE49-F238E27FC236}">
                <a16:creationId xmlns:a16="http://schemas.microsoft.com/office/drawing/2014/main" id="{8C5D1FD2-CA6A-1D33-0481-7FC73874647C}"/>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
        <p:nvSpPr>
          <p:cNvPr id="10" name="TextBox 9">
            <a:extLst>
              <a:ext uri="{FF2B5EF4-FFF2-40B4-BE49-F238E27FC236}">
                <a16:creationId xmlns:a16="http://schemas.microsoft.com/office/drawing/2014/main" id="{C017D626-C0E3-3B84-16D8-DE4E8E396FE5}"/>
              </a:ext>
            </a:extLst>
          </p:cNvPr>
          <p:cNvSpPr txBox="1"/>
          <p:nvPr/>
        </p:nvSpPr>
        <p:spPr>
          <a:xfrm>
            <a:off x="325083" y="861698"/>
            <a:ext cx="6994864" cy="338554"/>
          </a:xfrm>
          <a:prstGeom prst="rect">
            <a:avLst/>
          </a:prstGeom>
          <a:noFill/>
        </p:spPr>
        <p:txBody>
          <a:bodyPr wrap="none" lIns="0" rtlCol="0">
            <a:spAutoFit/>
          </a:bodyPr>
          <a:lstStyle/>
          <a:p>
            <a:pPr algn="l"/>
            <a:r>
              <a:rPr lang="en-US" sz="1600" b="0" i="0" u="none" strike="noStrike" dirty="0">
                <a:effectLst/>
                <a:latin typeface="Arial" panose="020B0604020202020204" pitchFamily="34" charset="0"/>
              </a:rPr>
              <a:t>PROBLEM 2: Detecting data GAPs and collecting data from trusted sources.</a:t>
            </a:r>
          </a:p>
        </p:txBody>
      </p:sp>
    </p:spTree>
    <p:extLst>
      <p:ext uri="{BB962C8B-B14F-4D97-AF65-F5344CB8AC3E}">
        <p14:creationId xmlns:p14="http://schemas.microsoft.com/office/powerpoint/2010/main" val="235616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D68B8DBD-CD87-286B-4C78-1036630E1529}"/>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70BD5265-90CD-094E-2903-5B2873C9CAED}"/>
              </a:ext>
            </a:extLst>
          </p:cNvPr>
          <p:cNvSpPr>
            <a:spLocks noGrp="1"/>
          </p:cNvSpPr>
          <p:nvPr>
            <p:ph type="sldNum" sz="quarter" idx="12"/>
          </p:nvPr>
        </p:nvSpPr>
        <p:spPr>
          <a:xfrm>
            <a:off x="10266060" y="6136800"/>
            <a:ext cx="551167" cy="377825"/>
          </a:xfrm>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37</a:t>
            </a:fld>
            <a:endParaRPr lang="en-US" sz="200"/>
          </a:p>
        </p:txBody>
      </p:sp>
      <p:grpSp>
        <p:nvGrpSpPr>
          <p:cNvPr id="12" name="Group 11">
            <a:extLst>
              <a:ext uri="{FF2B5EF4-FFF2-40B4-BE49-F238E27FC236}">
                <a16:creationId xmlns:a16="http://schemas.microsoft.com/office/drawing/2014/main" id="{97180580-7A66-2D6C-E2F4-D24017CF0266}"/>
              </a:ext>
            </a:extLst>
          </p:cNvPr>
          <p:cNvGrpSpPr/>
          <p:nvPr/>
        </p:nvGrpSpPr>
        <p:grpSpPr>
          <a:xfrm>
            <a:off x="4526157" y="1729703"/>
            <a:ext cx="2025639" cy="2140056"/>
            <a:chOff x="7272879" y="1594782"/>
            <a:chExt cx="2180166" cy="2212226"/>
          </a:xfrm>
        </p:grpSpPr>
        <p:sp>
          <p:nvSpPr>
            <p:cNvPr id="13" name="Rectangle 12">
              <a:extLst>
                <a:ext uri="{FF2B5EF4-FFF2-40B4-BE49-F238E27FC236}">
                  <a16:creationId xmlns:a16="http://schemas.microsoft.com/office/drawing/2014/main" id="{6FAAF3B2-C1C2-FFA4-E2CA-111CFA06C9C5}"/>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4CF51D-FD3D-CF1A-B89D-9B774A89F5AB}"/>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8B64BE6-7A41-43B8-8746-E804D86F34B2}"/>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gonal Stripe 15">
              <a:extLst>
                <a:ext uri="{FF2B5EF4-FFF2-40B4-BE49-F238E27FC236}">
                  <a16:creationId xmlns:a16="http://schemas.microsoft.com/office/drawing/2014/main" id="{DEAB3C79-0820-F36B-191B-0CAEE427EAA4}"/>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iagonal Stripe 16">
              <a:extLst>
                <a:ext uri="{FF2B5EF4-FFF2-40B4-BE49-F238E27FC236}">
                  <a16:creationId xmlns:a16="http://schemas.microsoft.com/office/drawing/2014/main" id="{FC7858CD-1C4B-507A-B33D-AD16EC64076F}"/>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E7F58E03-54BE-BCC3-4128-D723626CC8A9}"/>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A0E171-7D6A-AFB9-A1A5-AC06729336F3}"/>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0331561-557D-DEFE-0BDF-F96D1B1ABBDA}"/>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2D78C35-3F86-0080-75E0-D03D423A36B8}"/>
                </a:ext>
              </a:extLst>
            </p:cNvPr>
            <p:cNvGrpSpPr/>
            <p:nvPr/>
          </p:nvGrpSpPr>
          <p:grpSpPr>
            <a:xfrm>
              <a:off x="8022686" y="2356102"/>
              <a:ext cx="681123" cy="854975"/>
              <a:chOff x="2129876" y="1714910"/>
              <a:chExt cx="1696453" cy="2203580"/>
            </a:xfrm>
          </p:grpSpPr>
          <p:sp>
            <p:nvSpPr>
              <p:cNvPr id="22" name="10-Point Star 21">
                <a:extLst>
                  <a:ext uri="{FF2B5EF4-FFF2-40B4-BE49-F238E27FC236}">
                    <a16:creationId xmlns:a16="http://schemas.microsoft.com/office/drawing/2014/main" id="{8A499C63-C25B-F718-8877-E44859E51C2D}"/>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23" name="Can 22">
                <a:extLst>
                  <a:ext uri="{FF2B5EF4-FFF2-40B4-BE49-F238E27FC236}">
                    <a16:creationId xmlns:a16="http://schemas.microsoft.com/office/drawing/2014/main" id="{77B5817C-EACA-454C-DFB7-08EC321CEEAC}"/>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2" name="TextBox 1">
            <a:extLst>
              <a:ext uri="{FF2B5EF4-FFF2-40B4-BE49-F238E27FC236}">
                <a16:creationId xmlns:a16="http://schemas.microsoft.com/office/drawing/2014/main" id="{5C1AF4B8-425E-1CFA-7B41-7193C07308AB}"/>
              </a:ext>
            </a:extLst>
          </p:cNvPr>
          <p:cNvSpPr txBox="1"/>
          <p:nvPr/>
        </p:nvSpPr>
        <p:spPr>
          <a:xfrm>
            <a:off x="3965887" y="3877547"/>
            <a:ext cx="3146705" cy="369332"/>
          </a:xfrm>
          <a:prstGeom prst="rect">
            <a:avLst/>
          </a:prstGeom>
          <a:noFill/>
        </p:spPr>
        <p:txBody>
          <a:bodyPr wrap="square">
            <a:spAutoFit/>
          </a:bodyPr>
          <a:lstStyle/>
          <a:p>
            <a:pPr algn="ctr"/>
            <a:r>
              <a:rPr lang="en-US" b="1" dirty="0"/>
              <a:t>Goal-Based Agents</a:t>
            </a:r>
            <a:endParaRPr lang="en-US" dirty="0"/>
          </a:p>
        </p:txBody>
      </p:sp>
      <p:grpSp>
        <p:nvGrpSpPr>
          <p:cNvPr id="32" name="Group 31">
            <a:extLst>
              <a:ext uri="{FF2B5EF4-FFF2-40B4-BE49-F238E27FC236}">
                <a16:creationId xmlns:a16="http://schemas.microsoft.com/office/drawing/2014/main" id="{7C30F9F0-DCB9-7995-29E1-BACA7F491C3E}"/>
              </a:ext>
            </a:extLst>
          </p:cNvPr>
          <p:cNvGrpSpPr/>
          <p:nvPr/>
        </p:nvGrpSpPr>
        <p:grpSpPr>
          <a:xfrm>
            <a:off x="3323900" y="4897990"/>
            <a:ext cx="4522958" cy="1690541"/>
            <a:chOff x="3192295" y="4786312"/>
            <a:chExt cx="4522958" cy="1690541"/>
          </a:xfrm>
          <a:solidFill>
            <a:srgbClr val="00B0F0"/>
          </a:solidFill>
        </p:grpSpPr>
        <p:sp>
          <p:nvSpPr>
            <p:cNvPr id="10" name="Rounded Rectangle 9">
              <a:extLst>
                <a:ext uri="{FF2B5EF4-FFF2-40B4-BE49-F238E27FC236}">
                  <a16:creationId xmlns:a16="http://schemas.microsoft.com/office/drawing/2014/main" id="{AFADE5F8-8447-5312-160D-2BB33DD5CF06}"/>
                </a:ext>
              </a:extLst>
            </p:cNvPr>
            <p:cNvSpPr/>
            <p:nvPr/>
          </p:nvSpPr>
          <p:spPr>
            <a:xfrm rot="16200000">
              <a:off x="4608503" y="3370104"/>
              <a:ext cx="1690541" cy="452295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Vertical Scroll 4">
              <a:extLst>
                <a:ext uri="{FF2B5EF4-FFF2-40B4-BE49-F238E27FC236}">
                  <a16:creationId xmlns:a16="http://schemas.microsoft.com/office/drawing/2014/main" id="{570B76C6-933E-698B-D0C7-B357722233B0}"/>
                </a:ext>
              </a:extLst>
            </p:cNvPr>
            <p:cNvSpPr/>
            <p:nvPr/>
          </p:nvSpPr>
          <p:spPr>
            <a:xfrm>
              <a:off x="3479704" y="5022626"/>
              <a:ext cx="1330090" cy="1233122"/>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Role Definition</a:t>
              </a:r>
            </a:p>
          </p:txBody>
        </p:sp>
        <p:sp>
          <p:nvSpPr>
            <p:cNvPr id="6" name="Vertical Scroll 5">
              <a:extLst>
                <a:ext uri="{FF2B5EF4-FFF2-40B4-BE49-F238E27FC236}">
                  <a16:creationId xmlns:a16="http://schemas.microsoft.com/office/drawing/2014/main" id="{DBB187B2-5E25-4472-4EF9-CA20D669CCA6}"/>
                </a:ext>
              </a:extLst>
            </p:cNvPr>
            <p:cNvSpPr/>
            <p:nvPr/>
          </p:nvSpPr>
          <p:spPr>
            <a:xfrm>
              <a:off x="4809794" y="5022626"/>
              <a:ext cx="1330090" cy="1233122"/>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Context</a:t>
              </a:r>
            </a:p>
          </p:txBody>
        </p:sp>
        <p:sp>
          <p:nvSpPr>
            <p:cNvPr id="8" name="Vertical Scroll 7">
              <a:extLst>
                <a:ext uri="{FF2B5EF4-FFF2-40B4-BE49-F238E27FC236}">
                  <a16:creationId xmlns:a16="http://schemas.microsoft.com/office/drawing/2014/main" id="{8F75CDB4-94E5-399F-8705-B0399A8399FB}"/>
                </a:ext>
              </a:extLst>
            </p:cNvPr>
            <p:cNvSpPr/>
            <p:nvPr/>
          </p:nvSpPr>
          <p:spPr>
            <a:xfrm>
              <a:off x="6096000" y="5022626"/>
              <a:ext cx="1330090" cy="1233122"/>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Expectation</a:t>
              </a:r>
            </a:p>
          </p:txBody>
        </p:sp>
      </p:grpSp>
      <p:sp>
        <p:nvSpPr>
          <p:cNvPr id="11" name="Right Arrow 10">
            <a:extLst>
              <a:ext uri="{FF2B5EF4-FFF2-40B4-BE49-F238E27FC236}">
                <a16:creationId xmlns:a16="http://schemas.microsoft.com/office/drawing/2014/main" id="{A57C08C7-6128-4DF9-FCA5-80B86978D690}"/>
              </a:ext>
            </a:extLst>
          </p:cNvPr>
          <p:cNvSpPr/>
          <p:nvPr/>
        </p:nvSpPr>
        <p:spPr>
          <a:xfrm rot="16200000">
            <a:off x="5166762" y="4346577"/>
            <a:ext cx="667682"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92DB067D-0456-DD4B-00D1-1CFAB9B79015}"/>
              </a:ext>
            </a:extLst>
          </p:cNvPr>
          <p:cNvSpPr/>
          <p:nvPr/>
        </p:nvSpPr>
        <p:spPr>
          <a:xfrm>
            <a:off x="2671248" y="2683506"/>
            <a:ext cx="145150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7214C25-0561-AC0A-617C-5F29352E8D1B}"/>
              </a:ext>
            </a:extLst>
          </p:cNvPr>
          <p:cNvSpPr/>
          <p:nvPr/>
        </p:nvSpPr>
        <p:spPr>
          <a:xfrm>
            <a:off x="1394344" y="1868851"/>
            <a:ext cx="908841" cy="8529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Prompt Request</a:t>
            </a:r>
          </a:p>
          <a:p>
            <a:pPr algn="ctr"/>
            <a:r>
              <a:rPr lang="en-US" sz="1400" dirty="0"/>
              <a:t>(Goal)</a:t>
            </a:r>
          </a:p>
        </p:txBody>
      </p:sp>
      <p:sp>
        <p:nvSpPr>
          <p:cNvPr id="43" name="Can 42">
            <a:extLst>
              <a:ext uri="{FF2B5EF4-FFF2-40B4-BE49-F238E27FC236}">
                <a16:creationId xmlns:a16="http://schemas.microsoft.com/office/drawing/2014/main" id="{943DB028-522A-2245-EF25-A10BC64C72FB}"/>
              </a:ext>
            </a:extLst>
          </p:cNvPr>
          <p:cNvSpPr/>
          <p:nvPr/>
        </p:nvSpPr>
        <p:spPr>
          <a:xfrm>
            <a:off x="1394344" y="3272423"/>
            <a:ext cx="855936" cy="974455"/>
          </a:xfrm>
          <a:prstGeom prst="ca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a:t>
            </a:r>
          </a:p>
        </p:txBody>
      </p:sp>
      <p:sp>
        <p:nvSpPr>
          <p:cNvPr id="44" name="Plus 43">
            <a:extLst>
              <a:ext uri="{FF2B5EF4-FFF2-40B4-BE49-F238E27FC236}">
                <a16:creationId xmlns:a16="http://schemas.microsoft.com/office/drawing/2014/main" id="{4553EC67-AAD9-2D9C-C9CF-C59DDD6EB605}"/>
              </a:ext>
            </a:extLst>
          </p:cNvPr>
          <p:cNvSpPr/>
          <p:nvPr/>
        </p:nvSpPr>
        <p:spPr>
          <a:xfrm>
            <a:off x="1641030" y="2776113"/>
            <a:ext cx="415468" cy="432418"/>
          </a:xfrm>
          <a:prstGeom prst="mathPlus">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Right Arrow 44">
            <a:extLst>
              <a:ext uri="{FF2B5EF4-FFF2-40B4-BE49-F238E27FC236}">
                <a16:creationId xmlns:a16="http://schemas.microsoft.com/office/drawing/2014/main" id="{D3CA55C6-0D7D-6829-A92F-02A0BAE1B07E}"/>
              </a:ext>
            </a:extLst>
          </p:cNvPr>
          <p:cNvSpPr/>
          <p:nvPr/>
        </p:nvSpPr>
        <p:spPr>
          <a:xfrm>
            <a:off x="7040487" y="2721585"/>
            <a:ext cx="145150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Cube 46">
            <a:extLst>
              <a:ext uri="{FF2B5EF4-FFF2-40B4-BE49-F238E27FC236}">
                <a16:creationId xmlns:a16="http://schemas.microsoft.com/office/drawing/2014/main" id="{48F68532-9CEF-0614-9DE1-86D3B6B6EF2A}"/>
              </a:ext>
            </a:extLst>
          </p:cNvPr>
          <p:cNvSpPr/>
          <p:nvPr/>
        </p:nvSpPr>
        <p:spPr>
          <a:xfrm>
            <a:off x="8709885" y="2302364"/>
            <a:ext cx="1191352" cy="1105653"/>
          </a:xfrm>
          <a:prstGeom prst="cub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Results</a:t>
            </a:r>
          </a:p>
        </p:txBody>
      </p:sp>
      <p:sp>
        <p:nvSpPr>
          <p:cNvPr id="7" name="Google Shape;121;p54">
            <a:extLst>
              <a:ext uri="{FF2B5EF4-FFF2-40B4-BE49-F238E27FC236}">
                <a16:creationId xmlns:a16="http://schemas.microsoft.com/office/drawing/2014/main" id="{EC6E9C2A-31CB-341E-BAD6-C7E7B054B269}"/>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24" name="TextBox 23">
            <a:extLst>
              <a:ext uri="{FF2B5EF4-FFF2-40B4-BE49-F238E27FC236}">
                <a16:creationId xmlns:a16="http://schemas.microsoft.com/office/drawing/2014/main" id="{C3B1F585-5CEB-AC74-58F9-A7841CE37FC3}"/>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
        <p:nvSpPr>
          <p:cNvPr id="3" name="TextBox 2">
            <a:extLst>
              <a:ext uri="{FF2B5EF4-FFF2-40B4-BE49-F238E27FC236}">
                <a16:creationId xmlns:a16="http://schemas.microsoft.com/office/drawing/2014/main" id="{B45662DD-B16B-D32F-30D4-78203E35D762}"/>
              </a:ext>
            </a:extLst>
          </p:cNvPr>
          <p:cNvSpPr txBox="1"/>
          <p:nvPr/>
        </p:nvSpPr>
        <p:spPr>
          <a:xfrm>
            <a:off x="325083" y="861698"/>
            <a:ext cx="6400150" cy="338554"/>
          </a:xfrm>
          <a:prstGeom prst="rect">
            <a:avLst/>
          </a:prstGeom>
          <a:noFill/>
        </p:spPr>
        <p:txBody>
          <a:bodyPr wrap="none" lIns="0" rtlCol="0">
            <a:spAutoFit/>
          </a:bodyPr>
          <a:lstStyle/>
          <a:p>
            <a:pPr algn="l"/>
            <a:r>
              <a:rPr lang="en-US" sz="1600" b="0" i="0" u="none" strike="noStrike" dirty="0">
                <a:effectLst/>
                <a:latin typeface="Arial" panose="020B0604020202020204" pitchFamily="34" charset="0"/>
              </a:rPr>
              <a:t>PROBLEM 3: Review complementary information to address a GOAL.</a:t>
            </a:r>
          </a:p>
        </p:txBody>
      </p:sp>
    </p:spTree>
    <p:extLst>
      <p:ext uri="{BB962C8B-B14F-4D97-AF65-F5344CB8AC3E}">
        <p14:creationId xmlns:p14="http://schemas.microsoft.com/office/powerpoint/2010/main" val="3695746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EE38B4E1-E340-374A-BB20-19A01C1D77F0}"/>
            </a:ext>
          </a:extLst>
        </p:cNvPr>
        <p:cNvGrpSpPr/>
        <p:nvPr/>
      </p:nvGrpSpPr>
      <p:grpSpPr>
        <a:xfrm>
          <a:off x="0" y="0"/>
          <a:ext cx="0" cy="0"/>
          <a:chOff x="0" y="0"/>
          <a:chExt cx="0" cy="0"/>
        </a:xfrm>
      </p:grpSpPr>
      <p:sp>
        <p:nvSpPr>
          <p:cNvPr id="42" name="TextBox 41">
            <a:extLst>
              <a:ext uri="{FF2B5EF4-FFF2-40B4-BE49-F238E27FC236}">
                <a16:creationId xmlns:a16="http://schemas.microsoft.com/office/drawing/2014/main" id="{B7690B6F-45AC-7408-E075-0BFF653D48AB}"/>
              </a:ext>
            </a:extLst>
          </p:cNvPr>
          <p:cNvSpPr txBox="1"/>
          <p:nvPr/>
        </p:nvSpPr>
        <p:spPr>
          <a:xfrm>
            <a:off x="421105" y="1503947"/>
            <a:ext cx="7194884" cy="3170099"/>
          </a:xfrm>
          <a:prstGeom prst="rect">
            <a:avLst/>
          </a:prstGeom>
          <a:noFill/>
        </p:spPr>
        <p:txBody>
          <a:bodyPr wrap="square" lIns="0" rtlCol="0">
            <a:spAutoFit/>
          </a:bodyPr>
          <a:lstStyle/>
          <a:p>
            <a:pPr algn="l"/>
            <a:r>
              <a:rPr lang="en-US" sz="3200" dirty="0"/>
              <a:t>What do you need?</a:t>
            </a:r>
          </a:p>
          <a:p>
            <a:pPr marL="285750" indent="-285750" algn="l">
              <a:buFont typeface="Arial" panose="020B0604020202020204" pitchFamily="34" charset="0"/>
              <a:buChar char="•"/>
            </a:pPr>
            <a:r>
              <a:rPr lang="en-US" sz="2800" dirty="0"/>
              <a:t>A place where agents will live (the workflow).</a:t>
            </a:r>
          </a:p>
          <a:p>
            <a:pPr marL="285750" indent="-285750" algn="l">
              <a:buFont typeface="Arial" panose="020B0604020202020204" pitchFamily="34" charset="0"/>
              <a:buChar char="•"/>
            </a:pPr>
            <a:r>
              <a:rPr lang="en-US" sz="2800" dirty="0"/>
              <a:t>An LLM to support operations.</a:t>
            </a:r>
          </a:p>
          <a:p>
            <a:pPr marL="285750" indent="-285750" algn="l">
              <a:buFont typeface="Arial" panose="020B0604020202020204" pitchFamily="34" charset="0"/>
              <a:buChar char="•"/>
            </a:pPr>
            <a:r>
              <a:rPr lang="en-US" sz="2800" dirty="0"/>
              <a:t>An input/output for the workflow.</a:t>
            </a:r>
          </a:p>
          <a:p>
            <a:pPr marL="285750" indent="-285750" algn="l">
              <a:buFont typeface="Arial" panose="020B0604020202020204" pitchFamily="34" charset="0"/>
              <a:buChar char="•"/>
            </a:pPr>
            <a:r>
              <a:rPr lang="en-US" sz="2800" dirty="0"/>
              <a:t>“Tools” to enrich data (APIs, tooling, etc.).</a:t>
            </a:r>
          </a:p>
          <a:p>
            <a:pPr marL="285750" indent="-285750" algn="l">
              <a:buFont typeface="Arial" panose="020B0604020202020204" pitchFamily="34" charset="0"/>
              <a:buChar char="•"/>
            </a:pPr>
            <a:r>
              <a:rPr lang="en-US" sz="2800" dirty="0"/>
              <a:t>An SBOM (to test the workflow).</a:t>
            </a:r>
          </a:p>
          <a:p>
            <a:pPr marL="285750" indent="-285750" algn="l">
              <a:buFont typeface="Arial" panose="020B0604020202020204" pitchFamily="34" charset="0"/>
              <a:buChar char="•"/>
            </a:pPr>
            <a:r>
              <a:rPr lang="en-US" sz="2800" dirty="0"/>
              <a:t>Coffee.</a:t>
            </a:r>
          </a:p>
        </p:txBody>
      </p:sp>
      <p:sp>
        <p:nvSpPr>
          <p:cNvPr id="5" name="Google Shape;121;p54">
            <a:extLst>
              <a:ext uri="{FF2B5EF4-FFF2-40B4-BE49-F238E27FC236}">
                <a16:creationId xmlns:a16="http://schemas.microsoft.com/office/drawing/2014/main" id="{76FB1DBC-18E6-CDFB-FAC1-60EFCC4D534A}"/>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8" name="TextBox 7">
            <a:extLst>
              <a:ext uri="{FF2B5EF4-FFF2-40B4-BE49-F238E27FC236}">
                <a16:creationId xmlns:a16="http://schemas.microsoft.com/office/drawing/2014/main" id="{531D4859-4724-77A3-9581-E7C813FC83FE}"/>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60318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119">
          <a:extLst>
            <a:ext uri="{FF2B5EF4-FFF2-40B4-BE49-F238E27FC236}">
              <a16:creationId xmlns:a16="http://schemas.microsoft.com/office/drawing/2014/main" id="{7D4A8609-3ACE-3E2B-EFDF-D93D48334946}"/>
            </a:ext>
          </a:extLst>
        </p:cNvPr>
        <p:cNvGrpSpPr/>
        <p:nvPr/>
      </p:nvGrpSpPr>
      <p:grpSpPr>
        <a:xfrm>
          <a:off x="0" y="0"/>
          <a:ext cx="0" cy="0"/>
          <a:chOff x="0" y="0"/>
          <a:chExt cx="0" cy="0"/>
        </a:xfrm>
      </p:grpSpPr>
      <p:sp>
        <p:nvSpPr>
          <p:cNvPr id="63" name="Google Shape;121;p54">
            <a:extLst>
              <a:ext uri="{FF2B5EF4-FFF2-40B4-BE49-F238E27FC236}">
                <a16:creationId xmlns:a16="http://schemas.microsoft.com/office/drawing/2014/main" id="{813C5719-522C-BB1D-4EAB-F22C9B0A1010}"/>
              </a:ext>
            </a:extLst>
          </p:cNvPr>
          <p:cNvSpPr txBox="1">
            <a:spLocks noGrp="1"/>
          </p:cNvSpPr>
          <p:nvPr>
            <p:ph type="title"/>
          </p:nvPr>
        </p:nvSpPr>
        <p:spPr/>
        <p:txBody>
          <a:bodyPr spcFirstLastPara="1" vert="horz" lIns="0" tIns="146304" rIns="91440" bIns="146304" rtlCol="0" anchor="t" anchorCtr="0">
            <a:normAutofit fontScale="90000"/>
          </a:bodyPr>
          <a:lstStyle/>
          <a:p>
            <a:pPr marL="0" lvl="0" indent="0">
              <a:spcAft>
                <a:spcPts val="0"/>
              </a:spcAft>
              <a:buClr>
                <a:schemeClr val="lt1"/>
              </a:buClr>
              <a:buSzPts val="3200"/>
            </a:pPr>
            <a:r>
              <a:rPr lang="en-US" sz="3100" kern="1200" spc="-100" baseline="0" dirty="0">
                <a:latin typeface="+mj-lt"/>
                <a:ea typeface="+mj-ea"/>
                <a:cs typeface="+mj-cs"/>
              </a:rPr>
              <a:t>Let’s build our Agentic AI project</a:t>
            </a:r>
          </a:p>
        </p:txBody>
      </p:sp>
      <p:sp>
        <p:nvSpPr>
          <p:cNvPr id="68" name="Slide Number Placeholder 4">
            <a:extLst>
              <a:ext uri="{FF2B5EF4-FFF2-40B4-BE49-F238E27FC236}">
                <a16:creationId xmlns:a16="http://schemas.microsoft.com/office/drawing/2014/main" id="{A8D0A1D1-0E29-358D-7DE7-B5CA51EF070B}"/>
              </a:ext>
            </a:extLst>
          </p:cNvPr>
          <p:cNvSpPr>
            <a:spLocks noGrp="1"/>
          </p:cNvSpPr>
          <p:nvPr>
            <p:ph type="sldNum" sz="quarter" idx="11"/>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39</a:t>
            </a:fld>
            <a:endParaRPr lang="en-US" sz="200"/>
          </a:p>
        </p:txBody>
      </p:sp>
      <p:pic>
        <p:nvPicPr>
          <p:cNvPr id="4" name="Picture 3" descr="A screenshot of a computer&#10;&#10;AI-generated content may be incorrect.">
            <a:extLst>
              <a:ext uri="{FF2B5EF4-FFF2-40B4-BE49-F238E27FC236}">
                <a16:creationId xmlns:a16="http://schemas.microsoft.com/office/drawing/2014/main" id="{2F375562-9385-C546-27DC-17465F311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065781"/>
            <a:ext cx="11582400" cy="3793236"/>
          </a:xfrm>
          <a:prstGeom prst="rect">
            <a:avLst/>
          </a:prstGeom>
          <a:noFill/>
        </p:spPr>
      </p:pic>
      <p:sp>
        <p:nvSpPr>
          <p:cNvPr id="2" name="TextBox 1">
            <a:extLst>
              <a:ext uri="{FF2B5EF4-FFF2-40B4-BE49-F238E27FC236}">
                <a16:creationId xmlns:a16="http://schemas.microsoft.com/office/drawing/2014/main" id="{6838EF72-1143-48AC-240B-24641E088534}"/>
              </a:ext>
            </a:extLst>
          </p:cNvPr>
          <p:cNvSpPr txBox="1"/>
          <p:nvPr/>
        </p:nvSpPr>
        <p:spPr>
          <a:xfrm>
            <a:off x="304800" y="990600"/>
            <a:ext cx="11582400" cy="274320"/>
          </a:xfrm>
          <a:prstGeom prst="rect">
            <a:avLst/>
          </a:prstGeom>
        </p:spPr>
        <p:txBody>
          <a:bodyPr vert="horz" lIns="0" tIns="45720" rIns="91440" bIns="45720" rtlCol="0">
            <a:normAutofit/>
          </a:bodyPr>
          <a:lstStyle/>
          <a:p>
            <a:pPr>
              <a:lnSpc>
                <a:spcPct val="90000"/>
              </a:lnSpc>
              <a:spcAft>
                <a:spcPts val="1200"/>
              </a:spcAft>
              <a:buClr>
                <a:schemeClr val="tx1"/>
              </a:buClr>
              <a:buSzPct val="90000"/>
            </a:pPr>
            <a:r>
              <a:rPr lang="en-US" sz="1200" b="1" i="0" u="none" strike="noStrike" kern="1200" cap="all" spc="300" baseline="0" dirty="0">
                <a:solidFill>
                  <a:srgbClr val="00B0F0"/>
                </a:solidFill>
                <a:effectLst/>
                <a:latin typeface="+mn-lt"/>
                <a:ea typeface="+mn-ea"/>
                <a:cs typeface="+mn-cs"/>
              </a:rPr>
              <a:t>Let</a:t>
            </a:r>
            <a:r>
              <a:rPr lang="en-US" sz="1200" b="1" kern="1200" cap="all" spc="300" baseline="0" dirty="0">
                <a:solidFill>
                  <a:srgbClr val="00B0F0"/>
                </a:solidFill>
                <a:latin typeface="+mn-lt"/>
                <a:ea typeface="+mn-ea"/>
                <a:cs typeface="+mn-cs"/>
              </a:rPr>
              <a:t>’s define the problem and build a goal</a:t>
            </a:r>
            <a:endParaRPr lang="en-US" sz="1200" b="1" i="0" u="none" strike="noStrike" kern="1200" cap="all" spc="300" baseline="0" dirty="0">
              <a:solidFill>
                <a:srgbClr val="00B0F0"/>
              </a:solidFill>
              <a:effectLst/>
              <a:latin typeface="+mn-lt"/>
              <a:ea typeface="+mn-ea"/>
              <a:cs typeface="+mn-cs"/>
            </a:endParaRPr>
          </a:p>
        </p:txBody>
      </p:sp>
      <p:sp>
        <p:nvSpPr>
          <p:cNvPr id="6" name="TextBox 5">
            <a:extLst>
              <a:ext uri="{FF2B5EF4-FFF2-40B4-BE49-F238E27FC236}">
                <a16:creationId xmlns:a16="http://schemas.microsoft.com/office/drawing/2014/main" id="{94314DC6-5476-C404-82D5-B0748E6F362C}"/>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83878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91DF22C7-D906-7495-383E-17699B5A384E}"/>
            </a:ext>
          </a:extLst>
        </p:cNvPr>
        <p:cNvGrpSpPr/>
        <p:nvPr/>
      </p:nvGrpSpPr>
      <p:grpSpPr>
        <a:xfrm>
          <a:off x="0" y="0"/>
          <a:ext cx="0" cy="0"/>
          <a:chOff x="0" y="0"/>
          <a:chExt cx="0" cy="0"/>
        </a:xfrm>
      </p:grpSpPr>
      <p:sp>
        <p:nvSpPr>
          <p:cNvPr id="57" name="TextBox 56">
            <a:extLst>
              <a:ext uri="{FF2B5EF4-FFF2-40B4-BE49-F238E27FC236}">
                <a16:creationId xmlns:a16="http://schemas.microsoft.com/office/drawing/2014/main" id="{AEFF8638-C29B-296E-1F1B-6BDCF0A5C8A7}"/>
              </a:ext>
            </a:extLst>
          </p:cNvPr>
          <p:cNvSpPr txBox="1"/>
          <p:nvPr/>
        </p:nvSpPr>
        <p:spPr>
          <a:xfrm>
            <a:off x="370224" y="1550108"/>
            <a:ext cx="11337994" cy="830997"/>
          </a:xfrm>
          <a:prstGeom prst="rect">
            <a:avLst/>
          </a:prstGeom>
          <a:noFill/>
        </p:spPr>
        <p:txBody>
          <a:bodyPr wrap="square" lIns="0" rtlCol="0">
            <a:spAutoFit/>
          </a:bodyPr>
          <a:lstStyle/>
          <a:p>
            <a:pPr algn="l"/>
            <a:r>
              <a:rPr lang="en-US" sz="2400" dirty="0">
                <a:latin typeface="Arial" panose="020B0604020202020204" pitchFamily="34" charset="0"/>
              </a:rPr>
              <a:t>Open Source Licenses are static documents, but conditions are dynamic and depend on the specific use case. </a:t>
            </a:r>
            <a:endParaRPr lang="en-US" sz="2400" dirty="0"/>
          </a:p>
        </p:txBody>
      </p:sp>
      <p:sp>
        <p:nvSpPr>
          <p:cNvPr id="2" name="Vertical Scroll 1">
            <a:extLst>
              <a:ext uri="{FF2B5EF4-FFF2-40B4-BE49-F238E27FC236}">
                <a16:creationId xmlns:a16="http://schemas.microsoft.com/office/drawing/2014/main" id="{6C7F439E-907E-4202-7139-D135CF8B7EAB}"/>
              </a:ext>
            </a:extLst>
          </p:cNvPr>
          <p:cNvSpPr/>
          <p:nvPr/>
        </p:nvSpPr>
        <p:spPr>
          <a:xfrm>
            <a:off x="9843734" y="3690333"/>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89DD2C8-D545-C8BA-86B7-74F6BF875808}"/>
              </a:ext>
            </a:extLst>
          </p:cNvPr>
          <p:cNvSpPr/>
          <p:nvPr/>
        </p:nvSpPr>
        <p:spPr>
          <a:xfrm>
            <a:off x="10111363" y="3986569"/>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 name="Rectangle 3">
            <a:extLst>
              <a:ext uri="{FF2B5EF4-FFF2-40B4-BE49-F238E27FC236}">
                <a16:creationId xmlns:a16="http://schemas.microsoft.com/office/drawing/2014/main" id="{C613D1AB-5399-378A-8F04-A570F156AF3B}"/>
              </a:ext>
            </a:extLst>
          </p:cNvPr>
          <p:cNvSpPr/>
          <p:nvPr/>
        </p:nvSpPr>
        <p:spPr>
          <a:xfrm>
            <a:off x="10111362" y="4271654"/>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5" name="Rectangle 4">
            <a:extLst>
              <a:ext uri="{FF2B5EF4-FFF2-40B4-BE49-F238E27FC236}">
                <a16:creationId xmlns:a16="http://schemas.microsoft.com/office/drawing/2014/main" id="{B809E8DE-9FCB-6746-9C05-C6B1895EFC45}"/>
              </a:ext>
            </a:extLst>
          </p:cNvPr>
          <p:cNvSpPr/>
          <p:nvPr/>
        </p:nvSpPr>
        <p:spPr>
          <a:xfrm>
            <a:off x="10111358" y="4555282"/>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6" name="Rectangle 5">
            <a:extLst>
              <a:ext uri="{FF2B5EF4-FFF2-40B4-BE49-F238E27FC236}">
                <a16:creationId xmlns:a16="http://schemas.microsoft.com/office/drawing/2014/main" id="{736CE305-6CA7-62BE-FA60-D77FDAD3A4B4}"/>
              </a:ext>
            </a:extLst>
          </p:cNvPr>
          <p:cNvSpPr/>
          <p:nvPr/>
        </p:nvSpPr>
        <p:spPr>
          <a:xfrm>
            <a:off x="10111357" y="4838910"/>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7" name="Rectangle 6">
            <a:extLst>
              <a:ext uri="{FF2B5EF4-FFF2-40B4-BE49-F238E27FC236}">
                <a16:creationId xmlns:a16="http://schemas.microsoft.com/office/drawing/2014/main" id="{B76CA65A-EF39-53D2-4613-8413819BAD1C}"/>
              </a:ext>
            </a:extLst>
          </p:cNvPr>
          <p:cNvSpPr/>
          <p:nvPr/>
        </p:nvSpPr>
        <p:spPr>
          <a:xfrm>
            <a:off x="10111356" y="5135146"/>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8" name="Rectangle 7">
            <a:extLst>
              <a:ext uri="{FF2B5EF4-FFF2-40B4-BE49-F238E27FC236}">
                <a16:creationId xmlns:a16="http://schemas.microsoft.com/office/drawing/2014/main" id="{B8A8F96D-0E4C-6F87-B38F-6D6EA7F292ED}"/>
              </a:ext>
            </a:extLst>
          </p:cNvPr>
          <p:cNvSpPr/>
          <p:nvPr/>
        </p:nvSpPr>
        <p:spPr>
          <a:xfrm>
            <a:off x="10111355" y="5431382"/>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9" name="TextBox 8">
            <a:extLst>
              <a:ext uri="{FF2B5EF4-FFF2-40B4-BE49-F238E27FC236}">
                <a16:creationId xmlns:a16="http://schemas.microsoft.com/office/drawing/2014/main" id="{85688437-51DC-6D53-B030-B3B57D84EAFB}"/>
              </a:ext>
            </a:extLst>
          </p:cNvPr>
          <p:cNvSpPr txBox="1"/>
          <p:nvPr/>
        </p:nvSpPr>
        <p:spPr>
          <a:xfrm>
            <a:off x="9896693" y="3309344"/>
            <a:ext cx="1773044" cy="307777"/>
          </a:xfrm>
          <a:prstGeom prst="rect">
            <a:avLst/>
          </a:prstGeom>
          <a:noFill/>
        </p:spPr>
        <p:txBody>
          <a:bodyPr wrap="square" lIns="0" rtlCol="0">
            <a:spAutoFit/>
          </a:bodyPr>
          <a:lstStyle/>
          <a:p>
            <a:pPr algn="ctr"/>
            <a:r>
              <a:rPr lang="en-US" sz="1400" dirty="0"/>
              <a:t>Open Source License</a:t>
            </a:r>
          </a:p>
        </p:txBody>
      </p:sp>
      <p:sp>
        <p:nvSpPr>
          <p:cNvPr id="10" name="10-Point Star 9">
            <a:extLst>
              <a:ext uri="{FF2B5EF4-FFF2-40B4-BE49-F238E27FC236}">
                <a16:creationId xmlns:a16="http://schemas.microsoft.com/office/drawing/2014/main" id="{396F4B1B-2BAA-6545-3E2E-181CB64154B8}"/>
              </a:ext>
            </a:extLst>
          </p:cNvPr>
          <p:cNvSpPr/>
          <p:nvPr/>
        </p:nvSpPr>
        <p:spPr>
          <a:xfrm>
            <a:off x="7789114" y="3681367"/>
            <a:ext cx="1589657" cy="1846498"/>
          </a:xfrm>
          <a:prstGeom prst="star1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p:txBody>
      </p:sp>
      <p:sp>
        <p:nvSpPr>
          <p:cNvPr id="11" name="Right Brace 10">
            <a:extLst>
              <a:ext uri="{FF2B5EF4-FFF2-40B4-BE49-F238E27FC236}">
                <a16:creationId xmlns:a16="http://schemas.microsoft.com/office/drawing/2014/main" id="{DECAEE73-E3A6-0C34-CEC6-660999A0E26B}"/>
              </a:ext>
            </a:extLst>
          </p:cNvPr>
          <p:cNvSpPr/>
          <p:nvPr/>
        </p:nvSpPr>
        <p:spPr>
          <a:xfrm>
            <a:off x="9085448" y="3248377"/>
            <a:ext cx="802888" cy="2712478"/>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91D311F-F444-05A0-55F4-7C3C64844D93}"/>
              </a:ext>
            </a:extLst>
          </p:cNvPr>
          <p:cNvSpPr txBox="1"/>
          <p:nvPr/>
        </p:nvSpPr>
        <p:spPr>
          <a:xfrm>
            <a:off x="370225" y="2469198"/>
            <a:ext cx="7242694" cy="2677656"/>
          </a:xfrm>
          <a:prstGeom prst="rect">
            <a:avLst/>
          </a:prstGeom>
          <a:noFill/>
        </p:spPr>
        <p:txBody>
          <a:bodyPr wrap="square" lIns="0" rtlCol="0">
            <a:spAutoFit/>
          </a:bodyPr>
          <a:lstStyle/>
          <a:p>
            <a:pPr marL="342900" indent="-342900" algn="l">
              <a:buFont typeface="Arial" panose="020B0604020202020204" pitchFamily="34" charset="0"/>
              <a:buChar char="•"/>
            </a:pPr>
            <a:r>
              <a:rPr lang="en-US" sz="2400" dirty="0">
                <a:latin typeface="Arial" panose="020B0604020202020204" pitchFamily="34" charset="0"/>
              </a:rPr>
              <a:t>Factors such as technical implementation, modifications, customer interaction, and internal use versus externalization change the parameters for the risk analysis.</a:t>
            </a:r>
          </a:p>
          <a:p>
            <a:pPr marL="342900" indent="-342900" algn="l">
              <a:buFont typeface="Arial" panose="020B0604020202020204" pitchFamily="34" charset="0"/>
              <a:buChar char="•"/>
            </a:pPr>
            <a:r>
              <a:rPr lang="en-US" sz="2400" dirty="0"/>
              <a:t>Dynamic conditions also create challenges in scaling analysis capabilities and managing use case complexity.</a:t>
            </a:r>
          </a:p>
        </p:txBody>
      </p:sp>
      <p:sp>
        <p:nvSpPr>
          <p:cNvPr id="15" name="Google Shape;121;p54">
            <a:extLst>
              <a:ext uri="{FF2B5EF4-FFF2-40B4-BE49-F238E27FC236}">
                <a16:creationId xmlns:a16="http://schemas.microsoft.com/office/drawing/2014/main" id="{344B2EB4-6CAB-1B95-E545-C0F3A49E8E06}"/>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7" name="TextBox 16">
            <a:extLst>
              <a:ext uri="{FF2B5EF4-FFF2-40B4-BE49-F238E27FC236}">
                <a16:creationId xmlns:a16="http://schemas.microsoft.com/office/drawing/2014/main" id="{10FE82DB-B17B-D9D9-B8A8-4968A1BBF991}"/>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718327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119">
          <a:extLst>
            <a:ext uri="{FF2B5EF4-FFF2-40B4-BE49-F238E27FC236}">
              <a16:creationId xmlns:a16="http://schemas.microsoft.com/office/drawing/2014/main" id="{D3A3981C-72A9-9C0D-E299-A10EE6950F37}"/>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553BF355-30E6-5DDB-F088-75FE2FF98DB4}"/>
              </a:ext>
            </a:extLst>
          </p:cNvPr>
          <p:cNvSpPr>
            <a:spLocks noGrp="1"/>
          </p:cNvSpPr>
          <p:nvPr>
            <p:ph type="sldNum" sz="quarter" idx="11"/>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40</a:t>
            </a:fld>
            <a:endParaRPr lang="en-US" sz="200"/>
          </a:p>
        </p:txBody>
      </p:sp>
      <p:pic>
        <p:nvPicPr>
          <p:cNvPr id="5" name="Picture 4" descr="A screenshot of a computer&#10;&#10;AI-generated content may be incorrect.">
            <a:extLst>
              <a:ext uri="{FF2B5EF4-FFF2-40B4-BE49-F238E27FC236}">
                <a16:creationId xmlns:a16="http://schemas.microsoft.com/office/drawing/2014/main" id="{8F77712A-55E4-1375-A31A-A1CD36105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8748" y="1714499"/>
            <a:ext cx="8394503" cy="4495801"/>
          </a:xfrm>
          <a:prstGeom prst="rect">
            <a:avLst/>
          </a:prstGeom>
          <a:noFill/>
        </p:spPr>
      </p:pic>
      <p:sp>
        <p:nvSpPr>
          <p:cNvPr id="6" name="Google Shape;121;p54">
            <a:extLst>
              <a:ext uri="{FF2B5EF4-FFF2-40B4-BE49-F238E27FC236}">
                <a16:creationId xmlns:a16="http://schemas.microsoft.com/office/drawing/2014/main" id="{3BE04683-5BE2-374D-5841-BD0E5251E849}"/>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9" name="TextBox 8">
            <a:extLst>
              <a:ext uri="{FF2B5EF4-FFF2-40B4-BE49-F238E27FC236}">
                <a16:creationId xmlns:a16="http://schemas.microsoft.com/office/drawing/2014/main" id="{19543965-9F17-E86F-9BA8-0D1391E3F55A}"/>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87435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119">
          <a:extLst>
            <a:ext uri="{FF2B5EF4-FFF2-40B4-BE49-F238E27FC236}">
              <a16:creationId xmlns:a16="http://schemas.microsoft.com/office/drawing/2014/main" id="{14F5B3C2-66F0-0110-7E7A-A979F60A187B}"/>
            </a:ext>
          </a:extLst>
        </p:cNvPr>
        <p:cNvGrpSpPr/>
        <p:nvPr/>
      </p:nvGrpSpPr>
      <p:grpSpPr>
        <a:xfrm>
          <a:off x="0" y="0"/>
          <a:ext cx="0" cy="0"/>
          <a:chOff x="0" y="0"/>
          <a:chExt cx="0" cy="0"/>
        </a:xfrm>
      </p:grpSpPr>
      <p:sp>
        <p:nvSpPr>
          <p:cNvPr id="73" name="Text Placeholder 2">
            <a:extLst>
              <a:ext uri="{FF2B5EF4-FFF2-40B4-BE49-F238E27FC236}">
                <a16:creationId xmlns:a16="http://schemas.microsoft.com/office/drawing/2014/main" id="{003E6DBE-4219-9CD8-2A09-C59F9B06E976}"/>
              </a:ext>
            </a:extLst>
          </p:cNvPr>
          <p:cNvSpPr>
            <a:spLocks noGrp="1"/>
          </p:cNvSpPr>
          <p:nvPr>
            <p:ph type="body" idx="1"/>
          </p:nvPr>
        </p:nvSpPr>
        <p:spPr/>
        <p:txBody>
          <a:bodyPr/>
          <a:lstStyle/>
          <a:p>
            <a:r>
              <a:rPr lang="en-US" dirty="0"/>
              <a:t>AI Smart Parser</a:t>
            </a:r>
          </a:p>
        </p:txBody>
      </p:sp>
      <p:sp>
        <p:nvSpPr>
          <p:cNvPr id="68" name="Slide Number Placeholder 4">
            <a:extLst>
              <a:ext uri="{FF2B5EF4-FFF2-40B4-BE49-F238E27FC236}">
                <a16:creationId xmlns:a16="http://schemas.microsoft.com/office/drawing/2014/main" id="{86D2826C-4B34-AD22-B2E6-226AF12A410E}"/>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41</a:t>
            </a:fld>
            <a:endParaRPr lang="en-US" sz="200"/>
          </a:p>
        </p:txBody>
      </p:sp>
      <p:pic>
        <p:nvPicPr>
          <p:cNvPr id="11" name="Picture 10" descr="A screenshot of a computer&#10;&#10;AI-generated content may be incorrect.">
            <a:extLst>
              <a:ext uri="{FF2B5EF4-FFF2-40B4-BE49-F238E27FC236}">
                <a16:creationId xmlns:a16="http://schemas.microsoft.com/office/drawing/2014/main" id="{D533AC12-3249-F250-1966-C5750ACFF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170658"/>
            <a:ext cx="4315326" cy="4109835"/>
          </a:xfrm>
          <a:prstGeom prst="rect">
            <a:avLst/>
          </a:prstGeom>
        </p:spPr>
      </p:pic>
      <p:grpSp>
        <p:nvGrpSpPr>
          <p:cNvPr id="12" name="Group 11">
            <a:extLst>
              <a:ext uri="{FF2B5EF4-FFF2-40B4-BE49-F238E27FC236}">
                <a16:creationId xmlns:a16="http://schemas.microsoft.com/office/drawing/2014/main" id="{09DC1B10-1B67-174F-0603-350826A4BC27}"/>
              </a:ext>
            </a:extLst>
          </p:cNvPr>
          <p:cNvGrpSpPr/>
          <p:nvPr/>
        </p:nvGrpSpPr>
        <p:grpSpPr>
          <a:xfrm>
            <a:off x="9529369" y="244286"/>
            <a:ext cx="2025639" cy="2140056"/>
            <a:chOff x="7272879" y="1594782"/>
            <a:chExt cx="2180166" cy="2212226"/>
          </a:xfrm>
        </p:grpSpPr>
        <p:sp>
          <p:nvSpPr>
            <p:cNvPr id="13" name="Rectangle 12">
              <a:extLst>
                <a:ext uri="{FF2B5EF4-FFF2-40B4-BE49-F238E27FC236}">
                  <a16:creationId xmlns:a16="http://schemas.microsoft.com/office/drawing/2014/main" id="{F27458F1-5B09-13F9-4CCB-63B243FE2FF1}"/>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73DAC8D-0737-D2A0-389B-00D2C59CB411}"/>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4FBDD9A-D455-7842-BBB3-C5A7DE5CA775}"/>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gonal Stripe 15">
              <a:extLst>
                <a:ext uri="{FF2B5EF4-FFF2-40B4-BE49-F238E27FC236}">
                  <a16:creationId xmlns:a16="http://schemas.microsoft.com/office/drawing/2014/main" id="{EC979CC4-464F-F0E3-F321-D6B4AC6A19DC}"/>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iagonal Stripe 16">
              <a:extLst>
                <a:ext uri="{FF2B5EF4-FFF2-40B4-BE49-F238E27FC236}">
                  <a16:creationId xmlns:a16="http://schemas.microsoft.com/office/drawing/2014/main" id="{C61C2D5A-C200-555D-843A-F2555E8CA042}"/>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A3CABFB1-5356-ABDB-677C-65A1C594C26A}"/>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8ACEF2A-F3C2-863E-D8C5-BE6A65331330}"/>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A37C39C-1CB3-2A8A-E668-B31A4A7860DB}"/>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4A5C93D-B559-EF87-FF68-46D1D88EE85C}"/>
                </a:ext>
              </a:extLst>
            </p:cNvPr>
            <p:cNvGrpSpPr/>
            <p:nvPr/>
          </p:nvGrpSpPr>
          <p:grpSpPr>
            <a:xfrm>
              <a:off x="8022686" y="2356102"/>
              <a:ext cx="681123" cy="854975"/>
              <a:chOff x="2129876" y="1714910"/>
              <a:chExt cx="1696453" cy="2203580"/>
            </a:xfrm>
          </p:grpSpPr>
          <p:sp>
            <p:nvSpPr>
              <p:cNvPr id="22" name="10-Point Star 21">
                <a:extLst>
                  <a:ext uri="{FF2B5EF4-FFF2-40B4-BE49-F238E27FC236}">
                    <a16:creationId xmlns:a16="http://schemas.microsoft.com/office/drawing/2014/main" id="{A482EBCB-79D5-4731-F7B0-81C510C36A5F}"/>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23" name="Can 22">
                <a:extLst>
                  <a:ext uri="{FF2B5EF4-FFF2-40B4-BE49-F238E27FC236}">
                    <a16:creationId xmlns:a16="http://schemas.microsoft.com/office/drawing/2014/main" id="{E0737CFA-90A6-783B-0E77-703396538452}"/>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24" name="TextBox 23">
            <a:extLst>
              <a:ext uri="{FF2B5EF4-FFF2-40B4-BE49-F238E27FC236}">
                <a16:creationId xmlns:a16="http://schemas.microsoft.com/office/drawing/2014/main" id="{D889F586-F221-8DBF-DFDC-10D3A5289CD5}"/>
              </a:ext>
            </a:extLst>
          </p:cNvPr>
          <p:cNvSpPr txBox="1"/>
          <p:nvPr/>
        </p:nvSpPr>
        <p:spPr>
          <a:xfrm>
            <a:off x="8969100" y="2417503"/>
            <a:ext cx="3146705" cy="461665"/>
          </a:xfrm>
          <a:prstGeom prst="rect">
            <a:avLst/>
          </a:prstGeom>
          <a:noFill/>
        </p:spPr>
        <p:txBody>
          <a:bodyPr wrap="square">
            <a:spAutoFit/>
          </a:bodyPr>
          <a:lstStyle/>
          <a:p>
            <a:pPr algn="ctr"/>
            <a:r>
              <a:rPr lang="en-US" sz="2400" b="1" dirty="0"/>
              <a:t>Simple Reflex Agent</a:t>
            </a:r>
            <a:endParaRPr lang="en-US" sz="2400" dirty="0"/>
          </a:p>
        </p:txBody>
      </p:sp>
      <p:sp>
        <p:nvSpPr>
          <p:cNvPr id="26" name="Rectangular Callout 25">
            <a:extLst>
              <a:ext uri="{FF2B5EF4-FFF2-40B4-BE49-F238E27FC236}">
                <a16:creationId xmlns:a16="http://schemas.microsoft.com/office/drawing/2014/main" id="{808AA1D3-9D2C-90F3-1835-316AF2F3D499}"/>
              </a:ext>
            </a:extLst>
          </p:cNvPr>
          <p:cNvSpPr/>
          <p:nvPr/>
        </p:nvSpPr>
        <p:spPr>
          <a:xfrm>
            <a:off x="5079723" y="3238540"/>
            <a:ext cx="4644190" cy="3213101"/>
          </a:xfrm>
          <a:prstGeom prst="wedgeRectCallout">
            <a:avLst>
              <a:gd name="adj1" fmla="val -78692"/>
              <a:gd name="adj2" fmla="val -3385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A screenshot of a computer&#10;&#10;AI-generated content may be incorrect.">
            <a:extLst>
              <a:ext uri="{FF2B5EF4-FFF2-40B4-BE49-F238E27FC236}">
                <a16:creationId xmlns:a16="http://schemas.microsoft.com/office/drawing/2014/main" id="{08AD5387-E6BB-FAA3-095D-E1FEA1B6A657}"/>
              </a:ext>
            </a:extLst>
          </p:cNvPr>
          <p:cNvPicPr>
            <a:picLocks noChangeAspect="1"/>
          </p:cNvPicPr>
          <p:nvPr/>
        </p:nvPicPr>
        <p:blipFill>
          <a:blip r:embed="rId4">
            <a:extLst>
              <a:ext uri="{28A0092B-C50C-407E-A947-70E740481C1C}">
                <a14:useLocalDpi xmlns:a14="http://schemas.microsoft.com/office/drawing/2010/main" val="0"/>
              </a:ext>
            </a:extLst>
          </a:blip>
          <a:srcRect t="12938" b="52880"/>
          <a:stretch/>
        </p:blipFill>
        <p:spPr>
          <a:xfrm>
            <a:off x="5184225" y="3333441"/>
            <a:ext cx="4429007" cy="3043086"/>
          </a:xfrm>
          <a:prstGeom prst="rect">
            <a:avLst/>
          </a:prstGeom>
          <a:noFill/>
        </p:spPr>
      </p:pic>
      <p:sp>
        <p:nvSpPr>
          <p:cNvPr id="4" name="Google Shape;121;p54">
            <a:extLst>
              <a:ext uri="{FF2B5EF4-FFF2-40B4-BE49-F238E27FC236}">
                <a16:creationId xmlns:a16="http://schemas.microsoft.com/office/drawing/2014/main" id="{B143EC22-4A58-E4D7-5BF6-3B58EAEDF076}"/>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7" name="TextBox 6">
            <a:extLst>
              <a:ext uri="{FF2B5EF4-FFF2-40B4-BE49-F238E27FC236}">
                <a16:creationId xmlns:a16="http://schemas.microsoft.com/office/drawing/2014/main" id="{952B62F8-7697-D36A-74F3-0D94A7198486}"/>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67268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119">
          <a:extLst>
            <a:ext uri="{FF2B5EF4-FFF2-40B4-BE49-F238E27FC236}">
              <a16:creationId xmlns:a16="http://schemas.microsoft.com/office/drawing/2014/main" id="{6C56172A-31AD-D8A0-4BCE-7C61736BF3E5}"/>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04907919-568B-B61E-D29F-76A5E0FA91A2}"/>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42</a:t>
            </a:fld>
            <a:endParaRPr lang="en-US" sz="200"/>
          </a:p>
        </p:txBody>
      </p:sp>
      <p:pic>
        <p:nvPicPr>
          <p:cNvPr id="6" name="Picture 5" descr="A screenshot of a computer&#10;&#10;AI-generated content may be incorrect.">
            <a:extLst>
              <a:ext uri="{FF2B5EF4-FFF2-40B4-BE49-F238E27FC236}">
                <a16:creationId xmlns:a16="http://schemas.microsoft.com/office/drawing/2014/main" id="{660C936A-1480-A41F-01BB-FDEE1BB37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340464"/>
            <a:ext cx="4708390" cy="4764110"/>
          </a:xfrm>
          <a:prstGeom prst="rect">
            <a:avLst/>
          </a:prstGeom>
        </p:spPr>
      </p:pic>
      <p:sp>
        <p:nvSpPr>
          <p:cNvPr id="10" name="Rectangular Callout 9">
            <a:extLst>
              <a:ext uri="{FF2B5EF4-FFF2-40B4-BE49-F238E27FC236}">
                <a16:creationId xmlns:a16="http://schemas.microsoft.com/office/drawing/2014/main" id="{CB9D032C-B8A5-A34F-6AF8-45E5D367422D}"/>
              </a:ext>
            </a:extLst>
          </p:cNvPr>
          <p:cNvSpPr/>
          <p:nvPr/>
        </p:nvSpPr>
        <p:spPr>
          <a:xfrm>
            <a:off x="5360514" y="1607791"/>
            <a:ext cx="3903802" cy="4764110"/>
          </a:xfrm>
          <a:prstGeom prst="wedgeRectCallout">
            <a:avLst>
              <a:gd name="adj1" fmla="val -107260"/>
              <a:gd name="adj2" fmla="val -237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C22F7DF-9917-6AEC-29D9-AF37ADB0C345}"/>
              </a:ext>
            </a:extLst>
          </p:cNvPr>
          <p:cNvGrpSpPr/>
          <p:nvPr/>
        </p:nvGrpSpPr>
        <p:grpSpPr>
          <a:xfrm>
            <a:off x="9761946" y="131276"/>
            <a:ext cx="2025639" cy="2140056"/>
            <a:chOff x="7272879" y="1594782"/>
            <a:chExt cx="2180166" cy="2212226"/>
          </a:xfrm>
        </p:grpSpPr>
        <p:sp>
          <p:nvSpPr>
            <p:cNvPr id="13" name="Rectangle 12">
              <a:extLst>
                <a:ext uri="{FF2B5EF4-FFF2-40B4-BE49-F238E27FC236}">
                  <a16:creationId xmlns:a16="http://schemas.microsoft.com/office/drawing/2014/main" id="{57A59E5F-E10D-F8E3-A4C6-21CB31ACDAB5}"/>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DB3CC22-4189-08F3-6676-BD3C957469C5}"/>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999C392-FBE7-0864-6466-30626B834FA1}"/>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gonal Stripe 15">
              <a:extLst>
                <a:ext uri="{FF2B5EF4-FFF2-40B4-BE49-F238E27FC236}">
                  <a16:creationId xmlns:a16="http://schemas.microsoft.com/office/drawing/2014/main" id="{2DEFE4EF-9279-7E72-D960-ECF9E56464AE}"/>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iagonal Stripe 16">
              <a:extLst>
                <a:ext uri="{FF2B5EF4-FFF2-40B4-BE49-F238E27FC236}">
                  <a16:creationId xmlns:a16="http://schemas.microsoft.com/office/drawing/2014/main" id="{4914052A-00D9-CEBB-8728-6018162909F2}"/>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9B1B0992-E019-23B0-5DEB-4140274762D2}"/>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559F77C-54A1-7D46-F209-EA43B3BBDD5A}"/>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BA6EC69-3D10-A469-7551-3CD75B67CD72}"/>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7F630A7D-8606-D273-3B33-B9F21220762E}"/>
                </a:ext>
              </a:extLst>
            </p:cNvPr>
            <p:cNvGrpSpPr/>
            <p:nvPr/>
          </p:nvGrpSpPr>
          <p:grpSpPr>
            <a:xfrm>
              <a:off x="8022686" y="2356102"/>
              <a:ext cx="681123" cy="854975"/>
              <a:chOff x="2129876" y="1714910"/>
              <a:chExt cx="1696453" cy="2203580"/>
            </a:xfrm>
          </p:grpSpPr>
          <p:sp>
            <p:nvSpPr>
              <p:cNvPr id="22" name="10-Point Star 21">
                <a:extLst>
                  <a:ext uri="{FF2B5EF4-FFF2-40B4-BE49-F238E27FC236}">
                    <a16:creationId xmlns:a16="http://schemas.microsoft.com/office/drawing/2014/main" id="{A504FC9B-DF98-3A50-E3D7-A530CEF4B06D}"/>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23" name="Can 22">
                <a:extLst>
                  <a:ext uri="{FF2B5EF4-FFF2-40B4-BE49-F238E27FC236}">
                    <a16:creationId xmlns:a16="http://schemas.microsoft.com/office/drawing/2014/main" id="{3ACF540E-2FDE-9AB6-05EA-755201227BD0}"/>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24" name="TextBox 23">
            <a:extLst>
              <a:ext uri="{FF2B5EF4-FFF2-40B4-BE49-F238E27FC236}">
                <a16:creationId xmlns:a16="http://schemas.microsoft.com/office/drawing/2014/main" id="{EB295ADD-45DF-2DF4-FF9C-BC07847D51BB}"/>
              </a:ext>
            </a:extLst>
          </p:cNvPr>
          <p:cNvSpPr txBox="1"/>
          <p:nvPr/>
        </p:nvSpPr>
        <p:spPr>
          <a:xfrm>
            <a:off x="9201677" y="2381072"/>
            <a:ext cx="3146705" cy="400110"/>
          </a:xfrm>
          <a:prstGeom prst="rect">
            <a:avLst/>
          </a:prstGeom>
          <a:noFill/>
        </p:spPr>
        <p:txBody>
          <a:bodyPr wrap="square">
            <a:spAutoFit/>
          </a:bodyPr>
          <a:lstStyle/>
          <a:p>
            <a:pPr algn="ctr"/>
            <a:r>
              <a:rPr lang="en-US" sz="2000" b="1" dirty="0"/>
              <a:t>Utility-Based Agent</a:t>
            </a:r>
            <a:endParaRPr lang="en-US" sz="2000" dirty="0"/>
          </a:p>
        </p:txBody>
      </p:sp>
      <p:pic>
        <p:nvPicPr>
          <p:cNvPr id="26" name="Picture 25" descr="A screenshot of a computer&#10;&#10;AI-generated content may be incorrect.">
            <a:extLst>
              <a:ext uri="{FF2B5EF4-FFF2-40B4-BE49-F238E27FC236}">
                <a16:creationId xmlns:a16="http://schemas.microsoft.com/office/drawing/2014/main" id="{D1B0645F-AE31-CB50-19C0-8DE59ED3EB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9739" y="1692584"/>
            <a:ext cx="3709893" cy="4587899"/>
          </a:xfrm>
          <a:prstGeom prst="rect">
            <a:avLst/>
          </a:prstGeom>
        </p:spPr>
      </p:pic>
      <p:sp>
        <p:nvSpPr>
          <p:cNvPr id="4" name="Google Shape;121;p54">
            <a:extLst>
              <a:ext uri="{FF2B5EF4-FFF2-40B4-BE49-F238E27FC236}">
                <a16:creationId xmlns:a16="http://schemas.microsoft.com/office/drawing/2014/main" id="{C2A8975A-E763-7815-5929-058B599CD233}"/>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8" name="TextBox 7">
            <a:extLst>
              <a:ext uri="{FF2B5EF4-FFF2-40B4-BE49-F238E27FC236}">
                <a16:creationId xmlns:a16="http://schemas.microsoft.com/office/drawing/2014/main" id="{355241C7-D90D-4B9B-DB38-ECF4626C45B9}"/>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457044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119">
          <a:extLst>
            <a:ext uri="{FF2B5EF4-FFF2-40B4-BE49-F238E27FC236}">
              <a16:creationId xmlns:a16="http://schemas.microsoft.com/office/drawing/2014/main" id="{18904004-5573-8DF2-109A-62993F45EF4B}"/>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F71D35A4-5F91-3E96-7C14-5796F9B02104}"/>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43</a:t>
            </a:fld>
            <a:endParaRPr lang="en-US" sz="200"/>
          </a:p>
        </p:txBody>
      </p:sp>
      <p:grpSp>
        <p:nvGrpSpPr>
          <p:cNvPr id="12" name="Group 11">
            <a:extLst>
              <a:ext uri="{FF2B5EF4-FFF2-40B4-BE49-F238E27FC236}">
                <a16:creationId xmlns:a16="http://schemas.microsoft.com/office/drawing/2014/main" id="{C6FD6E95-3BD7-13A3-C57E-88869594292F}"/>
              </a:ext>
            </a:extLst>
          </p:cNvPr>
          <p:cNvGrpSpPr/>
          <p:nvPr/>
        </p:nvGrpSpPr>
        <p:grpSpPr>
          <a:xfrm>
            <a:off x="9761946" y="131276"/>
            <a:ext cx="2025639" cy="2140056"/>
            <a:chOff x="7272879" y="1594782"/>
            <a:chExt cx="2180166" cy="2212226"/>
          </a:xfrm>
        </p:grpSpPr>
        <p:sp>
          <p:nvSpPr>
            <p:cNvPr id="13" name="Rectangle 12">
              <a:extLst>
                <a:ext uri="{FF2B5EF4-FFF2-40B4-BE49-F238E27FC236}">
                  <a16:creationId xmlns:a16="http://schemas.microsoft.com/office/drawing/2014/main" id="{D504781E-2D9F-7ECA-DEA6-B1692BDB2F78}"/>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A653831-DA5C-BD29-5EC0-D67064024D68}"/>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A50F6B3-14A3-050E-1CE4-AE309554154A}"/>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gonal Stripe 15">
              <a:extLst>
                <a:ext uri="{FF2B5EF4-FFF2-40B4-BE49-F238E27FC236}">
                  <a16:creationId xmlns:a16="http://schemas.microsoft.com/office/drawing/2014/main" id="{BC778A44-3BDD-25D0-52B4-7C61AA7EFB06}"/>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iagonal Stripe 16">
              <a:extLst>
                <a:ext uri="{FF2B5EF4-FFF2-40B4-BE49-F238E27FC236}">
                  <a16:creationId xmlns:a16="http://schemas.microsoft.com/office/drawing/2014/main" id="{3B463AE7-76A0-2AFB-356E-2317834D5F53}"/>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B7D234C6-7D1B-AA61-858B-B7DF08D8BA2C}"/>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D77AAEC-DA35-6733-FF96-AC1E6751B376}"/>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D21EB50-4E47-8FE3-56DA-0F03EFBD769D}"/>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474338C8-73FE-5D88-38B9-FB78021A388F}"/>
                </a:ext>
              </a:extLst>
            </p:cNvPr>
            <p:cNvGrpSpPr/>
            <p:nvPr/>
          </p:nvGrpSpPr>
          <p:grpSpPr>
            <a:xfrm>
              <a:off x="8022686" y="2356102"/>
              <a:ext cx="681123" cy="854975"/>
              <a:chOff x="2129876" y="1714910"/>
              <a:chExt cx="1696453" cy="2203580"/>
            </a:xfrm>
          </p:grpSpPr>
          <p:sp>
            <p:nvSpPr>
              <p:cNvPr id="22" name="10-Point Star 21">
                <a:extLst>
                  <a:ext uri="{FF2B5EF4-FFF2-40B4-BE49-F238E27FC236}">
                    <a16:creationId xmlns:a16="http://schemas.microsoft.com/office/drawing/2014/main" id="{37E25CBB-2881-6845-221D-395E6F9532CC}"/>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23" name="Can 22">
                <a:extLst>
                  <a:ext uri="{FF2B5EF4-FFF2-40B4-BE49-F238E27FC236}">
                    <a16:creationId xmlns:a16="http://schemas.microsoft.com/office/drawing/2014/main" id="{0374F894-CA01-AED4-1FF7-1B2E98BC6F79}"/>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24" name="TextBox 23">
            <a:extLst>
              <a:ext uri="{FF2B5EF4-FFF2-40B4-BE49-F238E27FC236}">
                <a16:creationId xmlns:a16="http://schemas.microsoft.com/office/drawing/2014/main" id="{C2FE4DBF-2B0F-10A2-9BB1-BE2111BA1B8F}"/>
              </a:ext>
            </a:extLst>
          </p:cNvPr>
          <p:cNvSpPr txBox="1"/>
          <p:nvPr/>
        </p:nvSpPr>
        <p:spPr>
          <a:xfrm>
            <a:off x="9201677" y="2381072"/>
            <a:ext cx="3146705" cy="400110"/>
          </a:xfrm>
          <a:prstGeom prst="rect">
            <a:avLst/>
          </a:prstGeom>
          <a:noFill/>
        </p:spPr>
        <p:txBody>
          <a:bodyPr wrap="square">
            <a:spAutoFit/>
          </a:bodyPr>
          <a:lstStyle/>
          <a:p>
            <a:pPr algn="ctr"/>
            <a:r>
              <a:rPr lang="en-US" sz="2000" b="1" dirty="0"/>
              <a:t>Utility-Based Agent</a:t>
            </a:r>
            <a:endParaRPr lang="en-US" sz="2000" dirty="0"/>
          </a:p>
        </p:txBody>
      </p:sp>
      <p:pic>
        <p:nvPicPr>
          <p:cNvPr id="34" name="Picture 33" descr="A computer screen shot of a computer&#10;&#10;AI-generated content may be incorrect.">
            <a:extLst>
              <a:ext uri="{FF2B5EF4-FFF2-40B4-BE49-F238E27FC236}">
                <a16:creationId xmlns:a16="http://schemas.microsoft.com/office/drawing/2014/main" id="{E03C9C1E-B994-3AC1-8BA8-A0BB1E6B88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600" y="2381072"/>
            <a:ext cx="7503906" cy="2779224"/>
          </a:xfrm>
          <a:prstGeom prst="rect">
            <a:avLst/>
          </a:prstGeom>
        </p:spPr>
      </p:pic>
      <p:sp>
        <p:nvSpPr>
          <p:cNvPr id="4" name="Google Shape;121;p54">
            <a:extLst>
              <a:ext uri="{FF2B5EF4-FFF2-40B4-BE49-F238E27FC236}">
                <a16:creationId xmlns:a16="http://schemas.microsoft.com/office/drawing/2014/main" id="{FAC2E57C-47E5-0AEB-AAB9-36C95ABB509D}"/>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7" name="TextBox 6">
            <a:extLst>
              <a:ext uri="{FF2B5EF4-FFF2-40B4-BE49-F238E27FC236}">
                <a16:creationId xmlns:a16="http://schemas.microsoft.com/office/drawing/2014/main" id="{36F87632-BF55-FC8F-B5FF-65173816D24F}"/>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30405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119">
          <a:extLst>
            <a:ext uri="{FF2B5EF4-FFF2-40B4-BE49-F238E27FC236}">
              <a16:creationId xmlns:a16="http://schemas.microsoft.com/office/drawing/2014/main" id="{991B767F-E041-FBBC-9343-7BD1A84224F1}"/>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4801B31D-B01C-2B40-9231-4516EE4E57A3}"/>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44</a:t>
            </a:fld>
            <a:endParaRPr lang="en-US" sz="200"/>
          </a:p>
        </p:txBody>
      </p:sp>
      <p:grpSp>
        <p:nvGrpSpPr>
          <p:cNvPr id="36" name="Group 35">
            <a:extLst>
              <a:ext uri="{FF2B5EF4-FFF2-40B4-BE49-F238E27FC236}">
                <a16:creationId xmlns:a16="http://schemas.microsoft.com/office/drawing/2014/main" id="{A447106A-335B-B26E-312E-5BEDB9947AA9}"/>
              </a:ext>
            </a:extLst>
          </p:cNvPr>
          <p:cNvGrpSpPr/>
          <p:nvPr/>
        </p:nvGrpSpPr>
        <p:grpSpPr>
          <a:xfrm>
            <a:off x="4160956" y="1432404"/>
            <a:ext cx="3146705" cy="2635632"/>
            <a:chOff x="3898498" y="1545407"/>
            <a:chExt cx="3146705" cy="2635632"/>
          </a:xfrm>
        </p:grpSpPr>
        <p:grpSp>
          <p:nvGrpSpPr>
            <p:cNvPr id="12" name="Group 11">
              <a:extLst>
                <a:ext uri="{FF2B5EF4-FFF2-40B4-BE49-F238E27FC236}">
                  <a16:creationId xmlns:a16="http://schemas.microsoft.com/office/drawing/2014/main" id="{4B3F5C60-6B1C-8065-614A-358645FD601D}"/>
                </a:ext>
              </a:extLst>
            </p:cNvPr>
            <p:cNvGrpSpPr/>
            <p:nvPr/>
          </p:nvGrpSpPr>
          <p:grpSpPr>
            <a:xfrm>
              <a:off x="4466932" y="1545407"/>
              <a:ext cx="2025639" cy="2140056"/>
              <a:chOff x="7272879" y="1594782"/>
              <a:chExt cx="2180166" cy="2212226"/>
            </a:xfrm>
          </p:grpSpPr>
          <p:sp>
            <p:nvSpPr>
              <p:cNvPr id="13" name="Rectangle 12">
                <a:extLst>
                  <a:ext uri="{FF2B5EF4-FFF2-40B4-BE49-F238E27FC236}">
                    <a16:creationId xmlns:a16="http://schemas.microsoft.com/office/drawing/2014/main" id="{3F2A4C30-3FA2-532F-CE8D-58916B99D45A}"/>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83D2B97-51BD-D261-7F1D-D9DC65C07E42}"/>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418E18D-C2E6-E66A-71D9-D38F00865E42}"/>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iagonal Stripe 15">
                <a:extLst>
                  <a:ext uri="{FF2B5EF4-FFF2-40B4-BE49-F238E27FC236}">
                    <a16:creationId xmlns:a16="http://schemas.microsoft.com/office/drawing/2014/main" id="{68D4B5C2-E989-7B3C-DA01-18A10D508CAE}"/>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iagonal Stripe 16">
                <a:extLst>
                  <a:ext uri="{FF2B5EF4-FFF2-40B4-BE49-F238E27FC236}">
                    <a16:creationId xmlns:a16="http://schemas.microsoft.com/office/drawing/2014/main" id="{1DC6A9F9-57B9-1640-84E0-D7C07167F99D}"/>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a:extLst>
                  <a:ext uri="{FF2B5EF4-FFF2-40B4-BE49-F238E27FC236}">
                    <a16:creationId xmlns:a16="http://schemas.microsoft.com/office/drawing/2014/main" id="{42F0EA90-0670-DC8C-543D-42556B9B0D64}"/>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993D58-BDBD-F991-7021-29404E8B44F2}"/>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D616BA3-3446-E572-ECA0-3C95EADC4407}"/>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49017F14-89A4-3FD9-9CE0-D77156C8A930}"/>
                  </a:ext>
                </a:extLst>
              </p:cNvPr>
              <p:cNvGrpSpPr/>
              <p:nvPr/>
            </p:nvGrpSpPr>
            <p:grpSpPr>
              <a:xfrm>
                <a:off x="8022686" y="2356102"/>
                <a:ext cx="681123" cy="854975"/>
                <a:chOff x="2129876" y="1714910"/>
                <a:chExt cx="1696453" cy="2203580"/>
              </a:xfrm>
            </p:grpSpPr>
            <p:sp>
              <p:nvSpPr>
                <p:cNvPr id="22" name="10-Point Star 21">
                  <a:extLst>
                    <a:ext uri="{FF2B5EF4-FFF2-40B4-BE49-F238E27FC236}">
                      <a16:creationId xmlns:a16="http://schemas.microsoft.com/office/drawing/2014/main" id="{1AA361EA-A1C8-592E-7908-608EB8A31241}"/>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23" name="Can 22">
                  <a:extLst>
                    <a:ext uri="{FF2B5EF4-FFF2-40B4-BE49-F238E27FC236}">
                      <a16:creationId xmlns:a16="http://schemas.microsoft.com/office/drawing/2014/main" id="{FC9A2B23-879D-0BC8-B487-9886547C71DA}"/>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24" name="TextBox 23">
              <a:extLst>
                <a:ext uri="{FF2B5EF4-FFF2-40B4-BE49-F238E27FC236}">
                  <a16:creationId xmlns:a16="http://schemas.microsoft.com/office/drawing/2014/main" id="{C8C91F9D-CC1E-4788-AABE-1E5550E548E2}"/>
                </a:ext>
              </a:extLst>
            </p:cNvPr>
            <p:cNvSpPr txBox="1"/>
            <p:nvPr/>
          </p:nvSpPr>
          <p:spPr>
            <a:xfrm>
              <a:off x="3898498" y="3780929"/>
              <a:ext cx="3146705" cy="400110"/>
            </a:xfrm>
            <a:prstGeom prst="rect">
              <a:avLst/>
            </a:prstGeom>
            <a:noFill/>
          </p:spPr>
          <p:txBody>
            <a:bodyPr wrap="square">
              <a:spAutoFit/>
            </a:bodyPr>
            <a:lstStyle/>
            <a:p>
              <a:pPr algn="ctr"/>
              <a:r>
                <a:rPr lang="en-US" sz="2000" b="1" dirty="0"/>
                <a:t>Utility-Based Agent</a:t>
              </a:r>
              <a:endParaRPr lang="en-US" sz="2000" dirty="0"/>
            </a:p>
          </p:txBody>
        </p:sp>
      </p:grpSp>
      <p:pic>
        <p:nvPicPr>
          <p:cNvPr id="9" name="Picture 8" descr="A close-up of a logo&#10;&#10;AI-generated content may be incorrect.">
            <a:extLst>
              <a:ext uri="{FF2B5EF4-FFF2-40B4-BE49-F238E27FC236}">
                <a16:creationId xmlns:a16="http://schemas.microsoft.com/office/drawing/2014/main" id="{85F5F671-60C8-DAD9-D486-783CC5C82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824" y="1482293"/>
            <a:ext cx="1588090" cy="614744"/>
          </a:xfrm>
          <a:prstGeom prst="rect">
            <a:avLst/>
          </a:prstGeom>
        </p:spPr>
      </p:pic>
      <p:pic>
        <p:nvPicPr>
          <p:cNvPr id="26" name="Picture 25" descr="A close-up of a logo&#10;&#10;AI-generated content may be incorrect.">
            <a:extLst>
              <a:ext uri="{FF2B5EF4-FFF2-40B4-BE49-F238E27FC236}">
                <a16:creationId xmlns:a16="http://schemas.microsoft.com/office/drawing/2014/main" id="{315947EF-055E-7D7F-1C42-F80DF1C5F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3362" y="5263538"/>
            <a:ext cx="2184400" cy="660400"/>
          </a:xfrm>
          <a:prstGeom prst="rect">
            <a:avLst/>
          </a:prstGeom>
        </p:spPr>
      </p:pic>
      <p:grpSp>
        <p:nvGrpSpPr>
          <p:cNvPr id="35" name="Group 34">
            <a:extLst>
              <a:ext uri="{FF2B5EF4-FFF2-40B4-BE49-F238E27FC236}">
                <a16:creationId xmlns:a16="http://schemas.microsoft.com/office/drawing/2014/main" id="{B44D4EC9-9169-7531-B0B8-2D7A30BFAA1D}"/>
              </a:ext>
            </a:extLst>
          </p:cNvPr>
          <p:cNvGrpSpPr/>
          <p:nvPr/>
        </p:nvGrpSpPr>
        <p:grpSpPr>
          <a:xfrm>
            <a:off x="1029702" y="2950892"/>
            <a:ext cx="2143761" cy="1203078"/>
            <a:chOff x="1892802" y="1538449"/>
            <a:chExt cx="2143761" cy="1203078"/>
          </a:xfrm>
        </p:grpSpPr>
        <p:pic>
          <p:nvPicPr>
            <p:cNvPr id="3" name="Picture 2" descr="A black background with white text&#10;&#10;AI-generated content may be incorrect.">
              <a:extLst>
                <a:ext uri="{FF2B5EF4-FFF2-40B4-BE49-F238E27FC236}">
                  <a16:creationId xmlns:a16="http://schemas.microsoft.com/office/drawing/2014/main" id="{7619FCE2-EF64-6684-B6E6-008D41BCDF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2802" y="1538449"/>
              <a:ext cx="2143759" cy="750316"/>
            </a:xfrm>
            <a:prstGeom prst="rect">
              <a:avLst/>
            </a:prstGeom>
          </p:spPr>
        </p:pic>
        <p:pic>
          <p:nvPicPr>
            <p:cNvPr id="28" name="Picture 27" descr="A black text on a white background&#10;&#10;AI-generated content may be incorrect.">
              <a:extLst>
                <a:ext uri="{FF2B5EF4-FFF2-40B4-BE49-F238E27FC236}">
                  <a16:creationId xmlns:a16="http://schemas.microsoft.com/office/drawing/2014/main" id="{863E87FB-D7DD-CB49-F566-C457401A2A2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2803" y="2219329"/>
              <a:ext cx="2143760" cy="522198"/>
            </a:xfrm>
            <a:prstGeom prst="rect">
              <a:avLst/>
            </a:prstGeom>
          </p:spPr>
        </p:pic>
      </p:grpSp>
      <p:grpSp>
        <p:nvGrpSpPr>
          <p:cNvPr id="33" name="Group 32">
            <a:extLst>
              <a:ext uri="{FF2B5EF4-FFF2-40B4-BE49-F238E27FC236}">
                <a16:creationId xmlns:a16="http://schemas.microsoft.com/office/drawing/2014/main" id="{8DDDF599-AD32-09A2-6D6D-0EAE2DB316B2}"/>
              </a:ext>
            </a:extLst>
          </p:cNvPr>
          <p:cNvGrpSpPr/>
          <p:nvPr/>
        </p:nvGrpSpPr>
        <p:grpSpPr>
          <a:xfrm>
            <a:off x="8197535" y="3088776"/>
            <a:ext cx="2295396" cy="1115137"/>
            <a:chOff x="7303082" y="3747871"/>
            <a:chExt cx="2295396" cy="1115137"/>
          </a:xfrm>
        </p:grpSpPr>
        <p:sp>
          <p:nvSpPr>
            <p:cNvPr id="31" name="Rounded Rectangular Callout 30">
              <a:extLst>
                <a:ext uri="{FF2B5EF4-FFF2-40B4-BE49-F238E27FC236}">
                  <a16:creationId xmlns:a16="http://schemas.microsoft.com/office/drawing/2014/main" id="{0F86B36B-097B-9280-C7AB-C47F5CB21354}"/>
                </a:ext>
              </a:extLst>
            </p:cNvPr>
            <p:cNvSpPr/>
            <p:nvPr/>
          </p:nvSpPr>
          <p:spPr>
            <a:xfrm>
              <a:off x="7303082" y="3747871"/>
              <a:ext cx="2295396" cy="1115137"/>
            </a:xfrm>
            <a:prstGeom prst="wedgeRoundRectCallout">
              <a:avLst>
                <a:gd name="adj1" fmla="val -48173"/>
                <a:gd name="adj2" fmla="val -21488"/>
                <a:gd name="adj3"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up of a logo&#10;&#10;AI-generated content may be incorrect.">
              <a:extLst>
                <a:ext uri="{FF2B5EF4-FFF2-40B4-BE49-F238E27FC236}">
                  <a16:creationId xmlns:a16="http://schemas.microsoft.com/office/drawing/2014/main" id="{9888483A-92FD-A326-B903-E438547124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66530" y="3866947"/>
              <a:ext cx="1968500" cy="381000"/>
            </a:xfrm>
            <a:prstGeom prst="rect">
              <a:avLst/>
            </a:prstGeom>
          </p:spPr>
        </p:pic>
        <p:pic>
          <p:nvPicPr>
            <p:cNvPr id="30" name="Picture 29" descr="A blue and orange logo&#10;&#10;AI-generated content may be incorrect.">
              <a:extLst>
                <a:ext uri="{FF2B5EF4-FFF2-40B4-BE49-F238E27FC236}">
                  <a16:creationId xmlns:a16="http://schemas.microsoft.com/office/drawing/2014/main" id="{20DBA070-6AF9-6621-E9EB-093E035BD7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53266" y="4247947"/>
              <a:ext cx="1020613" cy="421003"/>
            </a:xfrm>
            <a:prstGeom prst="rect">
              <a:avLst/>
            </a:prstGeom>
          </p:spPr>
        </p:pic>
      </p:grpSp>
      <p:sp>
        <p:nvSpPr>
          <p:cNvPr id="37" name="Left-Right Arrow 36">
            <a:extLst>
              <a:ext uri="{FF2B5EF4-FFF2-40B4-BE49-F238E27FC236}">
                <a16:creationId xmlns:a16="http://schemas.microsoft.com/office/drawing/2014/main" id="{CFA2C489-E253-8FE8-0078-FC51C4A0583F}"/>
              </a:ext>
            </a:extLst>
          </p:cNvPr>
          <p:cNvSpPr/>
          <p:nvPr/>
        </p:nvSpPr>
        <p:spPr>
          <a:xfrm rot="19861188">
            <a:off x="6827941" y="1914023"/>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eft-Right Arrow 37">
            <a:extLst>
              <a:ext uri="{FF2B5EF4-FFF2-40B4-BE49-F238E27FC236}">
                <a16:creationId xmlns:a16="http://schemas.microsoft.com/office/drawing/2014/main" id="{1BE9542D-8422-6926-7E38-079F25B0D9ED}"/>
              </a:ext>
            </a:extLst>
          </p:cNvPr>
          <p:cNvSpPr/>
          <p:nvPr/>
        </p:nvSpPr>
        <p:spPr>
          <a:xfrm rot="1780865">
            <a:off x="6821987" y="3170552"/>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Right Arrow 38">
            <a:extLst>
              <a:ext uri="{FF2B5EF4-FFF2-40B4-BE49-F238E27FC236}">
                <a16:creationId xmlns:a16="http://schemas.microsoft.com/office/drawing/2014/main" id="{3C68B569-CCEB-CF9D-8DB5-5434E06DF49B}"/>
              </a:ext>
            </a:extLst>
          </p:cNvPr>
          <p:cNvSpPr/>
          <p:nvPr/>
        </p:nvSpPr>
        <p:spPr>
          <a:xfrm rot="19716365">
            <a:off x="3480131" y="3249376"/>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Left-Right Arrow 39">
            <a:extLst>
              <a:ext uri="{FF2B5EF4-FFF2-40B4-BE49-F238E27FC236}">
                <a16:creationId xmlns:a16="http://schemas.microsoft.com/office/drawing/2014/main" id="{75860C61-6567-3805-FD89-22A67CCFC284}"/>
              </a:ext>
            </a:extLst>
          </p:cNvPr>
          <p:cNvSpPr/>
          <p:nvPr/>
        </p:nvSpPr>
        <p:spPr>
          <a:xfrm rot="1150065">
            <a:off x="3378646" y="1672580"/>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Left-Right Arrow 40">
            <a:extLst>
              <a:ext uri="{FF2B5EF4-FFF2-40B4-BE49-F238E27FC236}">
                <a16:creationId xmlns:a16="http://schemas.microsoft.com/office/drawing/2014/main" id="{E13BC97D-C36D-860D-B0A6-FEF7BEBB0A82}"/>
              </a:ext>
            </a:extLst>
          </p:cNvPr>
          <p:cNvSpPr/>
          <p:nvPr/>
        </p:nvSpPr>
        <p:spPr>
          <a:xfrm rot="18312922">
            <a:off x="3838414" y="4411691"/>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a:extLst>
              <a:ext uri="{FF2B5EF4-FFF2-40B4-BE49-F238E27FC236}">
                <a16:creationId xmlns:a16="http://schemas.microsoft.com/office/drawing/2014/main" id="{8032DFCB-4B2B-69E2-14AC-BFAC6E3536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94575" y="5263538"/>
            <a:ext cx="3111380" cy="701276"/>
          </a:xfrm>
          <a:prstGeom prst="rect">
            <a:avLst/>
          </a:prstGeom>
          <a:solidFill>
            <a:schemeClr val="tx1"/>
          </a:solidFill>
        </p:spPr>
      </p:pic>
      <p:sp>
        <p:nvSpPr>
          <p:cNvPr id="44" name="Left-Right Arrow 43">
            <a:extLst>
              <a:ext uri="{FF2B5EF4-FFF2-40B4-BE49-F238E27FC236}">
                <a16:creationId xmlns:a16="http://schemas.microsoft.com/office/drawing/2014/main" id="{C41F78DE-0CE5-B677-E5CC-B66C1822E4BA}"/>
              </a:ext>
            </a:extLst>
          </p:cNvPr>
          <p:cNvSpPr/>
          <p:nvPr/>
        </p:nvSpPr>
        <p:spPr>
          <a:xfrm rot="13791658">
            <a:off x="6568020" y="4450604"/>
            <a:ext cx="1216152" cy="378372"/>
          </a:xfrm>
          <a:prstGeom prst="lef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A black background with white text&#10;&#10;AI-generated content may be incorrect.">
            <a:extLst>
              <a:ext uri="{FF2B5EF4-FFF2-40B4-BE49-F238E27FC236}">
                <a16:creationId xmlns:a16="http://schemas.microsoft.com/office/drawing/2014/main" id="{A056553C-2737-D5DF-3CB5-D15D15EBC39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97535" y="1396290"/>
            <a:ext cx="2295396" cy="700747"/>
          </a:xfrm>
          <a:prstGeom prst="rect">
            <a:avLst/>
          </a:prstGeom>
        </p:spPr>
      </p:pic>
      <p:sp>
        <p:nvSpPr>
          <p:cNvPr id="5" name="Google Shape;121;p54">
            <a:extLst>
              <a:ext uri="{FF2B5EF4-FFF2-40B4-BE49-F238E27FC236}">
                <a16:creationId xmlns:a16="http://schemas.microsoft.com/office/drawing/2014/main" id="{078665B2-180E-E221-D1E6-537C3F806025}"/>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10" name="TextBox 9">
            <a:extLst>
              <a:ext uri="{FF2B5EF4-FFF2-40B4-BE49-F238E27FC236}">
                <a16:creationId xmlns:a16="http://schemas.microsoft.com/office/drawing/2014/main" id="{A480791F-F4D9-201C-6797-CF48939AE4EB}"/>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96720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119">
          <a:extLst>
            <a:ext uri="{FF2B5EF4-FFF2-40B4-BE49-F238E27FC236}">
              <a16:creationId xmlns:a16="http://schemas.microsoft.com/office/drawing/2014/main" id="{AEF7C87A-C8B0-1154-F6FA-08BC518C85CE}"/>
            </a:ext>
          </a:extLst>
        </p:cNvPr>
        <p:cNvGrpSpPr/>
        <p:nvPr/>
      </p:nvGrpSpPr>
      <p:grpSpPr>
        <a:xfrm>
          <a:off x="0" y="0"/>
          <a:ext cx="0" cy="0"/>
          <a:chOff x="0" y="0"/>
          <a:chExt cx="0" cy="0"/>
        </a:xfrm>
      </p:grpSpPr>
      <p:pic>
        <p:nvPicPr>
          <p:cNvPr id="4" name="Picture 3" descr="A screenshot of a computer program&#10;&#10;AI-generated content may be incorrect.">
            <a:extLst>
              <a:ext uri="{FF2B5EF4-FFF2-40B4-BE49-F238E27FC236}">
                <a16:creationId xmlns:a16="http://schemas.microsoft.com/office/drawing/2014/main" id="{DA424C80-55B1-C65F-0CEF-BDDD8F2A00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569" y="1297492"/>
            <a:ext cx="8204854" cy="4764109"/>
          </a:xfrm>
          <a:prstGeom prst="rect">
            <a:avLst/>
          </a:prstGeom>
        </p:spPr>
      </p:pic>
      <p:sp>
        <p:nvSpPr>
          <p:cNvPr id="68" name="Slide Number Placeholder 4">
            <a:extLst>
              <a:ext uri="{FF2B5EF4-FFF2-40B4-BE49-F238E27FC236}">
                <a16:creationId xmlns:a16="http://schemas.microsoft.com/office/drawing/2014/main" id="{D39CA2B0-0FAD-79CA-2C2E-B7A601DCBFFC}"/>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45</a:t>
            </a:fld>
            <a:endParaRPr lang="en-US" sz="200"/>
          </a:p>
        </p:txBody>
      </p:sp>
      <p:sp>
        <p:nvSpPr>
          <p:cNvPr id="10" name="Rectangular Callout 9">
            <a:extLst>
              <a:ext uri="{FF2B5EF4-FFF2-40B4-BE49-F238E27FC236}">
                <a16:creationId xmlns:a16="http://schemas.microsoft.com/office/drawing/2014/main" id="{86FBAAE5-52DC-8718-6ED7-47DC8E9C9200}"/>
              </a:ext>
            </a:extLst>
          </p:cNvPr>
          <p:cNvSpPr/>
          <p:nvPr/>
        </p:nvSpPr>
        <p:spPr>
          <a:xfrm>
            <a:off x="5360514" y="1607791"/>
            <a:ext cx="3903802" cy="4764110"/>
          </a:xfrm>
          <a:prstGeom prst="wedgeRectCallout">
            <a:avLst>
              <a:gd name="adj1" fmla="val -107260"/>
              <a:gd name="adj2" fmla="val -2377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AI-generated content may be incorrect.">
            <a:extLst>
              <a:ext uri="{FF2B5EF4-FFF2-40B4-BE49-F238E27FC236}">
                <a16:creationId xmlns:a16="http://schemas.microsoft.com/office/drawing/2014/main" id="{C47DB41F-2CD4-983F-1EB8-DE7C85BD3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2430" y="1692584"/>
            <a:ext cx="3702137" cy="4624596"/>
          </a:xfrm>
          <a:prstGeom prst="rect">
            <a:avLst/>
          </a:prstGeom>
        </p:spPr>
      </p:pic>
      <p:grpSp>
        <p:nvGrpSpPr>
          <p:cNvPr id="8" name="Group 7">
            <a:extLst>
              <a:ext uri="{FF2B5EF4-FFF2-40B4-BE49-F238E27FC236}">
                <a16:creationId xmlns:a16="http://schemas.microsoft.com/office/drawing/2014/main" id="{66102530-C9BE-8EA0-21D7-FF8E2170C668}"/>
              </a:ext>
            </a:extLst>
          </p:cNvPr>
          <p:cNvGrpSpPr/>
          <p:nvPr/>
        </p:nvGrpSpPr>
        <p:grpSpPr>
          <a:xfrm>
            <a:off x="9735099" y="227464"/>
            <a:ext cx="2025639" cy="2140056"/>
            <a:chOff x="7272879" y="1594782"/>
            <a:chExt cx="2180166" cy="2212226"/>
          </a:xfrm>
        </p:grpSpPr>
        <p:sp>
          <p:nvSpPr>
            <p:cNvPr id="9" name="Rectangle 8">
              <a:extLst>
                <a:ext uri="{FF2B5EF4-FFF2-40B4-BE49-F238E27FC236}">
                  <a16:creationId xmlns:a16="http://schemas.microsoft.com/office/drawing/2014/main" id="{EA47FD47-0A4A-E72B-E8E2-34F8DA0C047F}"/>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CEF769C-C299-7161-D0AB-AE69DB76BA97}"/>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F358685-93E9-A53E-971B-7A9E1ECAAB9C}"/>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iagonal Stripe 26">
              <a:extLst>
                <a:ext uri="{FF2B5EF4-FFF2-40B4-BE49-F238E27FC236}">
                  <a16:creationId xmlns:a16="http://schemas.microsoft.com/office/drawing/2014/main" id="{98F9B0E5-E20A-F75C-A291-BCAF242D7680}"/>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Diagonal Stripe 27">
              <a:extLst>
                <a:ext uri="{FF2B5EF4-FFF2-40B4-BE49-F238E27FC236}">
                  <a16:creationId xmlns:a16="http://schemas.microsoft.com/office/drawing/2014/main" id="{9F60DC8F-8D41-5C72-68FC-9C8F998EA8B0}"/>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Oval 28">
              <a:extLst>
                <a:ext uri="{FF2B5EF4-FFF2-40B4-BE49-F238E27FC236}">
                  <a16:creationId xmlns:a16="http://schemas.microsoft.com/office/drawing/2014/main" id="{1B3CF4BF-85E3-18C3-BDEC-6015221D0493}"/>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C593CF4-44C0-2C3F-D5BE-772A571ED00E}"/>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ACD0BFD-9068-29D8-044F-35F60D93500A}"/>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5FAE6C1A-4C9B-A5C5-93EE-3486AC61E07E}"/>
                </a:ext>
              </a:extLst>
            </p:cNvPr>
            <p:cNvGrpSpPr/>
            <p:nvPr/>
          </p:nvGrpSpPr>
          <p:grpSpPr>
            <a:xfrm>
              <a:off x="8022686" y="2356102"/>
              <a:ext cx="681123" cy="854975"/>
              <a:chOff x="2129876" y="1714910"/>
              <a:chExt cx="1696453" cy="2203580"/>
            </a:xfrm>
          </p:grpSpPr>
          <p:sp>
            <p:nvSpPr>
              <p:cNvPr id="33" name="10-Point Star 32">
                <a:extLst>
                  <a:ext uri="{FF2B5EF4-FFF2-40B4-BE49-F238E27FC236}">
                    <a16:creationId xmlns:a16="http://schemas.microsoft.com/office/drawing/2014/main" id="{4B883BF8-95C5-E131-6B36-5D1A89F2BE3A}"/>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34" name="Can 33">
                <a:extLst>
                  <a:ext uri="{FF2B5EF4-FFF2-40B4-BE49-F238E27FC236}">
                    <a16:creationId xmlns:a16="http://schemas.microsoft.com/office/drawing/2014/main" id="{4EC4AC8A-7426-365C-6D7C-0F4305561F43}"/>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
        <p:nvSpPr>
          <p:cNvPr id="35" name="TextBox 34">
            <a:extLst>
              <a:ext uri="{FF2B5EF4-FFF2-40B4-BE49-F238E27FC236}">
                <a16:creationId xmlns:a16="http://schemas.microsoft.com/office/drawing/2014/main" id="{AB5D0D87-1608-553B-BF1C-1A4243F57588}"/>
              </a:ext>
            </a:extLst>
          </p:cNvPr>
          <p:cNvSpPr txBox="1"/>
          <p:nvPr/>
        </p:nvSpPr>
        <p:spPr>
          <a:xfrm>
            <a:off x="9174567" y="2527637"/>
            <a:ext cx="3146705" cy="461665"/>
          </a:xfrm>
          <a:prstGeom prst="rect">
            <a:avLst/>
          </a:prstGeom>
          <a:noFill/>
        </p:spPr>
        <p:txBody>
          <a:bodyPr wrap="square">
            <a:spAutoFit/>
          </a:bodyPr>
          <a:lstStyle/>
          <a:p>
            <a:pPr algn="ctr"/>
            <a:r>
              <a:rPr lang="en-US" sz="2400" b="1" dirty="0"/>
              <a:t>Goal-Based Agents</a:t>
            </a:r>
            <a:endParaRPr lang="en-US" sz="2400" dirty="0"/>
          </a:p>
        </p:txBody>
      </p:sp>
      <p:sp>
        <p:nvSpPr>
          <p:cNvPr id="5" name="Google Shape;121;p54">
            <a:extLst>
              <a:ext uri="{FF2B5EF4-FFF2-40B4-BE49-F238E27FC236}">
                <a16:creationId xmlns:a16="http://schemas.microsoft.com/office/drawing/2014/main" id="{3F65AAA3-185C-A83D-AF22-B3EFCF31B6B8}"/>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Let’s build our agentic ai project</a:t>
            </a:r>
            <a:endParaRPr lang="en-US" sz="3100" spc="-100" dirty="0"/>
          </a:p>
        </p:txBody>
      </p:sp>
      <p:sp>
        <p:nvSpPr>
          <p:cNvPr id="13" name="TextBox 12">
            <a:extLst>
              <a:ext uri="{FF2B5EF4-FFF2-40B4-BE49-F238E27FC236}">
                <a16:creationId xmlns:a16="http://schemas.microsoft.com/office/drawing/2014/main" id="{C56BC8E2-8ED0-24DF-EDE0-928348FA841B}"/>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332848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21A17AC7-99D8-A625-32DA-6D6F3E6D494D}"/>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3FBF614E-C6E2-4400-6343-E0C70C457F32}"/>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46</a:t>
            </a:fld>
            <a:endParaRPr lang="en-US" sz="200"/>
          </a:p>
        </p:txBody>
      </p:sp>
      <p:sp>
        <p:nvSpPr>
          <p:cNvPr id="2" name="TextBox 1">
            <a:extLst>
              <a:ext uri="{FF2B5EF4-FFF2-40B4-BE49-F238E27FC236}">
                <a16:creationId xmlns:a16="http://schemas.microsoft.com/office/drawing/2014/main" id="{23E76671-2CD1-5AC6-04D6-442B02B687B3}"/>
              </a:ext>
            </a:extLst>
          </p:cNvPr>
          <p:cNvSpPr txBox="1"/>
          <p:nvPr/>
        </p:nvSpPr>
        <p:spPr>
          <a:xfrm>
            <a:off x="304801" y="1314450"/>
            <a:ext cx="11582400" cy="4893647"/>
          </a:xfrm>
          <a:prstGeom prst="rect">
            <a:avLst/>
          </a:prstGeom>
          <a:noFill/>
        </p:spPr>
        <p:txBody>
          <a:bodyPr wrap="square" lIns="0" rtlCol="0">
            <a:spAutoFit/>
          </a:bodyPr>
          <a:lstStyle/>
          <a:p>
            <a:pPr marL="285750" indent="-285750" algn="l">
              <a:buFont typeface="Arial" panose="020B0604020202020204" pitchFamily="34" charset="0"/>
              <a:buChar char="•"/>
            </a:pPr>
            <a:r>
              <a:rPr lang="en-US" sz="2400" dirty="0">
                <a:solidFill>
                  <a:srgbClr val="FFC000"/>
                </a:solidFill>
              </a:rPr>
              <a:t>The growth of Agentic AI and the 'no-code' movement will continue to drive automation</a:t>
            </a:r>
            <a:r>
              <a:rPr lang="en-US" sz="2400" dirty="0"/>
              <a:t>. This means you won't necessarily need deep coding skills to implement Agentic AI.</a:t>
            </a:r>
          </a:p>
          <a:p>
            <a:pPr marL="285750" indent="-285750" algn="l">
              <a:buFont typeface="Arial" panose="020B0604020202020204" pitchFamily="34" charset="0"/>
              <a:buChar char="•"/>
            </a:pPr>
            <a:endParaRPr lang="en-US" sz="2400" dirty="0"/>
          </a:p>
          <a:p>
            <a:pPr marL="285750" indent="-285750" algn="l">
              <a:buFont typeface="Arial" panose="020B0604020202020204" pitchFamily="34" charset="0"/>
              <a:buChar char="•"/>
            </a:pPr>
            <a:r>
              <a:rPr lang="en-US" sz="2400" dirty="0"/>
              <a:t>We'll likely see </a:t>
            </a:r>
            <a:r>
              <a:rPr lang="en-US" sz="2400" dirty="0">
                <a:solidFill>
                  <a:srgbClr val="FFC000"/>
                </a:solidFill>
              </a:rPr>
              <a:t>data feed providers become increasingly central to this technological shift</a:t>
            </a:r>
            <a:r>
              <a:rPr lang="en-US" sz="2400" dirty="0"/>
              <a:t>. While traditional tools often aim for capability parity “Swiss Army knife Syndrome” the focus will shift towards entities specializing in providing the high-quality data that AI Agents require.</a:t>
            </a:r>
          </a:p>
          <a:p>
            <a:pPr algn="l"/>
            <a:r>
              <a:rPr lang="en-US" sz="2400" dirty="0"/>
              <a:t> </a:t>
            </a:r>
          </a:p>
          <a:p>
            <a:pPr marL="285750" indent="-285750" algn="l">
              <a:buFont typeface="Arial" panose="020B0604020202020204" pitchFamily="34" charset="0"/>
              <a:buChar char="•"/>
            </a:pPr>
            <a:r>
              <a:rPr lang="en-US" sz="2400" dirty="0"/>
              <a:t> </a:t>
            </a:r>
            <a:r>
              <a:rPr lang="en-US" sz="2400" dirty="0">
                <a:solidFill>
                  <a:srgbClr val="FFC000"/>
                </a:solidFill>
              </a:rPr>
              <a:t>AI won't replace Open Source Engineers </a:t>
            </a:r>
            <a:r>
              <a:rPr lang="en-US" sz="2400" dirty="0"/>
              <a:t>– human oversight and final decision-making remain essential. However, roles heavily focused on routine operational tasks, like simply running scanners and reading raw reports, will need to evolve, adapting to leverage these powerful new AI capabilities.</a:t>
            </a:r>
          </a:p>
        </p:txBody>
      </p:sp>
      <p:sp>
        <p:nvSpPr>
          <p:cNvPr id="6" name="Google Shape;121;p54">
            <a:extLst>
              <a:ext uri="{FF2B5EF4-FFF2-40B4-BE49-F238E27FC236}">
                <a16:creationId xmlns:a16="http://schemas.microsoft.com/office/drawing/2014/main" id="{1D8D6C6C-6574-FB6B-8B71-133594EA02F0}"/>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2800" b="1" dirty="0"/>
              <a:t>The future of Oss compliance: data feeds of knowledge</a:t>
            </a:r>
            <a:endParaRPr lang="en-US" sz="3100" spc="-100" dirty="0"/>
          </a:p>
        </p:txBody>
      </p:sp>
      <p:sp>
        <p:nvSpPr>
          <p:cNvPr id="11" name="TextBox 10">
            <a:extLst>
              <a:ext uri="{FF2B5EF4-FFF2-40B4-BE49-F238E27FC236}">
                <a16:creationId xmlns:a16="http://schemas.microsoft.com/office/drawing/2014/main" id="{DE9159B9-992D-0B41-9AAD-7C2F330034C6}"/>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187024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E0D9F261-06E4-50F2-547D-FC48C6F730F2}"/>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D0AB57E2-5574-86C3-BA04-42EA57AE91C6}"/>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47</a:t>
            </a:fld>
            <a:endParaRPr lang="en-US" sz="200"/>
          </a:p>
        </p:txBody>
      </p:sp>
      <p:grpSp>
        <p:nvGrpSpPr>
          <p:cNvPr id="6" name="Group 5">
            <a:extLst>
              <a:ext uri="{FF2B5EF4-FFF2-40B4-BE49-F238E27FC236}">
                <a16:creationId xmlns:a16="http://schemas.microsoft.com/office/drawing/2014/main" id="{1B2851D1-12B7-96F1-0764-C384104D6559}"/>
              </a:ext>
            </a:extLst>
          </p:cNvPr>
          <p:cNvGrpSpPr/>
          <p:nvPr/>
        </p:nvGrpSpPr>
        <p:grpSpPr>
          <a:xfrm>
            <a:off x="2894836" y="1634884"/>
            <a:ext cx="2143761" cy="1203078"/>
            <a:chOff x="1892802" y="1538449"/>
            <a:chExt cx="2143761" cy="1203078"/>
          </a:xfrm>
        </p:grpSpPr>
        <p:pic>
          <p:nvPicPr>
            <p:cNvPr id="7" name="Picture 6" descr="A black background with white text&#10;&#10;AI-generated content may be incorrect.">
              <a:extLst>
                <a:ext uri="{FF2B5EF4-FFF2-40B4-BE49-F238E27FC236}">
                  <a16:creationId xmlns:a16="http://schemas.microsoft.com/office/drawing/2014/main" id="{E991AF6A-CD46-AB88-B476-53FFFCBB46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802" y="1538449"/>
              <a:ext cx="2143759" cy="750316"/>
            </a:xfrm>
            <a:prstGeom prst="rect">
              <a:avLst/>
            </a:prstGeom>
          </p:spPr>
        </p:pic>
        <p:pic>
          <p:nvPicPr>
            <p:cNvPr id="8" name="Picture 7" descr="A black text on a white background&#10;&#10;AI-generated content may be incorrect.">
              <a:extLst>
                <a:ext uri="{FF2B5EF4-FFF2-40B4-BE49-F238E27FC236}">
                  <a16:creationId xmlns:a16="http://schemas.microsoft.com/office/drawing/2014/main" id="{A30D4A3B-F389-2A6C-FF25-E7EA21C6C3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2803" y="2219329"/>
              <a:ext cx="2143760" cy="522198"/>
            </a:xfrm>
            <a:prstGeom prst="rect">
              <a:avLst/>
            </a:prstGeom>
          </p:spPr>
        </p:pic>
      </p:grpSp>
      <p:grpSp>
        <p:nvGrpSpPr>
          <p:cNvPr id="9" name="Group 8">
            <a:extLst>
              <a:ext uri="{FF2B5EF4-FFF2-40B4-BE49-F238E27FC236}">
                <a16:creationId xmlns:a16="http://schemas.microsoft.com/office/drawing/2014/main" id="{6F676F65-7F63-9688-891D-ACDF7E8A0F0E}"/>
              </a:ext>
            </a:extLst>
          </p:cNvPr>
          <p:cNvGrpSpPr/>
          <p:nvPr/>
        </p:nvGrpSpPr>
        <p:grpSpPr>
          <a:xfrm>
            <a:off x="2819017" y="3065872"/>
            <a:ext cx="2219578" cy="975987"/>
            <a:chOff x="7303082" y="3747871"/>
            <a:chExt cx="2295396" cy="1115137"/>
          </a:xfrm>
        </p:grpSpPr>
        <p:sp>
          <p:nvSpPr>
            <p:cNvPr id="10" name="Rounded Rectangular Callout 9">
              <a:extLst>
                <a:ext uri="{FF2B5EF4-FFF2-40B4-BE49-F238E27FC236}">
                  <a16:creationId xmlns:a16="http://schemas.microsoft.com/office/drawing/2014/main" id="{101CC69D-EAE9-8B45-B31C-38FC9A4A1D5F}"/>
                </a:ext>
              </a:extLst>
            </p:cNvPr>
            <p:cNvSpPr/>
            <p:nvPr/>
          </p:nvSpPr>
          <p:spPr>
            <a:xfrm>
              <a:off x="7303082" y="3747871"/>
              <a:ext cx="2295396" cy="1115137"/>
            </a:xfrm>
            <a:prstGeom prst="wedgeRoundRectCallout">
              <a:avLst>
                <a:gd name="adj1" fmla="val -48173"/>
                <a:gd name="adj2" fmla="val -21488"/>
                <a:gd name="adj3" fmla="val 1666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lose-up of a logo&#10;&#10;AI-generated content may be incorrect.">
              <a:extLst>
                <a:ext uri="{FF2B5EF4-FFF2-40B4-BE49-F238E27FC236}">
                  <a16:creationId xmlns:a16="http://schemas.microsoft.com/office/drawing/2014/main" id="{45A1E504-A4BB-25A6-999F-F4632FCEC7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6530" y="3866947"/>
              <a:ext cx="1968500" cy="381000"/>
            </a:xfrm>
            <a:prstGeom prst="rect">
              <a:avLst/>
            </a:prstGeom>
          </p:spPr>
        </p:pic>
        <p:pic>
          <p:nvPicPr>
            <p:cNvPr id="12" name="Picture 11" descr="A blue and orange logo&#10;&#10;AI-generated content may be incorrect.">
              <a:extLst>
                <a:ext uri="{FF2B5EF4-FFF2-40B4-BE49-F238E27FC236}">
                  <a16:creationId xmlns:a16="http://schemas.microsoft.com/office/drawing/2014/main" id="{56BF3F57-08EF-FDD4-F73C-CA3833DFED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53266" y="4247947"/>
              <a:ext cx="1020613" cy="421003"/>
            </a:xfrm>
            <a:prstGeom prst="rect">
              <a:avLst/>
            </a:prstGeom>
          </p:spPr>
        </p:pic>
      </p:grpSp>
      <p:pic>
        <p:nvPicPr>
          <p:cNvPr id="13" name="Picture 8">
            <a:extLst>
              <a:ext uri="{FF2B5EF4-FFF2-40B4-BE49-F238E27FC236}">
                <a16:creationId xmlns:a16="http://schemas.microsoft.com/office/drawing/2014/main" id="{522BB8BE-CE91-1AC3-D2A3-1461A3ACD5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0992" y="4375317"/>
            <a:ext cx="3328958" cy="750316"/>
          </a:xfrm>
          <a:prstGeom prst="rect">
            <a:avLst/>
          </a:prstGeom>
          <a:solidFill>
            <a:schemeClr val="tx1"/>
          </a:solidFill>
        </p:spPr>
      </p:pic>
      <p:sp>
        <p:nvSpPr>
          <p:cNvPr id="14" name="Google Shape;121;p54">
            <a:extLst>
              <a:ext uri="{FF2B5EF4-FFF2-40B4-BE49-F238E27FC236}">
                <a16:creationId xmlns:a16="http://schemas.microsoft.com/office/drawing/2014/main" id="{D7BC61A0-8C5C-DAD7-5675-B5F3D0D5E8D3}"/>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3100" spc="-100" dirty="0"/>
              <a:t>Organizations that are PAVING the way</a:t>
            </a:r>
          </a:p>
        </p:txBody>
      </p:sp>
      <p:sp>
        <p:nvSpPr>
          <p:cNvPr id="18" name="TextBox 17">
            <a:extLst>
              <a:ext uri="{FF2B5EF4-FFF2-40B4-BE49-F238E27FC236}">
                <a16:creationId xmlns:a16="http://schemas.microsoft.com/office/drawing/2014/main" id="{723C5B42-BED5-F907-58D3-5D47339CDBE0}"/>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
        <p:nvSpPr>
          <p:cNvPr id="3" name="TextBox 2">
            <a:extLst>
              <a:ext uri="{FF2B5EF4-FFF2-40B4-BE49-F238E27FC236}">
                <a16:creationId xmlns:a16="http://schemas.microsoft.com/office/drawing/2014/main" id="{1067ED1E-381D-C6EB-B32E-02FD38796895}"/>
              </a:ext>
            </a:extLst>
          </p:cNvPr>
          <p:cNvSpPr txBox="1"/>
          <p:nvPr/>
        </p:nvSpPr>
        <p:spPr>
          <a:xfrm>
            <a:off x="5275362" y="1699817"/>
            <a:ext cx="4716356" cy="1200329"/>
          </a:xfrm>
          <a:prstGeom prst="rect">
            <a:avLst/>
          </a:prstGeom>
          <a:noFill/>
        </p:spPr>
        <p:txBody>
          <a:bodyPr wrap="none" rtlCol="0">
            <a:spAutoFit/>
          </a:bodyPr>
          <a:lstStyle/>
          <a:p>
            <a:pPr marL="285750" indent="-285750">
              <a:buFont typeface="Arial" panose="020B0604020202020204" pitchFamily="34" charset="0"/>
              <a:buChar char="•"/>
            </a:pPr>
            <a:r>
              <a:rPr lang="en-US" dirty="0"/>
              <a:t>Custom KDB for Snippet Detection.</a:t>
            </a:r>
          </a:p>
          <a:p>
            <a:pPr marL="285750" indent="-285750">
              <a:buFont typeface="Arial" panose="020B0604020202020204" pitchFamily="34" charset="0"/>
              <a:buChar char="•"/>
            </a:pPr>
            <a:r>
              <a:rPr lang="en-US" dirty="0"/>
              <a:t>Cryptographic Algorithms Open Dataset.</a:t>
            </a:r>
          </a:p>
          <a:p>
            <a:pPr marL="285750" indent="-285750">
              <a:buFont typeface="Arial" panose="020B0604020202020204" pitchFamily="34" charset="0"/>
              <a:buChar char="•"/>
            </a:pPr>
            <a:r>
              <a:rPr lang="en-US" dirty="0"/>
              <a:t>PURL to CPE Relationship mapping project.</a:t>
            </a:r>
          </a:p>
          <a:p>
            <a:pPr marL="285750" indent="-285750">
              <a:buFont typeface="Arial" panose="020B0604020202020204" pitchFamily="34" charset="0"/>
              <a:buChar char="•"/>
            </a:pPr>
            <a:r>
              <a:rPr lang="en-US" dirty="0"/>
              <a:t>Dataset Geo Provenance (ex: Export Control).</a:t>
            </a:r>
          </a:p>
        </p:txBody>
      </p:sp>
      <p:sp>
        <p:nvSpPr>
          <p:cNvPr id="16" name="TextBox 15">
            <a:extLst>
              <a:ext uri="{FF2B5EF4-FFF2-40B4-BE49-F238E27FC236}">
                <a16:creationId xmlns:a16="http://schemas.microsoft.com/office/drawing/2014/main" id="{077FB1FD-4E5F-38D6-2932-ED82A8FD45C7}"/>
              </a:ext>
            </a:extLst>
          </p:cNvPr>
          <p:cNvSpPr txBox="1"/>
          <p:nvPr/>
        </p:nvSpPr>
        <p:spPr>
          <a:xfrm>
            <a:off x="5275362" y="3065872"/>
            <a:ext cx="4312527" cy="923330"/>
          </a:xfrm>
          <a:prstGeom prst="rect">
            <a:avLst/>
          </a:prstGeom>
          <a:noFill/>
        </p:spPr>
        <p:txBody>
          <a:bodyPr wrap="none" rtlCol="0">
            <a:spAutoFit/>
          </a:bodyPr>
          <a:lstStyle/>
          <a:p>
            <a:pPr marL="285750" indent="-285750">
              <a:buFont typeface="Arial" panose="020B0604020202020204" pitchFamily="34" charset="0"/>
              <a:buChar char="•"/>
            </a:pPr>
            <a:r>
              <a:rPr lang="en-US" dirty="0"/>
              <a:t>A free and open vulnerabilities database.</a:t>
            </a:r>
          </a:p>
          <a:p>
            <a:pPr marL="285750" indent="-285750">
              <a:buFont typeface="Arial" panose="020B0604020202020204" pitchFamily="34" charset="0"/>
              <a:buChar char="•"/>
            </a:pPr>
            <a:r>
              <a:rPr lang="en-US" b="0" i="0" dirty="0">
                <a:solidFill>
                  <a:srgbClr val="F0F6FC"/>
                </a:solidFill>
                <a:effectLst/>
                <a:latin typeface="-apple-system"/>
              </a:rPr>
              <a:t>Open database of all the licenses.</a:t>
            </a:r>
          </a:p>
          <a:p>
            <a:pPr marL="285750" indent="-285750">
              <a:buFont typeface="Arial" panose="020B0604020202020204" pitchFamily="34" charset="0"/>
              <a:buChar char="•"/>
            </a:pPr>
            <a:r>
              <a:rPr lang="en-US" dirty="0">
                <a:solidFill>
                  <a:srgbClr val="F0F6FC"/>
                </a:solidFill>
                <a:latin typeface="-apple-system"/>
              </a:rPr>
              <a:t>Scanning as a service (</a:t>
            </a:r>
            <a:r>
              <a:rPr lang="en-US" dirty="0" err="1">
                <a:solidFill>
                  <a:srgbClr val="F0F6FC"/>
                </a:solidFill>
                <a:latin typeface="-apple-system"/>
              </a:rPr>
              <a:t>ScanCode.io</a:t>
            </a:r>
            <a:r>
              <a:rPr lang="en-US" dirty="0">
                <a:solidFill>
                  <a:srgbClr val="F0F6FC"/>
                </a:solidFill>
                <a:latin typeface="-apple-system"/>
              </a:rPr>
              <a:t>)</a:t>
            </a:r>
            <a:endParaRPr lang="en-US" dirty="0"/>
          </a:p>
        </p:txBody>
      </p:sp>
      <p:sp>
        <p:nvSpPr>
          <p:cNvPr id="17" name="TextBox 16">
            <a:extLst>
              <a:ext uri="{FF2B5EF4-FFF2-40B4-BE49-F238E27FC236}">
                <a16:creationId xmlns:a16="http://schemas.microsoft.com/office/drawing/2014/main" id="{3E8A3C5B-3E46-2C31-7BA5-10C88B51D3ED}"/>
              </a:ext>
            </a:extLst>
          </p:cNvPr>
          <p:cNvSpPr txBox="1"/>
          <p:nvPr/>
        </p:nvSpPr>
        <p:spPr>
          <a:xfrm>
            <a:off x="5275361" y="4280545"/>
            <a:ext cx="4312527" cy="923330"/>
          </a:xfrm>
          <a:prstGeom prst="rect">
            <a:avLst/>
          </a:prstGeom>
          <a:noFill/>
        </p:spPr>
        <p:txBody>
          <a:bodyPr wrap="none" rtlCol="0">
            <a:spAutoFit/>
          </a:bodyPr>
          <a:lstStyle/>
          <a:p>
            <a:pPr marL="285750" indent="-285750">
              <a:buFont typeface="Arial" panose="020B0604020202020204" pitchFamily="34" charset="0"/>
              <a:buChar char="•"/>
            </a:pPr>
            <a:r>
              <a:rPr lang="en-US" dirty="0"/>
              <a:t>A free and open vulnerabilities database.</a:t>
            </a:r>
          </a:p>
          <a:p>
            <a:pPr marL="285750" indent="-285750">
              <a:buFont typeface="Arial" panose="020B0604020202020204" pitchFamily="34" charset="0"/>
              <a:buChar char="•"/>
            </a:pPr>
            <a:r>
              <a:rPr lang="en-US" b="0" i="0" dirty="0">
                <a:solidFill>
                  <a:srgbClr val="F0F6FC"/>
                </a:solidFill>
                <a:effectLst/>
                <a:latin typeface="-apple-system"/>
              </a:rPr>
              <a:t>Open database of all the licenses.</a:t>
            </a:r>
          </a:p>
          <a:p>
            <a:pPr marL="285750" indent="-285750">
              <a:buFont typeface="Arial" panose="020B0604020202020204" pitchFamily="34" charset="0"/>
              <a:buChar char="•"/>
            </a:pPr>
            <a:r>
              <a:rPr lang="en-US" dirty="0">
                <a:solidFill>
                  <a:srgbClr val="F0F6FC"/>
                </a:solidFill>
                <a:latin typeface="-apple-system"/>
              </a:rPr>
              <a:t>Scanning as a service (</a:t>
            </a:r>
            <a:r>
              <a:rPr lang="en-US" dirty="0" err="1">
                <a:solidFill>
                  <a:srgbClr val="F0F6FC"/>
                </a:solidFill>
                <a:latin typeface="-apple-system"/>
              </a:rPr>
              <a:t>ScanCode.io</a:t>
            </a:r>
            <a:r>
              <a:rPr lang="en-US" dirty="0">
                <a:solidFill>
                  <a:srgbClr val="F0F6FC"/>
                </a:solidFill>
                <a:latin typeface="-apple-system"/>
              </a:rPr>
              <a:t>)</a:t>
            </a:r>
            <a:endParaRPr lang="en-US" dirty="0"/>
          </a:p>
        </p:txBody>
      </p:sp>
    </p:spTree>
    <p:extLst>
      <p:ext uri="{BB962C8B-B14F-4D97-AF65-F5344CB8AC3E}">
        <p14:creationId xmlns:p14="http://schemas.microsoft.com/office/powerpoint/2010/main" val="2275591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56C59BD6-F1F7-5FAE-A660-B4BBF4547390}"/>
            </a:ext>
          </a:extLst>
        </p:cNvPr>
        <p:cNvGrpSpPr/>
        <p:nvPr/>
      </p:nvGrpSpPr>
      <p:grpSpPr>
        <a:xfrm>
          <a:off x="0" y="0"/>
          <a:ext cx="0" cy="0"/>
          <a:chOff x="0" y="0"/>
          <a:chExt cx="0" cy="0"/>
        </a:xfrm>
      </p:grpSpPr>
      <p:sp>
        <p:nvSpPr>
          <p:cNvPr id="68" name="Slide Number Placeholder 4">
            <a:extLst>
              <a:ext uri="{FF2B5EF4-FFF2-40B4-BE49-F238E27FC236}">
                <a16:creationId xmlns:a16="http://schemas.microsoft.com/office/drawing/2014/main" id="{FB70A9B8-2B09-9240-9ACA-607F420758DF}"/>
              </a:ext>
            </a:extLst>
          </p:cNvPr>
          <p:cNvSpPr>
            <a:spLocks noGrp="1"/>
          </p:cNvSpPr>
          <p:nvPr>
            <p:ph type="sldNum" sz="quarter" idx="12"/>
          </p:nvPr>
        </p:nvSpPr>
        <p:spPr/>
        <p:txBody>
          <a:bodyPr vert="horz" lIns="91440" tIns="45720" rIns="91440" bIns="45720" rtlCol="0" anchor="ctr">
            <a:normAutofit/>
          </a:bodyPr>
          <a:lstStyle/>
          <a:p>
            <a:pPr>
              <a:lnSpc>
                <a:spcPct val="90000"/>
              </a:lnSpc>
              <a:spcAft>
                <a:spcPts val="600"/>
              </a:spcAft>
            </a:pPr>
            <a:fld id="{A7B5A187-8EC0-4BDE-9A26-B762BCE88E36}" type="slidenum">
              <a:rPr lang="en-US" sz="200" smtClean="0"/>
              <a:pPr>
                <a:lnSpc>
                  <a:spcPct val="90000"/>
                </a:lnSpc>
                <a:spcAft>
                  <a:spcPts val="600"/>
                </a:spcAft>
              </a:pPr>
              <a:t>48</a:t>
            </a:fld>
            <a:endParaRPr lang="en-US" sz="200"/>
          </a:p>
        </p:txBody>
      </p:sp>
      <p:pic>
        <p:nvPicPr>
          <p:cNvPr id="4" name="Picture 3" descr="A close-up of a logo&#10;&#10;AI-generated content may be incorrect.">
            <a:extLst>
              <a:ext uri="{FF2B5EF4-FFF2-40B4-BE49-F238E27FC236}">
                <a16:creationId xmlns:a16="http://schemas.microsoft.com/office/drawing/2014/main" id="{34A35C1A-4174-5012-B88B-18AD305A9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789" y="1727341"/>
            <a:ext cx="2449355" cy="948137"/>
          </a:xfrm>
          <a:prstGeom prst="rect">
            <a:avLst/>
          </a:prstGeom>
        </p:spPr>
      </p:pic>
      <p:pic>
        <p:nvPicPr>
          <p:cNvPr id="5" name="Picture 4" descr="A close-up of a logo&#10;&#10;AI-generated content may be incorrect.">
            <a:extLst>
              <a:ext uri="{FF2B5EF4-FFF2-40B4-BE49-F238E27FC236}">
                <a16:creationId xmlns:a16="http://schemas.microsoft.com/office/drawing/2014/main" id="{58479080-0886-0588-5254-C364F67ADD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9789" y="4032576"/>
            <a:ext cx="2448671" cy="740296"/>
          </a:xfrm>
          <a:prstGeom prst="rect">
            <a:avLst/>
          </a:prstGeom>
        </p:spPr>
      </p:pic>
      <p:pic>
        <p:nvPicPr>
          <p:cNvPr id="15" name="Picture 14" descr="A black background with white text&#10;&#10;AI-generated content may be incorrect.">
            <a:extLst>
              <a:ext uri="{FF2B5EF4-FFF2-40B4-BE49-F238E27FC236}">
                <a16:creationId xmlns:a16="http://schemas.microsoft.com/office/drawing/2014/main" id="{C6FDDCF3-EF26-535F-5438-6CFB7BE0FB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9789" y="2904697"/>
            <a:ext cx="2448671" cy="747539"/>
          </a:xfrm>
          <a:prstGeom prst="rect">
            <a:avLst/>
          </a:prstGeom>
        </p:spPr>
      </p:pic>
      <p:sp>
        <p:nvSpPr>
          <p:cNvPr id="18" name="TextBox 17">
            <a:extLst>
              <a:ext uri="{FF2B5EF4-FFF2-40B4-BE49-F238E27FC236}">
                <a16:creationId xmlns:a16="http://schemas.microsoft.com/office/drawing/2014/main" id="{DDF5ED34-2055-B0B2-2D64-6595BD0A7047}"/>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
        <p:nvSpPr>
          <p:cNvPr id="2" name="TextBox 1">
            <a:extLst>
              <a:ext uri="{FF2B5EF4-FFF2-40B4-BE49-F238E27FC236}">
                <a16:creationId xmlns:a16="http://schemas.microsoft.com/office/drawing/2014/main" id="{90252D6B-AFEE-F36C-9CAF-CF6E84845458}"/>
              </a:ext>
            </a:extLst>
          </p:cNvPr>
          <p:cNvSpPr txBox="1"/>
          <p:nvPr/>
        </p:nvSpPr>
        <p:spPr>
          <a:xfrm>
            <a:off x="5346734" y="1911983"/>
            <a:ext cx="3728008" cy="646331"/>
          </a:xfrm>
          <a:prstGeom prst="rect">
            <a:avLst/>
          </a:prstGeom>
          <a:noFill/>
        </p:spPr>
        <p:txBody>
          <a:bodyPr wrap="none" rtlCol="0">
            <a:spAutoFit/>
          </a:bodyPr>
          <a:lstStyle/>
          <a:p>
            <a:pPr marL="285750" indent="-285750">
              <a:buFont typeface="Arial" panose="020B0604020202020204" pitchFamily="34" charset="0"/>
              <a:buChar char="•"/>
            </a:pPr>
            <a:r>
              <a:rPr lang="en-US" dirty="0"/>
              <a:t>OpenSSF Scorecard: Project Health</a:t>
            </a:r>
          </a:p>
          <a:p>
            <a:pPr marL="285750" indent="-285750">
              <a:buFont typeface="Arial" panose="020B0604020202020204" pitchFamily="34" charset="0"/>
              <a:buChar char="•"/>
            </a:pPr>
            <a:r>
              <a:rPr lang="en-US" dirty="0"/>
              <a:t>Vulnerability information</a:t>
            </a:r>
          </a:p>
        </p:txBody>
      </p:sp>
      <p:sp>
        <p:nvSpPr>
          <p:cNvPr id="17" name="Google Shape;121;p54">
            <a:extLst>
              <a:ext uri="{FF2B5EF4-FFF2-40B4-BE49-F238E27FC236}">
                <a16:creationId xmlns:a16="http://schemas.microsoft.com/office/drawing/2014/main" id="{12A1BC25-BD3F-A22E-8591-48A4FBCB7EE7}"/>
              </a:ext>
            </a:extLst>
          </p:cNvPr>
          <p:cNvSpPr txBox="1">
            <a:spLocks/>
          </p:cNvSpPr>
          <p:nvPr/>
        </p:nvSpPr>
        <p:spPr>
          <a:xfrm>
            <a:off x="304800" y="244286"/>
            <a:ext cx="11582400" cy="723899"/>
          </a:xfrm>
          <a:prstGeom prst="rect">
            <a:avLst/>
          </a:prstGeom>
          <a:effectLst/>
        </p:spPr>
        <p:txBody>
          <a:bodyPr spcFirstLastPara="1" vert="horz" lIns="0" tIns="146304" rIns="91440" bIns="146304" rtlCol="0" anchor="t" anchorCtr="0">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
                <a:schemeClr val="lt1"/>
              </a:buClr>
              <a:buSzPts val="3200"/>
            </a:pPr>
            <a:r>
              <a:rPr lang="en-US" sz="3100" spc="-100" dirty="0"/>
              <a:t>Organizations that are PAVING the way</a:t>
            </a:r>
          </a:p>
        </p:txBody>
      </p:sp>
      <p:sp>
        <p:nvSpPr>
          <p:cNvPr id="19" name="TextBox 18">
            <a:extLst>
              <a:ext uri="{FF2B5EF4-FFF2-40B4-BE49-F238E27FC236}">
                <a16:creationId xmlns:a16="http://schemas.microsoft.com/office/drawing/2014/main" id="{D89E7AFA-CB2E-D903-DE18-F85BDC5B7AAC}"/>
              </a:ext>
            </a:extLst>
          </p:cNvPr>
          <p:cNvSpPr txBox="1"/>
          <p:nvPr/>
        </p:nvSpPr>
        <p:spPr>
          <a:xfrm>
            <a:off x="5346734" y="2846938"/>
            <a:ext cx="3801490" cy="923330"/>
          </a:xfrm>
          <a:prstGeom prst="rect">
            <a:avLst/>
          </a:prstGeom>
          <a:noFill/>
        </p:spPr>
        <p:txBody>
          <a:bodyPr wrap="none" rtlCol="0">
            <a:spAutoFit/>
          </a:bodyPr>
          <a:lstStyle/>
          <a:p>
            <a:pPr marL="285750" indent="-285750">
              <a:buFont typeface="Arial" panose="020B0604020202020204" pitchFamily="34" charset="0"/>
              <a:buChar char="•"/>
            </a:pPr>
            <a:r>
              <a:rPr lang="en-US" dirty="0"/>
              <a:t>License Metadata</a:t>
            </a:r>
          </a:p>
          <a:p>
            <a:pPr marL="285750" indent="-285750">
              <a:buFont typeface="Arial" panose="020B0604020202020204" pitchFamily="34" charset="0"/>
              <a:buChar char="•"/>
            </a:pPr>
            <a:r>
              <a:rPr lang="en-US" dirty="0"/>
              <a:t>Source Code Location</a:t>
            </a:r>
          </a:p>
          <a:p>
            <a:pPr marL="285750" indent="-285750">
              <a:buFont typeface="Arial" panose="020B0604020202020204" pitchFamily="34" charset="0"/>
              <a:buChar char="•"/>
            </a:pPr>
            <a:r>
              <a:rPr lang="en-US" dirty="0"/>
              <a:t>Copyright and Author information.</a:t>
            </a:r>
          </a:p>
        </p:txBody>
      </p:sp>
      <p:sp>
        <p:nvSpPr>
          <p:cNvPr id="20" name="TextBox 19">
            <a:extLst>
              <a:ext uri="{FF2B5EF4-FFF2-40B4-BE49-F238E27FC236}">
                <a16:creationId xmlns:a16="http://schemas.microsoft.com/office/drawing/2014/main" id="{B6D5D84F-09D8-5196-9FE3-21EB3ABF8299}"/>
              </a:ext>
            </a:extLst>
          </p:cNvPr>
          <p:cNvSpPr txBox="1"/>
          <p:nvPr/>
        </p:nvSpPr>
        <p:spPr>
          <a:xfrm>
            <a:off x="5346734" y="3951551"/>
            <a:ext cx="3801490" cy="923330"/>
          </a:xfrm>
          <a:prstGeom prst="rect">
            <a:avLst/>
          </a:prstGeom>
          <a:noFill/>
        </p:spPr>
        <p:txBody>
          <a:bodyPr wrap="none" rtlCol="0">
            <a:spAutoFit/>
          </a:bodyPr>
          <a:lstStyle/>
          <a:p>
            <a:pPr marL="285750" indent="-285750">
              <a:buFont typeface="Arial" panose="020B0604020202020204" pitchFamily="34" charset="0"/>
              <a:buChar char="•"/>
            </a:pPr>
            <a:r>
              <a:rPr lang="en-US" dirty="0"/>
              <a:t>License Metadata</a:t>
            </a:r>
          </a:p>
          <a:p>
            <a:pPr marL="285750" indent="-285750">
              <a:buFont typeface="Arial" panose="020B0604020202020204" pitchFamily="34" charset="0"/>
              <a:buChar char="•"/>
            </a:pPr>
            <a:r>
              <a:rPr lang="en-US" dirty="0"/>
              <a:t>Source Code Location</a:t>
            </a:r>
          </a:p>
          <a:p>
            <a:pPr marL="285750" indent="-285750">
              <a:buFont typeface="Arial" panose="020B0604020202020204" pitchFamily="34" charset="0"/>
              <a:buChar char="•"/>
            </a:pPr>
            <a:r>
              <a:rPr lang="en-US" dirty="0"/>
              <a:t>Copyright and Author information.</a:t>
            </a:r>
          </a:p>
        </p:txBody>
      </p:sp>
    </p:spTree>
    <p:extLst>
      <p:ext uri="{BB962C8B-B14F-4D97-AF65-F5344CB8AC3E}">
        <p14:creationId xmlns:p14="http://schemas.microsoft.com/office/powerpoint/2010/main" val="420672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BD9ED-31A9-9128-8782-56E78D52EA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48C23F-87E3-9486-360B-1BA02E43446E}"/>
              </a:ext>
            </a:extLst>
          </p:cNvPr>
          <p:cNvSpPr>
            <a:spLocks noGrp="1"/>
          </p:cNvSpPr>
          <p:nvPr>
            <p:ph type="title"/>
          </p:nvPr>
        </p:nvSpPr>
        <p:spPr>
          <a:xfrm>
            <a:off x="1010180" y="3987664"/>
            <a:ext cx="5085820" cy="1384118"/>
          </a:xfrm>
        </p:spPr>
        <p:txBody>
          <a:bodyPr>
            <a:normAutofit/>
          </a:bodyPr>
          <a:lstStyle/>
          <a:p>
            <a:pPr algn="ctr"/>
            <a:r>
              <a:rPr lang="en-US" sz="5400" dirty="0"/>
              <a:t>Thank you!</a:t>
            </a:r>
          </a:p>
        </p:txBody>
      </p:sp>
      <p:pic>
        <p:nvPicPr>
          <p:cNvPr id="5" name="Picture 2">
            <a:extLst>
              <a:ext uri="{FF2B5EF4-FFF2-40B4-BE49-F238E27FC236}">
                <a16:creationId xmlns:a16="http://schemas.microsoft.com/office/drawing/2014/main" id="{0456262F-42E4-672B-40BE-DDD03B8136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5649" y="1639474"/>
            <a:ext cx="2568576" cy="256857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C BY ND image">
            <a:extLst>
              <a:ext uri="{FF2B5EF4-FFF2-40B4-BE49-F238E27FC236}">
                <a16:creationId xmlns:a16="http://schemas.microsoft.com/office/drawing/2014/main" id="{ADDFE306-E760-DD70-BBE4-3841C6BAA96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3910" y="6093184"/>
            <a:ext cx="1247763" cy="432724"/>
          </a:xfrm>
          <a:prstGeom prst="rect">
            <a:avLst/>
          </a:prstGeom>
          <a:noFill/>
          <a:ln>
            <a:noFill/>
          </a:ln>
        </p:spPr>
      </p:pic>
      <p:sp>
        <p:nvSpPr>
          <p:cNvPr id="10" name="TextBox 9">
            <a:extLst>
              <a:ext uri="{FF2B5EF4-FFF2-40B4-BE49-F238E27FC236}">
                <a16:creationId xmlns:a16="http://schemas.microsoft.com/office/drawing/2014/main" id="{94D4ADB0-5383-2634-20A6-CF90874C7397}"/>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grpSp>
        <p:nvGrpSpPr>
          <p:cNvPr id="3" name="Group 2">
            <a:extLst>
              <a:ext uri="{FF2B5EF4-FFF2-40B4-BE49-F238E27FC236}">
                <a16:creationId xmlns:a16="http://schemas.microsoft.com/office/drawing/2014/main" id="{D62CC3BC-2A12-36DF-35EA-9A85FB0C1D62}"/>
              </a:ext>
            </a:extLst>
          </p:cNvPr>
          <p:cNvGrpSpPr/>
          <p:nvPr/>
        </p:nvGrpSpPr>
        <p:grpSpPr>
          <a:xfrm>
            <a:off x="2548171" y="1639474"/>
            <a:ext cx="2025639" cy="2140056"/>
            <a:chOff x="7272879" y="1594782"/>
            <a:chExt cx="2180166" cy="2212226"/>
          </a:xfrm>
        </p:grpSpPr>
        <p:sp>
          <p:nvSpPr>
            <p:cNvPr id="4" name="Rectangle 3">
              <a:extLst>
                <a:ext uri="{FF2B5EF4-FFF2-40B4-BE49-F238E27FC236}">
                  <a16:creationId xmlns:a16="http://schemas.microsoft.com/office/drawing/2014/main" id="{FEAD5338-BC54-8C9A-67A9-3BC87A060CF3}"/>
                </a:ext>
              </a:extLst>
            </p:cNvPr>
            <p:cNvSpPr/>
            <p:nvPr/>
          </p:nvSpPr>
          <p:spPr>
            <a:xfrm rot="21025778">
              <a:off x="7874582" y="2076759"/>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8706060-33D4-E9DF-8543-17C3F0A1563E}"/>
                </a:ext>
              </a:extLst>
            </p:cNvPr>
            <p:cNvSpPr/>
            <p:nvPr/>
          </p:nvSpPr>
          <p:spPr>
            <a:xfrm>
              <a:off x="7801538" y="1594782"/>
              <a:ext cx="1129904"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4B47172-B747-CD5D-479C-098D3EBF4BBE}"/>
                </a:ext>
              </a:extLst>
            </p:cNvPr>
            <p:cNvSpPr/>
            <p:nvPr/>
          </p:nvSpPr>
          <p:spPr>
            <a:xfrm rot="638405">
              <a:off x="8133260" y="2101366"/>
              <a:ext cx="709864" cy="10828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iagonal Stripe 7">
              <a:extLst>
                <a:ext uri="{FF2B5EF4-FFF2-40B4-BE49-F238E27FC236}">
                  <a16:creationId xmlns:a16="http://schemas.microsoft.com/office/drawing/2014/main" id="{2E62C3A7-CD2B-D46A-3D74-D401C2768DCB}"/>
                </a:ext>
              </a:extLst>
            </p:cNvPr>
            <p:cNvSpPr/>
            <p:nvPr/>
          </p:nvSpPr>
          <p:spPr>
            <a:xfrm rot="18865198">
              <a:off x="7274835" y="2340565"/>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Diagonal Stripe 10">
              <a:extLst>
                <a:ext uri="{FF2B5EF4-FFF2-40B4-BE49-F238E27FC236}">
                  <a16:creationId xmlns:a16="http://schemas.microsoft.com/office/drawing/2014/main" id="{326FECBF-DB34-D142-7997-8BF043C75D00}"/>
                </a:ext>
              </a:extLst>
            </p:cNvPr>
            <p:cNvSpPr/>
            <p:nvPr/>
          </p:nvSpPr>
          <p:spPr>
            <a:xfrm rot="7934715">
              <a:off x="8654059" y="2339887"/>
              <a:ext cx="797030" cy="800942"/>
            </a:xfrm>
            <a:prstGeom prst="diagStrip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a:extLst>
                <a:ext uri="{FF2B5EF4-FFF2-40B4-BE49-F238E27FC236}">
                  <a16:creationId xmlns:a16="http://schemas.microsoft.com/office/drawing/2014/main" id="{3799127E-BFE0-F345-4EF2-8C4D98C410E7}"/>
                </a:ext>
              </a:extLst>
            </p:cNvPr>
            <p:cNvSpPr/>
            <p:nvPr/>
          </p:nvSpPr>
          <p:spPr>
            <a:xfrm>
              <a:off x="7976923" y="2759003"/>
              <a:ext cx="755073" cy="104800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DC115C3-A394-865C-CDDE-B94A477173F6}"/>
                </a:ext>
              </a:extLst>
            </p:cNvPr>
            <p:cNvSpPr/>
            <p:nvPr/>
          </p:nvSpPr>
          <p:spPr>
            <a:xfrm>
              <a:off x="8001002" y="1992754"/>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BC862D5-D1C3-B1AB-7445-35B0297D5174}"/>
                </a:ext>
              </a:extLst>
            </p:cNvPr>
            <p:cNvSpPr/>
            <p:nvPr/>
          </p:nvSpPr>
          <p:spPr>
            <a:xfrm>
              <a:off x="8449798" y="1992753"/>
              <a:ext cx="288758" cy="1127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1557411-7996-2B41-6D08-38D0C0E41186}"/>
                </a:ext>
              </a:extLst>
            </p:cNvPr>
            <p:cNvGrpSpPr/>
            <p:nvPr/>
          </p:nvGrpSpPr>
          <p:grpSpPr>
            <a:xfrm>
              <a:off x="8022686" y="2356102"/>
              <a:ext cx="681123" cy="854975"/>
              <a:chOff x="2129876" y="1714910"/>
              <a:chExt cx="1696453" cy="2203580"/>
            </a:xfrm>
          </p:grpSpPr>
          <p:sp>
            <p:nvSpPr>
              <p:cNvPr id="16" name="10-Point Star 15">
                <a:extLst>
                  <a:ext uri="{FF2B5EF4-FFF2-40B4-BE49-F238E27FC236}">
                    <a16:creationId xmlns:a16="http://schemas.microsoft.com/office/drawing/2014/main" id="{E2545CD8-400F-8891-5CDF-5CA22C572141}"/>
                  </a:ext>
                </a:extLst>
              </p:cNvPr>
              <p:cNvSpPr/>
              <p:nvPr/>
            </p:nvSpPr>
            <p:spPr>
              <a:xfrm>
                <a:off x="2129876" y="1714910"/>
                <a:ext cx="1696453" cy="1971648"/>
              </a:xfrm>
              <a:prstGeom prst="star1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LLM</a:t>
                </a:r>
              </a:p>
            </p:txBody>
          </p:sp>
          <p:sp>
            <p:nvSpPr>
              <p:cNvPr id="17" name="Can 16">
                <a:extLst>
                  <a:ext uri="{FF2B5EF4-FFF2-40B4-BE49-F238E27FC236}">
                    <a16:creationId xmlns:a16="http://schemas.microsoft.com/office/drawing/2014/main" id="{15BB11BD-7CC7-BE4D-34CB-924FAB971E3C}"/>
                  </a:ext>
                </a:extLst>
              </p:cNvPr>
              <p:cNvSpPr/>
              <p:nvPr/>
            </p:nvSpPr>
            <p:spPr>
              <a:xfrm>
                <a:off x="2648625" y="2939510"/>
                <a:ext cx="658954" cy="978980"/>
              </a:xfrm>
              <a:prstGeom prst="ca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grpSp>
    </p:spTree>
    <p:extLst>
      <p:ext uri="{BB962C8B-B14F-4D97-AF65-F5344CB8AC3E}">
        <p14:creationId xmlns:p14="http://schemas.microsoft.com/office/powerpoint/2010/main" val="579512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DA895275-4FD6-39AE-166B-984DFCD8C1D4}"/>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A4B25A37-EA26-5AF4-3574-814DACC2FBB5}"/>
              </a:ext>
            </a:extLst>
          </p:cNvPr>
          <p:cNvSpPr txBox="1"/>
          <p:nvPr/>
        </p:nvSpPr>
        <p:spPr>
          <a:xfrm>
            <a:off x="5541128" y="4972017"/>
            <a:ext cx="1773044" cy="307777"/>
          </a:xfrm>
          <a:prstGeom prst="rect">
            <a:avLst/>
          </a:prstGeom>
          <a:noFill/>
        </p:spPr>
        <p:txBody>
          <a:bodyPr wrap="square" lIns="0" rtlCol="0">
            <a:spAutoFit/>
          </a:bodyPr>
          <a:lstStyle/>
          <a:p>
            <a:pPr algn="ctr"/>
            <a:r>
              <a:rPr lang="en-US" sz="1400" dirty="0"/>
              <a:t>Internal Use</a:t>
            </a:r>
          </a:p>
        </p:txBody>
      </p:sp>
      <p:sp>
        <p:nvSpPr>
          <p:cNvPr id="29" name="TextBox 28">
            <a:extLst>
              <a:ext uri="{FF2B5EF4-FFF2-40B4-BE49-F238E27FC236}">
                <a16:creationId xmlns:a16="http://schemas.microsoft.com/office/drawing/2014/main" id="{17DDB549-135F-3EC3-750C-525ED4D7214D}"/>
              </a:ext>
            </a:extLst>
          </p:cNvPr>
          <p:cNvSpPr txBox="1"/>
          <p:nvPr/>
        </p:nvSpPr>
        <p:spPr>
          <a:xfrm>
            <a:off x="7641283" y="4988593"/>
            <a:ext cx="1773044" cy="307777"/>
          </a:xfrm>
          <a:prstGeom prst="rect">
            <a:avLst/>
          </a:prstGeom>
          <a:noFill/>
        </p:spPr>
        <p:txBody>
          <a:bodyPr wrap="square" lIns="0" rtlCol="0">
            <a:spAutoFit/>
          </a:bodyPr>
          <a:lstStyle/>
          <a:p>
            <a:pPr algn="ctr"/>
            <a:r>
              <a:rPr lang="en-US" sz="1400" dirty="0"/>
              <a:t>Distribution</a:t>
            </a:r>
          </a:p>
        </p:txBody>
      </p:sp>
      <p:sp>
        <p:nvSpPr>
          <p:cNvPr id="36" name="TextBox 35">
            <a:extLst>
              <a:ext uri="{FF2B5EF4-FFF2-40B4-BE49-F238E27FC236}">
                <a16:creationId xmlns:a16="http://schemas.microsoft.com/office/drawing/2014/main" id="{5376C012-EC33-D67F-77D3-A8827E3C99CD}"/>
              </a:ext>
            </a:extLst>
          </p:cNvPr>
          <p:cNvSpPr txBox="1"/>
          <p:nvPr/>
        </p:nvSpPr>
        <p:spPr>
          <a:xfrm>
            <a:off x="10206987" y="4988593"/>
            <a:ext cx="1773044" cy="307777"/>
          </a:xfrm>
          <a:prstGeom prst="rect">
            <a:avLst/>
          </a:prstGeom>
          <a:noFill/>
        </p:spPr>
        <p:txBody>
          <a:bodyPr wrap="square" lIns="0" rtlCol="0">
            <a:spAutoFit/>
          </a:bodyPr>
          <a:lstStyle/>
          <a:p>
            <a:pPr algn="ctr"/>
            <a:r>
              <a:rPr lang="en-US" sz="1400" dirty="0"/>
              <a:t>Special Cases</a:t>
            </a:r>
          </a:p>
        </p:txBody>
      </p:sp>
      <p:sp>
        <p:nvSpPr>
          <p:cNvPr id="38" name="TextBox 37">
            <a:extLst>
              <a:ext uri="{FF2B5EF4-FFF2-40B4-BE49-F238E27FC236}">
                <a16:creationId xmlns:a16="http://schemas.microsoft.com/office/drawing/2014/main" id="{E79DE1A2-AD82-5786-2AA9-CFC8B405087F}"/>
              </a:ext>
            </a:extLst>
          </p:cNvPr>
          <p:cNvSpPr txBox="1"/>
          <p:nvPr/>
        </p:nvSpPr>
        <p:spPr>
          <a:xfrm>
            <a:off x="9638711" y="3711627"/>
            <a:ext cx="323165" cy="369332"/>
          </a:xfrm>
          <a:prstGeom prst="rect">
            <a:avLst/>
          </a:prstGeom>
          <a:noFill/>
        </p:spPr>
        <p:txBody>
          <a:bodyPr wrap="none" lIns="0" rtlCol="0">
            <a:spAutoFit/>
          </a:bodyPr>
          <a:lstStyle/>
          <a:p>
            <a:pPr algn="l"/>
            <a:r>
              <a:rPr lang="en-US" dirty="0"/>
              <a:t>…</a:t>
            </a:r>
          </a:p>
        </p:txBody>
      </p:sp>
      <p:sp>
        <p:nvSpPr>
          <p:cNvPr id="39" name="Rectangle 38">
            <a:extLst>
              <a:ext uri="{FF2B5EF4-FFF2-40B4-BE49-F238E27FC236}">
                <a16:creationId xmlns:a16="http://schemas.microsoft.com/office/drawing/2014/main" id="{738FB027-ECFA-D09E-18EB-BBE5ADAF9390}"/>
              </a:ext>
            </a:extLst>
          </p:cNvPr>
          <p:cNvSpPr/>
          <p:nvPr/>
        </p:nvSpPr>
        <p:spPr>
          <a:xfrm>
            <a:off x="7532552"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Vertical Scroll 39">
            <a:extLst>
              <a:ext uri="{FF2B5EF4-FFF2-40B4-BE49-F238E27FC236}">
                <a16:creationId xmlns:a16="http://schemas.microsoft.com/office/drawing/2014/main" id="{E1CA6957-50CA-CA0C-B0DC-66EB98017A4C}"/>
              </a:ext>
            </a:extLst>
          </p:cNvPr>
          <p:cNvSpPr/>
          <p:nvPr/>
        </p:nvSpPr>
        <p:spPr>
          <a:xfrm>
            <a:off x="2861126" y="2797344"/>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1A3F949-0493-DA43-A771-844910818F42}"/>
              </a:ext>
            </a:extLst>
          </p:cNvPr>
          <p:cNvSpPr/>
          <p:nvPr/>
        </p:nvSpPr>
        <p:spPr>
          <a:xfrm>
            <a:off x="3128755" y="3093580"/>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2" name="Rectangle 41">
            <a:extLst>
              <a:ext uri="{FF2B5EF4-FFF2-40B4-BE49-F238E27FC236}">
                <a16:creationId xmlns:a16="http://schemas.microsoft.com/office/drawing/2014/main" id="{D2FAD197-CC0D-0C86-1543-48BA208A2A2B}"/>
              </a:ext>
            </a:extLst>
          </p:cNvPr>
          <p:cNvSpPr/>
          <p:nvPr/>
        </p:nvSpPr>
        <p:spPr>
          <a:xfrm>
            <a:off x="3128754" y="337866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3" name="Rectangle 42">
            <a:extLst>
              <a:ext uri="{FF2B5EF4-FFF2-40B4-BE49-F238E27FC236}">
                <a16:creationId xmlns:a16="http://schemas.microsoft.com/office/drawing/2014/main" id="{477114D0-05BB-7D9B-20F5-82E038054498}"/>
              </a:ext>
            </a:extLst>
          </p:cNvPr>
          <p:cNvSpPr/>
          <p:nvPr/>
        </p:nvSpPr>
        <p:spPr>
          <a:xfrm>
            <a:off x="3128750" y="366229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4" name="Rectangle 43">
            <a:extLst>
              <a:ext uri="{FF2B5EF4-FFF2-40B4-BE49-F238E27FC236}">
                <a16:creationId xmlns:a16="http://schemas.microsoft.com/office/drawing/2014/main" id="{C180C9B1-8528-EEFD-15F1-25BBF476AF56}"/>
              </a:ext>
            </a:extLst>
          </p:cNvPr>
          <p:cNvSpPr/>
          <p:nvPr/>
        </p:nvSpPr>
        <p:spPr>
          <a:xfrm>
            <a:off x="3128749" y="3945921"/>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5" name="Rectangle 44">
            <a:extLst>
              <a:ext uri="{FF2B5EF4-FFF2-40B4-BE49-F238E27FC236}">
                <a16:creationId xmlns:a16="http://schemas.microsoft.com/office/drawing/2014/main" id="{214BBD6F-67A3-1E65-83EB-550674ADE4DC}"/>
              </a:ext>
            </a:extLst>
          </p:cNvPr>
          <p:cNvSpPr/>
          <p:nvPr/>
        </p:nvSpPr>
        <p:spPr>
          <a:xfrm>
            <a:off x="3128748" y="424215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6" name="Rectangle 45">
            <a:extLst>
              <a:ext uri="{FF2B5EF4-FFF2-40B4-BE49-F238E27FC236}">
                <a16:creationId xmlns:a16="http://schemas.microsoft.com/office/drawing/2014/main" id="{E4836DD7-CA3F-BDEA-5085-66FCA18F5F34}"/>
              </a:ext>
            </a:extLst>
          </p:cNvPr>
          <p:cNvSpPr/>
          <p:nvPr/>
        </p:nvSpPr>
        <p:spPr>
          <a:xfrm>
            <a:off x="3128747" y="453839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7" name="TextBox 46">
            <a:extLst>
              <a:ext uri="{FF2B5EF4-FFF2-40B4-BE49-F238E27FC236}">
                <a16:creationId xmlns:a16="http://schemas.microsoft.com/office/drawing/2014/main" id="{786BB0BB-0F87-3490-0D6C-B20FDC4049A0}"/>
              </a:ext>
            </a:extLst>
          </p:cNvPr>
          <p:cNvSpPr txBox="1"/>
          <p:nvPr/>
        </p:nvSpPr>
        <p:spPr>
          <a:xfrm>
            <a:off x="2914085" y="2416355"/>
            <a:ext cx="1773044" cy="307777"/>
          </a:xfrm>
          <a:prstGeom prst="rect">
            <a:avLst/>
          </a:prstGeom>
          <a:noFill/>
        </p:spPr>
        <p:txBody>
          <a:bodyPr wrap="square" lIns="0" rtlCol="0">
            <a:spAutoFit/>
          </a:bodyPr>
          <a:lstStyle/>
          <a:p>
            <a:pPr algn="ctr"/>
            <a:r>
              <a:rPr lang="en-US" sz="1400" dirty="0"/>
              <a:t>Open Source License</a:t>
            </a:r>
          </a:p>
        </p:txBody>
      </p:sp>
      <p:sp>
        <p:nvSpPr>
          <p:cNvPr id="48" name="10-Point Star 47">
            <a:extLst>
              <a:ext uri="{FF2B5EF4-FFF2-40B4-BE49-F238E27FC236}">
                <a16:creationId xmlns:a16="http://schemas.microsoft.com/office/drawing/2014/main" id="{0470075C-33A0-A351-8A66-6530DB6B7821}"/>
              </a:ext>
            </a:extLst>
          </p:cNvPr>
          <p:cNvSpPr/>
          <p:nvPr/>
        </p:nvSpPr>
        <p:spPr>
          <a:xfrm>
            <a:off x="198773" y="2506450"/>
            <a:ext cx="2107580" cy="2410354"/>
          </a:xfrm>
          <a:prstGeom prst="star1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p:txBody>
      </p:sp>
      <p:sp>
        <p:nvSpPr>
          <p:cNvPr id="49" name="Right Brace 48">
            <a:extLst>
              <a:ext uri="{FF2B5EF4-FFF2-40B4-BE49-F238E27FC236}">
                <a16:creationId xmlns:a16="http://schemas.microsoft.com/office/drawing/2014/main" id="{73CD23FC-F1F1-FCB7-918B-69198DC1B7F1}"/>
              </a:ext>
            </a:extLst>
          </p:cNvPr>
          <p:cNvSpPr/>
          <p:nvPr/>
        </p:nvSpPr>
        <p:spPr>
          <a:xfrm>
            <a:off x="2102840" y="2355388"/>
            <a:ext cx="802888" cy="2712478"/>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Rectangle 50">
            <a:extLst>
              <a:ext uri="{FF2B5EF4-FFF2-40B4-BE49-F238E27FC236}">
                <a16:creationId xmlns:a16="http://schemas.microsoft.com/office/drawing/2014/main" id="{E9681135-B670-B1B7-7E30-AFDFD4471C00}"/>
              </a:ext>
            </a:extLst>
          </p:cNvPr>
          <p:cNvSpPr/>
          <p:nvPr/>
        </p:nvSpPr>
        <p:spPr>
          <a:xfrm>
            <a:off x="5438080"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a:extLst>
              <a:ext uri="{FF2B5EF4-FFF2-40B4-BE49-F238E27FC236}">
                <a16:creationId xmlns:a16="http://schemas.microsoft.com/office/drawing/2014/main" id="{7D822F0B-15F3-9BCF-2002-0EDD76A6C18A}"/>
              </a:ext>
            </a:extLst>
          </p:cNvPr>
          <p:cNvSpPr/>
          <p:nvPr/>
        </p:nvSpPr>
        <p:spPr>
          <a:xfrm>
            <a:off x="4581931" y="3636543"/>
            <a:ext cx="746916" cy="484632"/>
          </a:xfrm>
          <a:prstGeom prst="rightArrow">
            <a:avLst/>
          </a:prstGeom>
          <a:solidFill>
            <a:schemeClr val="bg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ECE31EB-93FC-C457-E850-1934785BA25C}"/>
              </a:ext>
            </a:extLst>
          </p:cNvPr>
          <p:cNvSpPr/>
          <p:nvPr/>
        </p:nvSpPr>
        <p:spPr>
          <a:xfrm>
            <a:off x="10106835"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415542E-3306-112F-5904-CFC13E56E38A}"/>
              </a:ext>
            </a:extLst>
          </p:cNvPr>
          <p:cNvSpPr txBox="1"/>
          <p:nvPr/>
        </p:nvSpPr>
        <p:spPr>
          <a:xfrm>
            <a:off x="278783" y="1070048"/>
            <a:ext cx="10122258" cy="523220"/>
          </a:xfrm>
          <a:prstGeom prst="rect">
            <a:avLst/>
          </a:prstGeom>
          <a:noFill/>
        </p:spPr>
        <p:txBody>
          <a:bodyPr wrap="none" lIns="0" rtlCol="0">
            <a:spAutoFit/>
          </a:bodyPr>
          <a:lstStyle/>
          <a:p>
            <a:pPr algn="l"/>
            <a:r>
              <a:rPr lang="en-US" sz="2800" dirty="0">
                <a:latin typeface="Arial" panose="020B0604020202020204" pitchFamily="34" charset="0"/>
              </a:rPr>
              <a:t>Problem 1: Use Cases can trigger different License Obligations</a:t>
            </a:r>
            <a:endParaRPr lang="en-US" sz="2800" b="0" i="0" u="none" strike="noStrike" dirty="0">
              <a:effectLst/>
              <a:latin typeface="Arial" panose="020B0604020202020204" pitchFamily="34" charset="0"/>
            </a:endParaRPr>
          </a:p>
        </p:txBody>
      </p:sp>
      <p:sp>
        <p:nvSpPr>
          <p:cNvPr id="9" name="Google Shape;121;p54">
            <a:extLst>
              <a:ext uri="{FF2B5EF4-FFF2-40B4-BE49-F238E27FC236}">
                <a16:creationId xmlns:a16="http://schemas.microsoft.com/office/drawing/2014/main" id="{4C37F5C0-0938-1FF0-BE28-5CD1C19E19BA}"/>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1" name="TextBox 10">
            <a:extLst>
              <a:ext uri="{FF2B5EF4-FFF2-40B4-BE49-F238E27FC236}">
                <a16:creationId xmlns:a16="http://schemas.microsoft.com/office/drawing/2014/main" id="{C5DA26F7-5AE2-8220-45DA-5D9213DDA343}"/>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364625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D396C46C-6C2C-75AD-A7E0-A4D03FA72B64}"/>
            </a:ext>
          </a:extLst>
        </p:cNvPr>
        <p:cNvGrpSpPr/>
        <p:nvPr/>
      </p:nvGrpSpPr>
      <p:grpSpPr>
        <a:xfrm>
          <a:off x="0" y="0"/>
          <a:ext cx="0" cy="0"/>
          <a:chOff x="0" y="0"/>
          <a:chExt cx="0" cy="0"/>
        </a:xfrm>
      </p:grpSpPr>
      <p:sp>
        <p:nvSpPr>
          <p:cNvPr id="2" name="Vertical Scroll 1">
            <a:extLst>
              <a:ext uri="{FF2B5EF4-FFF2-40B4-BE49-F238E27FC236}">
                <a16:creationId xmlns:a16="http://schemas.microsoft.com/office/drawing/2014/main" id="{F7FF257A-E858-0689-24AC-898CAD580966}"/>
              </a:ext>
            </a:extLst>
          </p:cNvPr>
          <p:cNvSpPr/>
          <p:nvPr/>
        </p:nvSpPr>
        <p:spPr>
          <a:xfrm>
            <a:off x="5536924" y="2797344"/>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D7A2608-E73F-D945-1D9A-7994617A849A}"/>
              </a:ext>
            </a:extLst>
          </p:cNvPr>
          <p:cNvSpPr/>
          <p:nvPr/>
        </p:nvSpPr>
        <p:spPr>
          <a:xfrm>
            <a:off x="5804553" y="3093580"/>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12" name="Rectangle 11">
            <a:extLst>
              <a:ext uri="{FF2B5EF4-FFF2-40B4-BE49-F238E27FC236}">
                <a16:creationId xmlns:a16="http://schemas.microsoft.com/office/drawing/2014/main" id="{FA6C7D14-244C-6822-DEFE-79C1DF7FAE51}"/>
              </a:ext>
            </a:extLst>
          </p:cNvPr>
          <p:cNvSpPr/>
          <p:nvPr/>
        </p:nvSpPr>
        <p:spPr>
          <a:xfrm>
            <a:off x="5804548" y="366229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4" name="Rectangle 13">
            <a:extLst>
              <a:ext uri="{FF2B5EF4-FFF2-40B4-BE49-F238E27FC236}">
                <a16:creationId xmlns:a16="http://schemas.microsoft.com/office/drawing/2014/main" id="{7AFD0DF0-34C5-6917-8222-3C522108A5CD}"/>
              </a:ext>
            </a:extLst>
          </p:cNvPr>
          <p:cNvSpPr/>
          <p:nvPr/>
        </p:nvSpPr>
        <p:spPr>
          <a:xfrm>
            <a:off x="5804546" y="424215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0" name="TextBox 19">
            <a:extLst>
              <a:ext uri="{FF2B5EF4-FFF2-40B4-BE49-F238E27FC236}">
                <a16:creationId xmlns:a16="http://schemas.microsoft.com/office/drawing/2014/main" id="{B7A7E8C9-D490-5A7F-4C3A-14088C875C01}"/>
              </a:ext>
            </a:extLst>
          </p:cNvPr>
          <p:cNvSpPr txBox="1"/>
          <p:nvPr/>
        </p:nvSpPr>
        <p:spPr>
          <a:xfrm>
            <a:off x="5536915" y="4972017"/>
            <a:ext cx="1773044" cy="307777"/>
          </a:xfrm>
          <a:prstGeom prst="rect">
            <a:avLst/>
          </a:prstGeom>
          <a:noFill/>
        </p:spPr>
        <p:txBody>
          <a:bodyPr wrap="square" lIns="0" rtlCol="0">
            <a:spAutoFit/>
          </a:bodyPr>
          <a:lstStyle/>
          <a:p>
            <a:pPr algn="ctr"/>
            <a:r>
              <a:rPr lang="en-US" sz="1400" dirty="0"/>
              <a:t>Internal Use</a:t>
            </a:r>
          </a:p>
        </p:txBody>
      </p:sp>
      <p:sp>
        <p:nvSpPr>
          <p:cNvPr id="21" name="Vertical Scroll 20">
            <a:extLst>
              <a:ext uri="{FF2B5EF4-FFF2-40B4-BE49-F238E27FC236}">
                <a16:creationId xmlns:a16="http://schemas.microsoft.com/office/drawing/2014/main" id="{34A4C4C0-D195-484F-50E6-D4B359B72F5B}"/>
              </a:ext>
            </a:extLst>
          </p:cNvPr>
          <p:cNvSpPr/>
          <p:nvPr/>
        </p:nvSpPr>
        <p:spPr>
          <a:xfrm>
            <a:off x="7637070" y="2790886"/>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BD2DF57-D816-09D4-72AD-37ABF4D20838}"/>
              </a:ext>
            </a:extLst>
          </p:cNvPr>
          <p:cNvSpPr/>
          <p:nvPr/>
        </p:nvSpPr>
        <p:spPr>
          <a:xfrm>
            <a:off x="7904698" y="337220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4" name="Rectangle 23">
            <a:extLst>
              <a:ext uri="{FF2B5EF4-FFF2-40B4-BE49-F238E27FC236}">
                <a16:creationId xmlns:a16="http://schemas.microsoft.com/office/drawing/2014/main" id="{523A6BE5-2CC5-EFE3-9C7F-674F40F311A4}"/>
              </a:ext>
            </a:extLst>
          </p:cNvPr>
          <p:cNvSpPr/>
          <p:nvPr/>
        </p:nvSpPr>
        <p:spPr>
          <a:xfrm>
            <a:off x="7904694" y="365583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5" name="Rectangle 24">
            <a:extLst>
              <a:ext uri="{FF2B5EF4-FFF2-40B4-BE49-F238E27FC236}">
                <a16:creationId xmlns:a16="http://schemas.microsoft.com/office/drawing/2014/main" id="{0C34CBB2-133E-EB1F-BF36-462CF91A6053}"/>
              </a:ext>
            </a:extLst>
          </p:cNvPr>
          <p:cNvSpPr/>
          <p:nvPr/>
        </p:nvSpPr>
        <p:spPr>
          <a:xfrm>
            <a:off x="7904693" y="393946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7" name="Rectangle 26">
            <a:extLst>
              <a:ext uri="{FF2B5EF4-FFF2-40B4-BE49-F238E27FC236}">
                <a16:creationId xmlns:a16="http://schemas.microsoft.com/office/drawing/2014/main" id="{3C52E9CF-C138-4907-4AA2-57DD84C1755E}"/>
              </a:ext>
            </a:extLst>
          </p:cNvPr>
          <p:cNvSpPr/>
          <p:nvPr/>
        </p:nvSpPr>
        <p:spPr>
          <a:xfrm>
            <a:off x="7904691" y="453193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9" name="TextBox 28">
            <a:extLst>
              <a:ext uri="{FF2B5EF4-FFF2-40B4-BE49-F238E27FC236}">
                <a16:creationId xmlns:a16="http://schemas.microsoft.com/office/drawing/2014/main" id="{09D93D7F-E44E-45BF-ADF3-9E7EC7FE1A7F}"/>
              </a:ext>
            </a:extLst>
          </p:cNvPr>
          <p:cNvSpPr txBox="1"/>
          <p:nvPr/>
        </p:nvSpPr>
        <p:spPr>
          <a:xfrm>
            <a:off x="7637070" y="4988593"/>
            <a:ext cx="1773044" cy="307777"/>
          </a:xfrm>
          <a:prstGeom prst="rect">
            <a:avLst/>
          </a:prstGeom>
          <a:noFill/>
        </p:spPr>
        <p:txBody>
          <a:bodyPr wrap="square" lIns="0" rtlCol="0">
            <a:spAutoFit/>
          </a:bodyPr>
          <a:lstStyle/>
          <a:p>
            <a:pPr algn="ctr"/>
            <a:r>
              <a:rPr lang="en-US" sz="1400" dirty="0"/>
              <a:t>Distribution</a:t>
            </a:r>
          </a:p>
        </p:txBody>
      </p:sp>
      <p:sp>
        <p:nvSpPr>
          <p:cNvPr id="31" name="Vertical Scroll 30">
            <a:extLst>
              <a:ext uri="{FF2B5EF4-FFF2-40B4-BE49-F238E27FC236}">
                <a16:creationId xmlns:a16="http://schemas.microsoft.com/office/drawing/2014/main" id="{F832FE83-48E3-73A7-A9BF-02C7F225DB0B}"/>
              </a:ext>
            </a:extLst>
          </p:cNvPr>
          <p:cNvSpPr/>
          <p:nvPr/>
        </p:nvSpPr>
        <p:spPr>
          <a:xfrm>
            <a:off x="10202774" y="2790886"/>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BAA27E7-239B-B93D-CE36-6338243D5CC2}"/>
              </a:ext>
            </a:extLst>
          </p:cNvPr>
          <p:cNvSpPr/>
          <p:nvPr/>
        </p:nvSpPr>
        <p:spPr>
          <a:xfrm>
            <a:off x="10470402" y="337220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33" name="Rectangle 32">
            <a:extLst>
              <a:ext uri="{FF2B5EF4-FFF2-40B4-BE49-F238E27FC236}">
                <a16:creationId xmlns:a16="http://schemas.microsoft.com/office/drawing/2014/main" id="{4F2FBEF4-39CC-D200-325D-BAAB6BEC5F97}"/>
              </a:ext>
            </a:extLst>
          </p:cNvPr>
          <p:cNvSpPr/>
          <p:nvPr/>
        </p:nvSpPr>
        <p:spPr>
          <a:xfrm>
            <a:off x="10470398" y="365583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4" name="Rectangle 33">
            <a:extLst>
              <a:ext uri="{FF2B5EF4-FFF2-40B4-BE49-F238E27FC236}">
                <a16:creationId xmlns:a16="http://schemas.microsoft.com/office/drawing/2014/main" id="{CF3007F2-30E6-E890-DE42-0103E87353E5}"/>
              </a:ext>
            </a:extLst>
          </p:cNvPr>
          <p:cNvSpPr/>
          <p:nvPr/>
        </p:nvSpPr>
        <p:spPr>
          <a:xfrm>
            <a:off x="10470397" y="393946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5" name="Rectangle 34">
            <a:extLst>
              <a:ext uri="{FF2B5EF4-FFF2-40B4-BE49-F238E27FC236}">
                <a16:creationId xmlns:a16="http://schemas.microsoft.com/office/drawing/2014/main" id="{C8757483-D148-23A2-7EAC-DD0289DFACD8}"/>
              </a:ext>
            </a:extLst>
          </p:cNvPr>
          <p:cNvSpPr/>
          <p:nvPr/>
        </p:nvSpPr>
        <p:spPr>
          <a:xfrm>
            <a:off x="10470395" y="424215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6" name="TextBox 35">
            <a:extLst>
              <a:ext uri="{FF2B5EF4-FFF2-40B4-BE49-F238E27FC236}">
                <a16:creationId xmlns:a16="http://schemas.microsoft.com/office/drawing/2014/main" id="{95C9CF0B-8432-B426-4D6B-D52743094B2D}"/>
              </a:ext>
            </a:extLst>
          </p:cNvPr>
          <p:cNvSpPr txBox="1"/>
          <p:nvPr/>
        </p:nvSpPr>
        <p:spPr>
          <a:xfrm>
            <a:off x="10202774" y="4988593"/>
            <a:ext cx="1773044" cy="307777"/>
          </a:xfrm>
          <a:prstGeom prst="rect">
            <a:avLst/>
          </a:prstGeom>
          <a:noFill/>
        </p:spPr>
        <p:txBody>
          <a:bodyPr wrap="square" lIns="0" rtlCol="0">
            <a:spAutoFit/>
          </a:bodyPr>
          <a:lstStyle/>
          <a:p>
            <a:pPr algn="ctr"/>
            <a:r>
              <a:rPr lang="en-US" sz="1400" dirty="0"/>
              <a:t>Special Cases</a:t>
            </a:r>
          </a:p>
        </p:txBody>
      </p:sp>
      <p:sp>
        <p:nvSpPr>
          <p:cNvPr id="37" name="Rectangle 36">
            <a:extLst>
              <a:ext uri="{FF2B5EF4-FFF2-40B4-BE49-F238E27FC236}">
                <a16:creationId xmlns:a16="http://schemas.microsoft.com/office/drawing/2014/main" id="{7555F787-972C-47AB-520C-A836C33400B3}"/>
              </a:ext>
            </a:extLst>
          </p:cNvPr>
          <p:cNvSpPr/>
          <p:nvPr/>
        </p:nvSpPr>
        <p:spPr>
          <a:xfrm>
            <a:off x="10470395" y="3105309"/>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38" name="TextBox 37">
            <a:extLst>
              <a:ext uri="{FF2B5EF4-FFF2-40B4-BE49-F238E27FC236}">
                <a16:creationId xmlns:a16="http://schemas.microsoft.com/office/drawing/2014/main" id="{38C9C5D7-AF35-9373-722D-BB6F39AEBBA7}"/>
              </a:ext>
            </a:extLst>
          </p:cNvPr>
          <p:cNvSpPr txBox="1"/>
          <p:nvPr/>
        </p:nvSpPr>
        <p:spPr>
          <a:xfrm>
            <a:off x="9634498" y="3711627"/>
            <a:ext cx="323165" cy="369332"/>
          </a:xfrm>
          <a:prstGeom prst="rect">
            <a:avLst/>
          </a:prstGeom>
          <a:noFill/>
        </p:spPr>
        <p:txBody>
          <a:bodyPr wrap="none" lIns="0" rtlCol="0">
            <a:spAutoFit/>
          </a:bodyPr>
          <a:lstStyle/>
          <a:p>
            <a:pPr algn="l"/>
            <a:r>
              <a:rPr lang="en-US" dirty="0"/>
              <a:t>…</a:t>
            </a:r>
          </a:p>
        </p:txBody>
      </p:sp>
      <p:sp>
        <p:nvSpPr>
          <p:cNvPr id="39" name="Rectangle 38">
            <a:extLst>
              <a:ext uri="{FF2B5EF4-FFF2-40B4-BE49-F238E27FC236}">
                <a16:creationId xmlns:a16="http://schemas.microsoft.com/office/drawing/2014/main" id="{95EB6DFB-7EA7-4E06-081B-764483B5F2B1}"/>
              </a:ext>
            </a:extLst>
          </p:cNvPr>
          <p:cNvSpPr/>
          <p:nvPr/>
        </p:nvSpPr>
        <p:spPr>
          <a:xfrm>
            <a:off x="7528339"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Vertical Scroll 39">
            <a:extLst>
              <a:ext uri="{FF2B5EF4-FFF2-40B4-BE49-F238E27FC236}">
                <a16:creationId xmlns:a16="http://schemas.microsoft.com/office/drawing/2014/main" id="{168BCF9B-79CB-B5B1-8C18-1947B6E9CE3D}"/>
              </a:ext>
            </a:extLst>
          </p:cNvPr>
          <p:cNvSpPr/>
          <p:nvPr/>
        </p:nvSpPr>
        <p:spPr>
          <a:xfrm>
            <a:off x="2856913" y="2797344"/>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7564155-BE2A-0006-5621-6D4F0A110054}"/>
              </a:ext>
            </a:extLst>
          </p:cNvPr>
          <p:cNvSpPr/>
          <p:nvPr/>
        </p:nvSpPr>
        <p:spPr>
          <a:xfrm>
            <a:off x="3124542" y="3093580"/>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2" name="Rectangle 41">
            <a:extLst>
              <a:ext uri="{FF2B5EF4-FFF2-40B4-BE49-F238E27FC236}">
                <a16:creationId xmlns:a16="http://schemas.microsoft.com/office/drawing/2014/main" id="{D6E9547F-B6B7-202F-1C68-19B17A78E679}"/>
              </a:ext>
            </a:extLst>
          </p:cNvPr>
          <p:cNvSpPr/>
          <p:nvPr/>
        </p:nvSpPr>
        <p:spPr>
          <a:xfrm>
            <a:off x="3124541" y="337866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3" name="Rectangle 42">
            <a:extLst>
              <a:ext uri="{FF2B5EF4-FFF2-40B4-BE49-F238E27FC236}">
                <a16:creationId xmlns:a16="http://schemas.microsoft.com/office/drawing/2014/main" id="{C5A65F97-40C8-0408-5ED3-1E865F033149}"/>
              </a:ext>
            </a:extLst>
          </p:cNvPr>
          <p:cNvSpPr/>
          <p:nvPr/>
        </p:nvSpPr>
        <p:spPr>
          <a:xfrm>
            <a:off x="3124537" y="366229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4" name="Rectangle 43">
            <a:extLst>
              <a:ext uri="{FF2B5EF4-FFF2-40B4-BE49-F238E27FC236}">
                <a16:creationId xmlns:a16="http://schemas.microsoft.com/office/drawing/2014/main" id="{3E73920D-D54A-4F6B-43AF-A1DD3B35913C}"/>
              </a:ext>
            </a:extLst>
          </p:cNvPr>
          <p:cNvSpPr/>
          <p:nvPr/>
        </p:nvSpPr>
        <p:spPr>
          <a:xfrm>
            <a:off x="3124536" y="3945921"/>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5" name="Rectangle 44">
            <a:extLst>
              <a:ext uri="{FF2B5EF4-FFF2-40B4-BE49-F238E27FC236}">
                <a16:creationId xmlns:a16="http://schemas.microsoft.com/office/drawing/2014/main" id="{A587890F-1660-F173-462F-2DAD05236AAA}"/>
              </a:ext>
            </a:extLst>
          </p:cNvPr>
          <p:cNvSpPr/>
          <p:nvPr/>
        </p:nvSpPr>
        <p:spPr>
          <a:xfrm>
            <a:off x="3124535" y="424215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6" name="Rectangle 45">
            <a:extLst>
              <a:ext uri="{FF2B5EF4-FFF2-40B4-BE49-F238E27FC236}">
                <a16:creationId xmlns:a16="http://schemas.microsoft.com/office/drawing/2014/main" id="{A4D6E575-2348-7D66-12B2-9553BBD0FE5B}"/>
              </a:ext>
            </a:extLst>
          </p:cNvPr>
          <p:cNvSpPr/>
          <p:nvPr/>
        </p:nvSpPr>
        <p:spPr>
          <a:xfrm>
            <a:off x="3124534" y="453839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7" name="TextBox 46">
            <a:extLst>
              <a:ext uri="{FF2B5EF4-FFF2-40B4-BE49-F238E27FC236}">
                <a16:creationId xmlns:a16="http://schemas.microsoft.com/office/drawing/2014/main" id="{2AC23D82-4A09-47F3-07E2-F8592308304D}"/>
              </a:ext>
            </a:extLst>
          </p:cNvPr>
          <p:cNvSpPr txBox="1"/>
          <p:nvPr/>
        </p:nvSpPr>
        <p:spPr>
          <a:xfrm>
            <a:off x="2909872" y="2416355"/>
            <a:ext cx="1773044" cy="307777"/>
          </a:xfrm>
          <a:prstGeom prst="rect">
            <a:avLst/>
          </a:prstGeom>
          <a:noFill/>
        </p:spPr>
        <p:txBody>
          <a:bodyPr wrap="square" lIns="0" rtlCol="0">
            <a:spAutoFit/>
          </a:bodyPr>
          <a:lstStyle/>
          <a:p>
            <a:pPr algn="ctr"/>
            <a:r>
              <a:rPr lang="en-US" sz="1400" dirty="0"/>
              <a:t>Open Source License</a:t>
            </a:r>
          </a:p>
        </p:txBody>
      </p:sp>
      <p:sp>
        <p:nvSpPr>
          <p:cNvPr id="48" name="10-Point Star 47">
            <a:extLst>
              <a:ext uri="{FF2B5EF4-FFF2-40B4-BE49-F238E27FC236}">
                <a16:creationId xmlns:a16="http://schemas.microsoft.com/office/drawing/2014/main" id="{918D525E-F1B7-2766-91A9-FA49543427A7}"/>
              </a:ext>
            </a:extLst>
          </p:cNvPr>
          <p:cNvSpPr/>
          <p:nvPr/>
        </p:nvSpPr>
        <p:spPr>
          <a:xfrm>
            <a:off x="194560" y="2506450"/>
            <a:ext cx="2107580" cy="2410354"/>
          </a:xfrm>
          <a:prstGeom prst="star1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p:txBody>
      </p:sp>
      <p:sp>
        <p:nvSpPr>
          <p:cNvPr id="49" name="Right Brace 48">
            <a:extLst>
              <a:ext uri="{FF2B5EF4-FFF2-40B4-BE49-F238E27FC236}">
                <a16:creationId xmlns:a16="http://schemas.microsoft.com/office/drawing/2014/main" id="{F177106F-E5D2-8A13-48EE-39C1ECD69C53}"/>
              </a:ext>
            </a:extLst>
          </p:cNvPr>
          <p:cNvSpPr/>
          <p:nvPr/>
        </p:nvSpPr>
        <p:spPr>
          <a:xfrm>
            <a:off x="2098627" y="2355388"/>
            <a:ext cx="802888" cy="2712478"/>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Rectangle 50">
            <a:extLst>
              <a:ext uri="{FF2B5EF4-FFF2-40B4-BE49-F238E27FC236}">
                <a16:creationId xmlns:a16="http://schemas.microsoft.com/office/drawing/2014/main" id="{7728EB8D-E07E-A48C-262C-C21FF51CF1D0}"/>
              </a:ext>
            </a:extLst>
          </p:cNvPr>
          <p:cNvSpPr/>
          <p:nvPr/>
        </p:nvSpPr>
        <p:spPr>
          <a:xfrm>
            <a:off x="5433867"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Arrow 51">
            <a:extLst>
              <a:ext uri="{FF2B5EF4-FFF2-40B4-BE49-F238E27FC236}">
                <a16:creationId xmlns:a16="http://schemas.microsoft.com/office/drawing/2014/main" id="{481E9B82-5A91-0ACF-1547-1083B329F30F}"/>
              </a:ext>
            </a:extLst>
          </p:cNvPr>
          <p:cNvSpPr/>
          <p:nvPr/>
        </p:nvSpPr>
        <p:spPr>
          <a:xfrm>
            <a:off x="4577718" y="3636543"/>
            <a:ext cx="746916" cy="484632"/>
          </a:xfrm>
          <a:prstGeom prst="rightArrow">
            <a:avLst/>
          </a:prstGeom>
          <a:solidFill>
            <a:schemeClr val="bg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BF266B5-8907-543E-D095-A98715D0FDE4}"/>
              </a:ext>
            </a:extLst>
          </p:cNvPr>
          <p:cNvSpPr/>
          <p:nvPr/>
        </p:nvSpPr>
        <p:spPr>
          <a:xfrm>
            <a:off x="10102622"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C687FFC-6BAA-6FC4-CA17-02B8CD449F92}"/>
              </a:ext>
            </a:extLst>
          </p:cNvPr>
          <p:cNvSpPr txBox="1"/>
          <p:nvPr/>
        </p:nvSpPr>
        <p:spPr>
          <a:xfrm>
            <a:off x="278783" y="1070048"/>
            <a:ext cx="10122258" cy="523220"/>
          </a:xfrm>
          <a:prstGeom prst="rect">
            <a:avLst/>
          </a:prstGeom>
          <a:noFill/>
        </p:spPr>
        <p:txBody>
          <a:bodyPr wrap="none" lIns="0" rtlCol="0">
            <a:spAutoFit/>
          </a:bodyPr>
          <a:lstStyle/>
          <a:p>
            <a:pPr algn="l"/>
            <a:r>
              <a:rPr lang="en-US" sz="2800" dirty="0">
                <a:latin typeface="Arial" panose="020B0604020202020204" pitchFamily="34" charset="0"/>
              </a:rPr>
              <a:t>Problem 1: Use Cases can trigger different License Obligations</a:t>
            </a:r>
            <a:endParaRPr lang="en-US" sz="2800" b="0" i="0" u="none" strike="noStrike" dirty="0">
              <a:effectLst/>
              <a:latin typeface="Arial" panose="020B0604020202020204" pitchFamily="34" charset="0"/>
            </a:endParaRPr>
          </a:p>
        </p:txBody>
      </p:sp>
      <p:sp>
        <p:nvSpPr>
          <p:cNvPr id="10" name="Google Shape;121;p54">
            <a:extLst>
              <a:ext uri="{FF2B5EF4-FFF2-40B4-BE49-F238E27FC236}">
                <a16:creationId xmlns:a16="http://schemas.microsoft.com/office/drawing/2014/main" id="{40F00CFF-E53A-4207-F510-2E72BCEA62AE}"/>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13" name="TextBox 12">
            <a:extLst>
              <a:ext uri="{FF2B5EF4-FFF2-40B4-BE49-F238E27FC236}">
                <a16:creationId xmlns:a16="http://schemas.microsoft.com/office/drawing/2014/main" id="{F163B952-5C13-5905-1203-F6C28DDF068B}"/>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68561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5DB6AECB-5979-2815-8FD8-D4771EE7D0B4}"/>
            </a:ext>
          </a:extLst>
        </p:cNvPr>
        <p:cNvGrpSpPr/>
        <p:nvPr/>
      </p:nvGrpSpPr>
      <p:grpSpPr>
        <a:xfrm>
          <a:off x="0" y="0"/>
          <a:ext cx="0" cy="0"/>
          <a:chOff x="0" y="0"/>
          <a:chExt cx="0" cy="0"/>
        </a:xfrm>
      </p:grpSpPr>
      <p:sp>
        <p:nvSpPr>
          <p:cNvPr id="21" name="Vertical Scroll 20">
            <a:extLst>
              <a:ext uri="{FF2B5EF4-FFF2-40B4-BE49-F238E27FC236}">
                <a16:creationId xmlns:a16="http://schemas.microsoft.com/office/drawing/2014/main" id="{F8F51834-113D-2E25-D794-3BB8E8AC0E72}"/>
              </a:ext>
            </a:extLst>
          </p:cNvPr>
          <p:cNvSpPr/>
          <p:nvPr/>
        </p:nvSpPr>
        <p:spPr>
          <a:xfrm>
            <a:off x="9970225" y="2790886"/>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15DD927-A5BE-824B-D9C6-AAC4AED490AC}"/>
              </a:ext>
            </a:extLst>
          </p:cNvPr>
          <p:cNvSpPr/>
          <p:nvPr/>
        </p:nvSpPr>
        <p:spPr>
          <a:xfrm>
            <a:off x="10237853" y="337220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4" name="Rectangle 23">
            <a:extLst>
              <a:ext uri="{FF2B5EF4-FFF2-40B4-BE49-F238E27FC236}">
                <a16:creationId xmlns:a16="http://schemas.microsoft.com/office/drawing/2014/main" id="{9DFD3693-5C77-694B-686F-4AAD88676E10}"/>
              </a:ext>
            </a:extLst>
          </p:cNvPr>
          <p:cNvSpPr/>
          <p:nvPr/>
        </p:nvSpPr>
        <p:spPr>
          <a:xfrm>
            <a:off x="10237849" y="365583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5" name="Rectangle 24">
            <a:extLst>
              <a:ext uri="{FF2B5EF4-FFF2-40B4-BE49-F238E27FC236}">
                <a16:creationId xmlns:a16="http://schemas.microsoft.com/office/drawing/2014/main" id="{BFC8170C-DE4D-48AE-3893-6157E92DFBC6}"/>
              </a:ext>
            </a:extLst>
          </p:cNvPr>
          <p:cNvSpPr/>
          <p:nvPr/>
        </p:nvSpPr>
        <p:spPr>
          <a:xfrm>
            <a:off x="10237848" y="393946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7" name="Rectangle 26">
            <a:extLst>
              <a:ext uri="{FF2B5EF4-FFF2-40B4-BE49-F238E27FC236}">
                <a16:creationId xmlns:a16="http://schemas.microsoft.com/office/drawing/2014/main" id="{6204DD57-4E72-EF32-4AED-F4394D19A4A8}"/>
              </a:ext>
            </a:extLst>
          </p:cNvPr>
          <p:cNvSpPr/>
          <p:nvPr/>
        </p:nvSpPr>
        <p:spPr>
          <a:xfrm>
            <a:off x="10237846" y="4531935"/>
            <a:ext cx="1237785" cy="223024"/>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9" name="TextBox 28">
            <a:extLst>
              <a:ext uri="{FF2B5EF4-FFF2-40B4-BE49-F238E27FC236}">
                <a16:creationId xmlns:a16="http://schemas.microsoft.com/office/drawing/2014/main" id="{9543C0BC-92BB-D9F3-1753-927CA6EAC043}"/>
              </a:ext>
            </a:extLst>
          </p:cNvPr>
          <p:cNvSpPr txBox="1"/>
          <p:nvPr/>
        </p:nvSpPr>
        <p:spPr>
          <a:xfrm>
            <a:off x="9970225" y="4988593"/>
            <a:ext cx="1773044" cy="307777"/>
          </a:xfrm>
          <a:prstGeom prst="rect">
            <a:avLst/>
          </a:prstGeom>
          <a:noFill/>
        </p:spPr>
        <p:txBody>
          <a:bodyPr wrap="square" lIns="0" rtlCol="0">
            <a:spAutoFit/>
          </a:bodyPr>
          <a:lstStyle/>
          <a:p>
            <a:pPr algn="ctr"/>
            <a:r>
              <a:rPr lang="en-US" sz="1400" dirty="0"/>
              <a:t>LGPL-3.0</a:t>
            </a:r>
          </a:p>
        </p:txBody>
      </p:sp>
      <p:sp>
        <p:nvSpPr>
          <p:cNvPr id="39" name="Rectangle 38">
            <a:extLst>
              <a:ext uri="{FF2B5EF4-FFF2-40B4-BE49-F238E27FC236}">
                <a16:creationId xmlns:a16="http://schemas.microsoft.com/office/drawing/2014/main" id="{6C6237E6-FA60-CD9B-17D2-9D0B49C00CCC}"/>
              </a:ext>
            </a:extLst>
          </p:cNvPr>
          <p:cNvSpPr/>
          <p:nvPr/>
        </p:nvSpPr>
        <p:spPr>
          <a:xfrm>
            <a:off x="9861494"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Vertical Scroll 39">
            <a:extLst>
              <a:ext uri="{FF2B5EF4-FFF2-40B4-BE49-F238E27FC236}">
                <a16:creationId xmlns:a16="http://schemas.microsoft.com/office/drawing/2014/main" id="{184D57AC-EE02-C22F-DC28-8C08B785D4A9}"/>
              </a:ext>
            </a:extLst>
          </p:cNvPr>
          <p:cNvSpPr/>
          <p:nvPr/>
        </p:nvSpPr>
        <p:spPr>
          <a:xfrm>
            <a:off x="2941136" y="2797344"/>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7861E87-DDCD-1396-FC25-7922B2D1BAF7}"/>
              </a:ext>
            </a:extLst>
          </p:cNvPr>
          <p:cNvSpPr/>
          <p:nvPr/>
        </p:nvSpPr>
        <p:spPr>
          <a:xfrm>
            <a:off x="3208765" y="3093580"/>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2" name="Rectangle 41">
            <a:extLst>
              <a:ext uri="{FF2B5EF4-FFF2-40B4-BE49-F238E27FC236}">
                <a16:creationId xmlns:a16="http://schemas.microsoft.com/office/drawing/2014/main" id="{7B12F01B-DA35-C580-D99D-E7257A8A5FE3}"/>
              </a:ext>
            </a:extLst>
          </p:cNvPr>
          <p:cNvSpPr/>
          <p:nvPr/>
        </p:nvSpPr>
        <p:spPr>
          <a:xfrm>
            <a:off x="3208764" y="337866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3" name="Rectangle 42">
            <a:extLst>
              <a:ext uri="{FF2B5EF4-FFF2-40B4-BE49-F238E27FC236}">
                <a16:creationId xmlns:a16="http://schemas.microsoft.com/office/drawing/2014/main" id="{42D83967-D7C2-463B-9FD7-7C8AFC8C2480}"/>
              </a:ext>
            </a:extLst>
          </p:cNvPr>
          <p:cNvSpPr/>
          <p:nvPr/>
        </p:nvSpPr>
        <p:spPr>
          <a:xfrm>
            <a:off x="3208760" y="366229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4" name="Rectangle 43">
            <a:extLst>
              <a:ext uri="{FF2B5EF4-FFF2-40B4-BE49-F238E27FC236}">
                <a16:creationId xmlns:a16="http://schemas.microsoft.com/office/drawing/2014/main" id="{5A99C22C-97DB-C949-5F0E-BB0FAC08EC83}"/>
              </a:ext>
            </a:extLst>
          </p:cNvPr>
          <p:cNvSpPr/>
          <p:nvPr/>
        </p:nvSpPr>
        <p:spPr>
          <a:xfrm>
            <a:off x="3208759" y="3945921"/>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5" name="Rectangle 44">
            <a:extLst>
              <a:ext uri="{FF2B5EF4-FFF2-40B4-BE49-F238E27FC236}">
                <a16:creationId xmlns:a16="http://schemas.microsoft.com/office/drawing/2014/main" id="{B5935214-AF69-1635-83AB-247DC3121A03}"/>
              </a:ext>
            </a:extLst>
          </p:cNvPr>
          <p:cNvSpPr/>
          <p:nvPr/>
        </p:nvSpPr>
        <p:spPr>
          <a:xfrm>
            <a:off x="3208758" y="424215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6" name="Rectangle 45">
            <a:extLst>
              <a:ext uri="{FF2B5EF4-FFF2-40B4-BE49-F238E27FC236}">
                <a16:creationId xmlns:a16="http://schemas.microsoft.com/office/drawing/2014/main" id="{5D584962-E3DA-B526-A5E5-9C5F959B3747}"/>
              </a:ext>
            </a:extLst>
          </p:cNvPr>
          <p:cNvSpPr/>
          <p:nvPr/>
        </p:nvSpPr>
        <p:spPr>
          <a:xfrm>
            <a:off x="3208757" y="453839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7" name="TextBox 46">
            <a:extLst>
              <a:ext uri="{FF2B5EF4-FFF2-40B4-BE49-F238E27FC236}">
                <a16:creationId xmlns:a16="http://schemas.microsoft.com/office/drawing/2014/main" id="{34BAFF8B-EB1D-3A65-4D78-AD9E8A68846C}"/>
              </a:ext>
            </a:extLst>
          </p:cNvPr>
          <p:cNvSpPr txBox="1"/>
          <p:nvPr/>
        </p:nvSpPr>
        <p:spPr>
          <a:xfrm>
            <a:off x="2994095" y="2416355"/>
            <a:ext cx="1773044" cy="307777"/>
          </a:xfrm>
          <a:prstGeom prst="rect">
            <a:avLst/>
          </a:prstGeom>
          <a:noFill/>
        </p:spPr>
        <p:txBody>
          <a:bodyPr wrap="square" lIns="0" rtlCol="0">
            <a:spAutoFit/>
          </a:bodyPr>
          <a:lstStyle/>
          <a:p>
            <a:pPr algn="ctr"/>
            <a:r>
              <a:rPr lang="en-US" sz="1400" dirty="0"/>
              <a:t>Open Source License</a:t>
            </a:r>
          </a:p>
        </p:txBody>
      </p:sp>
      <p:sp>
        <p:nvSpPr>
          <p:cNvPr id="48" name="10-Point Star 47">
            <a:extLst>
              <a:ext uri="{FF2B5EF4-FFF2-40B4-BE49-F238E27FC236}">
                <a16:creationId xmlns:a16="http://schemas.microsoft.com/office/drawing/2014/main" id="{EE4F5B3D-373A-F899-BCBF-4382BBE832D8}"/>
              </a:ext>
            </a:extLst>
          </p:cNvPr>
          <p:cNvSpPr/>
          <p:nvPr/>
        </p:nvSpPr>
        <p:spPr>
          <a:xfrm>
            <a:off x="278783" y="2506450"/>
            <a:ext cx="2107580" cy="2410354"/>
          </a:xfrm>
          <a:prstGeom prst="star1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p:txBody>
      </p:sp>
      <p:sp>
        <p:nvSpPr>
          <p:cNvPr id="49" name="Right Brace 48">
            <a:extLst>
              <a:ext uri="{FF2B5EF4-FFF2-40B4-BE49-F238E27FC236}">
                <a16:creationId xmlns:a16="http://schemas.microsoft.com/office/drawing/2014/main" id="{7FE69CD7-85DE-60D2-8AA5-E2611FDC8E76}"/>
              </a:ext>
            </a:extLst>
          </p:cNvPr>
          <p:cNvSpPr/>
          <p:nvPr/>
        </p:nvSpPr>
        <p:spPr>
          <a:xfrm>
            <a:off x="2182850" y="2355388"/>
            <a:ext cx="802888" cy="2712478"/>
          </a:xfrm>
          <a:prstGeom prst="rightBrac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Right Arrow 51">
            <a:extLst>
              <a:ext uri="{FF2B5EF4-FFF2-40B4-BE49-F238E27FC236}">
                <a16:creationId xmlns:a16="http://schemas.microsoft.com/office/drawing/2014/main" id="{EAE46CEA-467A-79E4-DDE6-9616B814E745}"/>
              </a:ext>
            </a:extLst>
          </p:cNvPr>
          <p:cNvSpPr/>
          <p:nvPr/>
        </p:nvSpPr>
        <p:spPr>
          <a:xfrm>
            <a:off x="4661941" y="3636543"/>
            <a:ext cx="746916" cy="484632"/>
          </a:xfrm>
          <a:prstGeom prst="rightArrow">
            <a:avLst/>
          </a:prstGeom>
          <a:solidFill>
            <a:schemeClr val="bg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Scroll 2">
            <a:extLst>
              <a:ext uri="{FF2B5EF4-FFF2-40B4-BE49-F238E27FC236}">
                <a16:creationId xmlns:a16="http://schemas.microsoft.com/office/drawing/2014/main" id="{45DB52DC-FDF8-6203-85DC-6BBA46CD7D81}"/>
              </a:ext>
            </a:extLst>
          </p:cNvPr>
          <p:cNvSpPr/>
          <p:nvPr/>
        </p:nvSpPr>
        <p:spPr>
          <a:xfrm>
            <a:off x="7850767" y="2790886"/>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603D9FC-B7C5-F944-A3B5-4FA8CE2D8A5E}"/>
              </a:ext>
            </a:extLst>
          </p:cNvPr>
          <p:cNvSpPr/>
          <p:nvPr/>
        </p:nvSpPr>
        <p:spPr>
          <a:xfrm>
            <a:off x="8118395" y="337220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5" name="Rectangle 4">
            <a:extLst>
              <a:ext uri="{FF2B5EF4-FFF2-40B4-BE49-F238E27FC236}">
                <a16:creationId xmlns:a16="http://schemas.microsoft.com/office/drawing/2014/main" id="{AF09076B-8A36-24B8-9C15-E4152296D55E}"/>
              </a:ext>
            </a:extLst>
          </p:cNvPr>
          <p:cNvSpPr/>
          <p:nvPr/>
        </p:nvSpPr>
        <p:spPr>
          <a:xfrm>
            <a:off x="8118391" y="365583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6" name="Rectangle 5">
            <a:extLst>
              <a:ext uri="{FF2B5EF4-FFF2-40B4-BE49-F238E27FC236}">
                <a16:creationId xmlns:a16="http://schemas.microsoft.com/office/drawing/2014/main" id="{EF9C37C1-0B51-C043-5A17-65635DECA516}"/>
              </a:ext>
            </a:extLst>
          </p:cNvPr>
          <p:cNvSpPr/>
          <p:nvPr/>
        </p:nvSpPr>
        <p:spPr>
          <a:xfrm>
            <a:off x="8118390" y="393946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7" name="Rectangle 6">
            <a:extLst>
              <a:ext uri="{FF2B5EF4-FFF2-40B4-BE49-F238E27FC236}">
                <a16:creationId xmlns:a16="http://schemas.microsoft.com/office/drawing/2014/main" id="{4F177E78-A1C7-6DD7-92EC-7D13971FA1F9}"/>
              </a:ext>
            </a:extLst>
          </p:cNvPr>
          <p:cNvSpPr/>
          <p:nvPr/>
        </p:nvSpPr>
        <p:spPr>
          <a:xfrm>
            <a:off x="8118388" y="4531935"/>
            <a:ext cx="1237785" cy="223024"/>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9" name="TextBox 8">
            <a:extLst>
              <a:ext uri="{FF2B5EF4-FFF2-40B4-BE49-F238E27FC236}">
                <a16:creationId xmlns:a16="http://schemas.microsoft.com/office/drawing/2014/main" id="{9D3EFAF4-BEAF-EFE3-764A-30DB22A2FF5D}"/>
              </a:ext>
            </a:extLst>
          </p:cNvPr>
          <p:cNvSpPr txBox="1"/>
          <p:nvPr/>
        </p:nvSpPr>
        <p:spPr>
          <a:xfrm>
            <a:off x="7850767" y="4988593"/>
            <a:ext cx="1773044" cy="307777"/>
          </a:xfrm>
          <a:prstGeom prst="rect">
            <a:avLst/>
          </a:prstGeom>
          <a:noFill/>
        </p:spPr>
        <p:txBody>
          <a:bodyPr wrap="square" lIns="0" rtlCol="0">
            <a:spAutoFit/>
          </a:bodyPr>
          <a:lstStyle/>
          <a:p>
            <a:pPr algn="ctr"/>
            <a:r>
              <a:rPr lang="en-US" sz="1400" dirty="0"/>
              <a:t>LGPL-3.0</a:t>
            </a:r>
          </a:p>
        </p:txBody>
      </p:sp>
      <p:sp>
        <p:nvSpPr>
          <p:cNvPr id="10" name="Rectangle 9">
            <a:extLst>
              <a:ext uri="{FF2B5EF4-FFF2-40B4-BE49-F238E27FC236}">
                <a16:creationId xmlns:a16="http://schemas.microsoft.com/office/drawing/2014/main" id="{BB2ED377-B516-110E-A328-B2E5B40185B5}"/>
              </a:ext>
            </a:extLst>
          </p:cNvPr>
          <p:cNvSpPr/>
          <p:nvPr/>
        </p:nvSpPr>
        <p:spPr>
          <a:xfrm>
            <a:off x="7742036"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5A055AA-52ED-12D3-6539-B6A712AE930D}"/>
              </a:ext>
            </a:extLst>
          </p:cNvPr>
          <p:cNvSpPr txBox="1"/>
          <p:nvPr/>
        </p:nvSpPr>
        <p:spPr>
          <a:xfrm>
            <a:off x="7841854" y="2222864"/>
            <a:ext cx="1773044" cy="307777"/>
          </a:xfrm>
          <a:prstGeom prst="rect">
            <a:avLst/>
          </a:prstGeom>
          <a:noFill/>
        </p:spPr>
        <p:txBody>
          <a:bodyPr wrap="square" lIns="0" rtlCol="0">
            <a:spAutoFit/>
          </a:bodyPr>
          <a:lstStyle/>
          <a:p>
            <a:pPr algn="ctr"/>
            <a:r>
              <a:rPr lang="en-US" sz="1400" dirty="0"/>
              <a:t>Desktop App</a:t>
            </a:r>
          </a:p>
        </p:txBody>
      </p:sp>
      <p:sp>
        <p:nvSpPr>
          <p:cNvPr id="13" name="TextBox 12">
            <a:extLst>
              <a:ext uri="{FF2B5EF4-FFF2-40B4-BE49-F238E27FC236}">
                <a16:creationId xmlns:a16="http://schemas.microsoft.com/office/drawing/2014/main" id="{D1FFC792-508F-F540-FC68-7DB6E24C8D93}"/>
              </a:ext>
            </a:extLst>
          </p:cNvPr>
          <p:cNvSpPr txBox="1"/>
          <p:nvPr/>
        </p:nvSpPr>
        <p:spPr>
          <a:xfrm>
            <a:off x="9861494" y="2229017"/>
            <a:ext cx="1773044" cy="307777"/>
          </a:xfrm>
          <a:prstGeom prst="rect">
            <a:avLst/>
          </a:prstGeom>
          <a:noFill/>
        </p:spPr>
        <p:txBody>
          <a:bodyPr wrap="square" lIns="0" rtlCol="0">
            <a:spAutoFit/>
          </a:bodyPr>
          <a:lstStyle/>
          <a:p>
            <a:pPr algn="ctr"/>
            <a:r>
              <a:rPr lang="en-US" sz="1400" dirty="0"/>
              <a:t>Embedded Device</a:t>
            </a:r>
          </a:p>
        </p:txBody>
      </p:sp>
      <p:sp>
        <p:nvSpPr>
          <p:cNvPr id="15" name="Vertical Scroll 14">
            <a:extLst>
              <a:ext uri="{FF2B5EF4-FFF2-40B4-BE49-F238E27FC236}">
                <a16:creationId xmlns:a16="http://schemas.microsoft.com/office/drawing/2014/main" id="{CAFDAF6B-820F-209B-7B2A-92E725841991}"/>
              </a:ext>
            </a:extLst>
          </p:cNvPr>
          <p:cNvSpPr/>
          <p:nvPr/>
        </p:nvSpPr>
        <p:spPr>
          <a:xfrm>
            <a:off x="5703902" y="2790886"/>
            <a:ext cx="1773044" cy="2119459"/>
          </a:xfrm>
          <a:prstGeom prst="verticalScroll">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90DA760-36F5-297E-8D29-9F83C0F00A15}"/>
              </a:ext>
            </a:extLst>
          </p:cNvPr>
          <p:cNvSpPr/>
          <p:nvPr/>
        </p:nvSpPr>
        <p:spPr>
          <a:xfrm>
            <a:off x="5971530" y="3372207"/>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17" name="Rectangle 16">
            <a:extLst>
              <a:ext uri="{FF2B5EF4-FFF2-40B4-BE49-F238E27FC236}">
                <a16:creationId xmlns:a16="http://schemas.microsoft.com/office/drawing/2014/main" id="{6FE55E7C-D230-7BB2-EF47-FB6F01E555AA}"/>
              </a:ext>
            </a:extLst>
          </p:cNvPr>
          <p:cNvSpPr/>
          <p:nvPr/>
        </p:nvSpPr>
        <p:spPr>
          <a:xfrm>
            <a:off x="5971526" y="3655835"/>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8" name="Rectangle 17">
            <a:extLst>
              <a:ext uri="{FF2B5EF4-FFF2-40B4-BE49-F238E27FC236}">
                <a16:creationId xmlns:a16="http://schemas.microsoft.com/office/drawing/2014/main" id="{A08FC92A-F3ED-48D8-52CB-779D1613C1BA}"/>
              </a:ext>
            </a:extLst>
          </p:cNvPr>
          <p:cNvSpPr/>
          <p:nvPr/>
        </p:nvSpPr>
        <p:spPr>
          <a:xfrm>
            <a:off x="5971525" y="3939463"/>
            <a:ext cx="1237785" cy="22302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9" name="Rectangle 18">
            <a:extLst>
              <a:ext uri="{FF2B5EF4-FFF2-40B4-BE49-F238E27FC236}">
                <a16:creationId xmlns:a16="http://schemas.microsoft.com/office/drawing/2014/main" id="{E8716B20-CF3D-13E8-D4B6-B3FD5F28C9F0}"/>
              </a:ext>
            </a:extLst>
          </p:cNvPr>
          <p:cNvSpPr/>
          <p:nvPr/>
        </p:nvSpPr>
        <p:spPr>
          <a:xfrm>
            <a:off x="5971523" y="4531935"/>
            <a:ext cx="1237785" cy="223024"/>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2" name="TextBox 21">
            <a:extLst>
              <a:ext uri="{FF2B5EF4-FFF2-40B4-BE49-F238E27FC236}">
                <a16:creationId xmlns:a16="http://schemas.microsoft.com/office/drawing/2014/main" id="{4EDCD565-D7DD-5FC6-C5DC-D697EDFAA077}"/>
              </a:ext>
            </a:extLst>
          </p:cNvPr>
          <p:cNvSpPr txBox="1"/>
          <p:nvPr/>
        </p:nvSpPr>
        <p:spPr>
          <a:xfrm>
            <a:off x="5703902" y="4988593"/>
            <a:ext cx="1773044" cy="307777"/>
          </a:xfrm>
          <a:prstGeom prst="rect">
            <a:avLst/>
          </a:prstGeom>
          <a:noFill/>
        </p:spPr>
        <p:txBody>
          <a:bodyPr wrap="square" lIns="0" rtlCol="0">
            <a:spAutoFit/>
          </a:bodyPr>
          <a:lstStyle/>
          <a:p>
            <a:pPr algn="ctr"/>
            <a:r>
              <a:rPr lang="en-US" sz="1400" dirty="0"/>
              <a:t>LGPL-3.0</a:t>
            </a:r>
          </a:p>
        </p:txBody>
      </p:sp>
      <p:sp>
        <p:nvSpPr>
          <p:cNvPr id="26" name="Rectangle 25">
            <a:extLst>
              <a:ext uri="{FF2B5EF4-FFF2-40B4-BE49-F238E27FC236}">
                <a16:creationId xmlns:a16="http://schemas.microsoft.com/office/drawing/2014/main" id="{A8009E6B-AD43-D5E1-F106-83EE99610231}"/>
              </a:ext>
            </a:extLst>
          </p:cNvPr>
          <p:cNvSpPr/>
          <p:nvPr/>
        </p:nvSpPr>
        <p:spPr>
          <a:xfrm>
            <a:off x="5595171" y="2567096"/>
            <a:ext cx="1960551" cy="28075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8DDB1FAA-86FD-C370-5335-A5230FC48041}"/>
              </a:ext>
            </a:extLst>
          </p:cNvPr>
          <p:cNvSpPr txBox="1"/>
          <p:nvPr/>
        </p:nvSpPr>
        <p:spPr>
          <a:xfrm>
            <a:off x="5694989" y="2222864"/>
            <a:ext cx="1773044" cy="307777"/>
          </a:xfrm>
          <a:prstGeom prst="rect">
            <a:avLst/>
          </a:prstGeom>
          <a:noFill/>
        </p:spPr>
        <p:txBody>
          <a:bodyPr wrap="square" lIns="0" rtlCol="0">
            <a:spAutoFit/>
          </a:bodyPr>
          <a:lstStyle/>
          <a:p>
            <a:pPr algn="ctr"/>
            <a:r>
              <a:rPr lang="en-US" sz="1400" dirty="0"/>
              <a:t>Server Side</a:t>
            </a:r>
          </a:p>
        </p:txBody>
      </p:sp>
      <p:sp>
        <p:nvSpPr>
          <p:cNvPr id="14" name="TextBox 13">
            <a:extLst>
              <a:ext uri="{FF2B5EF4-FFF2-40B4-BE49-F238E27FC236}">
                <a16:creationId xmlns:a16="http://schemas.microsoft.com/office/drawing/2014/main" id="{D907142E-AE1F-B81A-852D-4126FC83BCA8}"/>
              </a:ext>
            </a:extLst>
          </p:cNvPr>
          <p:cNvSpPr txBox="1"/>
          <p:nvPr/>
        </p:nvSpPr>
        <p:spPr>
          <a:xfrm>
            <a:off x="278783" y="1070048"/>
            <a:ext cx="10122258" cy="523220"/>
          </a:xfrm>
          <a:prstGeom prst="rect">
            <a:avLst/>
          </a:prstGeom>
          <a:noFill/>
        </p:spPr>
        <p:txBody>
          <a:bodyPr wrap="none" lIns="0" rtlCol="0">
            <a:spAutoFit/>
          </a:bodyPr>
          <a:lstStyle/>
          <a:p>
            <a:pPr algn="l"/>
            <a:r>
              <a:rPr lang="en-US" sz="2800" dirty="0">
                <a:latin typeface="Arial" panose="020B0604020202020204" pitchFamily="34" charset="0"/>
              </a:rPr>
              <a:t>Problem 1: Use Cases can trigger different License Obligations</a:t>
            </a:r>
            <a:endParaRPr lang="en-US" sz="2800" b="0" i="0" u="none" strike="noStrike" dirty="0">
              <a:effectLst/>
              <a:latin typeface="Arial" panose="020B0604020202020204" pitchFamily="34" charset="0"/>
            </a:endParaRPr>
          </a:p>
        </p:txBody>
      </p:sp>
      <p:sp>
        <p:nvSpPr>
          <p:cNvPr id="20" name="Google Shape;121;p54">
            <a:extLst>
              <a:ext uri="{FF2B5EF4-FFF2-40B4-BE49-F238E27FC236}">
                <a16:creationId xmlns:a16="http://schemas.microsoft.com/office/drawing/2014/main" id="{F6761852-C1F9-2BC2-8300-F631E7B5CD2E}"/>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31" name="TextBox 30">
            <a:extLst>
              <a:ext uri="{FF2B5EF4-FFF2-40B4-BE49-F238E27FC236}">
                <a16:creationId xmlns:a16="http://schemas.microsoft.com/office/drawing/2014/main" id="{20B9C46F-3BE4-349F-27D1-539931B9E0D6}"/>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685217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B8D344FD-398A-AC84-5F34-2F0B0E5F411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461992E-8CB5-8522-C30E-00B30C5B13F1}"/>
              </a:ext>
            </a:extLst>
          </p:cNvPr>
          <p:cNvSpPr/>
          <p:nvPr/>
        </p:nvSpPr>
        <p:spPr>
          <a:xfrm>
            <a:off x="3059427" y="3216990"/>
            <a:ext cx="1066719" cy="185351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76A41B7-B4BA-9093-A084-50FD0AF7C5AB}"/>
              </a:ext>
            </a:extLst>
          </p:cNvPr>
          <p:cNvSpPr/>
          <p:nvPr/>
        </p:nvSpPr>
        <p:spPr>
          <a:xfrm>
            <a:off x="3150488" y="3334100"/>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2" name="Rectangle 41">
            <a:extLst>
              <a:ext uri="{FF2B5EF4-FFF2-40B4-BE49-F238E27FC236}">
                <a16:creationId xmlns:a16="http://schemas.microsoft.com/office/drawing/2014/main" id="{0736ED39-8299-8AC4-63B1-28FCC9E2070F}"/>
              </a:ext>
            </a:extLst>
          </p:cNvPr>
          <p:cNvSpPr/>
          <p:nvPr/>
        </p:nvSpPr>
        <p:spPr>
          <a:xfrm>
            <a:off x="3150487" y="361918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3" name="Rectangle 42">
            <a:extLst>
              <a:ext uri="{FF2B5EF4-FFF2-40B4-BE49-F238E27FC236}">
                <a16:creationId xmlns:a16="http://schemas.microsoft.com/office/drawing/2014/main" id="{54F92443-AC77-CF88-D8DB-715397FF39D3}"/>
              </a:ext>
            </a:extLst>
          </p:cNvPr>
          <p:cNvSpPr/>
          <p:nvPr/>
        </p:nvSpPr>
        <p:spPr>
          <a:xfrm>
            <a:off x="3150483" y="390281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4" name="Rectangle 43">
            <a:extLst>
              <a:ext uri="{FF2B5EF4-FFF2-40B4-BE49-F238E27FC236}">
                <a16:creationId xmlns:a16="http://schemas.microsoft.com/office/drawing/2014/main" id="{6918F5AF-F5B7-BC85-B86C-5043478CAFB9}"/>
              </a:ext>
            </a:extLst>
          </p:cNvPr>
          <p:cNvSpPr/>
          <p:nvPr/>
        </p:nvSpPr>
        <p:spPr>
          <a:xfrm>
            <a:off x="3150482" y="418644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5" name="Rectangle 44">
            <a:extLst>
              <a:ext uri="{FF2B5EF4-FFF2-40B4-BE49-F238E27FC236}">
                <a16:creationId xmlns:a16="http://schemas.microsoft.com/office/drawing/2014/main" id="{FBC97C1C-DA9E-ED6A-5755-E8F979E494C3}"/>
              </a:ext>
            </a:extLst>
          </p:cNvPr>
          <p:cNvSpPr/>
          <p:nvPr/>
        </p:nvSpPr>
        <p:spPr>
          <a:xfrm>
            <a:off x="3150481" y="4482677"/>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6" name="Rectangle 45">
            <a:extLst>
              <a:ext uri="{FF2B5EF4-FFF2-40B4-BE49-F238E27FC236}">
                <a16:creationId xmlns:a16="http://schemas.microsoft.com/office/drawing/2014/main" id="{F3698C6C-76F8-F4F4-46FF-9645FC7BDC31}"/>
              </a:ext>
            </a:extLst>
          </p:cNvPr>
          <p:cNvSpPr/>
          <p:nvPr/>
        </p:nvSpPr>
        <p:spPr>
          <a:xfrm>
            <a:off x="3150480" y="477891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 name="Rectangle 2">
            <a:extLst>
              <a:ext uri="{FF2B5EF4-FFF2-40B4-BE49-F238E27FC236}">
                <a16:creationId xmlns:a16="http://schemas.microsoft.com/office/drawing/2014/main" id="{9143088F-5551-4A7D-ED81-03C9A24E4F49}"/>
              </a:ext>
            </a:extLst>
          </p:cNvPr>
          <p:cNvSpPr/>
          <p:nvPr/>
        </p:nvSpPr>
        <p:spPr>
          <a:xfrm>
            <a:off x="3059427" y="2670340"/>
            <a:ext cx="5697807" cy="4203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FFmpeg</a:t>
            </a:r>
            <a:endParaRPr lang="en-US" dirty="0"/>
          </a:p>
        </p:txBody>
      </p:sp>
      <p:sp>
        <p:nvSpPr>
          <p:cNvPr id="5" name="Rectangle 4">
            <a:extLst>
              <a:ext uri="{FF2B5EF4-FFF2-40B4-BE49-F238E27FC236}">
                <a16:creationId xmlns:a16="http://schemas.microsoft.com/office/drawing/2014/main" id="{A06A4080-EC89-F661-8A27-35C1889B5AB6}"/>
              </a:ext>
            </a:extLst>
          </p:cNvPr>
          <p:cNvSpPr/>
          <p:nvPr/>
        </p:nvSpPr>
        <p:spPr>
          <a:xfrm>
            <a:off x="4217199" y="3212833"/>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7F92FDB-15F2-400C-09AF-49B7F6629CE0}"/>
              </a:ext>
            </a:extLst>
          </p:cNvPr>
          <p:cNvSpPr/>
          <p:nvPr/>
        </p:nvSpPr>
        <p:spPr>
          <a:xfrm>
            <a:off x="4308260" y="332994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7" name="Rectangle 6">
            <a:extLst>
              <a:ext uri="{FF2B5EF4-FFF2-40B4-BE49-F238E27FC236}">
                <a16:creationId xmlns:a16="http://schemas.microsoft.com/office/drawing/2014/main" id="{0765705A-5E6F-7785-9A8A-1C2108C120A2}"/>
              </a:ext>
            </a:extLst>
          </p:cNvPr>
          <p:cNvSpPr/>
          <p:nvPr/>
        </p:nvSpPr>
        <p:spPr>
          <a:xfrm>
            <a:off x="4308259" y="3615028"/>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8" name="Rectangle 7">
            <a:extLst>
              <a:ext uri="{FF2B5EF4-FFF2-40B4-BE49-F238E27FC236}">
                <a16:creationId xmlns:a16="http://schemas.microsoft.com/office/drawing/2014/main" id="{6A2A0D55-6727-7765-7C2E-0024214858E4}"/>
              </a:ext>
            </a:extLst>
          </p:cNvPr>
          <p:cNvSpPr/>
          <p:nvPr/>
        </p:nvSpPr>
        <p:spPr>
          <a:xfrm>
            <a:off x="4308255" y="3898656"/>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9" name="Rectangle 8">
            <a:extLst>
              <a:ext uri="{FF2B5EF4-FFF2-40B4-BE49-F238E27FC236}">
                <a16:creationId xmlns:a16="http://schemas.microsoft.com/office/drawing/2014/main" id="{17DDE36D-7C8A-0AED-2351-06EBF7E61290}"/>
              </a:ext>
            </a:extLst>
          </p:cNvPr>
          <p:cNvSpPr/>
          <p:nvPr/>
        </p:nvSpPr>
        <p:spPr>
          <a:xfrm>
            <a:off x="4308254" y="4182284"/>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0" name="Rectangle 9">
            <a:extLst>
              <a:ext uri="{FF2B5EF4-FFF2-40B4-BE49-F238E27FC236}">
                <a16:creationId xmlns:a16="http://schemas.microsoft.com/office/drawing/2014/main" id="{22831A0F-CB83-2FD1-9411-278D83D4A828}"/>
              </a:ext>
            </a:extLst>
          </p:cNvPr>
          <p:cNvSpPr/>
          <p:nvPr/>
        </p:nvSpPr>
        <p:spPr>
          <a:xfrm>
            <a:off x="4308253" y="4478520"/>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1" name="Rectangle 10">
            <a:extLst>
              <a:ext uri="{FF2B5EF4-FFF2-40B4-BE49-F238E27FC236}">
                <a16:creationId xmlns:a16="http://schemas.microsoft.com/office/drawing/2014/main" id="{9A6F3793-2ABA-B338-7F82-5F1FC4B44132}"/>
              </a:ext>
            </a:extLst>
          </p:cNvPr>
          <p:cNvSpPr/>
          <p:nvPr/>
        </p:nvSpPr>
        <p:spPr>
          <a:xfrm>
            <a:off x="4308252" y="4774756"/>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2" name="Rectangle 11">
            <a:extLst>
              <a:ext uri="{FF2B5EF4-FFF2-40B4-BE49-F238E27FC236}">
                <a16:creationId xmlns:a16="http://schemas.microsoft.com/office/drawing/2014/main" id="{7D797874-7D3B-4071-916F-E2554B8A035D}"/>
              </a:ext>
            </a:extLst>
          </p:cNvPr>
          <p:cNvSpPr/>
          <p:nvPr/>
        </p:nvSpPr>
        <p:spPr>
          <a:xfrm>
            <a:off x="5374971" y="3210978"/>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B9F2CB-494D-FE46-2DBC-9D8DB8290B6C}"/>
              </a:ext>
            </a:extLst>
          </p:cNvPr>
          <p:cNvSpPr/>
          <p:nvPr/>
        </p:nvSpPr>
        <p:spPr>
          <a:xfrm>
            <a:off x="5466032" y="3328088"/>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14" name="Rectangle 13">
            <a:extLst>
              <a:ext uri="{FF2B5EF4-FFF2-40B4-BE49-F238E27FC236}">
                <a16:creationId xmlns:a16="http://schemas.microsoft.com/office/drawing/2014/main" id="{D1E027B6-369D-C4BB-A693-72EB939D3C1C}"/>
              </a:ext>
            </a:extLst>
          </p:cNvPr>
          <p:cNvSpPr/>
          <p:nvPr/>
        </p:nvSpPr>
        <p:spPr>
          <a:xfrm>
            <a:off x="5466031" y="361317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15" name="Rectangle 14">
            <a:extLst>
              <a:ext uri="{FF2B5EF4-FFF2-40B4-BE49-F238E27FC236}">
                <a16:creationId xmlns:a16="http://schemas.microsoft.com/office/drawing/2014/main" id="{82CA0C8C-9E2C-785F-A9C1-CD7F9AA656FE}"/>
              </a:ext>
            </a:extLst>
          </p:cNvPr>
          <p:cNvSpPr/>
          <p:nvPr/>
        </p:nvSpPr>
        <p:spPr>
          <a:xfrm>
            <a:off x="5466027" y="389680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6" name="Rectangle 15">
            <a:extLst>
              <a:ext uri="{FF2B5EF4-FFF2-40B4-BE49-F238E27FC236}">
                <a16:creationId xmlns:a16="http://schemas.microsoft.com/office/drawing/2014/main" id="{96276F3A-21B0-A261-C8F3-FD1F5ED652FA}"/>
              </a:ext>
            </a:extLst>
          </p:cNvPr>
          <p:cNvSpPr/>
          <p:nvPr/>
        </p:nvSpPr>
        <p:spPr>
          <a:xfrm>
            <a:off x="5466026" y="4180429"/>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7" name="Rectangle 16">
            <a:extLst>
              <a:ext uri="{FF2B5EF4-FFF2-40B4-BE49-F238E27FC236}">
                <a16:creationId xmlns:a16="http://schemas.microsoft.com/office/drawing/2014/main" id="{13CB1850-56E8-B727-46BF-69F008991EEE}"/>
              </a:ext>
            </a:extLst>
          </p:cNvPr>
          <p:cNvSpPr/>
          <p:nvPr/>
        </p:nvSpPr>
        <p:spPr>
          <a:xfrm>
            <a:off x="5466025" y="447666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8" name="Rectangle 17">
            <a:extLst>
              <a:ext uri="{FF2B5EF4-FFF2-40B4-BE49-F238E27FC236}">
                <a16:creationId xmlns:a16="http://schemas.microsoft.com/office/drawing/2014/main" id="{6F2B4918-FD76-82B9-3610-D7A40D6FDB98}"/>
              </a:ext>
            </a:extLst>
          </p:cNvPr>
          <p:cNvSpPr/>
          <p:nvPr/>
        </p:nvSpPr>
        <p:spPr>
          <a:xfrm>
            <a:off x="5466024" y="477290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9" name="Rectangle 18">
            <a:extLst>
              <a:ext uri="{FF2B5EF4-FFF2-40B4-BE49-F238E27FC236}">
                <a16:creationId xmlns:a16="http://schemas.microsoft.com/office/drawing/2014/main" id="{CBE93712-0E81-9A83-7C96-3BA2B7B6AC95}"/>
              </a:ext>
            </a:extLst>
          </p:cNvPr>
          <p:cNvSpPr/>
          <p:nvPr/>
        </p:nvSpPr>
        <p:spPr>
          <a:xfrm>
            <a:off x="6532743" y="3210978"/>
            <a:ext cx="1066719" cy="185351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310505A-6FA5-AE69-1DED-0D05A7044F8A}"/>
              </a:ext>
            </a:extLst>
          </p:cNvPr>
          <p:cNvSpPr/>
          <p:nvPr/>
        </p:nvSpPr>
        <p:spPr>
          <a:xfrm>
            <a:off x="6623804" y="3328088"/>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1" name="Rectangle 20">
            <a:extLst>
              <a:ext uri="{FF2B5EF4-FFF2-40B4-BE49-F238E27FC236}">
                <a16:creationId xmlns:a16="http://schemas.microsoft.com/office/drawing/2014/main" id="{976781AE-18CC-1B11-63B2-947053944D65}"/>
              </a:ext>
            </a:extLst>
          </p:cNvPr>
          <p:cNvSpPr/>
          <p:nvPr/>
        </p:nvSpPr>
        <p:spPr>
          <a:xfrm>
            <a:off x="6623803" y="361317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2" name="Rectangle 21">
            <a:extLst>
              <a:ext uri="{FF2B5EF4-FFF2-40B4-BE49-F238E27FC236}">
                <a16:creationId xmlns:a16="http://schemas.microsoft.com/office/drawing/2014/main" id="{BAD96B89-221A-5C3E-9D64-74D057C24579}"/>
              </a:ext>
            </a:extLst>
          </p:cNvPr>
          <p:cNvSpPr/>
          <p:nvPr/>
        </p:nvSpPr>
        <p:spPr>
          <a:xfrm>
            <a:off x="6623799" y="389680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3" name="Rectangle 22">
            <a:extLst>
              <a:ext uri="{FF2B5EF4-FFF2-40B4-BE49-F238E27FC236}">
                <a16:creationId xmlns:a16="http://schemas.microsoft.com/office/drawing/2014/main" id="{D3AFBAC7-5E72-F367-7FB5-3CF66441F110}"/>
              </a:ext>
            </a:extLst>
          </p:cNvPr>
          <p:cNvSpPr/>
          <p:nvPr/>
        </p:nvSpPr>
        <p:spPr>
          <a:xfrm>
            <a:off x="6623798" y="4180429"/>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4" name="Rectangle 23">
            <a:extLst>
              <a:ext uri="{FF2B5EF4-FFF2-40B4-BE49-F238E27FC236}">
                <a16:creationId xmlns:a16="http://schemas.microsoft.com/office/drawing/2014/main" id="{6CD7C081-6A1E-3825-02A5-C3F6AAC37592}"/>
              </a:ext>
            </a:extLst>
          </p:cNvPr>
          <p:cNvSpPr/>
          <p:nvPr/>
        </p:nvSpPr>
        <p:spPr>
          <a:xfrm>
            <a:off x="6623797" y="447666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5" name="Rectangle 24">
            <a:extLst>
              <a:ext uri="{FF2B5EF4-FFF2-40B4-BE49-F238E27FC236}">
                <a16:creationId xmlns:a16="http://schemas.microsoft.com/office/drawing/2014/main" id="{95D8B68E-75FC-CEB9-2F12-36C6A1620800}"/>
              </a:ext>
            </a:extLst>
          </p:cNvPr>
          <p:cNvSpPr/>
          <p:nvPr/>
        </p:nvSpPr>
        <p:spPr>
          <a:xfrm>
            <a:off x="6623796" y="477290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6" name="Rectangle 25">
            <a:extLst>
              <a:ext uri="{FF2B5EF4-FFF2-40B4-BE49-F238E27FC236}">
                <a16:creationId xmlns:a16="http://schemas.microsoft.com/office/drawing/2014/main" id="{1B948ABF-73F9-221C-5B9D-C7B5F460046B}"/>
              </a:ext>
            </a:extLst>
          </p:cNvPr>
          <p:cNvSpPr/>
          <p:nvPr/>
        </p:nvSpPr>
        <p:spPr>
          <a:xfrm>
            <a:off x="7690515" y="3210978"/>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467DBC5-D66D-4534-E278-EB38CBB41BF6}"/>
              </a:ext>
            </a:extLst>
          </p:cNvPr>
          <p:cNvSpPr/>
          <p:nvPr/>
        </p:nvSpPr>
        <p:spPr>
          <a:xfrm>
            <a:off x="7781576" y="3328088"/>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8" name="Rectangle 27">
            <a:extLst>
              <a:ext uri="{FF2B5EF4-FFF2-40B4-BE49-F238E27FC236}">
                <a16:creationId xmlns:a16="http://schemas.microsoft.com/office/drawing/2014/main" id="{61CA80E0-88AD-6115-6B52-7F0C6ED8134F}"/>
              </a:ext>
            </a:extLst>
          </p:cNvPr>
          <p:cNvSpPr/>
          <p:nvPr/>
        </p:nvSpPr>
        <p:spPr>
          <a:xfrm>
            <a:off x="7781575" y="361317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9" name="Rectangle 28">
            <a:extLst>
              <a:ext uri="{FF2B5EF4-FFF2-40B4-BE49-F238E27FC236}">
                <a16:creationId xmlns:a16="http://schemas.microsoft.com/office/drawing/2014/main" id="{04598F0C-0F36-0B1E-B579-09A864FD1DA3}"/>
              </a:ext>
            </a:extLst>
          </p:cNvPr>
          <p:cNvSpPr/>
          <p:nvPr/>
        </p:nvSpPr>
        <p:spPr>
          <a:xfrm>
            <a:off x="7781571" y="389680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0" name="Rectangle 29">
            <a:extLst>
              <a:ext uri="{FF2B5EF4-FFF2-40B4-BE49-F238E27FC236}">
                <a16:creationId xmlns:a16="http://schemas.microsoft.com/office/drawing/2014/main" id="{45FF2975-3C15-91C3-863C-393447F2D55F}"/>
              </a:ext>
            </a:extLst>
          </p:cNvPr>
          <p:cNvSpPr/>
          <p:nvPr/>
        </p:nvSpPr>
        <p:spPr>
          <a:xfrm>
            <a:off x="7781570" y="4180429"/>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1" name="Rectangle 30">
            <a:extLst>
              <a:ext uri="{FF2B5EF4-FFF2-40B4-BE49-F238E27FC236}">
                <a16:creationId xmlns:a16="http://schemas.microsoft.com/office/drawing/2014/main" id="{7D90217E-DAD0-BF03-E032-F814B2D1D200}"/>
              </a:ext>
            </a:extLst>
          </p:cNvPr>
          <p:cNvSpPr/>
          <p:nvPr/>
        </p:nvSpPr>
        <p:spPr>
          <a:xfrm>
            <a:off x="7781569" y="4476665"/>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2" name="Rectangle 31">
            <a:extLst>
              <a:ext uri="{FF2B5EF4-FFF2-40B4-BE49-F238E27FC236}">
                <a16:creationId xmlns:a16="http://schemas.microsoft.com/office/drawing/2014/main" id="{E6D160B7-3681-212F-895C-10D66722C4DE}"/>
              </a:ext>
            </a:extLst>
          </p:cNvPr>
          <p:cNvSpPr/>
          <p:nvPr/>
        </p:nvSpPr>
        <p:spPr>
          <a:xfrm>
            <a:off x="7781568" y="477290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75" name="Rectangle 74">
            <a:extLst>
              <a:ext uri="{FF2B5EF4-FFF2-40B4-BE49-F238E27FC236}">
                <a16:creationId xmlns:a16="http://schemas.microsoft.com/office/drawing/2014/main" id="{396763EA-E90F-BCE3-5C8D-47D905FD623A}"/>
              </a:ext>
            </a:extLst>
          </p:cNvPr>
          <p:cNvSpPr/>
          <p:nvPr/>
        </p:nvSpPr>
        <p:spPr>
          <a:xfrm>
            <a:off x="3020750" y="2558150"/>
            <a:ext cx="5788860" cy="2630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B92AD19D-FCD8-BAF1-8B4F-1263B3136D80}"/>
              </a:ext>
            </a:extLst>
          </p:cNvPr>
          <p:cNvSpPr txBox="1"/>
          <p:nvPr/>
        </p:nvSpPr>
        <p:spPr>
          <a:xfrm>
            <a:off x="3227760" y="1933460"/>
            <a:ext cx="5497659" cy="400110"/>
          </a:xfrm>
          <a:prstGeom prst="rect">
            <a:avLst/>
          </a:prstGeom>
          <a:noFill/>
        </p:spPr>
        <p:txBody>
          <a:bodyPr wrap="none" lIns="0" rtlCol="0">
            <a:spAutoFit/>
          </a:bodyPr>
          <a:lstStyle/>
          <a:p>
            <a:pPr algn="l"/>
            <a:r>
              <a:rPr lang="en-US" sz="2000" dirty="0">
                <a:latin typeface="Arial" panose="020B0604020202020204" pitchFamily="34" charset="0"/>
              </a:rPr>
              <a:t>Build configuration can enable/disable Licenses</a:t>
            </a:r>
            <a:endParaRPr lang="en-US" sz="2000" b="0" i="0" u="none" strike="noStrike" dirty="0">
              <a:effectLst/>
              <a:latin typeface="Arial" panose="020B0604020202020204" pitchFamily="34" charset="0"/>
            </a:endParaRPr>
          </a:p>
        </p:txBody>
      </p:sp>
      <p:sp>
        <p:nvSpPr>
          <p:cNvPr id="36" name="TextBox 35">
            <a:extLst>
              <a:ext uri="{FF2B5EF4-FFF2-40B4-BE49-F238E27FC236}">
                <a16:creationId xmlns:a16="http://schemas.microsoft.com/office/drawing/2014/main" id="{40460A42-8430-CF15-7EA7-4ED4AC9C0809}"/>
              </a:ext>
            </a:extLst>
          </p:cNvPr>
          <p:cNvSpPr txBox="1"/>
          <p:nvPr/>
        </p:nvSpPr>
        <p:spPr>
          <a:xfrm>
            <a:off x="278783" y="1070048"/>
            <a:ext cx="10473958" cy="523220"/>
          </a:xfrm>
          <a:prstGeom prst="rect">
            <a:avLst/>
          </a:prstGeom>
          <a:noFill/>
        </p:spPr>
        <p:txBody>
          <a:bodyPr wrap="none" lIns="0" rtlCol="0">
            <a:spAutoFit/>
          </a:bodyPr>
          <a:lstStyle/>
          <a:p>
            <a:pPr algn="l"/>
            <a:r>
              <a:rPr lang="en-US" sz="2800" dirty="0">
                <a:latin typeface="Arial" panose="020B0604020202020204" pitchFamily="34" charset="0"/>
              </a:rPr>
              <a:t>Problem 2: Technical Implementation Affects License Applicability</a:t>
            </a:r>
            <a:endParaRPr lang="en-US" sz="2800" b="0" i="0" u="none" strike="noStrike" dirty="0">
              <a:effectLst/>
              <a:latin typeface="Arial" panose="020B0604020202020204" pitchFamily="34" charset="0"/>
            </a:endParaRPr>
          </a:p>
        </p:txBody>
      </p:sp>
      <p:sp>
        <p:nvSpPr>
          <p:cNvPr id="37" name="Google Shape;121;p54">
            <a:extLst>
              <a:ext uri="{FF2B5EF4-FFF2-40B4-BE49-F238E27FC236}">
                <a16:creationId xmlns:a16="http://schemas.microsoft.com/office/drawing/2014/main" id="{1AA23746-5CDA-F636-6650-BA89E20F6AE3}"/>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39" name="TextBox 38">
            <a:extLst>
              <a:ext uri="{FF2B5EF4-FFF2-40B4-BE49-F238E27FC236}">
                <a16:creationId xmlns:a16="http://schemas.microsoft.com/office/drawing/2014/main" id="{4D184345-13C9-15B2-0B9D-5087ACB777BA}"/>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307302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32709F74-0F6E-AF5B-C888-5F76C385F0A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D9C9DB2-721E-BDF5-6253-EEF87BF52B4B}"/>
              </a:ext>
            </a:extLst>
          </p:cNvPr>
          <p:cNvSpPr/>
          <p:nvPr/>
        </p:nvSpPr>
        <p:spPr>
          <a:xfrm>
            <a:off x="278783" y="3225118"/>
            <a:ext cx="1038363" cy="185351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F794611-5FA1-296B-4F83-91B21057B20F}"/>
              </a:ext>
            </a:extLst>
          </p:cNvPr>
          <p:cNvSpPr/>
          <p:nvPr/>
        </p:nvSpPr>
        <p:spPr>
          <a:xfrm>
            <a:off x="369844" y="3342228"/>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43" name="Rectangle 42">
            <a:extLst>
              <a:ext uri="{FF2B5EF4-FFF2-40B4-BE49-F238E27FC236}">
                <a16:creationId xmlns:a16="http://schemas.microsoft.com/office/drawing/2014/main" id="{AE906C45-3807-1D47-9D53-4831D0701AD4}"/>
              </a:ext>
            </a:extLst>
          </p:cNvPr>
          <p:cNvSpPr/>
          <p:nvPr/>
        </p:nvSpPr>
        <p:spPr>
          <a:xfrm>
            <a:off x="369839" y="391094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4" name="Rectangle 43">
            <a:extLst>
              <a:ext uri="{FF2B5EF4-FFF2-40B4-BE49-F238E27FC236}">
                <a16:creationId xmlns:a16="http://schemas.microsoft.com/office/drawing/2014/main" id="{04D90A12-34E8-8035-159D-D90A91F4BFA5}"/>
              </a:ext>
            </a:extLst>
          </p:cNvPr>
          <p:cNvSpPr/>
          <p:nvPr/>
        </p:nvSpPr>
        <p:spPr>
          <a:xfrm>
            <a:off x="369838" y="4194569"/>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46" name="Rectangle 45">
            <a:extLst>
              <a:ext uri="{FF2B5EF4-FFF2-40B4-BE49-F238E27FC236}">
                <a16:creationId xmlns:a16="http://schemas.microsoft.com/office/drawing/2014/main" id="{2F283686-71E1-915E-51A3-196DA83CFCD8}"/>
              </a:ext>
            </a:extLst>
          </p:cNvPr>
          <p:cNvSpPr/>
          <p:nvPr/>
        </p:nvSpPr>
        <p:spPr>
          <a:xfrm>
            <a:off x="369836" y="478704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3" name="Rectangle 2">
            <a:extLst>
              <a:ext uri="{FF2B5EF4-FFF2-40B4-BE49-F238E27FC236}">
                <a16:creationId xmlns:a16="http://schemas.microsoft.com/office/drawing/2014/main" id="{6EB9666F-E6D4-44BC-5AB9-A76B20CA4450}"/>
              </a:ext>
            </a:extLst>
          </p:cNvPr>
          <p:cNvSpPr/>
          <p:nvPr/>
        </p:nvSpPr>
        <p:spPr>
          <a:xfrm>
            <a:off x="278784" y="2678468"/>
            <a:ext cx="5590676" cy="4203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Ffmpeg</a:t>
            </a:r>
            <a:endParaRPr lang="en-US" dirty="0"/>
          </a:p>
        </p:txBody>
      </p:sp>
      <p:sp>
        <p:nvSpPr>
          <p:cNvPr id="5" name="Rectangle 4">
            <a:extLst>
              <a:ext uri="{FF2B5EF4-FFF2-40B4-BE49-F238E27FC236}">
                <a16:creationId xmlns:a16="http://schemas.microsoft.com/office/drawing/2014/main" id="{17510051-483A-6F20-DF2D-C842CB8D6614}"/>
              </a:ext>
            </a:extLst>
          </p:cNvPr>
          <p:cNvSpPr/>
          <p:nvPr/>
        </p:nvSpPr>
        <p:spPr>
          <a:xfrm>
            <a:off x="1436555" y="3220961"/>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D6A458-FF63-1A22-B2CE-C2C5E8D467B4}"/>
              </a:ext>
            </a:extLst>
          </p:cNvPr>
          <p:cNvSpPr/>
          <p:nvPr/>
        </p:nvSpPr>
        <p:spPr>
          <a:xfrm>
            <a:off x="1527616" y="333807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7" name="Rectangle 6">
            <a:extLst>
              <a:ext uri="{FF2B5EF4-FFF2-40B4-BE49-F238E27FC236}">
                <a16:creationId xmlns:a16="http://schemas.microsoft.com/office/drawing/2014/main" id="{2B12A164-A63F-053E-4B26-61B93209D791}"/>
              </a:ext>
            </a:extLst>
          </p:cNvPr>
          <p:cNvSpPr/>
          <p:nvPr/>
        </p:nvSpPr>
        <p:spPr>
          <a:xfrm>
            <a:off x="1527615" y="3623156"/>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9" name="Rectangle 8">
            <a:extLst>
              <a:ext uri="{FF2B5EF4-FFF2-40B4-BE49-F238E27FC236}">
                <a16:creationId xmlns:a16="http://schemas.microsoft.com/office/drawing/2014/main" id="{B9B70955-BD55-43CF-16D2-E376973D6D40}"/>
              </a:ext>
            </a:extLst>
          </p:cNvPr>
          <p:cNvSpPr/>
          <p:nvPr/>
        </p:nvSpPr>
        <p:spPr>
          <a:xfrm>
            <a:off x="1527610" y="4190412"/>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0" name="Rectangle 9">
            <a:extLst>
              <a:ext uri="{FF2B5EF4-FFF2-40B4-BE49-F238E27FC236}">
                <a16:creationId xmlns:a16="http://schemas.microsoft.com/office/drawing/2014/main" id="{3CA06E5F-49E5-DB16-68C2-F241C75C5D1D}"/>
              </a:ext>
            </a:extLst>
          </p:cNvPr>
          <p:cNvSpPr/>
          <p:nvPr/>
        </p:nvSpPr>
        <p:spPr>
          <a:xfrm>
            <a:off x="1527609" y="4486648"/>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2" name="Rectangle 11">
            <a:extLst>
              <a:ext uri="{FF2B5EF4-FFF2-40B4-BE49-F238E27FC236}">
                <a16:creationId xmlns:a16="http://schemas.microsoft.com/office/drawing/2014/main" id="{9A323C1E-8830-E22E-6032-4FE04571E943}"/>
              </a:ext>
            </a:extLst>
          </p:cNvPr>
          <p:cNvSpPr/>
          <p:nvPr/>
        </p:nvSpPr>
        <p:spPr>
          <a:xfrm>
            <a:off x="2594327" y="3219106"/>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DB1BD3-F7F0-A291-7EE8-0E897D83501F}"/>
              </a:ext>
            </a:extLst>
          </p:cNvPr>
          <p:cNvSpPr/>
          <p:nvPr/>
        </p:nvSpPr>
        <p:spPr>
          <a:xfrm>
            <a:off x="2685387" y="362130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16" name="Rectangle 15">
            <a:extLst>
              <a:ext uri="{FF2B5EF4-FFF2-40B4-BE49-F238E27FC236}">
                <a16:creationId xmlns:a16="http://schemas.microsoft.com/office/drawing/2014/main" id="{4A358FE8-FEA7-89DD-99E3-EC8F037439E2}"/>
              </a:ext>
            </a:extLst>
          </p:cNvPr>
          <p:cNvSpPr/>
          <p:nvPr/>
        </p:nvSpPr>
        <p:spPr>
          <a:xfrm>
            <a:off x="2685382" y="4188557"/>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8" name="Rectangle 17">
            <a:extLst>
              <a:ext uri="{FF2B5EF4-FFF2-40B4-BE49-F238E27FC236}">
                <a16:creationId xmlns:a16="http://schemas.microsoft.com/office/drawing/2014/main" id="{E6273548-F095-AED8-1947-BA27B3E511DE}"/>
              </a:ext>
            </a:extLst>
          </p:cNvPr>
          <p:cNvSpPr/>
          <p:nvPr/>
        </p:nvSpPr>
        <p:spPr>
          <a:xfrm>
            <a:off x="2685380" y="4781029"/>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19" name="Rectangle 18">
            <a:extLst>
              <a:ext uri="{FF2B5EF4-FFF2-40B4-BE49-F238E27FC236}">
                <a16:creationId xmlns:a16="http://schemas.microsoft.com/office/drawing/2014/main" id="{BB7A3C79-69BD-16B9-CE2F-D59B115BADD8}"/>
              </a:ext>
            </a:extLst>
          </p:cNvPr>
          <p:cNvSpPr/>
          <p:nvPr/>
        </p:nvSpPr>
        <p:spPr>
          <a:xfrm>
            <a:off x="3752099" y="3219106"/>
            <a:ext cx="1066719" cy="185351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DC42298-108B-BF3B-5916-4C063616AC2F}"/>
              </a:ext>
            </a:extLst>
          </p:cNvPr>
          <p:cNvSpPr/>
          <p:nvPr/>
        </p:nvSpPr>
        <p:spPr>
          <a:xfrm>
            <a:off x="3843160" y="3336216"/>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22" name="Rectangle 21">
            <a:extLst>
              <a:ext uri="{FF2B5EF4-FFF2-40B4-BE49-F238E27FC236}">
                <a16:creationId xmlns:a16="http://schemas.microsoft.com/office/drawing/2014/main" id="{D4A4887B-E3D3-CE26-8874-865F2527F4A0}"/>
              </a:ext>
            </a:extLst>
          </p:cNvPr>
          <p:cNvSpPr/>
          <p:nvPr/>
        </p:nvSpPr>
        <p:spPr>
          <a:xfrm>
            <a:off x="3843155" y="3904929"/>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24" name="Rectangle 23">
            <a:extLst>
              <a:ext uri="{FF2B5EF4-FFF2-40B4-BE49-F238E27FC236}">
                <a16:creationId xmlns:a16="http://schemas.microsoft.com/office/drawing/2014/main" id="{8D582C13-B532-262D-A243-B637A878C50D}"/>
              </a:ext>
            </a:extLst>
          </p:cNvPr>
          <p:cNvSpPr/>
          <p:nvPr/>
        </p:nvSpPr>
        <p:spPr>
          <a:xfrm>
            <a:off x="3843153" y="4484793"/>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52" name="Rectangle 51">
            <a:extLst>
              <a:ext uri="{FF2B5EF4-FFF2-40B4-BE49-F238E27FC236}">
                <a16:creationId xmlns:a16="http://schemas.microsoft.com/office/drawing/2014/main" id="{90B1ED31-E7EB-881F-EF95-B3A0B6EFD62B}"/>
              </a:ext>
            </a:extLst>
          </p:cNvPr>
          <p:cNvSpPr/>
          <p:nvPr/>
        </p:nvSpPr>
        <p:spPr>
          <a:xfrm>
            <a:off x="6259451" y="3210021"/>
            <a:ext cx="1066719" cy="185351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CF72F23-494D-F109-7CAC-6CA6FC661810}"/>
              </a:ext>
            </a:extLst>
          </p:cNvPr>
          <p:cNvSpPr/>
          <p:nvPr/>
        </p:nvSpPr>
        <p:spPr>
          <a:xfrm>
            <a:off x="6350512" y="3327131"/>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54" name="Rectangle 53">
            <a:extLst>
              <a:ext uri="{FF2B5EF4-FFF2-40B4-BE49-F238E27FC236}">
                <a16:creationId xmlns:a16="http://schemas.microsoft.com/office/drawing/2014/main" id="{9FBA97D8-980E-303C-8D6C-D8C621E2512A}"/>
              </a:ext>
            </a:extLst>
          </p:cNvPr>
          <p:cNvSpPr/>
          <p:nvPr/>
        </p:nvSpPr>
        <p:spPr>
          <a:xfrm>
            <a:off x="6350507" y="3895844"/>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55" name="Rectangle 54">
            <a:extLst>
              <a:ext uri="{FF2B5EF4-FFF2-40B4-BE49-F238E27FC236}">
                <a16:creationId xmlns:a16="http://schemas.microsoft.com/office/drawing/2014/main" id="{A4AA9C2D-B3C3-99C3-72A3-125C5D13612E}"/>
              </a:ext>
            </a:extLst>
          </p:cNvPr>
          <p:cNvSpPr/>
          <p:nvPr/>
        </p:nvSpPr>
        <p:spPr>
          <a:xfrm>
            <a:off x="6350506" y="4179472"/>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58" name="Rectangle 57">
            <a:extLst>
              <a:ext uri="{FF2B5EF4-FFF2-40B4-BE49-F238E27FC236}">
                <a16:creationId xmlns:a16="http://schemas.microsoft.com/office/drawing/2014/main" id="{D60E50F3-73CB-A2B9-FD9F-ED5625C89A89}"/>
              </a:ext>
            </a:extLst>
          </p:cNvPr>
          <p:cNvSpPr/>
          <p:nvPr/>
        </p:nvSpPr>
        <p:spPr>
          <a:xfrm>
            <a:off x="6350504" y="4771944"/>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59" name="Rectangle 58">
            <a:extLst>
              <a:ext uri="{FF2B5EF4-FFF2-40B4-BE49-F238E27FC236}">
                <a16:creationId xmlns:a16="http://schemas.microsoft.com/office/drawing/2014/main" id="{B387B935-C82E-56B5-064A-40968FF5994A}"/>
              </a:ext>
            </a:extLst>
          </p:cNvPr>
          <p:cNvSpPr/>
          <p:nvPr/>
        </p:nvSpPr>
        <p:spPr>
          <a:xfrm>
            <a:off x="6259451" y="2663371"/>
            <a:ext cx="5697807" cy="42037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FFmpeg</a:t>
            </a:r>
            <a:endParaRPr lang="en-US" dirty="0"/>
          </a:p>
        </p:txBody>
      </p:sp>
      <p:sp>
        <p:nvSpPr>
          <p:cNvPr id="60" name="Rectangle 59">
            <a:extLst>
              <a:ext uri="{FF2B5EF4-FFF2-40B4-BE49-F238E27FC236}">
                <a16:creationId xmlns:a16="http://schemas.microsoft.com/office/drawing/2014/main" id="{3E2A8EF7-A87F-99DF-9C4F-426A03E8B0B2}"/>
              </a:ext>
            </a:extLst>
          </p:cNvPr>
          <p:cNvSpPr/>
          <p:nvPr/>
        </p:nvSpPr>
        <p:spPr>
          <a:xfrm>
            <a:off x="8574995" y="3204009"/>
            <a:ext cx="1066719" cy="1853515"/>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E518C66F-31F4-61D7-79B3-EC15309A77E8}"/>
              </a:ext>
            </a:extLst>
          </p:cNvPr>
          <p:cNvSpPr/>
          <p:nvPr/>
        </p:nvSpPr>
        <p:spPr>
          <a:xfrm>
            <a:off x="8666055" y="3606204"/>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62" name="Rectangle 61">
            <a:extLst>
              <a:ext uri="{FF2B5EF4-FFF2-40B4-BE49-F238E27FC236}">
                <a16:creationId xmlns:a16="http://schemas.microsoft.com/office/drawing/2014/main" id="{6B035941-5FFF-0DDA-5479-838B3B91D049}"/>
              </a:ext>
            </a:extLst>
          </p:cNvPr>
          <p:cNvSpPr/>
          <p:nvPr/>
        </p:nvSpPr>
        <p:spPr>
          <a:xfrm>
            <a:off x="8666050" y="4173460"/>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63" name="Rectangle 62">
            <a:extLst>
              <a:ext uri="{FF2B5EF4-FFF2-40B4-BE49-F238E27FC236}">
                <a16:creationId xmlns:a16="http://schemas.microsoft.com/office/drawing/2014/main" id="{86404C1A-6A7D-E060-D750-DDF9A5B47058}"/>
              </a:ext>
            </a:extLst>
          </p:cNvPr>
          <p:cNvSpPr/>
          <p:nvPr/>
        </p:nvSpPr>
        <p:spPr>
          <a:xfrm>
            <a:off x="8666048" y="4765932"/>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64" name="Rectangle 63">
            <a:extLst>
              <a:ext uri="{FF2B5EF4-FFF2-40B4-BE49-F238E27FC236}">
                <a16:creationId xmlns:a16="http://schemas.microsoft.com/office/drawing/2014/main" id="{D5C73575-B127-165B-412B-32A16C3B2918}"/>
              </a:ext>
            </a:extLst>
          </p:cNvPr>
          <p:cNvSpPr/>
          <p:nvPr/>
        </p:nvSpPr>
        <p:spPr>
          <a:xfrm>
            <a:off x="9732767" y="3204009"/>
            <a:ext cx="1066719" cy="185351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9A55F5DD-2DA0-1D02-C2E5-DF3A310D1825}"/>
              </a:ext>
            </a:extLst>
          </p:cNvPr>
          <p:cNvSpPr/>
          <p:nvPr/>
        </p:nvSpPr>
        <p:spPr>
          <a:xfrm>
            <a:off x="9823828" y="3321119"/>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Grants</a:t>
            </a:r>
          </a:p>
        </p:txBody>
      </p:sp>
      <p:sp>
        <p:nvSpPr>
          <p:cNvPr id="66" name="Rectangle 65">
            <a:extLst>
              <a:ext uri="{FF2B5EF4-FFF2-40B4-BE49-F238E27FC236}">
                <a16:creationId xmlns:a16="http://schemas.microsoft.com/office/drawing/2014/main" id="{989B1CDB-0553-9F68-08C7-80AB31401EBD}"/>
              </a:ext>
            </a:extLst>
          </p:cNvPr>
          <p:cNvSpPr/>
          <p:nvPr/>
        </p:nvSpPr>
        <p:spPr>
          <a:xfrm>
            <a:off x="9823823" y="3889832"/>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67" name="Rectangle 66">
            <a:extLst>
              <a:ext uri="{FF2B5EF4-FFF2-40B4-BE49-F238E27FC236}">
                <a16:creationId xmlns:a16="http://schemas.microsoft.com/office/drawing/2014/main" id="{3EE20429-05D6-A85A-FD37-A21DAA48BF7F}"/>
              </a:ext>
            </a:extLst>
          </p:cNvPr>
          <p:cNvSpPr/>
          <p:nvPr/>
        </p:nvSpPr>
        <p:spPr>
          <a:xfrm>
            <a:off x="9823821" y="4469696"/>
            <a:ext cx="864455" cy="192738"/>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Obligations</a:t>
            </a:r>
          </a:p>
        </p:txBody>
      </p:sp>
      <p:sp>
        <p:nvSpPr>
          <p:cNvPr id="68" name="Rectangle 67">
            <a:extLst>
              <a:ext uri="{FF2B5EF4-FFF2-40B4-BE49-F238E27FC236}">
                <a16:creationId xmlns:a16="http://schemas.microsoft.com/office/drawing/2014/main" id="{80BB1596-CA20-9393-8529-B2685AF684F2}"/>
              </a:ext>
            </a:extLst>
          </p:cNvPr>
          <p:cNvSpPr/>
          <p:nvPr/>
        </p:nvSpPr>
        <p:spPr>
          <a:xfrm>
            <a:off x="187730" y="2540868"/>
            <a:ext cx="5788860" cy="26773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FC1F690D-1630-38D5-9D66-39E307091E48}"/>
              </a:ext>
            </a:extLst>
          </p:cNvPr>
          <p:cNvSpPr/>
          <p:nvPr/>
        </p:nvSpPr>
        <p:spPr>
          <a:xfrm>
            <a:off x="6140041" y="2551181"/>
            <a:ext cx="5908270" cy="26773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5D046C5-39CE-6052-AD0B-63B658793B50}"/>
              </a:ext>
            </a:extLst>
          </p:cNvPr>
          <p:cNvSpPr txBox="1"/>
          <p:nvPr/>
        </p:nvSpPr>
        <p:spPr>
          <a:xfrm>
            <a:off x="4203546" y="5218170"/>
            <a:ext cx="1773044" cy="307777"/>
          </a:xfrm>
          <a:prstGeom prst="rect">
            <a:avLst/>
          </a:prstGeom>
          <a:noFill/>
        </p:spPr>
        <p:txBody>
          <a:bodyPr wrap="square" lIns="0" rtlCol="0">
            <a:spAutoFit/>
          </a:bodyPr>
          <a:lstStyle/>
          <a:p>
            <a:pPr algn="ctr"/>
            <a:r>
              <a:rPr lang="en-US" sz="1400" dirty="0"/>
              <a:t>Product A</a:t>
            </a:r>
          </a:p>
        </p:txBody>
      </p:sp>
      <p:sp>
        <p:nvSpPr>
          <p:cNvPr id="15" name="TextBox 14">
            <a:extLst>
              <a:ext uri="{FF2B5EF4-FFF2-40B4-BE49-F238E27FC236}">
                <a16:creationId xmlns:a16="http://schemas.microsoft.com/office/drawing/2014/main" id="{720C2735-56F2-EDF9-C7E4-99FFD7911B6C}"/>
              </a:ext>
            </a:extLst>
          </p:cNvPr>
          <p:cNvSpPr txBox="1"/>
          <p:nvPr/>
        </p:nvSpPr>
        <p:spPr>
          <a:xfrm>
            <a:off x="10275267" y="5247328"/>
            <a:ext cx="1773044" cy="307777"/>
          </a:xfrm>
          <a:prstGeom prst="rect">
            <a:avLst/>
          </a:prstGeom>
          <a:noFill/>
        </p:spPr>
        <p:txBody>
          <a:bodyPr wrap="square" lIns="0" rtlCol="0">
            <a:spAutoFit/>
          </a:bodyPr>
          <a:lstStyle/>
          <a:p>
            <a:pPr algn="ctr"/>
            <a:r>
              <a:rPr lang="en-US" sz="1400" dirty="0"/>
              <a:t>Product B</a:t>
            </a:r>
          </a:p>
        </p:txBody>
      </p:sp>
      <p:sp>
        <p:nvSpPr>
          <p:cNvPr id="17" name="TextBox 16">
            <a:extLst>
              <a:ext uri="{FF2B5EF4-FFF2-40B4-BE49-F238E27FC236}">
                <a16:creationId xmlns:a16="http://schemas.microsoft.com/office/drawing/2014/main" id="{983F471F-4ABA-6BDE-808F-7393EB0DBAA9}"/>
              </a:ext>
            </a:extLst>
          </p:cNvPr>
          <p:cNvSpPr txBox="1"/>
          <p:nvPr/>
        </p:nvSpPr>
        <p:spPr>
          <a:xfrm>
            <a:off x="3227760" y="1933460"/>
            <a:ext cx="5497659" cy="400110"/>
          </a:xfrm>
          <a:prstGeom prst="rect">
            <a:avLst/>
          </a:prstGeom>
          <a:noFill/>
        </p:spPr>
        <p:txBody>
          <a:bodyPr wrap="none" lIns="0" rtlCol="0">
            <a:spAutoFit/>
          </a:bodyPr>
          <a:lstStyle/>
          <a:p>
            <a:pPr algn="l"/>
            <a:r>
              <a:rPr lang="en-US" sz="2000" dirty="0">
                <a:latin typeface="Arial" panose="020B0604020202020204" pitchFamily="34" charset="0"/>
              </a:rPr>
              <a:t>Build configuration can enable/disable Licenses</a:t>
            </a:r>
            <a:endParaRPr lang="en-US" sz="2000" b="0" i="0" u="none" strike="noStrike" dirty="0">
              <a:effectLst/>
              <a:latin typeface="Arial" panose="020B0604020202020204" pitchFamily="34" charset="0"/>
            </a:endParaRPr>
          </a:p>
        </p:txBody>
      </p:sp>
      <p:sp>
        <p:nvSpPr>
          <p:cNvPr id="23" name="TextBox 22">
            <a:extLst>
              <a:ext uri="{FF2B5EF4-FFF2-40B4-BE49-F238E27FC236}">
                <a16:creationId xmlns:a16="http://schemas.microsoft.com/office/drawing/2014/main" id="{2DB43F88-51EA-B768-F7C5-25487CFFAF71}"/>
              </a:ext>
            </a:extLst>
          </p:cNvPr>
          <p:cNvSpPr txBox="1"/>
          <p:nvPr/>
        </p:nvSpPr>
        <p:spPr>
          <a:xfrm>
            <a:off x="278783" y="1070048"/>
            <a:ext cx="10473958" cy="523220"/>
          </a:xfrm>
          <a:prstGeom prst="rect">
            <a:avLst/>
          </a:prstGeom>
          <a:noFill/>
        </p:spPr>
        <p:txBody>
          <a:bodyPr wrap="none" lIns="0" rtlCol="0">
            <a:spAutoFit/>
          </a:bodyPr>
          <a:lstStyle/>
          <a:p>
            <a:pPr algn="l"/>
            <a:r>
              <a:rPr lang="en-US" sz="2800" dirty="0">
                <a:latin typeface="Arial" panose="020B0604020202020204" pitchFamily="34" charset="0"/>
              </a:rPr>
              <a:t>Problem 2: Technical Implementation Affects License Applicability</a:t>
            </a:r>
            <a:endParaRPr lang="en-US" sz="2800" b="0" i="0" u="none" strike="noStrike" dirty="0">
              <a:effectLst/>
              <a:latin typeface="Arial" panose="020B0604020202020204" pitchFamily="34" charset="0"/>
            </a:endParaRPr>
          </a:p>
        </p:txBody>
      </p:sp>
      <p:sp>
        <p:nvSpPr>
          <p:cNvPr id="25" name="Google Shape;121;p54">
            <a:extLst>
              <a:ext uri="{FF2B5EF4-FFF2-40B4-BE49-F238E27FC236}">
                <a16:creationId xmlns:a16="http://schemas.microsoft.com/office/drawing/2014/main" id="{F3C7B009-029E-8326-380A-082C2309B204}"/>
              </a:ext>
            </a:extLst>
          </p:cNvPr>
          <p:cNvSpPr txBox="1">
            <a:spLocks/>
          </p:cNvSpPr>
          <p:nvPr/>
        </p:nvSpPr>
        <p:spPr>
          <a:xfrm>
            <a:off x="194560" y="318155"/>
            <a:ext cx="11505868" cy="680700"/>
          </a:xfrm>
          <a:prstGeom prst="rect">
            <a:avLst/>
          </a:prstGeom>
          <a:noFill/>
          <a:ln>
            <a:noFill/>
          </a:ln>
          <a:effectLst/>
        </p:spPr>
        <p:txBody>
          <a:bodyPr spcFirstLastPara="1" vert="horz" wrap="square" lIns="91425" tIns="45700" rIns="91425" bIns="45700" rtlCol="0" anchor="b" anchorCtr="0">
            <a:normAutofit/>
          </a:bodyPr>
          <a:lstStyle>
            <a:lvl1pPr algn="l" defTabSz="457200" rtl="0" eaLnBrk="1" latinLnBrk="0" hangingPunct="1">
              <a:spcBef>
                <a:spcPct val="0"/>
              </a:spcBef>
              <a:buNone/>
              <a:defRPr sz="24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lt1"/>
              </a:buClr>
              <a:buSzPts val="3200"/>
              <a:buFont typeface="Calibri"/>
              <a:buNone/>
            </a:pPr>
            <a:r>
              <a:rPr lang="en-US" sz="3200" b="1" dirty="0"/>
              <a:t>License Compliance: Beyond Static Risk Analysis</a:t>
            </a:r>
            <a:endParaRPr lang="en-US" sz="4800" b="1" dirty="0"/>
          </a:p>
        </p:txBody>
      </p:sp>
      <p:sp>
        <p:nvSpPr>
          <p:cNvPr id="27" name="TextBox 26">
            <a:extLst>
              <a:ext uri="{FF2B5EF4-FFF2-40B4-BE49-F238E27FC236}">
                <a16:creationId xmlns:a16="http://schemas.microsoft.com/office/drawing/2014/main" id="{7056AFA0-8A3B-3A59-A1EC-6E5A4A10AC33}"/>
              </a:ext>
            </a:extLst>
          </p:cNvPr>
          <p:cNvSpPr txBox="1"/>
          <p:nvPr/>
        </p:nvSpPr>
        <p:spPr>
          <a:xfrm>
            <a:off x="0" y="6525908"/>
            <a:ext cx="12192000" cy="246221"/>
          </a:xfrm>
          <a:prstGeom prst="rect">
            <a:avLst/>
          </a:prstGeom>
          <a:noFill/>
        </p:spPr>
        <p:txBody>
          <a:bodyPr wrap="square" rtlCol="0">
            <a:spAutoFit/>
          </a:bodyPr>
          <a:lstStyle/>
          <a:p>
            <a:pPr algn="r"/>
            <a:r>
              <a:rPr lang="en-US" sz="1000" dirty="0"/>
              <a:t>Copyright 2025 Oscar Valenzuela B. Licensed under CC BY-ND 4.0. </a:t>
            </a:r>
            <a:endParaRPr lang="en-US" sz="1000" dirty="0">
              <a:latin typeface="+mj-lt"/>
            </a:endParaRPr>
          </a:p>
        </p:txBody>
      </p:sp>
    </p:spTree>
    <p:extLst>
      <p:ext uri="{BB962C8B-B14F-4D97-AF65-F5344CB8AC3E}">
        <p14:creationId xmlns:p14="http://schemas.microsoft.com/office/powerpoint/2010/main" val="2405182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672</TotalTime>
  <Words>2974</Words>
  <Application>Microsoft Macintosh PowerPoint</Application>
  <PresentationFormat>Widescreen</PresentationFormat>
  <Paragraphs>638</Paragraphs>
  <Slides>49</Slides>
  <Notes>42</Notes>
  <HiddenSlides>7</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-apple-system</vt:lpstr>
      <vt:lpstr>Amazon Ember</vt:lpstr>
      <vt:lpstr>Aptos</vt:lpstr>
      <vt:lpstr>Aptos Narrow</vt:lpstr>
      <vt:lpstr>Arial</vt:lpstr>
      <vt:lpstr>Calibri</vt:lpstr>
      <vt:lpstr>Calibri Light</vt:lpstr>
      <vt:lpstr>Google Sans</vt:lpstr>
      <vt:lpstr>Wingdings</vt:lpstr>
      <vt:lpstr>Celestial</vt:lpstr>
      <vt:lpstr>Taming the SBOM Chaos</vt:lpstr>
      <vt:lpstr>PowerPoint Presentation</vt:lpstr>
      <vt:lpstr>Open Source License Compliance Understanding the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Composition Analysis Tools are not magic wands</vt:lpstr>
      <vt:lpstr>PowerPoint Presentation</vt:lpstr>
      <vt:lpstr>PowerPoint Presentation</vt:lpstr>
      <vt:lpstr>PowerPoint Presentation</vt:lpstr>
      <vt:lpstr>PowerPoint Presentation</vt:lpstr>
      <vt:lpstr>Agentic AI A tool that learns to use tools</vt:lpstr>
      <vt:lpstr>PowerPoint Presentation</vt:lpstr>
      <vt:lpstr>PowerPoint Presentation</vt:lpstr>
      <vt:lpstr>Agentic AI The Basics</vt:lpstr>
      <vt:lpstr>PowerPoint Presentation</vt:lpstr>
      <vt:lpstr>PowerPoint Presentation</vt:lpstr>
      <vt:lpstr>Agentic AI resolving a practical problem: sbomS</vt:lpstr>
      <vt:lpstr>PowerPoint Presentation</vt:lpstr>
      <vt:lpstr>PowerPoint Presentation</vt:lpstr>
      <vt:lpstr>Practical Example: Using Agentic AI for SBOM Analysis</vt:lpstr>
      <vt:lpstr>Choosing the right strategy</vt:lpstr>
      <vt:lpstr>PowerPoint Presentation</vt:lpstr>
      <vt:lpstr>PowerPoint Presentation</vt:lpstr>
      <vt:lpstr>PowerPoint Presentation</vt:lpstr>
      <vt:lpstr>PowerPoint Presentation</vt:lpstr>
      <vt:lpstr>Let’s build our Agentic AI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Oscar Valenzuela</dc:creator>
  <cp:lastModifiedBy>Oscar Valenzuela</cp:lastModifiedBy>
  <cp:revision>23</cp:revision>
  <dcterms:created xsi:type="dcterms:W3CDTF">2025-04-02T23:02:09Z</dcterms:created>
  <dcterms:modified xsi:type="dcterms:W3CDTF">2025-04-07T09:49:47Z</dcterms:modified>
</cp:coreProperties>
</file>