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84" r:id="rId3"/>
    <p:sldId id="317" r:id="rId4"/>
    <p:sldId id="259" r:id="rId5"/>
    <p:sldId id="287" r:id="rId6"/>
    <p:sldId id="288" r:id="rId7"/>
    <p:sldId id="291" r:id="rId8"/>
    <p:sldId id="286" r:id="rId9"/>
    <p:sldId id="292" r:id="rId10"/>
    <p:sldId id="293" r:id="rId11"/>
    <p:sldId id="294" r:id="rId12"/>
    <p:sldId id="295" r:id="rId13"/>
    <p:sldId id="258" r:id="rId14"/>
    <p:sldId id="296" r:id="rId15"/>
    <p:sldId id="297" r:id="rId16"/>
    <p:sldId id="298" r:id="rId17"/>
    <p:sldId id="299" r:id="rId18"/>
    <p:sldId id="303" r:id="rId19"/>
    <p:sldId id="301" r:id="rId20"/>
    <p:sldId id="302" r:id="rId21"/>
    <p:sldId id="300" r:id="rId22"/>
    <p:sldId id="304" r:id="rId23"/>
    <p:sldId id="305" r:id="rId24"/>
    <p:sldId id="306" r:id="rId25"/>
    <p:sldId id="268" r:id="rId26"/>
    <p:sldId id="307" r:id="rId27"/>
    <p:sldId id="309" r:id="rId28"/>
    <p:sldId id="308" r:id="rId29"/>
    <p:sldId id="312" r:id="rId30"/>
    <p:sldId id="313" r:id="rId31"/>
    <p:sldId id="314" r:id="rId32"/>
    <p:sldId id="263" r:id="rId33"/>
    <p:sldId id="318" r:id="rId34"/>
    <p:sldId id="319" r:id="rId35"/>
    <p:sldId id="320" r:id="rId36"/>
    <p:sldId id="321" r:id="rId37"/>
    <p:sldId id="279" r:id="rId38"/>
  </p:sldIdLst>
  <p:sldSz cx="9144000" cy="5143500" type="screen16x9"/>
  <p:notesSz cx="6858000" cy="9144000"/>
  <p:embeddedFontLst>
    <p:embeddedFont>
      <p:font typeface="Dosis Light" panose="020B0604020202020204" charset="0"/>
      <p:regular r:id="rId40"/>
      <p:bold r:id="rId41"/>
    </p:embeddedFont>
    <p:embeddedFont>
      <p:font typeface="Titillium Web" panose="020B060402020202020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Titillium Web Light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B16DB5-9187-4CC7-9788-F7C4A23734C5}">
  <a:tblStyle styleId="{8BB16DB5-9187-4CC7-9788-F7C4A23734C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65" autoAdjust="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CTF tienen unos buenos resultados profesionales. Durante el análisis se ha podido comprobar que existen juegos comerciales de éxito que han sido desarrollados con la herramienta. </a:t>
            </a:r>
            <a:b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Junto con Game </a:t>
            </a:r>
            <a:r>
              <a:rPr lang="es-E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Maker</a:t>
            </a:r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 el programa que mayores posibilidades de exportación tiene, lo que garantiza que los juegos creados puedan ser jugados en multitud de plataformas y sistemas.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1454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54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CTF tienen unos buenos resultados profesionales. Durante el análisis se ha podido comprobar que existen juegos comerciales de éxito que han sido desarrollados con la herramienta. </a:t>
            </a:r>
            <a:b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Junto con Game </a:t>
            </a:r>
            <a:r>
              <a:rPr lang="es-E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Maker</a:t>
            </a:r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 el programa que mayores posibilidades de exportación tiene, lo que garantiza que los juegos creados puedan ser jugados en multitud de plataformas y sistemas.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8869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628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CTF tienen unos buenos resultados profesionales. Durante el análisis se ha podido comprobar que existen juegos comerciales de éxito que han sido desarrollados con la herramienta. </a:t>
            </a:r>
            <a:b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Junto con Game </a:t>
            </a:r>
            <a:r>
              <a:rPr lang="es-E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Maker</a:t>
            </a:r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 el programa que mayores posibilidades de exportación tiene, lo que garantiza que los juegos creados puedan ser jugados en multitud de plataformas y sistemas.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7438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202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CTF tienen unos buenos resultados profesionales. Durante el análisis se ha podido comprobar que existen juegos comerciales de éxito que han sido desarrollados con la herramienta. </a:t>
            </a:r>
            <a:b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Junto con Game </a:t>
            </a:r>
            <a:r>
              <a:rPr lang="es-E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Maker</a:t>
            </a:r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 el programa que mayores posibilidades de exportación tiene, lo que garantiza que los juegos creados puedan ser jugados en multitud de plataformas y sistemas.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6366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Shape 39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Shape 39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187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Shape 39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Shape 39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21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7593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682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principales razones que explican esta diferencia de tiempo son las siguientes:</a:t>
            </a:r>
          </a:p>
          <a:p>
            <a:pPr lvl="0"/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 </a:t>
            </a:r>
            <a:r>
              <a:rPr lang="es-E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Maker</a:t>
            </a:r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 pensado para crear juegos de una forma rápida y eficaz, por lo que todo el entorno ayuda a esa velocidad de desarrollo. Mientras que el desarrollo en SFML parte de un programa en C++ de carácter generalista y no pensando en un principio para el desarrollo de juegos.</a:t>
            </a:r>
            <a:b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juego en C++ y SFML se ha tenido que crear todo el bucle del juego y la gestión del tiempo para que funcione a la misma velocidad en todos los equipos. Por el contrario, en GM la gestión del bucle de juego y del tiempo ya está realizada y hay que implementarla. </a:t>
            </a:r>
            <a:b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sistema de eventos y acciones en GM ahorra mucho tiempo de desarrollo.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6443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Shape 38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Shape 3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se ha podido comprobar GM ofrece un rendimiento mejor en memoria y unos tiempos de desarrollo mucho más cortos que el juego en la versión C++. Las ventajas principales del desarrollo de GM se encuentran en la velocidad de implementación y la buena gestión de recursos de la CPU y de memoria.  </a:t>
            </a:r>
          </a:p>
          <a:p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recomienda el uso de GM para la creación de juegos a desarrolladores y usuarios que únicamente quieran crear juegos y no les importe aprender un programa y lenguaje de uso únicamente en un sistema. </a:t>
            </a:r>
          </a:p>
          <a:p>
            <a:r>
              <a:rPr lang="es-E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Pese al mayor tiempo de implementación en SFML, es recomendable para usuarios que no quieran quedarse únicamente en desarrollar juegos, sino que quieran en un futuro crear otras aplicaciones y sistemas. Además, al tratarse de un programa en C++ se está aprendiendo un lenguaje de programación universal y que puede usarse en multitud de entornos y sistemas, incluso con en GM con un plugin.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8535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497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Shape 39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Shape 39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2808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Shape 39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Shape 39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66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67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127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2" name="Shape 2122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123" name="Shape 2123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124" name="Shape 2124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grpSp>
        <p:nvGrpSpPr>
          <p:cNvPr id="2125" name="Shape 2125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126" name="Shape 212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83" name="Shape 2183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184" name="Shape 218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46" name="Shape 2246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247" name="Shape 224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48" name="Shape 2348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349" name="Shape 234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99" name="Shape 2399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‹Nº›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‹Nº›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Análisis de herramie</a:t>
            </a:r>
            <a:r>
              <a:rPr lang="es-ES" dirty="0" err="1"/>
              <a:t>ntas</a:t>
            </a:r>
            <a:r>
              <a:rPr lang="es-ES" dirty="0"/>
              <a:t> de creación de videojuegos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868A0-1EE4-46F9-9112-50C22EFA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D0E1D8-183D-4470-A7A6-98BA3045D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Diferencia excesiva con el resto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5E845B-B9D8-4850-9A55-9CB621A3969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/>
              <a:t>Limitaciones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ED86D4-DCDB-42F3-BD0B-06B2552A201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s-ES" dirty="0"/>
              <a:t>Escasa documentación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9E1DE0-4346-415C-91D4-24B06DA1F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689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868A0-1EE4-46F9-9112-50C22EFA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D0E1D8-183D-4470-A7A6-98BA3045D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Motivos de Seguridad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5E845B-B9D8-4850-9A55-9CB621A3969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/>
              <a:t>En desuso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9E1DE0-4346-415C-91D4-24B06DA1F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708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F80C3-7024-423A-91D1-B08C790B40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Imagen 4" descr="Resultado de imagen de torque 2d logo">
            <a:extLst>
              <a:ext uri="{FF2B5EF4-FFF2-40B4-BE49-F238E27FC236}">
                <a16:creationId xmlns:a16="http://schemas.microsoft.com/office/drawing/2014/main" id="{A499EDDD-1FA5-40B5-A1F9-B600EF2048F3}"/>
              </a:ext>
            </a:extLst>
          </p:cNvPr>
          <p:cNvPicPr/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1" y="530352"/>
            <a:ext cx="821123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Resultado de imagen de unreal 4 logo">
            <a:extLst>
              <a:ext uri="{FF2B5EF4-FFF2-40B4-BE49-F238E27FC236}">
                <a16:creationId xmlns:a16="http://schemas.microsoft.com/office/drawing/2014/main" id="{1DFFC64F-1B22-445F-BF6A-3FA557E76765}"/>
              </a:ext>
            </a:extLst>
          </p:cNvPr>
          <p:cNvPicPr/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041" y="2473748"/>
            <a:ext cx="1059180" cy="117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Resultado de imagen de cocos 2d logo">
            <a:extLst>
              <a:ext uri="{FF2B5EF4-FFF2-40B4-BE49-F238E27FC236}">
                <a16:creationId xmlns:a16="http://schemas.microsoft.com/office/drawing/2014/main" id="{2585C437-2839-46A5-9CF9-601E835D06EA}"/>
              </a:ext>
            </a:extLst>
          </p:cNvPr>
          <p:cNvPicPr/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30" y="227298"/>
            <a:ext cx="971550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Resultado de imagen de godot engine">
            <a:extLst>
              <a:ext uri="{FF2B5EF4-FFF2-40B4-BE49-F238E27FC236}">
                <a16:creationId xmlns:a16="http://schemas.microsoft.com/office/drawing/2014/main" id="{F767439F-E57C-472F-BA6D-0B3D75CBF9A6}"/>
              </a:ext>
            </a:extLst>
          </p:cNvPr>
          <p:cNvPicPr/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68" y="228216"/>
            <a:ext cx="1439545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Resultado de imagen de marmalade engine">
            <a:extLst>
              <a:ext uri="{FF2B5EF4-FFF2-40B4-BE49-F238E27FC236}">
                <a16:creationId xmlns:a16="http://schemas.microsoft.com/office/drawing/2014/main" id="{8B9137F6-ED0B-463E-83DC-D8C729FCA0AA}"/>
              </a:ext>
            </a:extLst>
          </p:cNvPr>
          <p:cNvPicPr/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71" y="3345249"/>
            <a:ext cx="1439545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Resultado de imagen de unity 3d">
            <a:extLst>
              <a:ext uri="{FF2B5EF4-FFF2-40B4-BE49-F238E27FC236}">
                <a16:creationId xmlns:a16="http://schemas.microsoft.com/office/drawing/2014/main" id="{A27653F4-CD9D-4B70-B975-49B96E4DE2F7}"/>
              </a:ext>
            </a:extLst>
          </p:cNvPr>
          <p:cNvPicPr/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730" y="1753975"/>
            <a:ext cx="2743200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F0A873F-F96E-464B-9D38-B488A055D562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618523" y="3614989"/>
            <a:ext cx="1190498" cy="119049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D4470F4-B41E-4634-B686-D4240877639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1699411" y="524981"/>
            <a:ext cx="2127738" cy="553212"/>
          </a:xfrm>
          <a:prstGeom prst="rect">
            <a:avLst/>
          </a:prstGeom>
        </p:spPr>
      </p:pic>
      <p:pic>
        <p:nvPicPr>
          <p:cNvPr id="18" name="Imagen 17" descr="Resultado de imagen de Gdevelop">
            <a:extLst>
              <a:ext uri="{FF2B5EF4-FFF2-40B4-BE49-F238E27FC236}">
                <a16:creationId xmlns:a16="http://schemas.microsoft.com/office/drawing/2014/main" id="{A443DC68-74E5-4885-A321-4DEF5A3A132B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884" y="1966383"/>
            <a:ext cx="1799590" cy="50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 descr="Imagen que contiene servicio de mesa, imágenes prediseñadas, plato, vajilla&#10;&#10;Descripción generada con confianza alta">
            <a:extLst>
              <a:ext uri="{FF2B5EF4-FFF2-40B4-BE49-F238E27FC236}">
                <a16:creationId xmlns:a16="http://schemas.microsoft.com/office/drawing/2014/main" id="{740F4617-3997-49A1-BBDA-1B8BB8C6FF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8158" y="1554146"/>
            <a:ext cx="1960626" cy="620287"/>
          </a:xfrm>
          <a:prstGeom prst="rect">
            <a:avLst/>
          </a:prstGeom>
        </p:spPr>
      </p:pic>
      <p:pic>
        <p:nvPicPr>
          <p:cNvPr id="21" name="Imagen 20" descr="Imagen relacionada">
            <a:extLst>
              <a:ext uri="{FF2B5EF4-FFF2-40B4-BE49-F238E27FC236}">
                <a16:creationId xmlns:a16="http://schemas.microsoft.com/office/drawing/2014/main" id="{44F1612F-8252-41F1-8342-05B8089D40E2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458" y="3705127"/>
            <a:ext cx="1010221" cy="1010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n 21" descr="The game maker logo.png">
            <a:extLst>
              <a:ext uri="{FF2B5EF4-FFF2-40B4-BE49-F238E27FC236}">
                <a16:creationId xmlns:a16="http://schemas.microsoft.com/office/drawing/2014/main" id="{CF44ADDC-DC8B-4182-B272-6BD7A7673283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08" y="2364789"/>
            <a:ext cx="980092" cy="980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22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66607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Click </a:t>
            </a:r>
            <a:r>
              <a:rPr lang="es-ES" dirty="0" err="1"/>
              <a:t>Team</a:t>
            </a:r>
            <a:r>
              <a:rPr lang="es-ES" dirty="0"/>
              <a:t> </a:t>
            </a:r>
            <a:r>
              <a:rPr lang="es-ES" dirty="0" err="1"/>
              <a:t>Fusion</a:t>
            </a:r>
            <a:endParaRPr lang="en" dirty="0"/>
          </a:p>
        </p:txBody>
      </p:sp>
      <p:pic>
        <p:nvPicPr>
          <p:cNvPr id="3852" name="Shape 385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9EC6EC-946A-44D7-827C-C560A1999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827" y="1530840"/>
            <a:ext cx="5012183" cy="28601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42A35BC-C67E-449E-A16F-18B5894B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CTF: Aspectos Positivos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2F7746-A15F-409D-A08F-C321BDBE9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Resultados Profesionales.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Posibilidades de Exportación.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DE691B0-97EF-478E-8B78-2402A8ABAD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993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213C5-D721-459C-8F5C-62C02B17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CTF: Aspectos Negativo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E0D50E-8735-4F8C-95C5-6CFD6E606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documentación que ofrece es escasa, de mala calidad y con multitud de errores y fallos.</a:t>
            </a:r>
            <a:br>
              <a:rPr lang="es-ES" dirty="0"/>
            </a:br>
            <a:endParaRPr lang="es-ES" dirty="0"/>
          </a:p>
          <a:p>
            <a:r>
              <a:rPr lang="es-ES" dirty="0"/>
              <a:t>Los tutoriales oficiales, por su gran cantidad de errores no ofrecen las posibilidades de aprendizaje para el usuario que se podría esperar.</a:t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E66079-3D1D-4C9E-A6C1-5EDEBA204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38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66607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/>
              <a:t>Gdevelop</a:t>
            </a:r>
            <a:endParaRPr lang="en" dirty="0"/>
          </a:p>
        </p:txBody>
      </p:sp>
      <p:pic>
        <p:nvPicPr>
          <p:cNvPr id="3852" name="Shape 385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1C5F9C-DAB8-4402-B54F-0C7259A01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043" y="1709928"/>
            <a:ext cx="5353193" cy="25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42A35BC-C67E-449E-A16F-18B5894B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Gdevelop</a:t>
            </a:r>
            <a:r>
              <a:rPr lang="es-ES" dirty="0"/>
              <a:t>: Aspectos Positivos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2F7746-A15F-409D-A08F-C321BDBE9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Programa libre y de código abierto.</a:t>
            </a:r>
          </a:p>
          <a:p>
            <a:r>
              <a:rPr lang="es-ES" dirty="0"/>
              <a:t>La documentación disponible es extensa y bien realizada.</a:t>
            </a:r>
          </a:p>
          <a:p>
            <a:r>
              <a:rPr lang="es-ES" dirty="0"/>
              <a:t>No es necesario tener ningún tipo de conocimiento previo.</a:t>
            </a:r>
          </a:p>
          <a:p>
            <a:r>
              <a:rPr lang="es-ES" dirty="0"/>
              <a:t>Muy sencillo de usar.</a:t>
            </a:r>
          </a:p>
          <a:p>
            <a:r>
              <a:rPr lang="es-ES" dirty="0"/>
              <a:t>Los requisitos de funcionamiento muy bajos.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DE691B0-97EF-478E-8B78-2402A8ABAD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25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213C5-D721-459C-8F5C-62C02B17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Gdevelop</a:t>
            </a:r>
            <a:r>
              <a:rPr lang="es-ES" dirty="0"/>
              <a:t>: Aspectos Negativo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E0D50E-8735-4F8C-95C5-6CFD6E606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posibilidades de escalabilidad son nulas.</a:t>
            </a:r>
            <a:br>
              <a:rPr lang="es-ES" dirty="0"/>
            </a:br>
            <a:endParaRPr lang="es-ES" dirty="0"/>
          </a:p>
          <a:p>
            <a:r>
              <a:rPr lang="es-ES" dirty="0"/>
              <a:t>No es una herramienta destinada a realizar grandes proyectos.</a:t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E66079-3D1D-4C9E-A6C1-5EDEBA204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28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66607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/>
              <a:t>Construct</a:t>
            </a:r>
            <a:r>
              <a:rPr lang="es-ES" dirty="0"/>
              <a:t> 2</a:t>
            </a:r>
            <a:endParaRPr lang="en" dirty="0"/>
          </a:p>
        </p:txBody>
      </p:sp>
      <p:pic>
        <p:nvPicPr>
          <p:cNvPr id="3852" name="Shape 385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FFFD9D2-39D0-471C-AE96-D11A245E1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103" y="1704433"/>
            <a:ext cx="5351145" cy="273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3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5F1C9A4-E099-42C4-9F3F-93231B1C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que este trabajo?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95DB3F-A501-4000-852E-98DE8BB76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Reparo a las herramientas.</a:t>
            </a:r>
            <a:br>
              <a:rPr lang="es-ES" dirty="0"/>
            </a:br>
            <a:endParaRPr lang="es-ES" dirty="0"/>
          </a:p>
          <a:p>
            <a:r>
              <a:rPr lang="es-ES" dirty="0"/>
              <a:t>Poco estudiado.</a:t>
            </a:r>
            <a:br>
              <a:rPr lang="es-ES" dirty="0"/>
            </a:br>
            <a:endParaRPr lang="es-ES" dirty="0"/>
          </a:p>
          <a:p>
            <a:r>
              <a:rPr lang="es-ES" dirty="0"/>
              <a:t>Carácter generalista.</a:t>
            </a:r>
          </a:p>
        </p:txBody>
      </p:sp>
    </p:spTree>
    <p:extLst>
      <p:ext uri="{BB962C8B-B14F-4D97-AF65-F5344CB8AC3E}">
        <p14:creationId xmlns:p14="http://schemas.microsoft.com/office/powerpoint/2010/main" val="1753118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42A35BC-C67E-449E-A16F-18B5894B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Construct</a:t>
            </a:r>
            <a:r>
              <a:rPr lang="es-ES" dirty="0"/>
              <a:t> 2: Aspectos Positivos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2F7746-A15F-409D-A08F-C321BDBE9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Tiene gran cantidad de recursos para el aprendizaje, para todo tipo de usuarios y niveles, lo que facilita el acercamiento al programa.</a:t>
            </a:r>
          </a:p>
          <a:p>
            <a:r>
              <a:rPr lang="es-ES" dirty="0"/>
              <a:t>Los tutoriales oficiales analizados son los más completos y correctos de todos los analizados.</a:t>
            </a:r>
          </a:p>
          <a:p>
            <a:r>
              <a:rPr lang="es-ES" dirty="0"/>
              <a:t>Programa muy escalable.</a:t>
            </a:r>
          </a:p>
          <a:p>
            <a:r>
              <a:rPr lang="es-ES" dirty="0"/>
              <a:t>Su modo gratuito sin prácticamente limitaciones.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DE691B0-97EF-478E-8B78-2402A8ABAD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873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213C5-D721-459C-8F5C-62C02B17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Construct</a:t>
            </a:r>
            <a:r>
              <a:rPr lang="es-ES" dirty="0"/>
              <a:t> 2: Aspectos Negativo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E0D50E-8735-4F8C-95C5-6CFD6E606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requisitos de instalación son los más altos de todo el estudio.</a:t>
            </a:r>
          </a:p>
          <a:p>
            <a:r>
              <a:rPr lang="es-ES" dirty="0"/>
              <a:t>Su uso profesional es meramente anecdótico.</a:t>
            </a:r>
          </a:p>
          <a:p>
            <a:r>
              <a:rPr lang="es-ES" dirty="0"/>
              <a:t>Licencias caras.</a:t>
            </a:r>
          </a:p>
          <a:p>
            <a:r>
              <a:rPr lang="es-ES" dirty="0"/>
              <a:t>La nomenclatura del programa ésta basada en la lógica de programación</a:t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E66079-3D1D-4C9E-A6C1-5EDEBA204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287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66607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Game </a:t>
            </a:r>
            <a:r>
              <a:rPr lang="es-ES" dirty="0" err="1"/>
              <a:t>Maker</a:t>
            </a:r>
            <a:endParaRPr lang="en" dirty="0"/>
          </a:p>
        </p:txBody>
      </p:sp>
      <p:pic>
        <p:nvPicPr>
          <p:cNvPr id="3852" name="Shape 385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9EA347-A9BF-4EEB-8E11-544543381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008" y="1645920"/>
            <a:ext cx="5830900" cy="257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22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42A35BC-C67E-449E-A16F-18B5894B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Game </a:t>
            </a:r>
            <a:r>
              <a:rPr lang="es-ES" dirty="0" err="1"/>
              <a:t>Maker</a:t>
            </a:r>
            <a:r>
              <a:rPr lang="es-ES" dirty="0"/>
              <a:t>: Aspectos Positivos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2F7746-A15F-409D-A08F-C321BDBE9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Dispone de muchos tutoriales y proyectos ejemplo </a:t>
            </a:r>
          </a:p>
          <a:p>
            <a:r>
              <a:rPr lang="es-ES" dirty="0"/>
              <a:t>Las posibilidades de exportación.</a:t>
            </a:r>
          </a:p>
          <a:p>
            <a:r>
              <a:rPr lang="es-ES" dirty="0"/>
              <a:t>Funcionamiento </a:t>
            </a:r>
            <a:r>
              <a:rPr lang="es-ES" dirty="0" err="1"/>
              <a:t>hñbrido</a:t>
            </a:r>
            <a:r>
              <a:rPr lang="es-ES" dirty="0"/>
              <a:t>.</a:t>
            </a:r>
          </a:p>
          <a:p>
            <a:r>
              <a:rPr lang="es-ES" dirty="0"/>
              <a:t>Escalabilidad gracias al GML. </a:t>
            </a:r>
          </a:p>
          <a:p>
            <a:r>
              <a:rPr lang="es-ES" dirty="0"/>
              <a:t>Multitud de juegos comerciales y casos de éxito.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DE691B0-97EF-478E-8B78-2402A8ABAD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5128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213C5-D721-459C-8F5C-62C02B17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Game </a:t>
            </a:r>
            <a:r>
              <a:rPr lang="es-ES" dirty="0" err="1"/>
              <a:t>Maker</a:t>
            </a:r>
            <a:r>
              <a:rPr lang="es-ES" dirty="0"/>
              <a:t>: Aspectos Negativo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E0D50E-8735-4F8C-95C5-6CFD6E606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Precio de los módulos de exportación.</a:t>
            </a:r>
          </a:p>
          <a:p>
            <a:endParaRPr lang="es-ES" dirty="0"/>
          </a:p>
          <a:p>
            <a:r>
              <a:rPr lang="es-ES" dirty="0"/>
              <a:t>Su modo gratuito tiene demasiadas limitaciones .</a:t>
            </a:r>
          </a:p>
          <a:p>
            <a:endParaRPr lang="es-ES" dirty="0"/>
          </a:p>
          <a:p>
            <a:r>
              <a:rPr lang="es-ES" dirty="0"/>
              <a:t>Migración por GM2.</a:t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E66079-3D1D-4C9E-A6C1-5EDEBA204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8828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Shape 3937"/>
          <p:cNvSpPr txBox="1">
            <a:spLocks noGrp="1"/>
          </p:cNvSpPr>
          <p:nvPr>
            <p:ph type="title"/>
          </p:nvPr>
        </p:nvSpPr>
        <p:spPr>
          <a:xfrm>
            <a:off x="718300" y="455911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Resultados del análisis</a:t>
            </a:r>
            <a:endParaRPr lang="en" dirty="0"/>
          </a:p>
        </p:txBody>
      </p:sp>
      <p:sp>
        <p:nvSpPr>
          <p:cNvPr id="3939" name="Shape 3939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B6503E6-8687-4F66-BD7A-F4D75D7A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" y="1313311"/>
            <a:ext cx="68580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Programación clásica vs </a:t>
            </a:r>
            <a:r>
              <a:rPr lang="es-ES" dirty="0" err="1"/>
              <a:t>Framwork</a:t>
            </a:r>
            <a:r>
              <a:rPr lang="es-ES" dirty="0"/>
              <a:t> de creación</a:t>
            </a:r>
            <a:endParaRPr lang="en"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Buscando candidatos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6777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D8509E-7E22-4C55-A89A-BFFD2AD3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SFML vs Game </a:t>
            </a:r>
            <a:r>
              <a:rPr lang="es-ES" dirty="0" err="1"/>
              <a:t>Maker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B40E2D-BC26-45B6-AA3D-C178F1D2C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Creación mismo juego Clon </a:t>
            </a:r>
            <a:r>
              <a:rPr lang="es-ES" dirty="0" err="1"/>
              <a:t>Space</a:t>
            </a:r>
            <a:r>
              <a:rPr lang="es-ES" dirty="0"/>
              <a:t> </a:t>
            </a:r>
            <a:r>
              <a:rPr lang="es-ES" dirty="0" err="1"/>
              <a:t>Invaders</a:t>
            </a:r>
            <a:r>
              <a:rPr lang="es-ES" dirty="0"/>
              <a:t>.</a:t>
            </a:r>
            <a:br>
              <a:rPr lang="es-ES" dirty="0"/>
            </a:br>
            <a:endParaRPr lang="es-ES" dirty="0"/>
          </a:p>
          <a:p>
            <a:r>
              <a:rPr lang="es-ES" dirty="0"/>
              <a:t>Mismos Sprites.</a:t>
            </a:r>
          </a:p>
          <a:p>
            <a:endParaRPr lang="es-ES" dirty="0"/>
          </a:p>
          <a:p>
            <a:r>
              <a:rPr lang="es-ES" dirty="0"/>
              <a:t>Comparación de tiempos y esfuerzos.</a:t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6741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Shape 3937"/>
          <p:cNvSpPr txBox="1">
            <a:spLocks noGrp="1"/>
          </p:cNvSpPr>
          <p:nvPr>
            <p:ph type="title"/>
          </p:nvPr>
        </p:nvSpPr>
        <p:spPr>
          <a:xfrm>
            <a:off x="718300" y="455911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Juego en C++ SFML: Estructura</a:t>
            </a:r>
            <a:endParaRPr lang="en" dirty="0"/>
          </a:p>
        </p:txBody>
      </p:sp>
      <p:sp>
        <p:nvSpPr>
          <p:cNvPr id="3939" name="Shape 3939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pic>
        <p:nvPicPr>
          <p:cNvPr id="5" name="Imagen 4" descr="C:\Users\osb\AppData\Local\Microsoft\Windows\INetCache\Content.Word\diagrama general.png">
            <a:extLst>
              <a:ext uri="{FF2B5EF4-FFF2-40B4-BE49-F238E27FC236}">
                <a16:creationId xmlns:a16="http://schemas.microsoft.com/office/drawing/2014/main" id="{24A6D11F-4F2F-4ABD-BE50-4515D150AC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18" y="1616202"/>
            <a:ext cx="6055995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728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40231" y="41933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Juego GM: Estructura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708352" y="149760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Room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s-ES" sz="1800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Main</a:t>
            </a:r>
            <a:r>
              <a:rPr lang="es-ES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lang="es-ES" sz="1800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Menu</a:t>
            </a: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Shape 3978"/>
          <p:cNvSpPr/>
          <p:nvPr/>
        </p:nvSpPr>
        <p:spPr>
          <a:xfrm>
            <a:off x="5450884" y="149760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Room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Victory</a:t>
            </a:r>
          </a:p>
        </p:txBody>
      </p:sp>
      <p:sp>
        <p:nvSpPr>
          <p:cNvPr id="3979" name="Shape 3979"/>
          <p:cNvSpPr/>
          <p:nvPr/>
        </p:nvSpPr>
        <p:spPr>
          <a:xfrm>
            <a:off x="3161914" y="149760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Room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Game</a:t>
            </a:r>
          </a:p>
        </p:txBody>
      </p:sp>
      <p:cxnSp>
        <p:nvCxnSpPr>
          <p:cNvPr id="3980" name="Shape 3980"/>
          <p:cNvCxnSpPr>
            <a:stCxn id="3977" idx="3"/>
            <a:endCxn id="3979" idx="1"/>
          </p:cNvCxnSpPr>
          <p:nvPr/>
        </p:nvCxnSpPr>
        <p:spPr>
          <a:xfrm flipV="1">
            <a:off x="2271052" y="2266950"/>
            <a:ext cx="890862" cy="3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981" name="Shape 3981"/>
          <p:cNvCxnSpPr>
            <a:stCxn id="3979" idx="3"/>
            <a:endCxn id="3978" idx="1"/>
          </p:cNvCxnSpPr>
          <p:nvPr/>
        </p:nvCxnSpPr>
        <p:spPr>
          <a:xfrm>
            <a:off x="4724614" y="2266950"/>
            <a:ext cx="72627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3982" name="Shape 3982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D30EDCA-21A3-4044-9C39-DE1E4ECAE55C}"/>
              </a:ext>
            </a:extLst>
          </p:cNvPr>
          <p:cNvCxnSpPr>
            <a:cxnSpLocks/>
          </p:cNvCxnSpPr>
          <p:nvPr/>
        </p:nvCxnSpPr>
        <p:spPr>
          <a:xfrm>
            <a:off x="3943264" y="2899140"/>
            <a:ext cx="0" cy="63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6771876-0187-465C-BD0B-F4CFDCA4EA50}"/>
              </a:ext>
            </a:extLst>
          </p:cNvPr>
          <p:cNvSpPr/>
          <p:nvPr/>
        </p:nvSpPr>
        <p:spPr>
          <a:xfrm>
            <a:off x="3161914" y="3552240"/>
            <a:ext cx="1652864" cy="1378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Enemy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BulletEnemy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BulletPlayer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Build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Director</a:t>
            </a:r>
          </a:p>
        </p:txBody>
      </p:sp>
    </p:spTree>
    <p:extLst>
      <p:ext uri="{BB962C8B-B14F-4D97-AF65-F5344CB8AC3E}">
        <p14:creationId xmlns:p14="http://schemas.microsoft.com/office/powerpoint/2010/main" val="119633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43D5B-7849-40CD-91B0-BEA72E1B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proyecto/Preguntas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1581B9-1921-46DA-893D-ACE037F83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Conocer los principales </a:t>
            </a:r>
            <a:r>
              <a:rPr lang="es-ES" dirty="0" err="1"/>
              <a:t>frameworks</a:t>
            </a:r>
            <a:r>
              <a:rPr lang="es-ES" dirty="0"/>
              <a:t> de creación de videojuegos y </a:t>
            </a:r>
            <a:r>
              <a:rPr lang="es-ES" dirty="0" err="1"/>
              <a:t>análizarlos</a:t>
            </a:r>
            <a:r>
              <a:rPr lang="es-ES" dirty="0"/>
              <a:t>.</a:t>
            </a:r>
            <a:br>
              <a:rPr lang="es-ES" dirty="0"/>
            </a:br>
            <a:endParaRPr lang="es-ES" dirty="0"/>
          </a:p>
          <a:p>
            <a:r>
              <a:rPr lang="es-ES" dirty="0"/>
              <a:t>Viabilidad de grandes proyectos.</a:t>
            </a:r>
            <a:br>
              <a:rPr lang="es-ES" dirty="0"/>
            </a:br>
            <a:endParaRPr lang="es-ES" dirty="0"/>
          </a:p>
          <a:p>
            <a:r>
              <a:rPr lang="es-ES" dirty="0"/>
              <a:t>Aprendizaje del funcionamiento. </a:t>
            </a:r>
            <a:br>
              <a:rPr lang="es-ES" dirty="0"/>
            </a:br>
            <a:endParaRPr lang="es-ES" dirty="0"/>
          </a:p>
          <a:p>
            <a:r>
              <a:rPr lang="es-ES" dirty="0"/>
              <a:t>Comparación con programación clásica.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A19AB9-582E-49B0-8A4F-B32312D7E1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7164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64DCD2C-0EA4-4E9C-B5EE-9DBA51B4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FBCC851-F337-4295-9249-330FCA41D9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7" name="Imagen 6" descr="C:\Users\osb\AppData\Local\Microsoft\Windows\INetCache\Content.Word\space_invasors_sfml.png">
            <a:extLst>
              <a:ext uri="{FF2B5EF4-FFF2-40B4-BE49-F238E27FC236}">
                <a16:creationId xmlns:a16="http://schemas.microsoft.com/office/drawing/2014/main" id="{117B02FC-484D-426E-A0B1-F62D8F6AF8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1" y="1810512"/>
            <a:ext cx="3554866" cy="246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C:\Users\osb\AppData\Local\Microsoft\Windows\INetCache\Content.Word\space_invasors_game_maker.png">
            <a:extLst>
              <a:ext uri="{FF2B5EF4-FFF2-40B4-BE49-F238E27FC236}">
                <a16:creationId xmlns:a16="http://schemas.microsoft.com/office/drawing/2014/main" id="{3D3C7D6B-CF91-4A18-A0E7-69C1A22A5A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91" y="1810512"/>
            <a:ext cx="3590866" cy="2467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187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00E8467-6001-44C3-A1EA-D4BA55DF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BA9AB6-D62E-4661-9D3E-F87F339FD2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A023ECE-BEC6-4748-A080-FC5FC5D82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07252"/>
              </p:ext>
            </p:extLst>
          </p:nvPr>
        </p:nvGraphicFramePr>
        <p:xfrm>
          <a:off x="880336" y="1944246"/>
          <a:ext cx="6700040" cy="128987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958377">
                  <a:extLst>
                    <a:ext uri="{9D8B030D-6E8A-4147-A177-3AD203B41FA5}">
                      <a16:colId xmlns:a16="http://schemas.microsoft.com/office/drawing/2014/main" val="3465185577"/>
                    </a:ext>
                  </a:extLst>
                </a:gridCol>
                <a:gridCol w="1533592">
                  <a:extLst>
                    <a:ext uri="{9D8B030D-6E8A-4147-A177-3AD203B41FA5}">
                      <a16:colId xmlns:a16="http://schemas.microsoft.com/office/drawing/2014/main" val="104017268"/>
                    </a:ext>
                  </a:extLst>
                </a:gridCol>
                <a:gridCol w="1297599">
                  <a:extLst>
                    <a:ext uri="{9D8B030D-6E8A-4147-A177-3AD203B41FA5}">
                      <a16:colId xmlns:a16="http://schemas.microsoft.com/office/drawing/2014/main" val="3712714036"/>
                    </a:ext>
                  </a:extLst>
                </a:gridCol>
                <a:gridCol w="955236">
                  <a:extLst>
                    <a:ext uri="{9D8B030D-6E8A-4147-A177-3AD203B41FA5}">
                      <a16:colId xmlns:a16="http://schemas.microsoft.com/office/drawing/2014/main" val="1968017499"/>
                    </a:ext>
                  </a:extLst>
                </a:gridCol>
                <a:gridCol w="955236">
                  <a:extLst>
                    <a:ext uri="{9D8B030D-6E8A-4147-A177-3AD203B41FA5}">
                      <a16:colId xmlns:a16="http://schemas.microsoft.com/office/drawing/2014/main" val="840592816"/>
                    </a:ext>
                  </a:extLst>
                </a:gridCol>
              </a:tblGrid>
              <a:tr h="579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Titillium Web" panose="020B0604020202020204" charset="0"/>
                        </a:rPr>
                        <a:t>Aplicación</a:t>
                      </a:r>
                      <a:endParaRPr lang="es-ES" sz="1400" dirty="0"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  <a:latin typeface="Titillium Web" panose="020B0604020202020204" charset="0"/>
                        </a:rPr>
                        <a:t>Consumo medio CPU</a:t>
                      </a:r>
                      <a:endParaRPr lang="es-ES" sz="1400"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Titillium Web" panose="020B0604020202020204" charset="0"/>
                        </a:rPr>
                        <a:t>Consumo medio RAM</a:t>
                      </a:r>
                      <a:endParaRPr lang="es-ES" sz="1400" dirty="0"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Titillium Web" panose="020B0604020202020204" charset="0"/>
                        </a:rPr>
                        <a:t>FPS</a:t>
                      </a:r>
                      <a:endParaRPr lang="es-ES" sz="1400" dirty="0"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Titillium Web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Tiempo Invertido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768792"/>
                  </a:ext>
                </a:extLst>
              </a:tr>
              <a:tr h="3551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Titillium Web" panose="020B0604020202020204" charset="0"/>
                        </a:rPr>
                        <a:t>Game </a:t>
                      </a:r>
                      <a:r>
                        <a:rPr lang="es-ES" sz="1400" dirty="0" err="1">
                          <a:effectLst/>
                          <a:latin typeface="Titillium Web" panose="020B0604020202020204" charset="0"/>
                        </a:rPr>
                        <a:t>Maker</a:t>
                      </a:r>
                      <a:r>
                        <a:rPr lang="es-ES" sz="1400" dirty="0">
                          <a:effectLst/>
                          <a:latin typeface="Titillium Web" panose="020B0604020202020204" charset="0"/>
                        </a:rPr>
                        <a:t> ejecutable</a:t>
                      </a:r>
                      <a:endParaRPr lang="es-ES" sz="1400" dirty="0"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Titillium Web" panose="020B0604020202020204" charset="0"/>
                        </a:rPr>
                        <a:t>3%</a:t>
                      </a:r>
                      <a:endParaRPr lang="es-ES" sz="1400" dirty="0"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Titillium Web" panose="020B0604020202020204" charset="0"/>
                        </a:rPr>
                        <a:t>59,50Mb</a:t>
                      </a:r>
                      <a:endParaRPr lang="es-ES" sz="1400" dirty="0"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Titillium Web" panose="020B0604020202020204" charset="0"/>
                        </a:rPr>
                        <a:t>60</a:t>
                      </a:r>
                      <a:endParaRPr lang="es-ES" sz="1400" dirty="0"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Titillium Web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2h 50m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359956"/>
                  </a:ext>
                </a:extLst>
              </a:tr>
              <a:tr h="3551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  <a:latin typeface="Titillium Web" panose="020B0604020202020204" charset="0"/>
                        </a:rPr>
                        <a:t>SFML Ejecutable</a:t>
                      </a:r>
                      <a:endParaRPr lang="es-ES" sz="1400"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Titillium Web" panose="020B0604020202020204" charset="0"/>
                        </a:rPr>
                        <a:t>2%</a:t>
                      </a:r>
                      <a:endParaRPr lang="es-ES" sz="1400" dirty="0"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Titillium Web" panose="020B0604020202020204" charset="0"/>
                        </a:rPr>
                        <a:t>74,30Mb</a:t>
                      </a:r>
                      <a:endParaRPr lang="es-ES" sz="1400" dirty="0"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Titillium Web" panose="020B0604020202020204" charset="0"/>
                        </a:rPr>
                        <a:t>60</a:t>
                      </a:r>
                      <a:endParaRPr lang="es-ES" sz="1400" dirty="0"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Titillium Web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18h 45m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36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983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Shape 3897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SFML</a:t>
            </a:r>
          </a:p>
          <a:p>
            <a:pPr marL="285750" indent="-285750"/>
            <a:r>
              <a:rPr lang="en" dirty="0"/>
              <a:t>Desarrollar en un futuro </a:t>
            </a:r>
            <a:r>
              <a:rPr lang="es-ES" dirty="0"/>
              <a:t>otro tipo de aplicaciones.</a:t>
            </a:r>
            <a:br>
              <a:rPr lang="es-ES" dirty="0"/>
            </a:br>
            <a:endParaRPr lang="es-ES" dirty="0"/>
          </a:p>
          <a:p>
            <a:pPr marL="285750" indent="-285750"/>
            <a:r>
              <a:rPr lang="es-ES" dirty="0"/>
              <a:t>Se quiere aprender un lenguaje de </a:t>
            </a:r>
            <a:r>
              <a:rPr lang="es-ES" dirty="0" err="1"/>
              <a:t>programción</a:t>
            </a:r>
            <a:r>
              <a:rPr lang="es-ES" dirty="0"/>
              <a:t> universal como C++.</a:t>
            </a:r>
            <a:br>
              <a:rPr lang="es-ES" dirty="0"/>
            </a:br>
            <a:endParaRPr lang="es-ES" dirty="0"/>
          </a:p>
          <a:p>
            <a:pPr>
              <a:buNone/>
            </a:pPr>
            <a:endParaRPr lang="es-ES" dirty="0"/>
          </a:p>
          <a:p>
            <a:pPr lvl="0">
              <a:buNone/>
            </a:pPr>
            <a:endParaRPr lang="es-ES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3898" name="Shape 3898"/>
          <p:cNvSpPr txBox="1">
            <a:spLocks noGrp="1"/>
          </p:cNvSpPr>
          <p:nvPr>
            <p:ph type="title"/>
          </p:nvPr>
        </p:nvSpPr>
        <p:spPr>
          <a:xfrm>
            <a:off x="718300" y="273031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Uso Recomendado</a:t>
            </a:r>
            <a:endParaRPr lang="en" dirty="0"/>
          </a:p>
        </p:txBody>
      </p:sp>
      <p:sp>
        <p:nvSpPr>
          <p:cNvPr id="3899" name="Shape 3899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Game </a:t>
            </a:r>
            <a:r>
              <a:rPr lang="es-ES" b="1" dirty="0" err="1"/>
              <a:t>Maker</a:t>
            </a:r>
            <a:endParaRPr lang="en" b="1" dirty="0"/>
          </a:p>
          <a:p>
            <a:pPr marL="285750" indent="-285750"/>
            <a:r>
              <a:rPr lang="en" dirty="0"/>
              <a:t>Desarrolladores n</a:t>
            </a:r>
            <a:r>
              <a:rPr lang="es-ES" dirty="0" err="1"/>
              <a:t>ovatos</a:t>
            </a:r>
            <a:r>
              <a:rPr lang="es-ES" dirty="0"/>
              <a:t>.</a:t>
            </a:r>
            <a:br>
              <a:rPr lang="es-ES" dirty="0"/>
            </a:br>
            <a:endParaRPr lang="es-ES" dirty="0"/>
          </a:p>
          <a:p>
            <a:pPr marL="285750" indent="-285750"/>
            <a:r>
              <a:rPr lang="es-ES" dirty="0"/>
              <a:t>Tiempos más cortos.</a:t>
            </a:r>
            <a:br>
              <a:rPr lang="es-ES" dirty="0"/>
            </a:br>
            <a:endParaRPr lang="es-ES" dirty="0"/>
          </a:p>
          <a:p>
            <a:pPr marL="285750" indent="-285750"/>
            <a:r>
              <a:rPr lang="es-ES" dirty="0"/>
              <a:t>Interesados únicamente en la creación de juegos.</a:t>
            </a:r>
            <a:br>
              <a:rPr lang="es-ES" dirty="0"/>
            </a:br>
            <a:endParaRPr lang="es-ES" dirty="0"/>
          </a:p>
          <a:p>
            <a:pPr>
              <a:buNone/>
            </a:pPr>
            <a:endParaRPr lang="es-ES" dirty="0"/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3900" name="Shape 3900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9C38EEA-3269-465F-A672-69381BD96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A263210-883E-4021-8FBD-2A519777B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Objetivos cumplidos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4FD32C-FC26-4885-97FC-F874EF0A7FD9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2812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E70CCD-6BC0-4C62-A43C-E6021FD6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herramientas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DCC4B9-026E-4033-AB66-F96B3AB09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Imagen de los cuatro </a:t>
            </a:r>
            <a:r>
              <a:rPr lang="es-ES" dirty="0" err="1"/>
              <a:t>frameworks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2145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815EE-15D4-4709-8AA7-17A108E6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Aprendizaje de herramienta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718A2-61B6-4537-8220-4B278CE6A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IMÁGENES DE JUEGOS DESARROLLADOS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199287-45F3-40A4-AFDD-9BB14EABB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9606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6C40E-E9C3-48B5-A372-8E9DEF68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Viabilidad de grandes proyectos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0A1F08-EF32-4319-841A-DF64ADDF9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Nombres y juegos desarrollados con las herramientas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75A2E1-4B3C-45AC-8FDC-637851F9F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0538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80BFB7"/>
                </a:solidFill>
              </a:rPr>
              <a:t>Gracias!</a:t>
            </a:r>
          </a:p>
        </p:txBody>
      </p:sp>
      <p:sp>
        <p:nvSpPr>
          <p:cNvPr id="4039" name="Shape 4039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Alguna pre</a:t>
            </a:r>
            <a:r>
              <a:rPr lang="es-ES" sz="3600" dirty="0" err="1">
                <a:solidFill>
                  <a:srgbClr val="D3EBD5"/>
                </a:solidFill>
                <a:highlight>
                  <a:srgbClr val="01597F"/>
                </a:highlight>
              </a:rPr>
              <a:t>gunta</a:t>
            </a: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</a:p>
        </p:txBody>
      </p:sp>
      <p:sp>
        <p:nvSpPr>
          <p:cNvPr id="4040" name="Shape 4040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0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D3EBD5"/>
                </a:solidFill>
              </a:rPr>
              <a:t>Puedes encontrarme en: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D3EBD5"/>
                </a:solidFill>
              </a:rPr>
              <a:t>@oscarvha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o.</a:t>
            </a:r>
            <a:r>
              <a:rPr lang="es-ES" dirty="0" err="1">
                <a:solidFill>
                  <a:schemeClr val="bg1"/>
                </a:solidFill>
              </a:rPr>
              <a:t>sb</a:t>
            </a:r>
            <a:r>
              <a:rPr lang="en" dirty="0">
                <a:solidFill>
                  <a:schemeClr val="bg1"/>
                </a:solidFill>
              </a:rPr>
              <a:t>@</a:t>
            </a:r>
            <a:r>
              <a:rPr lang="es-ES" dirty="0">
                <a:solidFill>
                  <a:schemeClr val="bg1"/>
                </a:solidFill>
              </a:rPr>
              <a:t>alu.ua.es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bg1"/>
                </a:solidFill>
              </a:rPr>
              <a:t>Oscarsan1986@Gmail.com</a:t>
            </a:r>
          </a:p>
        </p:txBody>
      </p:sp>
      <p:sp>
        <p:nvSpPr>
          <p:cNvPr id="4041" name="Shape 4041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37</a:t>
            </a:fld>
            <a:endParaRPr lang="en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5FAF4F-E36A-4293-BA19-99C9C4731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541" y="490347"/>
            <a:ext cx="2571750" cy="2571750"/>
          </a:xfrm>
          <a:prstGeom prst="rect">
            <a:avLst/>
          </a:prstGeom>
        </p:spPr>
      </p:pic>
      <p:sp>
        <p:nvSpPr>
          <p:cNvPr id="8" name="Shape 4040">
            <a:extLst>
              <a:ext uri="{FF2B5EF4-FFF2-40B4-BE49-F238E27FC236}">
                <a16:creationId xmlns:a16="http://schemas.microsoft.com/office/drawing/2014/main" id="{1A01A738-A57B-4BF6-AFC9-15E7AD55DB61}"/>
              </a:ext>
            </a:extLst>
          </p:cNvPr>
          <p:cNvSpPr txBox="1">
            <a:spLocks/>
          </p:cNvSpPr>
          <p:nvPr/>
        </p:nvSpPr>
        <p:spPr>
          <a:xfrm>
            <a:off x="5007864" y="3195922"/>
            <a:ext cx="4863900" cy="1613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s-ES" dirty="0" err="1">
                <a:solidFill>
                  <a:srgbClr val="D3EBD5"/>
                </a:solidFill>
              </a:rPr>
              <a:t>Descargate</a:t>
            </a:r>
            <a:r>
              <a:rPr lang="es-ES" dirty="0">
                <a:solidFill>
                  <a:srgbClr val="D3EBD5"/>
                </a:solidFill>
              </a:rPr>
              <a:t> la memoria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s-ES" dirty="0">
                <a:solidFill>
                  <a:srgbClr val="D3EBD5"/>
                </a:solidFill>
              </a:rPr>
              <a:t>y esta presentación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Criterios de Selección</a:t>
            </a:r>
            <a:endParaRPr lang="en"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¿Qué buscamos?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Shape 398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Criterios I</a:t>
            </a:r>
            <a:endParaRPr lang="en" dirty="0"/>
          </a:p>
        </p:txBody>
      </p:sp>
      <p:sp>
        <p:nvSpPr>
          <p:cNvPr id="3988" name="Shape 3988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Requisitos e instalación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1200" dirty="0"/>
            </a:br>
            <a:r>
              <a:rPr lang="en" sz="1200" dirty="0"/>
              <a:t>2 P</a:t>
            </a:r>
            <a:r>
              <a:rPr lang="es-ES" sz="1200" dirty="0"/>
              <a:t>untos</a:t>
            </a:r>
            <a:r>
              <a:rPr lang="en" sz="1200" dirty="0"/>
              <a:t>.</a:t>
            </a:r>
          </a:p>
        </p:txBody>
      </p:sp>
      <p:sp>
        <p:nvSpPr>
          <p:cNvPr id="3989" name="Shape 3989"/>
          <p:cNvSpPr txBox="1">
            <a:spLocks noGrp="1"/>
          </p:cNvSpPr>
          <p:nvPr>
            <p:ph type="body" idx="2"/>
          </p:nvPr>
        </p:nvSpPr>
        <p:spPr>
          <a:xfrm>
            <a:off x="3009262" y="17554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Documentación, foros y tutoriales.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endParaRPr lang="en" sz="1200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2 Puntos.</a:t>
            </a:r>
          </a:p>
        </p:txBody>
      </p:sp>
      <p:sp>
        <p:nvSpPr>
          <p:cNvPr id="3990" name="Shape 399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Funcionamiento y dificultad de uso.</a:t>
            </a:r>
          </a:p>
          <a:p>
            <a:pPr lvl="0" rtl="0">
              <a:spcBef>
                <a:spcPts val="0"/>
              </a:spcBef>
              <a:buNone/>
            </a:pPr>
            <a:br>
              <a:rPr lang="es-ES" sz="1200" dirty="0"/>
            </a:br>
            <a:r>
              <a:rPr lang="es-ES" sz="1200" dirty="0"/>
              <a:t>2 Puntos</a:t>
            </a:r>
            <a:endParaRPr sz="1200" dirty="0"/>
          </a:p>
        </p:txBody>
      </p:sp>
      <p:sp>
        <p:nvSpPr>
          <p:cNvPr id="3991" name="Shape 3991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Editor gráfico/visual</a:t>
            </a:r>
          </a:p>
          <a:p>
            <a:pPr lvl="0" rtl="0">
              <a:spcBef>
                <a:spcPts val="0"/>
              </a:spcBef>
              <a:buNone/>
            </a:pPr>
            <a:br>
              <a:rPr lang="es-ES" sz="1200" b="1" dirty="0"/>
            </a:br>
            <a:r>
              <a:rPr lang="es-ES" sz="1200" dirty="0"/>
              <a:t>2 Puntos</a:t>
            </a:r>
            <a:endParaRPr lang="en" sz="1200" dirty="0"/>
          </a:p>
        </p:txBody>
      </p:sp>
      <p:sp>
        <p:nvSpPr>
          <p:cNvPr id="3992" name="Shape 3992"/>
          <p:cNvSpPr txBox="1">
            <a:spLocks noGrp="1"/>
          </p:cNvSpPr>
          <p:nvPr>
            <p:ph type="body" idx="2"/>
          </p:nvPr>
        </p:nvSpPr>
        <p:spPr>
          <a:xfrm>
            <a:off x="3009262" y="32032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Escalabilidad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1200" dirty="0"/>
            </a:br>
            <a:r>
              <a:rPr lang="en" sz="1200" dirty="0"/>
              <a:t>2 </a:t>
            </a:r>
            <a:r>
              <a:rPr lang="es-ES" sz="1200" dirty="0"/>
              <a:t>Puntos</a:t>
            </a:r>
            <a:r>
              <a:rPr lang="en" sz="1200" dirty="0"/>
              <a:t>.</a:t>
            </a:r>
          </a:p>
        </p:txBody>
      </p:sp>
      <p:sp>
        <p:nvSpPr>
          <p:cNvPr id="3994" name="Shape 3994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462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Shape 398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Criterios II</a:t>
            </a:r>
            <a:endParaRPr lang="en" dirty="0"/>
          </a:p>
        </p:txBody>
      </p:sp>
      <p:sp>
        <p:nvSpPr>
          <p:cNvPr id="3988" name="Shape 3988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Re</a:t>
            </a:r>
            <a:r>
              <a:rPr lang="es-ES" b="1" dirty="0" err="1"/>
              <a:t>sultados</a:t>
            </a:r>
            <a:r>
              <a:rPr lang="es-ES" b="1" dirty="0"/>
              <a:t> profesionales. 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br>
              <a:rPr lang="en" sz="1200" dirty="0"/>
            </a:br>
            <a:r>
              <a:rPr lang="en" sz="1200" dirty="0"/>
              <a:t>2 P</a:t>
            </a:r>
            <a:r>
              <a:rPr lang="es-ES" sz="1200" dirty="0"/>
              <a:t>untos</a:t>
            </a:r>
            <a:r>
              <a:rPr lang="en" sz="1200" dirty="0"/>
              <a:t>.</a:t>
            </a:r>
          </a:p>
        </p:txBody>
      </p:sp>
      <p:sp>
        <p:nvSpPr>
          <p:cNvPr id="3989" name="Shape 3989"/>
          <p:cNvSpPr txBox="1">
            <a:spLocks noGrp="1"/>
          </p:cNvSpPr>
          <p:nvPr>
            <p:ph type="body" idx="2"/>
          </p:nvPr>
        </p:nvSpPr>
        <p:spPr>
          <a:xfrm>
            <a:off x="3009262" y="17554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Estado Actual. 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endParaRPr lang="en" sz="1200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2 Puntos.</a:t>
            </a:r>
          </a:p>
        </p:txBody>
      </p:sp>
      <p:sp>
        <p:nvSpPr>
          <p:cNvPr id="3990" name="Shape 399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Sistemas Op</a:t>
            </a:r>
            <a:r>
              <a:rPr lang="es-ES" b="1" dirty="0" err="1"/>
              <a:t>erativos</a:t>
            </a:r>
            <a:r>
              <a:rPr lang="es-ES" b="1" dirty="0"/>
              <a:t>, exportación.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br>
              <a:rPr lang="es-ES" sz="1200" dirty="0"/>
            </a:br>
            <a:r>
              <a:rPr lang="es-ES" sz="1200" dirty="0"/>
              <a:t>2 Puntos</a:t>
            </a:r>
            <a:endParaRPr sz="1200" dirty="0"/>
          </a:p>
        </p:txBody>
      </p:sp>
      <p:sp>
        <p:nvSpPr>
          <p:cNvPr id="3991" name="Shape 3991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Licencias</a:t>
            </a:r>
          </a:p>
          <a:p>
            <a:pPr lvl="0" rtl="0">
              <a:spcBef>
                <a:spcPts val="0"/>
              </a:spcBef>
              <a:buNone/>
            </a:pPr>
            <a:br>
              <a:rPr lang="es-ES" sz="1200" b="1" dirty="0"/>
            </a:br>
            <a:r>
              <a:rPr lang="es-ES" sz="1200" dirty="0"/>
              <a:t>2 Puntos</a:t>
            </a:r>
            <a:endParaRPr lang="en" sz="1200" dirty="0"/>
          </a:p>
        </p:txBody>
      </p:sp>
      <p:sp>
        <p:nvSpPr>
          <p:cNvPr id="3994" name="Shape 3994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199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Primera Selección</a:t>
            </a:r>
            <a:endParaRPr lang="en"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Buscando candidatos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1013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F80C3-7024-423A-91D1-B08C790B40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Imagen 4" descr="Resultado de imagen de torque 2d logo">
            <a:extLst>
              <a:ext uri="{FF2B5EF4-FFF2-40B4-BE49-F238E27FC236}">
                <a16:creationId xmlns:a16="http://schemas.microsoft.com/office/drawing/2014/main" id="{A499EDDD-1FA5-40B5-A1F9-B600EF2048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1" y="530352"/>
            <a:ext cx="821123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Resultado de imagen de unreal 4 logo">
            <a:extLst>
              <a:ext uri="{FF2B5EF4-FFF2-40B4-BE49-F238E27FC236}">
                <a16:creationId xmlns:a16="http://schemas.microsoft.com/office/drawing/2014/main" id="{1DFFC64F-1B22-445F-BF6A-3FA557E767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041" y="2473748"/>
            <a:ext cx="1059180" cy="117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Resultado de imagen de cocos 2d logo">
            <a:extLst>
              <a:ext uri="{FF2B5EF4-FFF2-40B4-BE49-F238E27FC236}">
                <a16:creationId xmlns:a16="http://schemas.microsoft.com/office/drawing/2014/main" id="{2585C437-2839-46A5-9CF9-601E835D06E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30" y="227298"/>
            <a:ext cx="971550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Resultado de imagen de godot engine">
            <a:extLst>
              <a:ext uri="{FF2B5EF4-FFF2-40B4-BE49-F238E27FC236}">
                <a16:creationId xmlns:a16="http://schemas.microsoft.com/office/drawing/2014/main" id="{F767439F-E57C-472F-BA6D-0B3D75CBF9A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68" y="228216"/>
            <a:ext cx="1439545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Resultado de imagen de marmalade engine">
            <a:extLst>
              <a:ext uri="{FF2B5EF4-FFF2-40B4-BE49-F238E27FC236}">
                <a16:creationId xmlns:a16="http://schemas.microsoft.com/office/drawing/2014/main" id="{8B9137F6-ED0B-463E-83DC-D8C729FCA0A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71" y="3345249"/>
            <a:ext cx="1439545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Resultado de imagen de unity 3d">
            <a:extLst>
              <a:ext uri="{FF2B5EF4-FFF2-40B4-BE49-F238E27FC236}">
                <a16:creationId xmlns:a16="http://schemas.microsoft.com/office/drawing/2014/main" id="{A27653F4-CD9D-4B70-B975-49B96E4DE2F7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840" y="3614989"/>
            <a:ext cx="2743200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F0A873F-F96E-464B-9D38-B488A055D5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523" y="3614989"/>
            <a:ext cx="1190498" cy="119049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D4470F4-B41E-4634-B686-D424087763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9411" y="524981"/>
            <a:ext cx="2127738" cy="553212"/>
          </a:xfrm>
          <a:prstGeom prst="rect">
            <a:avLst/>
          </a:prstGeom>
        </p:spPr>
      </p:pic>
      <p:pic>
        <p:nvPicPr>
          <p:cNvPr id="18" name="Imagen 17" descr="Resultado de imagen de Gdevelop">
            <a:extLst>
              <a:ext uri="{FF2B5EF4-FFF2-40B4-BE49-F238E27FC236}">
                <a16:creationId xmlns:a16="http://schemas.microsoft.com/office/drawing/2014/main" id="{A443DC68-74E5-4885-A321-4DEF5A3A132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884" y="1966383"/>
            <a:ext cx="1799590" cy="50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 descr="Imagen que contiene servicio de mesa, imágenes prediseñadas, plato, vajilla&#10;&#10;Descripción generada con confianza alta">
            <a:extLst>
              <a:ext uri="{FF2B5EF4-FFF2-40B4-BE49-F238E27FC236}">
                <a16:creationId xmlns:a16="http://schemas.microsoft.com/office/drawing/2014/main" id="{740F4617-3997-49A1-BBDA-1B8BB8C6FF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8158" y="1554146"/>
            <a:ext cx="1960626" cy="620287"/>
          </a:xfrm>
          <a:prstGeom prst="rect">
            <a:avLst/>
          </a:prstGeom>
        </p:spPr>
      </p:pic>
      <p:pic>
        <p:nvPicPr>
          <p:cNvPr id="21" name="Imagen 20" descr="Imagen relacionada">
            <a:extLst>
              <a:ext uri="{FF2B5EF4-FFF2-40B4-BE49-F238E27FC236}">
                <a16:creationId xmlns:a16="http://schemas.microsoft.com/office/drawing/2014/main" id="{44F1612F-8252-41F1-8342-05B8089D40E2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952" y="2220065"/>
            <a:ext cx="1010221" cy="1010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n 21" descr="The game maker logo.png">
            <a:extLst>
              <a:ext uri="{FF2B5EF4-FFF2-40B4-BE49-F238E27FC236}">
                <a16:creationId xmlns:a16="http://schemas.microsoft.com/office/drawing/2014/main" id="{CF44ADDC-DC8B-4182-B272-6BD7A7673283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08" y="2364789"/>
            <a:ext cx="980092" cy="980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824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4D07C5C-ADEE-47C1-BE1F-39F6E62F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Exclusiones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8684C76-34F0-4C48-B9A9-228FBF5A1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Complejidad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B378E28-1447-42DF-A35E-FC594E4A6E6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/>
              <a:t>Alto consumo de recursos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1DC708F-CA67-4C11-AF51-0BED4DDDA9C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s-ES" dirty="0"/>
              <a:t>Necesidad de conocimientos de programación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72315D-2D58-4DE0-A88B-3D61E76DF8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191257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889</Words>
  <Application>Microsoft Office PowerPoint</Application>
  <PresentationFormat>Presentación en pantalla (16:9)</PresentationFormat>
  <Paragraphs>200</Paragraphs>
  <Slides>37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Dosis Light</vt:lpstr>
      <vt:lpstr>Arial</vt:lpstr>
      <vt:lpstr>Titillium Web</vt:lpstr>
      <vt:lpstr>Times New Roman</vt:lpstr>
      <vt:lpstr>Calibri</vt:lpstr>
      <vt:lpstr>Titillium Web Light</vt:lpstr>
      <vt:lpstr>Mowbray template</vt:lpstr>
      <vt:lpstr>Análisis de herramientas de creación de videojuegos</vt:lpstr>
      <vt:lpstr>Por que este trabajo?</vt:lpstr>
      <vt:lpstr>Objetivos del proyecto/Preguntas</vt:lpstr>
      <vt:lpstr>1. Criterios de Selección</vt:lpstr>
      <vt:lpstr>Criterios I</vt:lpstr>
      <vt:lpstr>Criterios II</vt:lpstr>
      <vt:lpstr>2. Primera Selección</vt:lpstr>
      <vt:lpstr>Presentación de PowerPoint</vt:lpstr>
      <vt:lpstr>Exclusiones</vt:lpstr>
      <vt:lpstr>Exclusiones</vt:lpstr>
      <vt:lpstr>Exclusiones</vt:lpstr>
      <vt:lpstr>Presentación de PowerPoint</vt:lpstr>
      <vt:lpstr>Click Team Fusion</vt:lpstr>
      <vt:lpstr>CTF: Aspectos Positivos</vt:lpstr>
      <vt:lpstr>CTF: Aspectos Negativo</vt:lpstr>
      <vt:lpstr>Gdevelop</vt:lpstr>
      <vt:lpstr>Gdevelop: Aspectos Positivos</vt:lpstr>
      <vt:lpstr>Gdevelop: Aspectos Negativo</vt:lpstr>
      <vt:lpstr>Construct 2</vt:lpstr>
      <vt:lpstr>Construct 2: Aspectos Positivos</vt:lpstr>
      <vt:lpstr>Construct 2: Aspectos Negativo</vt:lpstr>
      <vt:lpstr>Game Maker</vt:lpstr>
      <vt:lpstr>Game Maker: Aspectos Positivos</vt:lpstr>
      <vt:lpstr>Game Maker: Aspectos Negativo</vt:lpstr>
      <vt:lpstr>Resultados del análisis</vt:lpstr>
      <vt:lpstr>3. Programación clásica vs Framwork de creación</vt:lpstr>
      <vt:lpstr>SFML vs Game Maker</vt:lpstr>
      <vt:lpstr>Juego en C++ SFML: Estructura</vt:lpstr>
      <vt:lpstr>Juego GM: Estructura</vt:lpstr>
      <vt:lpstr>Resultado</vt:lpstr>
      <vt:lpstr>Resultado</vt:lpstr>
      <vt:lpstr>Uso Recomendado</vt:lpstr>
      <vt:lpstr>Resultados</vt:lpstr>
      <vt:lpstr>Análisis de herramientas</vt:lpstr>
      <vt:lpstr>Aprendizaje de herramienta</vt:lpstr>
      <vt:lpstr>Viabilidad de grandes proyectos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oscar sanchez</dc:creator>
  <cp:lastModifiedBy>oscar sanchez</cp:lastModifiedBy>
  <cp:revision>21</cp:revision>
  <dcterms:modified xsi:type="dcterms:W3CDTF">2017-09-06T18:36:40Z</dcterms:modified>
</cp:coreProperties>
</file>