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19" r:id="rId3"/>
    <p:sldId id="393" r:id="rId4"/>
    <p:sldId id="371" r:id="rId5"/>
    <p:sldId id="372" r:id="rId6"/>
    <p:sldId id="373" r:id="rId7"/>
    <p:sldId id="374" r:id="rId8"/>
    <p:sldId id="405" r:id="rId9"/>
    <p:sldId id="375" r:id="rId10"/>
    <p:sldId id="376" r:id="rId11"/>
    <p:sldId id="395" r:id="rId12"/>
    <p:sldId id="377" r:id="rId13"/>
    <p:sldId id="404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401" r:id="rId26"/>
    <p:sldId id="389" r:id="rId27"/>
    <p:sldId id="335" r:id="rId28"/>
    <p:sldId id="336" r:id="rId29"/>
    <p:sldId id="397" r:id="rId30"/>
    <p:sldId id="402" r:id="rId31"/>
    <p:sldId id="324" r:id="rId32"/>
    <p:sldId id="318" r:id="rId33"/>
    <p:sldId id="325" r:id="rId34"/>
    <p:sldId id="327" r:id="rId35"/>
    <p:sldId id="317" r:id="rId36"/>
    <p:sldId id="330" r:id="rId37"/>
    <p:sldId id="320" r:id="rId38"/>
    <p:sldId id="329" r:id="rId39"/>
    <p:sldId id="331" r:id="rId40"/>
    <p:sldId id="328" r:id="rId41"/>
    <p:sldId id="403" r:id="rId42"/>
    <p:sldId id="321" r:id="rId43"/>
    <p:sldId id="340" r:id="rId44"/>
    <p:sldId id="339" r:id="rId45"/>
    <p:sldId id="398" r:id="rId46"/>
    <p:sldId id="399" r:id="rId47"/>
    <p:sldId id="322" r:id="rId48"/>
    <p:sldId id="344" r:id="rId49"/>
    <p:sldId id="337" r:id="rId50"/>
    <p:sldId id="341" r:id="rId51"/>
    <p:sldId id="343" r:id="rId52"/>
    <p:sldId id="342" r:id="rId5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 autoAdjust="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56"/>
    </p:cViewPr>
  </p:sorterViewPr>
  <p:notesViewPr>
    <p:cSldViewPr>
      <p:cViewPr varScale="1">
        <p:scale>
          <a:sx n="62" d="100"/>
          <a:sy n="62" d="100"/>
        </p:scale>
        <p:origin x="-26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AFEE3-9175-4AA7-B99A-D3BEC9BBFBA9}" type="datetimeFigureOut">
              <a:rPr lang="es-CO" smtClean="0"/>
              <a:pPr/>
              <a:t>04/08/2016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4490F-A633-4763-BB8E-DDF36523F25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565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168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34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970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44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388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45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904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46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467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04/08/2016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04/08/2016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04/08/2016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04/08/2016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04/08/2016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04/08/2016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04/08/2016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04/08/2016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04/08/2016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04/08/2016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04/08/2016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8A18-3482-410E-8157-2B9E57887B57}" type="datetimeFigureOut">
              <a:rPr lang="es-CO" smtClean="0"/>
              <a:pPr/>
              <a:t>04/08/2016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9896-1CA7-4525-A569-5D7DD916918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411760" y="2524353"/>
            <a:ext cx="6303644" cy="12555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rgbClr val="FADA7A"/>
            </a:contourClr>
          </a:sp3d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800" b="1" dirty="0">
              <a:latin typeface="Calibri"/>
              <a:cs typeface="+mn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465198" y="2659658"/>
            <a:ext cx="6091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200" b="1" dirty="0" smtClean="0"/>
              <a:t>LOGÍSTICA</a:t>
            </a:r>
            <a:endParaRPr lang="es-CO" sz="32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508104" y="325752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smtClean="0"/>
              <a:t>LOCALIZACIÓN EN REDES</a:t>
            </a:r>
            <a:endParaRPr lang="es-CO" b="1" dirty="0"/>
          </a:p>
        </p:txBody>
      </p:sp>
      <p:pic>
        <p:nvPicPr>
          <p:cNvPr id="9" name="Picture 2" descr="http://t1.gstatic.com/images?q=tbn:ANd9GcQCFUqJjBydJQhU-yZ0_jdD-zQyzVPSzFTJX2WL-rmJkDQBOUqF"/>
          <p:cNvPicPr>
            <a:picLocks noChangeAspect="1" noChangeArrowheads="1"/>
          </p:cNvPicPr>
          <p:nvPr/>
        </p:nvPicPr>
        <p:blipFill rotWithShape="1">
          <a:blip r:embed="rId2" cstate="print"/>
          <a:srcRect b="15775"/>
          <a:stretch/>
        </p:blipFill>
        <p:spPr bwMode="auto">
          <a:xfrm>
            <a:off x="5724128" y="4006683"/>
            <a:ext cx="2833019" cy="2483715"/>
          </a:xfrm>
          <a:prstGeom prst="rect">
            <a:avLst/>
          </a:prstGeom>
          <a:noFill/>
        </p:spPr>
      </p:pic>
      <p:pic>
        <p:nvPicPr>
          <p:cNvPr id="12290" name="Picture 2" descr="https://encrypted-tbn3.gstatic.com/images?q=tbn:ANd9GcR1l2Aa5oDeQpo3tV4jUvtasF6hKuO7KNO4Ogg3am7M7kryvB4GV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6632"/>
            <a:ext cx="1637614" cy="2263509"/>
          </a:xfrm>
          <a:prstGeom prst="rect">
            <a:avLst/>
          </a:prstGeom>
          <a:noFill/>
        </p:spPr>
      </p:pic>
      <p:sp>
        <p:nvSpPr>
          <p:cNvPr id="17" name="16 Rectángulo redondeado"/>
          <p:cNvSpPr/>
          <p:nvPr/>
        </p:nvSpPr>
        <p:spPr>
          <a:xfrm>
            <a:off x="1331640" y="2492896"/>
            <a:ext cx="360040" cy="125559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rgbClr val="FADA7A"/>
            </a:contourClr>
          </a:sp3d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800" b="1" dirty="0">
              <a:latin typeface="Calibri"/>
              <a:cs typeface="+mn-cs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1835696" y="2492896"/>
            <a:ext cx="360040" cy="125559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rgbClr val="FADA7A"/>
            </a:contourClr>
          </a:sp3d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800" b="1" dirty="0">
              <a:latin typeface="Calibri"/>
              <a:cs typeface="+mn-cs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827584" y="2492896"/>
            <a:ext cx="360040" cy="125559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rgbClr val="FADA7A"/>
            </a:contourClr>
          </a:sp3d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800" b="1" dirty="0"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REDES -p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medians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10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10</a:t>
            </a:fld>
            <a:endParaRPr lang="es-CO" b="1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51691"/>
              </p:ext>
            </p:extLst>
          </p:nvPr>
        </p:nvGraphicFramePr>
        <p:xfrm>
          <a:off x="804863" y="1193800"/>
          <a:ext cx="7432675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cuación" r:id="rId3" imgW="3466800" imgH="2031840" progId="Equation.3">
                  <p:embed/>
                </p:oleObj>
              </mc:Choice>
              <mc:Fallback>
                <p:oleObj name="Ecuación" r:id="rId3" imgW="3466800" imgH="2031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193800"/>
                        <a:ext cx="7432675" cy="459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9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REDES </a:t>
            </a:r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–p centres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11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11</a:t>
            </a:fld>
            <a:endParaRPr lang="es-CO" b="1" dirty="0"/>
          </a:p>
        </p:txBody>
      </p:sp>
      <p:sp>
        <p:nvSpPr>
          <p:cNvPr id="13" name="1 Rectángulo"/>
          <p:cNvSpPr/>
          <p:nvPr/>
        </p:nvSpPr>
        <p:spPr>
          <a:xfrm>
            <a:off x="501507" y="1078700"/>
            <a:ext cx="81922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/>
              <a:t>MODELO PARA MINIMIZAR LA DISTANCIA MÁXIMA ENTRE CLIENTE Y SU LOCALIDAD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598900"/>
              </p:ext>
            </p:extLst>
          </p:nvPr>
        </p:nvGraphicFramePr>
        <p:xfrm>
          <a:off x="2027238" y="2319338"/>
          <a:ext cx="5305425" cy="367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cuación" r:id="rId3" imgW="2489040" imgH="1726920" progId="Equation.3">
                  <p:embed/>
                </p:oleObj>
              </mc:Choice>
              <mc:Fallback>
                <p:oleObj name="Ecuación" r:id="rId3" imgW="2489040" imgH="1726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2319338"/>
                        <a:ext cx="5305425" cy="367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467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REDES-p </a:t>
            </a:r>
            <a:r>
              <a:rPr lang="es-CO" dirty="0" err="1" smtClean="0">
                <a:solidFill>
                  <a:schemeClr val="tx2">
                    <a:lumMod val="75000"/>
                  </a:schemeClr>
                </a:solidFill>
              </a:rPr>
              <a:t>medians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12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12</a:t>
            </a:fld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356280" y="2406586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803090" y="3188379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1803090" y="4649044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803090" y="6026581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1803090" y="1715839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3241983" y="171781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3241983" y="3190357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3265734" y="4651021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18 Conector recto"/>
          <p:cNvCxnSpPr>
            <a:stCxn id="10" idx="0"/>
            <a:endCxn id="15" idx="2"/>
          </p:cNvCxnSpPr>
          <p:nvPr/>
        </p:nvCxnSpPr>
        <p:spPr>
          <a:xfrm flipV="1">
            <a:off x="605662" y="1965221"/>
            <a:ext cx="1197428" cy="441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0" idx="4"/>
            <a:endCxn id="12" idx="2"/>
          </p:cNvCxnSpPr>
          <p:nvPr/>
        </p:nvCxnSpPr>
        <p:spPr>
          <a:xfrm>
            <a:off x="605662" y="2905349"/>
            <a:ext cx="1197428" cy="53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5" idx="6"/>
            <a:endCxn id="16" idx="2"/>
          </p:cNvCxnSpPr>
          <p:nvPr/>
        </p:nvCxnSpPr>
        <p:spPr>
          <a:xfrm>
            <a:off x="2301853" y="1965221"/>
            <a:ext cx="940130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5" idx="4"/>
            <a:endCxn id="12" idx="0"/>
          </p:cNvCxnSpPr>
          <p:nvPr/>
        </p:nvCxnSpPr>
        <p:spPr>
          <a:xfrm>
            <a:off x="2052472" y="2214602"/>
            <a:ext cx="0" cy="973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2" idx="6"/>
            <a:endCxn id="17" idx="2"/>
          </p:cNvCxnSpPr>
          <p:nvPr/>
        </p:nvCxnSpPr>
        <p:spPr>
          <a:xfrm>
            <a:off x="2301853" y="3437761"/>
            <a:ext cx="940130" cy="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2" idx="4"/>
            <a:endCxn id="13" idx="0"/>
          </p:cNvCxnSpPr>
          <p:nvPr/>
        </p:nvCxnSpPr>
        <p:spPr>
          <a:xfrm>
            <a:off x="2052472" y="3687142"/>
            <a:ext cx="0" cy="96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6" idx="4"/>
            <a:endCxn id="17" idx="0"/>
          </p:cNvCxnSpPr>
          <p:nvPr/>
        </p:nvCxnSpPr>
        <p:spPr>
          <a:xfrm>
            <a:off x="3491365" y="2216581"/>
            <a:ext cx="0" cy="97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3" idx="6"/>
            <a:endCxn id="17" idx="4"/>
          </p:cNvCxnSpPr>
          <p:nvPr/>
        </p:nvCxnSpPr>
        <p:spPr>
          <a:xfrm flipV="1">
            <a:off x="2301853" y="3689120"/>
            <a:ext cx="1189512" cy="1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3" idx="6"/>
            <a:endCxn id="18" idx="2"/>
          </p:cNvCxnSpPr>
          <p:nvPr/>
        </p:nvCxnSpPr>
        <p:spPr>
          <a:xfrm>
            <a:off x="2301853" y="4898426"/>
            <a:ext cx="96388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3" idx="4"/>
            <a:endCxn id="14" idx="0"/>
          </p:cNvCxnSpPr>
          <p:nvPr/>
        </p:nvCxnSpPr>
        <p:spPr>
          <a:xfrm>
            <a:off x="2052472" y="5147807"/>
            <a:ext cx="0" cy="8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4" idx="6"/>
            <a:endCxn id="18" idx="4"/>
          </p:cNvCxnSpPr>
          <p:nvPr/>
        </p:nvCxnSpPr>
        <p:spPr>
          <a:xfrm flipV="1">
            <a:off x="2301853" y="5149784"/>
            <a:ext cx="1213263" cy="112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14078"/>
              </p:ext>
            </p:extLst>
          </p:nvPr>
        </p:nvGraphicFramePr>
        <p:xfrm>
          <a:off x="463137" y="4063939"/>
          <a:ext cx="900215" cy="2280285"/>
        </p:xfrm>
        <a:graphic>
          <a:graphicData uri="http://schemas.openxmlformats.org/drawingml/2006/table">
            <a:tbl>
              <a:tblPr/>
              <a:tblGrid>
                <a:gridCol w="443584"/>
                <a:gridCol w="456631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Demanda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30 CuadroTexto"/>
          <p:cNvSpPr txBox="1"/>
          <p:nvPr/>
        </p:nvSpPr>
        <p:spPr>
          <a:xfrm>
            <a:off x="926275" y="1872195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71797" y="3152751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696192" y="248773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527465" y="1585208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515589" y="301024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038103" y="2487733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743693" y="3960273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598717" y="401965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2681844" y="457779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767444" y="5409063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39340" y="549219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pic>
        <p:nvPicPr>
          <p:cNvPr id="42" name="41 Imagen" descr="Question_Marks_ma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2276872"/>
            <a:ext cx="1686235" cy="1405937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611560" y="836712"/>
            <a:ext cx="3329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s-CO" sz="2800" b="1" dirty="0"/>
              <a:t>Caso </a:t>
            </a:r>
            <a:r>
              <a:rPr lang="es-CO" sz="2800" b="1" dirty="0" smtClean="0"/>
              <a:t>1-median  (p=1)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24215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REDES-p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medians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13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13</a:t>
            </a:fld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356280" y="173009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803090" y="2511891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1803090" y="3972556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803090" y="5350093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1803090" y="1039351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3241983" y="104133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3241983" y="2513869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3265734" y="3974533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18 Conector recto"/>
          <p:cNvCxnSpPr>
            <a:stCxn id="10" idx="0"/>
            <a:endCxn id="15" idx="2"/>
          </p:cNvCxnSpPr>
          <p:nvPr/>
        </p:nvCxnSpPr>
        <p:spPr>
          <a:xfrm flipV="1">
            <a:off x="605662" y="1288733"/>
            <a:ext cx="1197428" cy="441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0" idx="4"/>
            <a:endCxn id="12" idx="2"/>
          </p:cNvCxnSpPr>
          <p:nvPr/>
        </p:nvCxnSpPr>
        <p:spPr>
          <a:xfrm>
            <a:off x="605662" y="2228861"/>
            <a:ext cx="1197428" cy="53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5" idx="6"/>
            <a:endCxn id="16" idx="2"/>
          </p:cNvCxnSpPr>
          <p:nvPr/>
        </p:nvCxnSpPr>
        <p:spPr>
          <a:xfrm>
            <a:off x="2301853" y="1288733"/>
            <a:ext cx="940130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5" idx="4"/>
            <a:endCxn id="12" idx="0"/>
          </p:cNvCxnSpPr>
          <p:nvPr/>
        </p:nvCxnSpPr>
        <p:spPr>
          <a:xfrm>
            <a:off x="2052472" y="1538114"/>
            <a:ext cx="0" cy="973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2" idx="6"/>
            <a:endCxn id="17" idx="2"/>
          </p:cNvCxnSpPr>
          <p:nvPr/>
        </p:nvCxnSpPr>
        <p:spPr>
          <a:xfrm>
            <a:off x="2301853" y="2761273"/>
            <a:ext cx="940130" cy="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2" idx="4"/>
            <a:endCxn id="13" idx="0"/>
          </p:cNvCxnSpPr>
          <p:nvPr/>
        </p:nvCxnSpPr>
        <p:spPr>
          <a:xfrm>
            <a:off x="2052472" y="3010654"/>
            <a:ext cx="0" cy="96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6" idx="4"/>
            <a:endCxn id="17" idx="0"/>
          </p:cNvCxnSpPr>
          <p:nvPr/>
        </p:nvCxnSpPr>
        <p:spPr>
          <a:xfrm>
            <a:off x="3491365" y="1540093"/>
            <a:ext cx="0" cy="97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3" idx="6"/>
            <a:endCxn id="17" idx="4"/>
          </p:cNvCxnSpPr>
          <p:nvPr/>
        </p:nvCxnSpPr>
        <p:spPr>
          <a:xfrm flipV="1">
            <a:off x="2301853" y="3012632"/>
            <a:ext cx="1189512" cy="1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3" idx="6"/>
            <a:endCxn id="18" idx="2"/>
          </p:cNvCxnSpPr>
          <p:nvPr/>
        </p:nvCxnSpPr>
        <p:spPr>
          <a:xfrm>
            <a:off x="2301853" y="4221938"/>
            <a:ext cx="96388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3" idx="4"/>
            <a:endCxn id="14" idx="0"/>
          </p:cNvCxnSpPr>
          <p:nvPr/>
        </p:nvCxnSpPr>
        <p:spPr>
          <a:xfrm>
            <a:off x="2052472" y="4471319"/>
            <a:ext cx="0" cy="8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4" idx="6"/>
            <a:endCxn id="18" idx="4"/>
          </p:cNvCxnSpPr>
          <p:nvPr/>
        </p:nvCxnSpPr>
        <p:spPr>
          <a:xfrm flipV="1">
            <a:off x="2301853" y="4473296"/>
            <a:ext cx="1213263" cy="112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70561"/>
              </p:ext>
            </p:extLst>
          </p:nvPr>
        </p:nvGraphicFramePr>
        <p:xfrm>
          <a:off x="463137" y="3387451"/>
          <a:ext cx="900215" cy="2524125"/>
        </p:xfrm>
        <a:graphic>
          <a:graphicData uri="http://schemas.openxmlformats.org/drawingml/2006/table">
            <a:tbl>
              <a:tblPr/>
              <a:tblGrid>
                <a:gridCol w="443584"/>
                <a:gridCol w="456631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Demanda (#viajes)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30 CuadroTexto"/>
          <p:cNvSpPr txBox="1"/>
          <p:nvPr/>
        </p:nvSpPr>
        <p:spPr>
          <a:xfrm>
            <a:off x="827584" y="107656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71797" y="2476263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696192" y="181124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527465" y="90872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515589" y="233375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038103" y="1811245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743693" y="3283785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598717" y="334316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2681844" y="390130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767444" y="4732575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39340" y="481570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851920" y="764704"/>
            <a:ext cx="5292080" cy="6093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323528" y="548680"/>
            <a:ext cx="3329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s-CO" sz="2800" b="1" dirty="0"/>
              <a:t>Caso </a:t>
            </a:r>
            <a:r>
              <a:rPr lang="es-CO" sz="2800" b="1" dirty="0" smtClean="0"/>
              <a:t>1-median  (p=1)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37186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REDES-p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medians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14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14</a:t>
            </a:fld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356280" y="2066305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803090" y="284809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1803090" y="4308763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803090" y="568630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1803090" y="137555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3241983" y="1377537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3241983" y="2850076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3265734" y="431074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18 Conector recto"/>
          <p:cNvCxnSpPr>
            <a:stCxn id="10" idx="0"/>
            <a:endCxn id="15" idx="2"/>
          </p:cNvCxnSpPr>
          <p:nvPr/>
        </p:nvCxnSpPr>
        <p:spPr>
          <a:xfrm flipV="1">
            <a:off x="605662" y="1624940"/>
            <a:ext cx="1197428" cy="441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0" idx="4"/>
            <a:endCxn id="12" idx="2"/>
          </p:cNvCxnSpPr>
          <p:nvPr/>
        </p:nvCxnSpPr>
        <p:spPr>
          <a:xfrm>
            <a:off x="605662" y="2565068"/>
            <a:ext cx="1197428" cy="53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5" idx="6"/>
            <a:endCxn id="16" idx="2"/>
          </p:cNvCxnSpPr>
          <p:nvPr/>
        </p:nvCxnSpPr>
        <p:spPr>
          <a:xfrm>
            <a:off x="2301853" y="1624940"/>
            <a:ext cx="940130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5" idx="4"/>
            <a:endCxn id="12" idx="0"/>
          </p:cNvCxnSpPr>
          <p:nvPr/>
        </p:nvCxnSpPr>
        <p:spPr>
          <a:xfrm>
            <a:off x="2052472" y="1874321"/>
            <a:ext cx="0" cy="973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2" idx="6"/>
            <a:endCxn id="17" idx="2"/>
          </p:cNvCxnSpPr>
          <p:nvPr/>
        </p:nvCxnSpPr>
        <p:spPr>
          <a:xfrm>
            <a:off x="2301853" y="3097480"/>
            <a:ext cx="940130" cy="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2" idx="4"/>
            <a:endCxn id="13" idx="0"/>
          </p:cNvCxnSpPr>
          <p:nvPr/>
        </p:nvCxnSpPr>
        <p:spPr>
          <a:xfrm>
            <a:off x="2052472" y="3346861"/>
            <a:ext cx="0" cy="96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6" idx="4"/>
            <a:endCxn id="17" idx="0"/>
          </p:cNvCxnSpPr>
          <p:nvPr/>
        </p:nvCxnSpPr>
        <p:spPr>
          <a:xfrm>
            <a:off x="3491365" y="1876300"/>
            <a:ext cx="0" cy="97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3" idx="6"/>
            <a:endCxn id="17" idx="4"/>
          </p:cNvCxnSpPr>
          <p:nvPr/>
        </p:nvCxnSpPr>
        <p:spPr>
          <a:xfrm flipV="1">
            <a:off x="2301853" y="3348839"/>
            <a:ext cx="1189512" cy="1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3" idx="6"/>
            <a:endCxn id="18" idx="2"/>
          </p:cNvCxnSpPr>
          <p:nvPr/>
        </p:nvCxnSpPr>
        <p:spPr>
          <a:xfrm>
            <a:off x="2301853" y="4558145"/>
            <a:ext cx="96388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3" idx="4"/>
            <a:endCxn id="14" idx="0"/>
          </p:cNvCxnSpPr>
          <p:nvPr/>
        </p:nvCxnSpPr>
        <p:spPr>
          <a:xfrm>
            <a:off x="2052472" y="4807526"/>
            <a:ext cx="0" cy="8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4" idx="6"/>
            <a:endCxn id="18" idx="4"/>
          </p:cNvCxnSpPr>
          <p:nvPr/>
        </p:nvCxnSpPr>
        <p:spPr>
          <a:xfrm flipV="1">
            <a:off x="2301853" y="4809503"/>
            <a:ext cx="1213263" cy="112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3974"/>
              </p:ext>
            </p:extLst>
          </p:nvPr>
        </p:nvGraphicFramePr>
        <p:xfrm>
          <a:off x="463137" y="3723658"/>
          <a:ext cx="900215" cy="2524125"/>
        </p:xfrm>
        <a:graphic>
          <a:graphicData uri="http://schemas.openxmlformats.org/drawingml/2006/table">
            <a:tbl>
              <a:tblPr/>
              <a:tblGrid>
                <a:gridCol w="443584"/>
                <a:gridCol w="456631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Demanda (#viajes)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30 CuadroTexto"/>
          <p:cNvSpPr txBox="1"/>
          <p:nvPr/>
        </p:nvSpPr>
        <p:spPr>
          <a:xfrm>
            <a:off x="926275" y="153191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71797" y="281247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696192" y="2147451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527465" y="124492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515589" y="266996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038103" y="214745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743693" y="361999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598717" y="367936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2681844" y="42375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767444" y="506878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39340" y="51519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2" name="2 Marcador de contenido"/>
          <p:cNvSpPr>
            <a:spLocks noGrp="1"/>
          </p:cNvSpPr>
          <p:nvPr>
            <p:ph idx="1"/>
          </p:nvPr>
        </p:nvSpPr>
        <p:spPr>
          <a:xfrm>
            <a:off x="4441374" y="1505505"/>
            <a:ext cx="4191990" cy="4104456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2000" dirty="0" smtClean="0"/>
              <a:t>Determinar matriz de rutas más cortas entre los nodos de la red.</a:t>
            </a:r>
          </a:p>
          <a:p>
            <a:pPr marL="514350" indent="-514350">
              <a:buFont typeface="+mj-lt"/>
              <a:buAutoNum type="arabicPeriod"/>
            </a:pPr>
            <a:endParaRPr lang="es-CO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s-CO" sz="2000" dirty="0" smtClean="0"/>
              <a:t>Multiplicar </a:t>
            </a:r>
            <a:r>
              <a:rPr lang="es-CO" sz="2000" b="1" dirty="0" smtClean="0">
                <a:solidFill>
                  <a:srgbClr val="FF0000"/>
                </a:solidFill>
              </a:rPr>
              <a:t>la columna 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CO" sz="2000" dirty="0" smtClean="0"/>
              <a:t> por la demanda (# de viajes) </a:t>
            </a:r>
            <a:r>
              <a:rPr lang="es-CO" sz="20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s-CO" sz="20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CO" sz="2000" dirty="0" smtClean="0"/>
              <a:t> (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CO" sz="2000" dirty="0" smtClean="0"/>
              <a:t> = 1,2, ..., 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CO" sz="2000" dirty="0" smtClean="0"/>
              <a:t>) para obtener la matriz                 [</a:t>
            </a:r>
            <a:r>
              <a:rPr lang="es-CO" sz="20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s-CO" sz="20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CO" sz="2000" dirty="0" smtClean="0"/>
              <a:t> </a:t>
            </a:r>
            <a:r>
              <a:rPr lang="es-CO" sz="2000" dirty="0" smtClean="0">
                <a:sym typeface="Symbol"/>
              </a:rPr>
              <a:t></a:t>
            </a:r>
            <a:r>
              <a:rPr lang="es-CO" sz="2000" dirty="0" smtClean="0"/>
              <a:t> 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s-CO" sz="2000" dirty="0" smtClean="0"/>
              <a:t>(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i, j</a:t>
            </a:r>
            <a:r>
              <a:rPr lang="es-CO" sz="2000" dirty="0" smtClean="0"/>
              <a:t>)].</a:t>
            </a:r>
          </a:p>
          <a:p>
            <a:pPr marL="514350" indent="-514350">
              <a:buFont typeface="+mj-lt"/>
              <a:buAutoNum type="arabicPeriod"/>
            </a:pPr>
            <a:endParaRPr lang="es-CO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s-CO" sz="2000" dirty="0" smtClean="0"/>
              <a:t>Para cada fila de [</a:t>
            </a:r>
            <a:r>
              <a:rPr lang="es-CO" sz="20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s-CO" sz="20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CO" sz="2000" dirty="0" smtClean="0"/>
              <a:t> </a:t>
            </a:r>
            <a:r>
              <a:rPr lang="es-CO" sz="2000" dirty="0" smtClean="0">
                <a:sym typeface="Symbol"/>
              </a:rPr>
              <a:t></a:t>
            </a:r>
            <a:r>
              <a:rPr lang="es-CO" sz="2000" dirty="0" smtClean="0"/>
              <a:t> 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d(i, j</a:t>
            </a:r>
            <a:r>
              <a:rPr lang="es-CO" sz="2000" dirty="0" smtClean="0"/>
              <a:t>)], calcular </a:t>
            </a:r>
            <a:r>
              <a:rPr lang="es-CO" sz="2000" b="1" dirty="0" smtClean="0">
                <a:solidFill>
                  <a:srgbClr val="FF0000"/>
                </a:solidFill>
              </a:rPr>
              <a:t>la suma de la fila</a:t>
            </a:r>
            <a:r>
              <a:rPr lang="es-CO" sz="2000" dirty="0" smtClean="0"/>
              <a:t>. La mediana corresponde a la fila con la suma más pequeña.</a:t>
            </a:r>
          </a:p>
          <a:p>
            <a:pPr marL="514350" indent="-514350">
              <a:buNone/>
            </a:pPr>
            <a:endParaRPr lang="es-CO" sz="2000" dirty="0" smtClean="0"/>
          </a:p>
          <a:p>
            <a:pPr marL="514350" indent="-514350">
              <a:buFont typeface="+mj-lt"/>
              <a:buAutoNum type="arabicPeriod"/>
            </a:pPr>
            <a:endParaRPr lang="es-CO" sz="2000" dirty="0" smtClean="0"/>
          </a:p>
          <a:p>
            <a:pPr marL="0" indent="0"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6891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REDES -p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medians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15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15</a:t>
            </a:fld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356280" y="2066305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803090" y="284809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1803090" y="4308763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803090" y="568630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1803090" y="137555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3241983" y="1377537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3241983" y="2850076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3265734" y="431074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18 Conector recto"/>
          <p:cNvCxnSpPr>
            <a:stCxn id="10" idx="0"/>
            <a:endCxn id="15" idx="2"/>
          </p:cNvCxnSpPr>
          <p:nvPr/>
        </p:nvCxnSpPr>
        <p:spPr>
          <a:xfrm flipV="1">
            <a:off x="605662" y="1624940"/>
            <a:ext cx="1197428" cy="441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0" idx="4"/>
            <a:endCxn id="12" idx="2"/>
          </p:cNvCxnSpPr>
          <p:nvPr/>
        </p:nvCxnSpPr>
        <p:spPr>
          <a:xfrm>
            <a:off x="605662" y="2565068"/>
            <a:ext cx="1197428" cy="53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5" idx="6"/>
            <a:endCxn id="16" idx="2"/>
          </p:cNvCxnSpPr>
          <p:nvPr/>
        </p:nvCxnSpPr>
        <p:spPr>
          <a:xfrm>
            <a:off x="2301853" y="1624940"/>
            <a:ext cx="940130" cy="19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5" idx="4"/>
            <a:endCxn id="12" idx="0"/>
          </p:cNvCxnSpPr>
          <p:nvPr/>
        </p:nvCxnSpPr>
        <p:spPr>
          <a:xfrm>
            <a:off x="2052472" y="1874321"/>
            <a:ext cx="0" cy="973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2" idx="6"/>
            <a:endCxn id="17" idx="2"/>
          </p:cNvCxnSpPr>
          <p:nvPr/>
        </p:nvCxnSpPr>
        <p:spPr>
          <a:xfrm>
            <a:off x="2301853" y="3097480"/>
            <a:ext cx="940130" cy="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2" idx="4"/>
            <a:endCxn id="13" idx="0"/>
          </p:cNvCxnSpPr>
          <p:nvPr/>
        </p:nvCxnSpPr>
        <p:spPr>
          <a:xfrm>
            <a:off x="2052472" y="3346861"/>
            <a:ext cx="0" cy="96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6" idx="4"/>
            <a:endCxn id="17" idx="0"/>
          </p:cNvCxnSpPr>
          <p:nvPr/>
        </p:nvCxnSpPr>
        <p:spPr>
          <a:xfrm>
            <a:off x="3491365" y="1876300"/>
            <a:ext cx="0" cy="97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3" idx="6"/>
            <a:endCxn id="17" idx="4"/>
          </p:cNvCxnSpPr>
          <p:nvPr/>
        </p:nvCxnSpPr>
        <p:spPr>
          <a:xfrm flipV="1">
            <a:off x="2301853" y="3348839"/>
            <a:ext cx="1189512" cy="1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3" idx="6"/>
            <a:endCxn id="18" idx="2"/>
          </p:cNvCxnSpPr>
          <p:nvPr/>
        </p:nvCxnSpPr>
        <p:spPr>
          <a:xfrm>
            <a:off x="2301853" y="4558145"/>
            <a:ext cx="96388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3" idx="4"/>
            <a:endCxn id="14" idx="0"/>
          </p:cNvCxnSpPr>
          <p:nvPr/>
        </p:nvCxnSpPr>
        <p:spPr>
          <a:xfrm>
            <a:off x="2052472" y="4807526"/>
            <a:ext cx="0" cy="8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4" idx="6"/>
            <a:endCxn id="18" idx="4"/>
          </p:cNvCxnSpPr>
          <p:nvPr/>
        </p:nvCxnSpPr>
        <p:spPr>
          <a:xfrm flipV="1">
            <a:off x="2301853" y="4809503"/>
            <a:ext cx="1213263" cy="112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926275" y="153191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71797" y="281247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696192" y="2147451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527465" y="124492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515589" y="266996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038103" y="214745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743693" y="361999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598717" y="367936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2681844" y="42375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767444" y="506878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39340" y="51519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graphicFrame>
        <p:nvGraphicFramePr>
          <p:cNvPr id="42" name="4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35466"/>
              </p:ext>
            </p:extLst>
          </p:nvPr>
        </p:nvGraphicFramePr>
        <p:xfrm>
          <a:off x="4139952" y="1988840"/>
          <a:ext cx="4464495" cy="3131712"/>
        </p:xfrm>
        <a:graphic>
          <a:graphicData uri="http://schemas.openxmlformats.org/drawingml/2006/table">
            <a:tbl>
              <a:tblPr/>
              <a:tblGrid>
                <a:gridCol w="496055"/>
                <a:gridCol w="496055"/>
                <a:gridCol w="496055"/>
                <a:gridCol w="496055"/>
                <a:gridCol w="496055"/>
                <a:gridCol w="496055"/>
                <a:gridCol w="496055"/>
                <a:gridCol w="496055"/>
                <a:gridCol w="496055"/>
              </a:tblGrid>
              <a:tr h="347968"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6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6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6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6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6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6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6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6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CuadroTexto 42"/>
          <p:cNvSpPr txBox="1"/>
          <p:nvPr/>
        </p:nvSpPr>
        <p:spPr>
          <a:xfrm>
            <a:off x="5148064" y="16288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Distancias entre nodos</a:t>
            </a:r>
            <a:endParaRPr lang="es-CO" dirty="0"/>
          </a:p>
        </p:txBody>
      </p:sp>
      <p:graphicFrame>
        <p:nvGraphicFramePr>
          <p:cNvPr id="45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99633"/>
              </p:ext>
            </p:extLst>
          </p:nvPr>
        </p:nvGraphicFramePr>
        <p:xfrm>
          <a:off x="463137" y="3723658"/>
          <a:ext cx="900215" cy="2524125"/>
        </p:xfrm>
        <a:graphic>
          <a:graphicData uri="http://schemas.openxmlformats.org/drawingml/2006/table">
            <a:tbl>
              <a:tblPr/>
              <a:tblGrid>
                <a:gridCol w="443584"/>
                <a:gridCol w="456631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Demanda (#viajes)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6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REDES -p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medians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16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16</a:t>
            </a:fld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356280" y="2066305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803090" y="284809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1803090" y="4308763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803090" y="568630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1803090" y="137555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3241983" y="1377537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3241983" y="2850076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3265734" y="431074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18 Conector recto"/>
          <p:cNvCxnSpPr>
            <a:stCxn id="10" idx="0"/>
            <a:endCxn id="15" idx="2"/>
          </p:cNvCxnSpPr>
          <p:nvPr/>
        </p:nvCxnSpPr>
        <p:spPr>
          <a:xfrm flipV="1">
            <a:off x="605662" y="1624940"/>
            <a:ext cx="1197428" cy="441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0" idx="4"/>
            <a:endCxn id="12" idx="2"/>
          </p:cNvCxnSpPr>
          <p:nvPr/>
        </p:nvCxnSpPr>
        <p:spPr>
          <a:xfrm>
            <a:off x="605662" y="2565068"/>
            <a:ext cx="1197428" cy="53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5" idx="6"/>
            <a:endCxn id="16" idx="2"/>
          </p:cNvCxnSpPr>
          <p:nvPr/>
        </p:nvCxnSpPr>
        <p:spPr>
          <a:xfrm>
            <a:off x="2301853" y="1624940"/>
            <a:ext cx="940130" cy="19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5" idx="4"/>
            <a:endCxn id="12" idx="0"/>
          </p:cNvCxnSpPr>
          <p:nvPr/>
        </p:nvCxnSpPr>
        <p:spPr>
          <a:xfrm>
            <a:off x="2052472" y="1874321"/>
            <a:ext cx="0" cy="973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2" idx="6"/>
            <a:endCxn id="17" idx="2"/>
          </p:cNvCxnSpPr>
          <p:nvPr/>
        </p:nvCxnSpPr>
        <p:spPr>
          <a:xfrm>
            <a:off x="2301853" y="3097480"/>
            <a:ext cx="940130" cy="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2" idx="4"/>
            <a:endCxn id="13" idx="0"/>
          </p:cNvCxnSpPr>
          <p:nvPr/>
        </p:nvCxnSpPr>
        <p:spPr>
          <a:xfrm>
            <a:off x="2052472" y="3346861"/>
            <a:ext cx="0" cy="96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6" idx="4"/>
            <a:endCxn id="17" idx="0"/>
          </p:cNvCxnSpPr>
          <p:nvPr/>
        </p:nvCxnSpPr>
        <p:spPr>
          <a:xfrm>
            <a:off x="3491365" y="1876300"/>
            <a:ext cx="0" cy="97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3" idx="6"/>
            <a:endCxn id="17" idx="4"/>
          </p:cNvCxnSpPr>
          <p:nvPr/>
        </p:nvCxnSpPr>
        <p:spPr>
          <a:xfrm flipV="1">
            <a:off x="2301853" y="3348839"/>
            <a:ext cx="1189512" cy="1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3" idx="6"/>
            <a:endCxn id="18" idx="2"/>
          </p:cNvCxnSpPr>
          <p:nvPr/>
        </p:nvCxnSpPr>
        <p:spPr>
          <a:xfrm>
            <a:off x="2301853" y="4558145"/>
            <a:ext cx="96388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3" idx="4"/>
            <a:endCxn id="14" idx="0"/>
          </p:cNvCxnSpPr>
          <p:nvPr/>
        </p:nvCxnSpPr>
        <p:spPr>
          <a:xfrm>
            <a:off x="2052472" y="4807526"/>
            <a:ext cx="0" cy="8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4" idx="6"/>
            <a:endCxn id="18" idx="4"/>
          </p:cNvCxnSpPr>
          <p:nvPr/>
        </p:nvCxnSpPr>
        <p:spPr>
          <a:xfrm flipV="1">
            <a:off x="2301853" y="4809503"/>
            <a:ext cx="1213263" cy="112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926275" y="153191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71797" y="281247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696192" y="2147451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527465" y="124492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515589" y="266996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038103" y="214745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743693" y="361999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598717" y="367936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2681844" y="42375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767444" y="506878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39340" y="51519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graphicFrame>
        <p:nvGraphicFramePr>
          <p:cNvPr id="42" name="4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00929"/>
              </p:ext>
            </p:extLst>
          </p:nvPr>
        </p:nvGraphicFramePr>
        <p:xfrm>
          <a:off x="4554187" y="1253590"/>
          <a:ext cx="3485412" cy="2280285"/>
        </p:xfrm>
        <a:graphic>
          <a:graphicData uri="http://schemas.openxmlformats.org/drawingml/2006/table">
            <a:tbl>
              <a:tblPr/>
              <a:tblGrid>
                <a:gridCol w="387268"/>
                <a:gridCol w="387268"/>
                <a:gridCol w="387268"/>
                <a:gridCol w="387268"/>
                <a:gridCol w="387268"/>
                <a:gridCol w="387268"/>
                <a:gridCol w="387268"/>
                <a:gridCol w="387268"/>
                <a:gridCol w="38726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4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21607"/>
              </p:ext>
            </p:extLst>
          </p:nvPr>
        </p:nvGraphicFramePr>
        <p:xfrm>
          <a:off x="4564083" y="4006686"/>
          <a:ext cx="3485412" cy="2280285"/>
        </p:xfrm>
        <a:graphic>
          <a:graphicData uri="http://schemas.openxmlformats.org/drawingml/2006/table">
            <a:tbl>
              <a:tblPr/>
              <a:tblGrid>
                <a:gridCol w="387268"/>
                <a:gridCol w="387268"/>
                <a:gridCol w="387268"/>
                <a:gridCol w="387268"/>
                <a:gridCol w="387268"/>
                <a:gridCol w="387268"/>
                <a:gridCol w="387268"/>
                <a:gridCol w="387268"/>
                <a:gridCol w="38726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44 Rectángulo"/>
          <p:cNvSpPr/>
          <p:nvPr/>
        </p:nvSpPr>
        <p:spPr>
          <a:xfrm>
            <a:off x="4932040" y="1484784"/>
            <a:ext cx="411856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45 Rectángulo"/>
          <p:cNvSpPr/>
          <p:nvPr/>
        </p:nvSpPr>
        <p:spPr>
          <a:xfrm>
            <a:off x="683568" y="4221088"/>
            <a:ext cx="368135" cy="213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46 Rectángulo"/>
          <p:cNvSpPr/>
          <p:nvPr/>
        </p:nvSpPr>
        <p:spPr>
          <a:xfrm>
            <a:off x="4952232" y="4237509"/>
            <a:ext cx="391664" cy="2071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5292080" y="9087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Distancias entre nodos</a:t>
            </a:r>
            <a:endParaRPr lang="es-CO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436096" y="364502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Distancias x Demanda</a:t>
            </a:r>
            <a:endParaRPr lang="es-CO" dirty="0"/>
          </a:p>
        </p:txBody>
      </p:sp>
      <p:graphicFrame>
        <p:nvGraphicFramePr>
          <p:cNvPr id="5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37621"/>
              </p:ext>
            </p:extLst>
          </p:nvPr>
        </p:nvGraphicFramePr>
        <p:xfrm>
          <a:off x="251520" y="3717032"/>
          <a:ext cx="900215" cy="2524125"/>
        </p:xfrm>
        <a:graphic>
          <a:graphicData uri="http://schemas.openxmlformats.org/drawingml/2006/table">
            <a:tbl>
              <a:tblPr/>
              <a:tblGrid>
                <a:gridCol w="443584"/>
                <a:gridCol w="456631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Demanda (#viajes)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9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REDES -p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medians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17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17</a:t>
            </a:fld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356280" y="2066305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803090" y="284809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1803090" y="4308763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803090" y="568630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1803090" y="137555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3241983" y="1377537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3241983" y="2850076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3265734" y="431074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18 Conector recto"/>
          <p:cNvCxnSpPr>
            <a:stCxn id="10" idx="0"/>
            <a:endCxn id="15" idx="2"/>
          </p:cNvCxnSpPr>
          <p:nvPr/>
        </p:nvCxnSpPr>
        <p:spPr>
          <a:xfrm flipV="1">
            <a:off x="605662" y="1624940"/>
            <a:ext cx="1197428" cy="441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0" idx="4"/>
            <a:endCxn id="12" idx="2"/>
          </p:cNvCxnSpPr>
          <p:nvPr/>
        </p:nvCxnSpPr>
        <p:spPr>
          <a:xfrm>
            <a:off x="605662" y="2565068"/>
            <a:ext cx="1197428" cy="53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5" idx="6"/>
            <a:endCxn id="16" idx="2"/>
          </p:cNvCxnSpPr>
          <p:nvPr/>
        </p:nvCxnSpPr>
        <p:spPr>
          <a:xfrm>
            <a:off x="2301853" y="1624940"/>
            <a:ext cx="940130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5" idx="4"/>
            <a:endCxn id="12" idx="0"/>
          </p:cNvCxnSpPr>
          <p:nvPr/>
        </p:nvCxnSpPr>
        <p:spPr>
          <a:xfrm>
            <a:off x="2052472" y="1874321"/>
            <a:ext cx="0" cy="973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2" idx="6"/>
            <a:endCxn id="17" idx="2"/>
          </p:cNvCxnSpPr>
          <p:nvPr/>
        </p:nvCxnSpPr>
        <p:spPr>
          <a:xfrm>
            <a:off x="2301853" y="3097480"/>
            <a:ext cx="940130" cy="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2" idx="4"/>
            <a:endCxn id="13" idx="0"/>
          </p:cNvCxnSpPr>
          <p:nvPr/>
        </p:nvCxnSpPr>
        <p:spPr>
          <a:xfrm>
            <a:off x="2052472" y="3346861"/>
            <a:ext cx="0" cy="96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6" idx="4"/>
            <a:endCxn id="17" idx="0"/>
          </p:cNvCxnSpPr>
          <p:nvPr/>
        </p:nvCxnSpPr>
        <p:spPr>
          <a:xfrm>
            <a:off x="3491365" y="1876300"/>
            <a:ext cx="0" cy="97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3" idx="6"/>
            <a:endCxn id="17" idx="4"/>
          </p:cNvCxnSpPr>
          <p:nvPr/>
        </p:nvCxnSpPr>
        <p:spPr>
          <a:xfrm flipV="1">
            <a:off x="2301853" y="3348839"/>
            <a:ext cx="1189512" cy="1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3" idx="6"/>
            <a:endCxn id="18" idx="2"/>
          </p:cNvCxnSpPr>
          <p:nvPr/>
        </p:nvCxnSpPr>
        <p:spPr>
          <a:xfrm>
            <a:off x="2301853" y="4558145"/>
            <a:ext cx="96388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3" idx="4"/>
            <a:endCxn id="14" idx="0"/>
          </p:cNvCxnSpPr>
          <p:nvPr/>
        </p:nvCxnSpPr>
        <p:spPr>
          <a:xfrm>
            <a:off x="2052472" y="4807526"/>
            <a:ext cx="0" cy="8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4" idx="6"/>
            <a:endCxn id="18" idx="4"/>
          </p:cNvCxnSpPr>
          <p:nvPr/>
        </p:nvCxnSpPr>
        <p:spPr>
          <a:xfrm flipV="1">
            <a:off x="2301853" y="4809503"/>
            <a:ext cx="1213263" cy="112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463137" y="3723658"/>
          <a:ext cx="900215" cy="2280285"/>
        </p:xfrm>
        <a:graphic>
          <a:graphicData uri="http://schemas.openxmlformats.org/drawingml/2006/table">
            <a:tbl>
              <a:tblPr/>
              <a:tblGrid>
                <a:gridCol w="443584"/>
                <a:gridCol w="456631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Demanda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30 CuadroTexto"/>
          <p:cNvSpPr txBox="1"/>
          <p:nvPr/>
        </p:nvSpPr>
        <p:spPr>
          <a:xfrm>
            <a:off x="926275" y="153191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71797" y="281247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696192" y="2147451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527465" y="124492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515589" y="266996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038103" y="214745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743693" y="361999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598717" y="367936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2681844" y="42375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767444" y="506878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39340" y="51519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graphicFrame>
        <p:nvGraphicFramePr>
          <p:cNvPr id="42" name="4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33417"/>
              </p:ext>
            </p:extLst>
          </p:nvPr>
        </p:nvGraphicFramePr>
        <p:xfrm>
          <a:off x="4554187" y="1253590"/>
          <a:ext cx="3485412" cy="2280285"/>
        </p:xfrm>
        <a:graphic>
          <a:graphicData uri="http://schemas.openxmlformats.org/drawingml/2006/table">
            <a:tbl>
              <a:tblPr/>
              <a:tblGrid>
                <a:gridCol w="387268"/>
                <a:gridCol w="387268"/>
                <a:gridCol w="387268"/>
                <a:gridCol w="387268"/>
                <a:gridCol w="387268"/>
                <a:gridCol w="387268"/>
                <a:gridCol w="387268"/>
                <a:gridCol w="387268"/>
                <a:gridCol w="38726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4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506912"/>
              </p:ext>
            </p:extLst>
          </p:nvPr>
        </p:nvGraphicFramePr>
        <p:xfrm>
          <a:off x="4564085" y="4006686"/>
          <a:ext cx="3895560" cy="2280285"/>
        </p:xfrm>
        <a:graphic>
          <a:graphicData uri="http://schemas.openxmlformats.org/drawingml/2006/table">
            <a:tbl>
              <a:tblPr/>
              <a:tblGrid>
                <a:gridCol w="432840"/>
                <a:gridCol w="432840"/>
                <a:gridCol w="432840"/>
                <a:gridCol w="432840"/>
                <a:gridCol w="432840"/>
                <a:gridCol w="432840"/>
                <a:gridCol w="432840"/>
                <a:gridCol w="432840"/>
                <a:gridCol w="43284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CuadroTexto 43"/>
          <p:cNvSpPr txBox="1"/>
          <p:nvPr/>
        </p:nvSpPr>
        <p:spPr>
          <a:xfrm>
            <a:off x="5292080" y="9087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Distancias entre nodos</a:t>
            </a:r>
            <a:endParaRPr lang="es-CO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436096" y="364502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Distancias x Demanda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79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REDES -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p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medians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18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18</a:t>
            </a:fld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356280" y="2066305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803090" y="284809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1803090" y="4308763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803090" y="568630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1803090" y="137555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3241983" y="1377537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3241983" y="2850076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3265734" y="431074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18 Conector recto"/>
          <p:cNvCxnSpPr>
            <a:stCxn id="10" idx="0"/>
            <a:endCxn id="15" idx="2"/>
          </p:cNvCxnSpPr>
          <p:nvPr/>
        </p:nvCxnSpPr>
        <p:spPr>
          <a:xfrm flipV="1">
            <a:off x="605662" y="1624940"/>
            <a:ext cx="1197428" cy="441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0" idx="4"/>
            <a:endCxn id="12" idx="2"/>
          </p:cNvCxnSpPr>
          <p:nvPr/>
        </p:nvCxnSpPr>
        <p:spPr>
          <a:xfrm>
            <a:off x="605662" y="2565068"/>
            <a:ext cx="1197428" cy="53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5" idx="6"/>
            <a:endCxn id="16" idx="2"/>
          </p:cNvCxnSpPr>
          <p:nvPr/>
        </p:nvCxnSpPr>
        <p:spPr>
          <a:xfrm>
            <a:off x="2301853" y="1624940"/>
            <a:ext cx="940130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5" idx="4"/>
            <a:endCxn id="12" idx="0"/>
          </p:cNvCxnSpPr>
          <p:nvPr/>
        </p:nvCxnSpPr>
        <p:spPr>
          <a:xfrm>
            <a:off x="2052472" y="1874321"/>
            <a:ext cx="0" cy="973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2" idx="6"/>
            <a:endCxn id="17" idx="2"/>
          </p:cNvCxnSpPr>
          <p:nvPr/>
        </p:nvCxnSpPr>
        <p:spPr>
          <a:xfrm>
            <a:off x="2301853" y="3097480"/>
            <a:ext cx="940130" cy="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2" idx="4"/>
            <a:endCxn id="13" idx="0"/>
          </p:cNvCxnSpPr>
          <p:nvPr/>
        </p:nvCxnSpPr>
        <p:spPr>
          <a:xfrm>
            <a:off x="2052472" y="3346861"/>
            <a:ext cx="0" cy="96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6" idx="4"/>
            <a:endCxn id="17" idx="0"/>
          </p:cNvCxnSpPr>
          <p:nvPr/>
        </p:nvCxnSpPr>
        <p:spPr>
          <a:xfrm>
            <a:off x="3491365" y="1876300"/>
            <a:ext cx="0" cy="97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3" idx="6"/>
            <a:endCxn id="17" idx="4"/>
          </p:cNvCxnSpPr>
          <p:nvPr/>
        </p:nvCxnSpPr>
        <p:spPr>
          <a:xfrm flipV="1">
            <a:off x="2301853" y="3348839"/>
            <a:ext cx="1189512" cy="1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3" idx="6"/>
            <a:endCxn id="18" idx="2"/>
          </p:cNvCxnSpPr>
          <p:nvPr/>
        </p:nvCxnSpPr>
        <p:spPr>
          <a:xfrm>
            <a:off x="2301853" y="4558145"/>
            <a:ext cx="96388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3" idx="4"/>
            <a:endCxn id="14" idx="0"/>
          </p:cNvCxnSpPr>
          <p:nvPr/>
        </p:nvCxnSpPr>
        <p:spPr>
          <a:xfrm>
            <a:off x="2052472" y="4807526"/>
            <a:ext cx="0" cy="8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4" idx="6"/>
            <a:endCxn id="18" idx="4"/>
          </p:cNvCxnSpPr>
          <p:nvPr/>
        </p:nvCxnSpPr>
        <p:spPr>
          <a:xfrm flipV="1">
            <a:off x="2301853" y="4809503"/>
            <a:ext cx="1213263" cy="112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926275" y="153191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71797" y="281247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696192" y="2147451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527465" y="124492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515589" y="266996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038103" y="214745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743693" y="361999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598717" y="367936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2681844" y="42375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767444" y="506878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39340" y="51519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graphicFrame>
        <p:nvGraphicFramePr>
          <p:cNvPr id="42" name="4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96430"/>
              </p:ext>
            </p:extLst>
          </p:nvPr>
        </p:nvGraphicFramePr>
        <p:xfrm>
          <a:off x="4554187" y="1253590"/>
          <a:ext cx="3485412" cy="2280285"/>
        </p:xfrm>
        <a:graphic>
          <a:graphicData uri="http://schemas.openxmlformats.org/drawingml/2006/table">
            <a:tbl>
              <a:tblPr/>
              <a:tblGrid>
                <a:gridCol w="387268"/>
                <a:gridCol w="387268"/>
                <a:gridCol w="387268"/>
                <a:gridCol w="387268"/>
                <a:gridCol w="387268"/>
                <a:gridCol w="387268"/>
                <a:gridCol w="387268"/>
                <a:gridCol w="387268"/>
                <a:gridCol w="38726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4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7133"/>
              </p:ext>
            </p:extLst>
          </p:nvPr>
        </p:nvGraphicFramePr>
        <p:xfrm>
          <a:off x="4564085" y="4077072"/>
          <a:ext cx="4328400" cy="2280285"/>
        </p:xfrm>
        <a:graphic>
          <a:graphicData uri="http://schemas.openxmlformats.org/drawingml/2006/table">
            <a:tbl>
              <a:tblPr/>
              <a:tblGrid>
                <a:gridCol w="432840"/>
                <a:gridCol w="432840"/>
                <a:gridCol w="432840"/>
                <a:gridCol w="432840"/>
                <a:gridCol w="432840"/>
                <a:gridCol w="432840"/>
                <a:gridCol w="432840"/>
                <a:gridCol w="432840"/>
                <a:gridCol w="432840"/>
                <a:gridCol w="432840"/>
              </a:tblGrid>
              <a:tr h="182979"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5292080" y="9087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Distancias entre nodos</a:t>
            </a:r>
            <a:endParaRPr lang="es-CO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436096" y="364502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Distancias x Demanda</a:t>
            </a:r>
            <a:endParaRPr lang="es-CO" dirty="0"/>
          </a:p>
        </p:txBody>
      </p:sp>
      <p:graphicFrame>
        <p:nvGraphicFramePr>
          <p:cNvPr id="47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99633"/>
              </p:ext>
            </p:extLst>
          </p:nvPr>
        </p:nvGraphicFramePr>
        <p:xfrm>
          <a:off x="463137" y="3723658"/>
          <a:ext cx="900215" cy="2524125"/>
        </p:xfrm>
        <a:graphic>
          <a:graphicData uri="http://schemas.openxmlformats.org/drawingml/2006/table">
            <a:tbl>
              <a:tblPr/>
              <a:tblGrid>
                <a:gridCol w="443584"/>
                <a:gridCol w="456631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Demanda (#viajes)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1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REDES -p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medians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19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19</a:t>
            </a:fld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356280" y="2066305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803090" y="284809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1803090" y="4308763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803090" y="568630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1803090" y="137555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3241983" y="1377537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3241983" y="2850076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3265734" y="431074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18 Conector recto"/>
          <p:cNvCxnSpPr>
            <a:stCxn id="10" idx="0"/>
            <a:endCxn id="15" idx="2"/>
          </p:cNvCxnSpPr>
          <p:nvPr/>
        </p:nvCxnSpPr>
        <p:spPr>
          <a:xfrm flipV="1">
            <a:off x="605662" y="1624940"/>
            <a:ext cx="1197428" cy="441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0" idx="4"/>
            <a:endCxn id="12" idx="2"/>
          </p:cNvCxnSpPr>
          <p:nvPr/>
        </p:nvCxnSpPr>
        <p:spPr>
          <a:xfrm>
            <a:off x="605662" y="2565068"/>
            <a:ext cx="1197428" cy="53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5" idx="6"/>
            <a:endCxn id="16" idx="2"/>
          </p:cNvCxnSpPr>
          <p:nvPr/>
        </p:nvCxnSpPr>
        <p:spPr>
          <a:xfrm>
            <a:off x="2301853" y="1624940"/>
            <a:ext cx="940130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5" idx="4"/>
            <a:endCxn id="12" idx="0"/>
          </p:cNvCxnSpPr>
          <p:nvPr/>
        </p:nvCxnSpPr>
        <p:spPr>
          <a:xfrm>
            <a:off x="2052472" y="1874321"/>
            <a:ext cx="0" cy="973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2" idx="6"/>
            <a:endCxn id="17" idx="2"/>
          </p:cNvCxnSpPr>
          <p:nvPr/>
        </p:nvCxnSpPr>
        <p:spPr>
          <a:xfrm>
            <a:off x="2301853" y="3097480"/>
            <a:ext cx="940130" cy="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2" idx="4"/>
            <a:endCxn id="13" idx="0"/>
          </p:cNvCxnSpPr>
          <p:nvPr/>
        </p:nvCxnSpPr>
        <p:spPr>
          <a:xfrm>
            <a:off x="2052472" y="3346861"/>
            <a:ext cx="0" cy="96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6" idx="4"/>
            <a:endCxn id="17" idx="0"/>
          </p:cNvCxnSpPr>
          <p:nvPr/>
        </p:nvCxnSpPr>
        <p:spPr>
          <a:xfrm>
            <a:off x="3491365" y="1876300"/>
            <a:ext cx="0" cy="97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3" idx="6"/>
            <a:endCxn id="17" idx="4"/>
          </p:cNvCxnSpPr>
          <p:nvPr/>
        </p:nvCxnSpPr>
        <p:spPr>
          <a:xfrm flipV="1">
            <a:off x="2301853" y="3348839"/>
            <a:ext cx="1189512" cy="1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3" idx="6"/>
            <a:endCxn id="18" idx="2"/>
          </p:cNvCxnSpPr>
          <p:nvPr/>
        </p:nvCxnSpPr>
        <p:spPr>
          <a:xfrm>
            <a:off x="2301853" y="4558145"/>
            <a:ext cx="96388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3" idx="4"/>
            <a:endCxn id="14" idx="0"/>
          </p:cNvCxnSpPr>
          <p:nvPr/>
        </p:nvCxnSpPr>
        <p:spPr>
          <a:xfrm>
            <a:off x="2052472" y="4807526"/>
            <a:ext cx="0" cy="8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4" idx="6"/>
            <a:endCxn id="18" idx="4"/>
          </p:cNvCxnSpPr>
          <p:nvPr/>
        </p:nvCxnSpPr>
        <p:spPr>
          <a:xfrm flipV="1">
            <a:off x="2301853" y="4809503"/>
            <a:ext cx="1213263" cy="112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926275" y="153191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71797" y="281247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696192" y="2147451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527465" y="124492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515589" y="266996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038103" y="214745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743693" y="361999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598717" y="367936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2681844" y="42375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767444" y="506878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39340" y="51519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4" name="43 Rectángulo redondeado"/>
          <p:cNvSpPr/>
          <p:nvPr/>
        </p:nvSpPr>
        <p:spPr>
          <a:xfrm>
            <a:off x="4572000" y="4761176"/>
            <a:ext cx="4320480" cy="25200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47" name="4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43768"/>
              </p:ext>
            </p:extLst>
          </p:nvPr>
        </p:nvGraphicFramePr>
        <p:xfrm>
          <a:off x="4564085" y="4005064"/>
          <a:ext cx="4328400" cy="2280285"/>
        </p:xfrm>
        <a:graphic>
          <a:graphicData uri="http://schemas.openxmlformats.org/drawingml/2006/table">
            <a:tbl>
              <a:tblPr/>
              <a:tblGrid>
                <a:gridCol w="432840"/>
                <a:gridCol w="432840"/>
                <a:gridCol w="432840"/>
                <a:gridCol w="432840"/>
                <a:gridCol w="432840"/>
                <a:gridCol w="432840"/>
                <a:gridCol w="432840"/>
                <a:gridCol w="432840"/>
                <a:gridCol w="432840"/>
                <a:gridCol w="43284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9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44 Rectángulo"/>
          <p:cNvSpPr/>
          <p:nvPr/>
        </p:nvSpPr>
        <p:spPr>
          <a:xfrm>
            <a:off x="4572000" y="1653768"/>
            <a:ext cx="4320480" cy="16312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CO" sz="2000" b="1" dirty="0" smtClean="0">
                <a:solidFill>
                  <a:srgbClr val="FF0000"/>
                </a:solidFill>
              </a:rPr>
              <a:t>Dado que el menor costo total se encuentra en el nodo C, Se puede decir que es en ese punto en donde se va a abrir la instalación para cubrir la demanda de los demás nodos.</a:t>
            </a:r>
            <a:endParaRPr lang="es-CO" sz="2000" dirty="0" smtClean="0"/>
          </a:p>
        </p:txBody>
      </p:sp>
      <p:sp>
        <p:nvSpPr>
          <p:cNvPr id="48" name="CuadroTexto 47"/>
          <p:cNvSpPr txBox="1"/>
          <p:nvPr/>
        </p:nvSpPr>
        <p:spPr>
          <a:xfrm>
            <a:off x="5436096" y="364502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Distancias x Demanda</a:t>
            </a:r>
            <a:endParaRPr lang="es-CO" dirty="0"/>
          </a:p>
        </p:txBody>
      </p:sp>
      <p:graphicFrame>
        <p:nvGraphicFramePr>
          <p:cNvPr id="49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99633"/>
              </p:ext>
            </p:extLst>
          </p:nvPr>
        </p:nvGraphicFramePr>
        <p:xfrm>
          <a:off x="463137" y="3723658"/>
          <a:ext cx="900215" cy="2524125"/>
        </p:xfrm>
        <a:graphic>
          <a:graphicData uri="http://schemas.openxmlformats.org/drawingml/2006/table">
            <a:tbl>
              <a:tblPr/>
              <a:tblGrid>
                <a:gridCol w="443584"/>
                <a:gridCol w="456631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Demanda (#viajes)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06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AGENDA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2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2</a:t>
            </a:fld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460375" y="1340768"/>
            <a:ext cx="82880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sz="2000" dirty="0" smtClean="0"/>
              <a:t>El Problema de Localización</a:t>
            </a:r>
          </a:p>
          <a:p>
            <a:pPr marL="342900" indent="-342900">
              <a:buAutoNum type="arabicPeriod"/>
            </a:pPr>
            <a:endParaRPr lang="es-CO" sz="2000" dirty="0"/>
          </a:p>
          <a:p>
            <a:pPr marL="342900" indent="-342900">
              <a:buAutoNum type="arabicPeriod"/>
            </a:pPr>
            <a:r>
              <a:rPr lang="es-CO" sz="2000" dirty="0" smtClean="0"/>
              <a:t>Modelo Matemático</a:t>
            </a:r>
          </a:p>
          <a:p>
            <a:pPr marL="342900" indent="-342900">
              <a:buAutoNum type="arabicPeriod"/>
            </a:pPr>
            <a:endParaRPr lang="es-CO" sz="2000" dirty="0"/>
          </a:p>
          <a:p>
            <a:pPr marL="342900" indent="-342900">
              <a:buAutoNum type="arabicPeriod"/>
            </a:pPr>
            <a:r>
              <a:rPr lang="es-CO" sz="2000" dirty="0" smtClean="0"/>
              <a:t>Algoritmo ADD</a:t>
            </a:r>
          </a:p>
          <a:p>
            <a:pPr marL="342900" indent="-342900">
              <a:buAutoNum type="arabicPeriod"/>
            </a:pPr>
            <a:endParaRPr lang="es-CO" sz="2000" dirty="0" smtClean="0"/>
          </a:p>
          <a:p>
            <a:pPr marL="342900" indent="-342900">
              <a:buAutoNum type="arabicPeriod"/>
            </a:pPr>
            <a:r>
              <a:rPr lang="es-CO" sz="2000" dirty="0" smtClean="0"/>
              <a:t>Algoritmo DROP</a:t>
            </a:r>
          </a:p>
          <a:p>
            <a:pPr marL="342900" indent="-342900">
              <a:buAutoNum type="arabicPeriod"/>
            </a:pPr>
            <a:endParaRPr lang="es-CO" sz="2000" dirty="0"/>
          </a:p>
          <a:p>
            <a:pPr marL="342900" indent="-342900">
              <a:buAutoNum type="arabicPeriod"/>
            </a:pPr>
            <a:r>
              <a:rPr lang="es-CO" sz="2000" dirty="0" smtClean="0"/>
              <a:t>Ejercicio ADD y DROP</a:t>
            </a:r>
          </a:p>
          <a:p>
            <a:pPr marL="342900" indent="-342900">
              <a:buAutoNum type="arabicPeriod"/>
            </a:pPr>
            <a:endParaRPr lang="es-CO" sz="2000" dirty="0" smtClean="0"/>
          </a:p>
          <a:p>
            <a:pPr marL="342900" indent="-342900">
              <a:buAutoNum type="arabicPeriod"/>
            </a:pPr>
            <a:r>
              <a:rPr lang="es-CO" sz="2000" dirty="0" smtClean="0"/>
              <a:t>Problema de Máxima Cobertura</a:t>
            </a:r>
            <a:endParaRPr lang="es-CO" sz="2000" dirty="0"/>
          </a:p>
          <a:p>
            <a:r>
              <a:rPr lang="es-CO" sz="2000" dirty="0" smtClean="0"/>
              <a:t>          6.1. </a:t>
            </a:r>
            <a:r>
              <a:rPr lang="en-US" sz="2000" dirty="0"/>
              <a:t>The greedy adding </a:t>
            </a:r>
            <a:r>
              <a:rPr lang="en-US" sz="2000" dirty="0" smtClean="0"/>
              <a:t>algorithm o </a:t>
            </a:r>
            <a:r>
              <a:rPr lang="es-CO" sz="2000" dirty="0" smtClean="0"/>
              <a:t>algoritmo voraz por adición</a:t>
            </a:r>
          </a:p>
          <a:p>
            <a:r>
              <a:rPr lang="es-CO" sz="2000" dirty="0" smtClean="0"/>
              <a:t>          6.2. </a:t>
            </a:r>
            <a:r>
              <a:rPr lang="en-US" sz="2000" dirty="0" smtClean="0"/>
              <a:t>The greedy substitution algorithm </a:t>
            </a:r>
            <a:r>
              <a:rPr lang="es-CO" sz="2000" dirty="0" smtClean="0"/>
              <a:t>o algoritmo voraz por sustitución</a:t>
            </a:r>
          </a:p>
          <a:p>
            <a:endParaRPr lang="es-CO" sz="2000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s-CO" sz="2000" dirty="0" smtClean="0"/>
              <a:t>Ejercicio Máxima cobertura</a:t>
            </a:r>
            <a:endParaRPr lang="es-C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REDES -p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medians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20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20</a:t>
            </a:fld>
            <a:endParaRPr lang="es-CO" b="1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05014" y="1236161"/>
            <a:ext cx="3905730" cy="5057762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s-CO" b="1" dirty="0" smtClean="0"/>
              <a:t>Caso 2-medians</a:t>
            </a:r>
          </a:p>
          <a:p>
            <a:pPr>
              <a:buNone/>
            </a:pPr>
            <a:endParaRPr lang="es-CO" sz="2000" b="1" dirty="0" smtClean="0"/>
          </a:p>
          <a:p>
            <a:pPr>
              <a:buNone/>
            </a:pPr>
            <a:r>
              <a:rPr lang="es-CO" sz="2000" dirty="0" smtClean="0"/>
              <a:t>	1.  A partir de </a:t>
            </a:r>
            <a:r>
              <a:rPr lang="es-CO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CO" sz="20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s-CO" sz="20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O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s-CO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i, j</a:t>
            </a:r>
            <a:r>
              <a:rPr lang="es-CO" sz="2000" dirty="0" smtClean="0">
                <a:latin typeface="Times New Roman" pitchFamily="18" charset="0"/>
                <a:cs typeface="Times New Roman" pitchFamily="18" charset="0"/>
              </a:rPr>
              <a:t>)]</a:t>
            </a:r>
            <a:r>
              <a:rPr lang="es-CO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O" sz="2000" dirty="0" smtClean="0"/>
              <a:t>probar todas las combinaciones de 2 nodos.</a:t>
            </a:r>
          </a:p>
          <a:p>
            <a:endParaRPr lang="es-CO" sz="2000" dirty="0" smtClean="0"/>
          </a:p>
          <a:p>
            <a:pPr algn="just">
              <a:buNone/>
            </a:pPr>
            <a:r>
              <a:rPr lang="es-CO" sz="2000" dirty="0" smtClean="0"/>
              <a:t>	2. Si hay 2 medianas entre 8 posibilidades = 28 combinaciones posibles.</a:t>
            </a:r>
          </a:p>
          <a:p>
            <a:pPr algn="just">
              <a:buNone/>
            </a:pPr>
            <a:endParaRPr lang="es-CO" sz="2000" dirty="0" smtClean="0"/>
          </a:p>
          <a:p>
            <a:pPr algn="just">
              <a:buNone/>
            </a:pPr>
            <a:r>
              <a:rPr lang="es-CO" sz="2000" dirty="0" smtClean="0"/>
              <a:t>	</a:t>
            </a:r>
            <a:r>
              <a:rPr lang="es-CO" sz="2000" dirty="0" smtClean="0">
                <a:solidFill>
                  <a:srgbClr val="FF0000"/>
                </a:solidFill>
              </a:rPr>
              <a:t>3. Las demandas de cada nodo serán "asignadas" al centro que requiere el menor número de viajes.</a:t>
            </a:r>
            <a:endParaRPr lang="es-CO" sz="2000" dirty="0">
              <a:solidFill>
                <a:srgbClr val="FF0000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5070655" y="2066305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6517465" y="284809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6517465" y="4308763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6517465" y="568630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6517465" y="137555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7956358" y="1377537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7956358" y="2850076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7980109" y="431074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19 Conector recto"/>
          <p:cNvCxnSpPr>
            <a:stCxn id="12" idx="0"/>
            <a:endCxn id="16" idx="2"/>
          </p:cNvCxnSpPr>
          <p:nvPr/>
        </p:nvCxnSpPr>
        <p:spPr>
          <a:xfrm flipV="1">
            <a:off x="5320037" y="1624940"/>
            <a:ext cx="1197428" cy="441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2" idx="4"/>
            <a:endCxn id="13" idx="2"/>
          </p:cNvCxnSpPr>
          <p:nvPr/>
        </p:nvCxnSpPr>
        <p:spPr>
          <a:xfrm>
            <a:off x="5320037" y="2565068"/>
            <a:ext cx="1197428" cy="53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6" idx="6"/>
            <a:endCxn id="17" idx="2"/>
          </p:cNvCxnSpPr>
          <p:nvPr/>
        </p:nvCxnSpPr>
        <p:spPr>
          <a:xfrm>
            <a:off x="7016228" y="1624940"/>
            <a:ext cx="940130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6" idx="4"/>
            <a:endCxn id="13" idx="0"/>
          </p:cNvCxnSpPr>
          <p:nvPr/>
        </p:nvCxnSpPr>
        <p:spPr>
          <a:xfrm>
            <a:off x="6766847" y="1874321"/>
            <a:ext cx="0" cy="973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3" idx="6"/>
            <a:endCxn id="18" idx="2"/>
          </p:cNvCxnSpPr>
          <p:nvPr/>
        </p:nvCxnSpPr>
        <p:spPr>
          <a:xfrm>
            <a:off x="7016228" y="3097480"/>
            <a:ext cx="940130" cy="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3" idx="4"/>
            <a:endCxn id="14" idx="0"/>
          </p:cNvCxnSpPr>
          <p:nvPr/>
        </p:nvCxnSpPr>
        <p:spPr>
          <a:xfrm>
            <a:off x="6766847" y="3346861"/>
            <a:ext cx="0" cy="96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7" idx="4"/>
            <a:endCxn id="18" idx="0"/>
          </p:cNvCxnSpPr>
          <p:nvPr/>
        </p:nvCxnSpPr>
        <p:spPr>
          <a:xfrm>
            <a:off x="8205740" y="1876300"/>
            <a:ext cx="0" cy="97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4" idx="6"/>
            <a:endCxn id="18" idx="4"/>
          </p:cNvCxnSpPr>
          <p:nvPr/>
        </p:nvCxnSpPr>
        <p:spPr>
          <a:xfrm flipV="1">
            <a:off x="7016228" y="3348839"/>
            <a:ext cx="1189512" cy="1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4" idx="6"/>
            <a:endCxn id="19" idx="2"/>
          </p:cNvCxnSpPr>
          <p:nvPr/>
        </p:nvCxnSpPr>
        <p:spPr>
          <a:xfrm>
            <a:off x="7016228" y="4558145"/>
            <a:ext cx="96388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4" idx="4"/>
            <a:endCxn id="15" idx="0"/>
          </p:cNvCxnSpPr>
          <p:nvPr/>
        </p:nvCxnSpPr>
        <p:spPr>
          <a:xfrm>
            <a:off x="6766847" y="4807526"/>
            <a:ext cx="0" cy="8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15" idx="6"/>
            <a:endCxn id="19" idx="4"/>
          </p:cNvCxnSpPr>
          <p:nvPr/>
        </p:nvCxnSpPr>
        <p:spPr>
          <a:xfrm flipV="1">
            <a:off x="7016228" y="4809503"/>
            <a:ext cx="1213263" cy="112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30 Tabla"/>
          <p:cNvGraphicFramePr>
            <a:graphicFrameLocks noGrp="1"/>
          </p:cNvGraphicFramePr>
          <p:nvPr/>
        </p:nvGraphicFramePr>
        <p:xfrm>
          <a:off x="5177512" y="3723658"/>
          <a:ext cx="900215" cy="2280285"/>
        </p:xfrm>
        <a:graphic>
          <a:graphicData uri="http://schemas.openxmlformats.org/drawingml/2006/table">
            <a:tbl>
              <a:tblPr/>
              <a:tblGrid>
                <a:gridCol w="443584"/>
                <a:gridCol w="456631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Demanda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5640650" y="153191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686172" y="281247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410567" y="2147451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241840" y="124492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229964" y="266996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7752478" y="214745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458068" y="361999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7313092" y="367936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7396219" y="42375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6481819" y="506878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42" name="41 CuadroTexto"/>
          <p:cNvSpPr txBox="1"/>
          <p:nvPr/>
        </p:nvSpPr>
        <p:spPr>
          <a:xfrm>
            <a:off x="7253715" y="51519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2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REDES -p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medians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21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21</a:t>
            </a:fld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5070655" y="2066305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6517465" y="284809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6517465" y="4308763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6517465" y="568630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6517465" y="1375558"/>
            <a:ext cx="498763" cy="4987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7956358" y="1377537"/>
            <a:ext cx="498763" cy="498763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7956358" y="2850076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7980109" y="431074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18 Conector recto"/>
          <p:cNvCxnSpPr>
            <a:stCxn id="10" idx="0"/>
            <a:endCxn id="15" idx="2"/>
          </p:cNvCxnSpPr>
          <p:nvPr/>
        </p:nvCxnSpPr>
        <p:spPr>
          <a:xfrm flipV="1">
            <a:off x="5320037" y="1624940"/>
            <a:ext cx="1197428" cy="441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0" idx="4"/>
            <a:endCxn id="12" idx="2"/>
          </p:cNvCxnSpPr>
          <p:nvPr/>
        </p:nvCxnSpPr>
        <p:spPr>
          <a:xfrm>
            <a:off x="5320037" y="2565068"/>
            <a:ext cx="1197428" cy="53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5" idx="6"/>
            <a:endCxn id="16" idx="2"/>
          </p:cNvCxnSpPr>
          <p:nvPr/>
        </p:nvCxnSpPr>
        <p:spPr>
          <a:xfrm>
            <a:off x="7016228" y="1624940"/>
            <a:ext cx="940130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5" idx="4"/>
            <a:endCxn id="12" idx="0"/>
          </p:cNvCxnSpPr>
          <p:nvPr/>
        </p:nvCxnSpPr>
        <p:spPr>
          <a:xfrm>
            <a:off x="6766847" y="1874321"/>
            <a:ext cx="0" cy="973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2" idx="6"/>
            <a:endCxn id="17" idx="2"/>
          </p:cNvCxnSpPr>
          <p:nvPr/>
        </p:nvCxnSpPr>
        <p:spPr>
          <a:xfrm>
            <a:off x="7016228" y="3097480"/>
            <a:ext cx="940130" cy="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2" idx="4"/>
            <a:endCxn id="13" idx="0"/>
          </p:cNvCxnSpPr>
          <p:nvPr/>
        </p:nvCxnSpPr>
        <p:spPr>
          <a:xfrm>
            <a:off x="6766847" y="3346861"/>
            <a:ext cx="0" cy="96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6" idx="4"/>
            <a:endCxn id="17" idx="0"/>
          </p:cNvCxnSpPr>
          <p:nvPr/>
        </p:nvCxnSpPr>
        <p:spPr>
          <a:xfrm>
            <a:off x="8205740" y="1876300"/>
            <a:ext cx="0" cy="97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3" idx="6"/>
            <a:endCxn id="17" idx="4"/>
          </p:cNvCxnSpPr>
          <p:nvPr/>
        </p:nvCxnSpPr>
        <p:spPr>
          <a:xfrm flipV="1">
            <a:off x="7016228" y="3348839"/>
            <a:ext cx="1189512" cy="1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3" idx="6"/>
            <a:endCxn id="18" idx="2"/>
          </p:cNvCxnSpPr>
          <p:nvPr/>
        </p:nvCxnSpPr>
        <p:spPr>
          <a:xfrm>
            <a:off x="7016228" y="4558145"/>
            <a:ext cx="96388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3" idx="4"/>
            <a:endCxn id="14" idx="0"/>
          </p:cNvCxnSpPr>
          <p:nvPr/>
        </p:nvCxnSpPr>
        <p:spPr>
          <a:xfrm>
            <a:off x="6766847" y="4807526"/>
            <a:ext cx="0" cy="8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4" idx="6"/>
            <a:endCxn id="18" idx="4"/>
          </p:cNvCxnSpPr>
          <p:nvPr/>
        </p:nvCxnSpPr>
        <p:spPr>
          <a:xfrm flipV="1">
            <a:off x="7016228" y="4809503"/>
            <a:ext cx="1213263" cy="112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5177512" y="3723658"/>
          <a:ext cx="900215" cy="2280285"/>
        </p:xfrm>
        <a:graphic>
          <a:graphicData uri="http://schemas.openxmlformats.org/drawingml/2006/table">
            <a:tbl>
              <a:tblPr/>
              <a:tblGrid>
                <a:gridCol w="443584"/>
                <a:gridCol w="456631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Demanda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30 CuadroTexto"/>
          <p:cNvSpPr txBox="1"/>
          <p:nvPr/>
        </p:nvSpPr>
        <p:spPr>
          <a:xfrm>
            <a:off x="5640650" y="153191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686172" y="281247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410567" y="2147451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7241840" y="124492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229964" y="266996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52478" y="214745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458068" y="361999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7313092" y="367936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7396219" y="42375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6481819" y="506878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7253715" y="51519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graphicFrame>
        <p:nvGraphicFramePr>
          <p:cNvPr id="42" name="4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57169"/>
              </p:ext>
            </p:extLst>
          </p:nvPr>
        </p:nvGraphicFramePr>
        <p:xfrm>
          <a:off x="562091" y="2094759"/>
          <a:ext cx="4297940" cy="2280285"/>
        </p:xfrm>
        <a:graphic>
          <a:graphicData uri="http://schemas.openxmlformats.org/drawingml/2006/table">
            <a:tbl>
              <a:tblPr/>
              <a:tblGrid>
                <a:gridCol w="429794"/>
                <a:gridCol w="429794"/>
                <a:gridCol w="429794"/>
                <a:gridCol w="429794"/>
                <a:gridCol w="429794"/>
                <a:gridCol w="429794"/>
                <a:gridCol w="429794"/>
                <a:gridCol w="429794"/>
                <a:gridCol w="429794"/>
                <a:gridCol w="42979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42 CuadroTexto"/>
          <p:cNvSpPr txBox="1"/>
          <p:nvPr/>
        </p:nvSpPr>
        <p:spPr>
          <a:xfrm>
            <a:off x="665018" y="1282535"/>
            <a:ext cx="337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Para la pareja (A,B)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1547664" y="17008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Distancias x Demanda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42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REDES -p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medians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22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22</a:t>
            </a:fld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5070655" y="2066305"/>
            <a:ext cx="498763" cy="49876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6517465" y="2848098"/>
            <a:ext cx="498763" cy="49876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6517465" y="4308763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6517465" y="5686300"/>
            <a:ext cx="498763" cy="49876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6517465" y="1375558"/>
            <a:ext cx="498763" cy="49876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7956358" y="1377537"/>
            <a:ext cx="498763" cy="498763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7956358" y="2850076"/>
            <a:ext cx="498763" cy="49876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7980109" y="4310740"/>
            <a:ext cx="498763" cy="49876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18 Conector recto"/>
          <p:cNvCxnSpPr>
            <a:stCxn id="10" idx="0"/>
            <a:endCxn id="15" idx="2"/>
          </p:cNvCxnSpPr>
          <p:nvPr/>
        </p:nvCxnSpPr>
        <p:spPr>
          <a:xfrm flipV="1">
            <a:off x="5320037" y="1624940"/>
            <a:ext cx="1197428" cy="441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0" idx="4"/>
            <a:endCxn id="12" idx="2"/>
          </p:cNvCxnSpPr>
          <p:nvPr/>
        </p:nvCxnSpPr>
        <p:spPr>
          <a:xfrm>
            <a:off x="5320037" y="2565068"/>
            <a:ext cx="1197428" cy="53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5" idx="6"/>
            <a:endCxn id="16" idx="2"/>
          </p:cNvCxnSpPr>
          <p:nvPr/>
        </p:nvCxnSpPr>
        <p:spPr>
          <a:xfrm>
            <a:off x="7016228" y="1624940"/>
            <a:ext cx="940130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5" idx="4"/>
            <a:endCxn id="12" idx="0"/>
          </p:cNvCxnSpPr>
          <p:nvPr/>
        </p:nvCxnSpPr>
        <p:spPr>
          <a:xfrm>
            <a:off x="6766847" y="1874321"/>
            <a:ext cx="0" cy="973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2" idx="6"/>
            <a:endCxn id="17" idx="2"/>
          </p:cNvCxnSpPr>
          <p:nvPr/>
        </p:nvCxnSpPr>
        <p:spPr>
          <a:xfrm>
            <a:off x="7016228" y="3097480"/>
            <a:ext cx="940130" cy="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2" idx="4"/>
            <a:endCxn id="13" idx="0"/>
          </p:cNvCxnSpPr>
          <p:nvPr/>
        </p:nvCxnSpPr>
        <p:spPr>
          <a:xfrm>
            <a:off x="6766847" y="3346861"/>
            <a:ext cx="0" cy="96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6" idx="4"/>
            <a:endCxn id="17" idx="0"/>
          </p:cNvCxnSpPr>
          <p:nvPr/>
        </p:nvCxnSpPr>
        <p:spPr>
          <a:xfrm>
            <a:off x="8205740" y="1876300"/>
            <a:ext cx="0" cy="97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3" idx="6"/>
            <a:endCxn id="17" idx="4"/>
          </p:cNvCxnSpPr>
          <p:nvPr/>
        </p:nvCxnSpPr>
        <p:spPr>
          <a:xfrm flipV="1">
            <a:off x="7016228" y="3348839"/>
            <a:ext cx="1189512" cy="1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3" idx="6"/>
            <a:endCxn id="18" idx="2"/>
          </p:cNvCxnSpPr>
          <p:nvPr/>
        </p:nvCxnSpPr>
        <p:spPr>
          <a:xfrm>
            <a:off x="7016228" y="4558145"/>
            <a:ext cx="96388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3" idx="4"/>
            <a:endCxn id="14" idx="0"/>
          </p:cNvCxnSpPr>
          <p:nvPr/>
        </p:nvCxnSpPr>
        <p:spPr>
          <a:xfrm>
            <a:off x="6766847" y="4807526"/>
            <a:ext cx="0" cy="8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4" idx="6"/>
            <a:endCxn id="18" idx="4"/>
          </p:cNvCxnSpPr>
          <p:nvPr/>
        </p:nvCxnSpPr>
        <p:spPr>
          <a:xfrm flipV="1">
            <a:off x="7016228" y="4809503"/>
            <a:ext cx="1213263" cy="112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5177512" y="3723658"/>
          <a:ext cx="900215" cy="2280285"/>
        </p:xfrm>
        <a:graphic>
          <a:graphicData uri="http://schemas.openxmlformats.org/drawingml/2006/table">
            <a:tbl>
              <a:tblPr/>
              <a:tblGrid>
                <a:gridCol w="443584"/>
                <a:gridCol w="456631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Demanda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30 CuadroTexto"/>
          <p:cNvSpPr txBox="1"/>
          <p:nvPr/>
        </p:nvSpPr>
        <p:spPr>
          <a:xfrm>
            <a:off x="5640650" y="153191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686172" y="281247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410567" y="2147451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7241840" y="124492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229964" y="266996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52478" y="214745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458068" y="361999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7313092" y="367936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7396219" y="42375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6481819" y="506878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7253715" y="51519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graphicFrame>
        <p:nvGraphicFramePr>
          <p:cNvPr id="42" name="4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66197"/>
              </p:ext>
            </p:extLst>
          </p:nvPr>
        </p:nvGraphicFramePr>
        <p:xfrm>
          <a:off x="562101" y="2094759"/>
          <a:ext cx="4297930" cy="2280285"/>
        </p:xfrm>
        <a:graphic>
          <a:graphicData uri="http://schemas.openxmlformats.org/drawingml/2006/table">
            <a:tbl>
              <a:tblPr/>
              <a:tblGrid>
                <a:gridCol w="429793"/>
                <a:gridCol w="429793"/>
                <a:gridCol w="429793"/>
                <a:gridCol w="429793"/>
                <a:gridCol w="429793"/>
                <a:gridCol w="429793"/>
                <a:gridCol w="429793"/>
                <a:gridCol w="429793"/>
                <a:gridCol w="429793"/>
                <a:gridCol w="42979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42 CuadroTexto"/>
          <p:cNvSpPr txBox="1"/>
          <p:nvPr/>
        </p:nvSpPr>
        <p:spPr>
          <a:xfrm>
            <a:off x="665018" y="1282535"/>
            <a:ext cx="337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Para la pareja (A,B)</a:t>
            </a:r>
            <a:endParaRPr lang="es-CO" dirty="0"/>
          </a:p>
        </p:txBody>
      </p:sp>
      <p:graphicFrame>
        <p:nvGraphicFramePr>
          <p:cNvPr id="44" name="4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14199"/>
              </p:ext>
            </p:extLst>
          </p:nvPr>
        </p:nvGraphicFramePr>
        <p:xfrm>
          <a:off x="393700" y="5121275"/>
          <a:ext cx="43545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cuación" r:id="rId3" imgW="2438280" imgH="177480" progId="Equation.3">
                  <p:embed/>
                </p:oleObj>
              </mc:Choice>
              <mc:Fallback>
                <p:oleObj name="Ecuación" r:id="rId3" imgW="2438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5121275"/>
                        <a:ext cx="435451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1547664" y="17008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Distancias x Demanda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REDES -p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medians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23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23</a:t>
            </a:fld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5070655" y="2066305"/>
            <a:ext cx="498763" cy="4987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6517465" y="284809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6517465" y="4308763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6517465" y="568630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6517465" y="137555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7956358" y="1377537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7956358" y="2850076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7980109" y="4310740"/>
            <a:ext cx="498763" cy="498763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18 Conector recto"/>
          <p:cNvCxnSpPr>
            <a:stCxn id="10" idx="0"/>
            <a:endCxn id="15" idx="2"/>
          </p:cNvCxnSpPr>
          <p:nvPr/>
        </p:nvCxnSpPr>
        <p:spPr>
          <a:xfrm flipV="1">
            <a:off x="5320037" y="1624940"/>
            <a:ext cx="1197428" cy="441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0" idx="4"/>
            <a:endCxn id="12" idx="2"/>
          </p:cNvCxnSpPr>
          <p:nvPr/>
        </p:nvCxnSpPr>
        <p:spPr>
          <a:xfrm>
            <a:off x="5320037" y="2565068"/>
            <a:ext cx="1197428" cy="53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5" idx="6"/>
            <a:endCxn id="16" idx="2"/>
          </p:cNvCxnSpPr>
          <p:nvPr/>
        </p:nvCxnSpPr>
        <p:spPr>
          <a:xfrm>
            <a:off x="7016228" y="1624940"/>
            <a:ext cx="940130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5" idx="4"/>
            <a:endCxn id="12" idx="0"/>
          </p:cNvCxnSpPr>
          <p:nvPr/>
        </p:nvCxnSpPr>
        <p:spPr>
          <a:xfrm>
            <a:off x="6766847" y="1874321"/>
            <a:ext cx="0" cy="973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2" idx="6"/>
            <a:endCxn id="17" idx="2"/>
          </p:cNvCxnSpPr>
          <p:nvPr/>
        </p:nvCxnSpPr>
        <p:spPr>
          <a:xfrm>
            <a:off x="7016228" y="3097480"/>
            <a:ext cx="940130" cy="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2" idx="4"/>
            <a:endCxn id="13" idx="0"/>
          </p:cNvCxnSpPr>
          <p:nvPr/>
        </p:nvCxnSpPr>
        <p:spPr>
          <a:xfrm>
            <a:off x="6766847" y="3346861"/>
            <a:ext cx="0" cy="96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6" idx="4"/>
            <a:endCxn id="17" idx="0"/>
          </p:cNvCxnSpPr>
          <p:nvPr/>
        </p:nvCxnSpPr>
        <p:spPr>
          <a:xfrm>
            <a:off x="8205740" y="1876300"/>
            <a:ext cx="0" cy="97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3" idx="6"/>
            <a:endCxn id="17" idx="4"/>
          </p:cNvCxnSpPr>
          <p:nvPr/>
        </p:nvCxnSpPr>
        <p:spPr>
          <a:xfrm flipV="1">
            <a:off x="7016228" y="3348839"/>
            <a:ext cx="1189512" cy="1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3" idx="6"/>
            <a:endCxn id="18" idx="2"/>
          </p:cNvCxnSpPr>
          <p:nvPr/>
        </p:nvCxnSpPr>
        <p:spPr>
          <a:xfrm>
            <a:off x="7016228" y="4558145"/>
            <a:ext cx="96388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3" idx="4"/>
            <a:endCxn id="14" idx="0"/>
          </p:cNvCxnSpPr>
          <p:nvPr/>
        </p:nvCxnSpPr>
        <p:spPr>
          <a:xfrm>
            <a:off x="6766847" y="4807526"/>
            <a:ext cx="0" cy="8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4" idx="6"/>
            <a:endCxn id="18" idx="4"/>
          </p:cNvCxnSpPr>
          <p:nvPr/>
        </p:nvCxnSpPr>
        <p:spPr>
          <a:xfrm flipV="1">
            <a:off x="7016228" y="4809503"/>
            <a:ext cx="1213263" cy="112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5177512" y="3723658"/>
          <a:ext cx="900215" cy="2280285"/>
        </p:xfrm>
        <a:graphic>
          <a:graphicData uri="http://schemas.openxmlformats.org/drawingml/2006/table">
            <a:tbl>
              <a:tblPr/>
              <a:tblGrid>
                <a:gridCol w="443584"/>
                <a:gridCol w="456631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Demanda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30 CuadroTexto"/>
          <p:cNvSpPr txBox="1"/>
          <p:nvPr/>
        </p:nvSpPr>
        <p:spPr>
          <a:xfrm>
            <a:off x="5640650" y="153191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686172" y="281247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410567" y="2147451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7241840" y="124492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229964" y="266996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52478" y="214745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458068" y="361999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7313092" y="367936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7396219" y="42375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6481819" y="506878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7253715" y="51519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graphicFrame>
        <p:nvGraphicFramePr>
          <p:cNvPr id="42" name="4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64316"/>
              </p:ext>
            </p:extLst>
          </p:nvPr>
        </p:nvGraphicFramePr>
        <p:xfrm>
          <a:off x="562101" y="2094759"/>
          <a:ext cx="4297930" cy="2280285"/>
        </p:xfrm>
        <a:graphic>
          <a:graphicData uri="http://schemas.openxmlformats.org/drawingml/2006/table">
            <a:tbl>
              <a:tblPr/>
              <a:tblGrid>
                <a:gridCol w="429793"/>
                <a:gridCol w="429793"/>
                <a:gridCol w="429793"/>
                <a:gridCol w="429793"/>
                <a:gridCol w="429793"/>
                <a:gridCol w="429793"/>
                <a:gridCol w="429793"/>
                <a:gridCol w="429793"/>
                <a:gridCol w="429793"/>
                <a:gridCol w="42979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42 CuadroTexto"/>
          <p:cNvSpPr txBox="1"/>
          <p:nvPr/>
        </p:nvSpPr>
        <p:spPr>
          <a:xfrm>
            <a:off x="665018" y="1282535"/>
            <a:ext cx="337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Para la pareja (D,G)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1547664" y="17008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Distancias x Demanda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10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REDES -p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medians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24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24</a:t>
            </a:fld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5070655" y="2066305"/>
            <a:ext cx="498763" cy="4987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6517465" y="2848098"/>
            <a:ext cx="498763" cy="4987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6517465" y="4308763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6517465" y="5686300"/>
            <a:ext cx="498763" cy="498763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6517465" y="1375558"/>
            <a:ext cx="498763" cy="4987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7956358" y="1377537"/>
            <a:ext cx="498763" cy="4987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7956358" y="2850076"/>
            <a:ext cx="498763" cy="4987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7980109" y="4310740"/>
            <a:ext cx="498763" cy="498763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18 Conector recto"/>
          <p:cNvCxnSpPr>
            <a:stCxn id="10" idx="0"/>
            <a:endCxn id="15" idx="2"/>
          </p:cNvCxnSpPr>
          <p:nvPr/>
        </p:nvCxnSpPr>
        <p:spPr>
          <a:xfrm flipV="1">
            <a:off x="5320037" y="1624940"/>
            <a:ext cx="1197428" cy="441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0" idx="4"/>
            <a:endCxn id="12" idx="2"/>
          </p:cNvCxnSpPr>
          <p:nvPr/>
        </p:nvCxnSpPr>
        <p:spPr>
          <a:xfrm>
            <a:off x="5320037" y="2565068"/>
            <a:ext cx="1197428" cy="53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5" idx="6"/>
            <a:endCxn id="16" idx="2"/>
          </p:cNvCxnSpPr>
          <p:nvPr/>
        </p:nvCxnSpPr>
        <p:spPr>
          <a:xfrm>
            <a:off x="7016228" y="1624940"/>
            <a:ext cx="940130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5" idx="4"/>
            <a:endCxn id="12" idx="0"/>
          </p:cNvCxnSpPr>
          <p:nvPr/>
        </p:nvCxnSpPr>
        <p:spPr>
          <a:xfrm>
            <a:off x="6766847" y="1874321"/>
            <a:ext cx="0" cy="973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2" idx="6"/>
            <a:endCxn id="17" idx="2"/>
          </p:cNvCxnSpPr>
          <p:nvPr/>
        </p:nvCxnSpPr>
        <p:spPr>
          <a:xfrm>
            <a:off x="7016228" y="3097480"/>
            <a:ext cx="940130" cy="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2" idx="4"/>
            <a:endCxn id="13" idx="0"/>
          </p:cNvCxnSpPr>
          <p:nvPr/>
        </p:nvCxnSpPr>
        <p:spPr>
          <a:xfrm>
            <a:off x="6766847" y="3346861"/>
            <a:ext cx="0" cy="96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6" idx="4"/>
            <a:endCxn id="17" idx="0"/>
          </p:cNvCxnSpPr>
          <p:nvPr/>
        </p:nvCxnSpPr>
        <p:spPr>
          <a:xfrm>
            <a:off x="8205740" y="1876300"/>
            <a:ext cx="0" cy="97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3" idx="6"/>
            <a:endCxn id="17" idx="4"/>
          </p:cNvCxnSpPr>
          <p:nvPr/>
        </p:nvCxnSpPr>
        <p:spPr>
          <a:xfrm flipV="1">
            <a:off x="7016228" y="3348839"/>
            <a:ext cx="1189512" cy="1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3" idx="6"/>
            <a:endCxn id="18" idx="2"/>
          </p:cNvCxnSpPr>
          <p:nvPr/>
        </p:nvCxnSpPr>
        <p:spPr>
          <a:xfrm>
            <a:off x="7016228" y="4558145"/>
            <a:ext cx="96388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3" idx="4"/>
            <a:endCxn id="14" idx="0"/>
          </p:cNvCxnSpPr>
          <p:nvPr/>
        </p:nvCxnSpPr>
        <p:spPr>
          <a:xfrm>
            <a:off x="6766847" y="4807526"/>
            <a:ext cx="0" cy="8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4" idx="6"/>
            <a:endCxn id="18" idx="4"/>
          </p:cNvCxnSpPr>
          <p:nvPr/>
        </p:nvCxnSpPr>
        <p:spPr>
          <a:xfrm flipV="1">
            <a:off x="7016228" y="4809503"/>
            <a:ext cx="1213263" cy="112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5177512" y="3723658"/>
          <a:ext cx="900215" cy="2280285"/>
        </p:xfrm>
        <a:graphic>
          <a:graphicData uri="http://schemas.openxmlformats.org/drawingml/2006/table">
            <a:tbl>
              <a:tblPr/>
              <a:tblGrid>
                <a:gridCol w="443584"/>
                <a:gridCol w="456631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Demanda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30 CuadroTexto"/>
          <p:cNvSpPr txBox="1"/>
          <p:nvPr/>
        </p:nvSpPr>
        <p:spPr>
          <a:xfrm>
            <a:off x="5640650" y="153191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686172" y="281247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410567" y="2147451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7241840" y="124492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229964" y="266996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52478" y="214745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458068" y="361999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7313092" y="367936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7396219" y="42375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6481819" y="506878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7253715" y="51519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graphicFrame>
        <p:nvGraphicFramePr>
          <p:cNvPr id="42" name="4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40985"/>
              </p:ext>
            </p:extLst>
          </p:nvPr>
        </p:nvGraphicFramePr>
        <p:xfrm>
          <a:off x="562101" y="2094759"/>
          <a:ext cx="4297930" cy="2280285"/>
        </p:xfrm>
        <a:graphic>
          <a:graphicData uri="http://schemas.openxmlformats.org/drawingml/2006/table">
            <a:tbl>
              <a:tblPr/>
              <a:tblGrid>
                <a:gridCol w="429793"/>
                <a:gridCol w="429793"/>
                <a:gridCol w="429793"/>
                <a:gridCol w="429793"/>
                <a:gridCol w="429793"/>
                <a:gridCol w="429793"/>
                <a:gridCol w="429793"/>
                <a:gridCol w="429793"/>
                <a:gridCol w="429793"/>
                <a:gridCol w="42979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42 CuadroTexto"/>
          <p:cNvSpPr txBox="1"/>
          <p:nvPr/>
        </p:nvSpPr>
        <p:spPr>
          <a:xfrm>
            <a:off x="665018" y="1282535"/>
            <a:ext cx="337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Para la pareja (D,G)</a:t>
            </a:r>
            <a:endParaRPr lang="es-CO" dirty="0"/>
          </a:p>
        </p:txBody>
      </p:sp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386343"/>
              </p:ext>
            </p:extLst>
          </p:nvPr>
        </p:nvGraphicFramePr>
        <p:xfrm>
          <a:off x="438150" y="4872038"/>
          <a:ext cx="424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cuación" r:id="rId3" imgW="2374560" imgH="177480" progId="Equation.3">
                  <p:embed/>
                </p:oleObj>
              </mc:Choice>
              <mc:Fallback>
                <p:oleObj name="Ecuación" r:id="rId3" imgW="237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4872038"/>
                        <a:ext cx="4241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44 CuadroTexto"/>
          <p:cNvSpPr txBox="1"/>
          <p:nvPr/>
        </p:nvSpPr>
        <p:spPr>
          <a:xfrm>
            <a:off x="641268" y="5569527"/>
            <a:ext cx="406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Después de probar todas las posibles combinaciones puede concluirse que (D,G) minimiza la FO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8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Ejercicio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25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25</a:t>
            </a:fld>
            <a:endParaRPr lang="es-CO" b="1" dirty="0"/>
          </a:p>
        </p:txBody>
      </p:sp>
      <p:sp>
        <p:nvSpPr>
          <p:cNvPr id="46" name="6 Rectángulo"/>
          <p:cNvSpPr/>
          <p:nvPr/>
        </p:nvSpPr>
        <p:spPr>
          <a:xfrm>
            <a:off x="524343" y="1017617"/>
            <a:ext cx="86754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CO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s-CO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CO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i, j</a:t>
            </a:r>
            <a:r>
              <a:rPr lang="es-CO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47" name="7 Rectángulo"/>
          <p:cNvSpPr/>
          <p:nvPr/>
        </p:nvSpPr>
        <p:spPr>
          <a:xfrm>
            <a:off x="5000628" y="923916"/>
            <a:ext cx="160653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C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CO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s-CO" sz="2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CO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O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s-CO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O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s-C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CO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i, j</a:t>
            </a:r>
            <a:r>
              <a:rPr lang="es-C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)]</a:t>
            </a: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236662" y="4065240"/>
            <a:ext cx="8670963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/>
            <a:r>
              <a:rPr lang="fr-FR" sz="2800" b="1" u="sng" dirty="0" smtClean="0">
                <a:latin typeface="Times New Roman" pitchFamily="18" charset="0"/>
              </a:rPr>
              <a:t>Demandas</a:t>
            </a:r>
            <a:r>
              <a:rPr lang="fr-FR" sz="2800" dirty="0" smtClean="0">
                <a:latin typeface="Times New Roman" pitchFamily="18" charset="0"/>
              </a:rPr>
              <a:t> </a:t>
            </a:r>
            <a:r>
              <a:rPr lang="fr-FR" sz="2800" dirty="0">
                <a:latin typeface="Times New Roman" pitchFamily="18" charset="0"/>
              </a:rPr>
              <a:t>=</a:t>
            </a:r>
            <a:r>
              <a:rPr lang="fr-FR" sz="2800" dirty="0" smtClean="0">
                <a:latin typeface="Times New Roman" pitchFamily="18" charset="0"/>
              </a:rPr>
              <a:t> </a:t>
            </a:r>
            <a:r>
              <a:rPr lang="fr-FR" sz="2800" i="1" dirty="0" err="1" smtClean="0">
                <a:latin typeface="Times New Roman" pitchFamily="18" charset="0"/>
              </a:rPr>
              <a:t>h</a:t>
            </a:r>
            <a:r>
              <a:rPr lang="fr-FR" sz="2800" i="1" baseline="-25000" dirty="0" err="1" smtClean="0">
                <a:latin typeface="Times New Roman" pitchFamily="18" charset="0"/>
              </a:rPr>
              <a:t>j</a:t>
            </a:r>
            <a:r>
              <a:rPr lang="fr-FR" sz="2800" i="1" dirty="0">
                <a:latin typeface="Times New Roman" pitchFamily="18" charset="0"/>
              </a:rPr>
              <a:t>:</a:t>
            </a:r>
            <a:r>
              <a:rPr lang="fr-FR" sz="2800" i="1" dirty="0" smtClean="0">
                <a:latin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</a:rPr>
              <a:t>{A=3, B=1,C=2,D=3,E=1,F=0,G=4,H=1</a:t>
            </a:r>
            <a:r>
              <a:rPr lang="en-US" sz="2800" dirty="0">
                <a:latin typeface="Times New Roman" pitchFamily="18" charset="0"/>
              </a:rPr>
              <a:t>}</a:t>
            </a:r>
            <a:endParaRPr lang="fr-FR" sz="2800" dirty="0">
              <a:latin typeface="Times New Roman" pitchFamily="18" charset="0"/>
            </a:endParaRPr>
          </a:p>
        </p:txBody>
      </p:sp>
      <p:graphicFrame>
        <p:nvGraphicFramePr>
          <p:cNvPr id="49" name="9 Tabla"/>
          <p:cNvGraphicFramePr>
            <a:graphicFrameLocks noGrp="1"/>
          </p:cNvGraphicFramePr>
          <p:nvPr/>
        </p:nvGraphicFramePr>
        <p:xfrm>
          <a:off x="827584" y="1057672"/>
          <a:ext cx="3060700" cy="3107055"/>
        </p:xfrm>
        <a:graphic>
          <a:graphicData uri="http://schemas.openxmlformats.org/drawingml/2006/table">
            <a:tbl>
              <a:tblPr/>
              <a:tblGrid>
                <a:gridCol w="584807"/>
                <a:gridCol w="305117"/>
                <a:gridCol w="262204"/>
                <a:gridCol w="293998"/>
                <a:gridCol w="279690"/>
                <a:gridCol w="279690"/>
                <a:gridCol w="279690"/>
                <a:gridCol w="279690"/>
                <a:gridCol w="279690"/>
                <a:gridCol w="216124"/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Hacia</a:t>
                      </a:r>
                    </a:p>
                    <a:p>
                      <a:pPr algn="l" fontAlgn="ctr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10 Tabla"/>
          <p:cNvGraphicFramePr>
            <a:graphicFrameLocks noGrp="1"/>
          </p:cNvGraphicFramePr>
          <p:nvPr/>
        </p:nvGraphicFramePr>
        <p:xfrm>
          <a:off x="5076056" y="1561728"/>
          <a:ext cx="2628900" cy="2428875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95275">
                <a:tc>
                  <a:txBody>
                    <a:bodyPr/>
                    <a:lstStyle/>
                    <a:p>
                      <a:pPr algn="ctr" fontAlgn="ctr"/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12 CuadroTexto"/>
          <p:cNvSpPr txBox="1"/>
          <p:nvPr/>
        </p:nvSpPr>
        <p:spPr>
          <a:xfrm rot="16200000">
            <a:off x="3817388" y="2748388"/>
            <a:ext cx="199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 SE LOCALIZA EN </a:t>
            </a:r>
            <a:endParaRPr lang="es-CO" sz="16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itre 16"/>
          <p:cNvSpPr txBox="1">
            <a:spLocks/>
          </p:cNvSpPr>
          <p:nvPr/>
        </p:nvSpPr>
        <p:spPr>
          <a:xfrm>
            <a:off x="152400" y="48863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1800" b="1" smtClean="0"/>
              <a:t>Proponga y desarrolle un algoritmo heurístico para definir en qué nodos deben ubicarse las instalaciones y los nodos que deben ser atendidos por cada instalación. Tenga en cuenta que se busca minimizar la distancia total recorrida. Suponga que los nodos son ciudades y que una instalación solamente puede ser ubicada en ciudades donde existan zonas francas. Actualmente las ciudades que tienen zonas francas corresponden a los nodos B, C, E y G. Se sabe que se deben abrir 2 instalaciones.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28251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OTRA INSTANCIA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26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26</a:t>
            </a:fld>
            <a:endParaRPr lang="es-CO" b="1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t="41842" r="55630" b="19063"/>
          <a:stretch/>
        </p:blipFill>
        <p:spPr bwMode="auto">
          <a:xfrm>
            <a:off x="1979712" y="1484784"/>
            <a:ext cx="4279571" cy="343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74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MODELO MATEMÁTICO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27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27</a:t>
            </a:fld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715752" y="995254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CONJUNTOS</a:t>
            </a:r>
          </a:p>
          <a:p>
            <a:endParaRPr lang="es-CO" b="1" dirty="0" smtClean="0"/>
          </a:p>
          <a:p>
            <a:r>
              <a:rPr lang="es-CO" dirty="0" smtClean="0"/>
              <a:t>J= Conjunto de clientes</a:t>
            </a:r>
          </a:p>
          <a:p>
            <a:r>
              <a:rPr lang="es-CO" dirty="0" smtClean="0"/>
              <a:t>I= Conjunto de instalaciones</a:t>
            </a:r>
          </a:p>
          <a:p>
            <a:endParaRPr lang="es-CO" dirty="0" smtClean="0"/>
          </a:p>
          <a:p>
            <a:r>
              <a:rPr lang="es-CO" b="1" dirty="0" smtClean="0"/>
              <a:t>VARIABLES DE DECISIÓN</a:t>
            </a:r>
          </a:p>
          <a:p>
            <a:endParaRPr lang="es-CO" dirty="0"/>
          </a:p>
          <a:p>
            <a:r>
              <a:rPr lang="es-CO" dirty="0" smtClean="0"/>
              <a:t>        =  V.D Binaria que indica si el cliente j es atendido por la instalación i</a:t>
            </a:r>
          </a:p>
          <a:p>
            <a:endParaRPr lang="es-CO" dirty="0" smtClean="0"/>
          </a:p>
          <a:p>
            <a:r>
              <a:rPr lang="es-CO" dirty="0" smtClean="0"/>
              <a:t>      =  V.D. Binaria que indica </a:t>
            </a:r>
            <a:r>
              <a:rPr lang="es-CO" dirty="0"/>
              <a:t>si la instalación </a:t>
            </a:r>
            <a:r>
              <a:rPr lang="es-CO" dirty="0" smtClean="0"/>
              <a:t>i se abre</a:t>
            </a:r>
          </a:p>
          <a:p>
            <a:endParaRPr lang="es-CO" dirty="0"/>
          </a:p>
          <a:p>
            <a:r>
              <a:rPr lang="es-CO" b="1" dirty="0" smtClean="0"/>
              <a:t>PARAMETROS</a:t>
            </a:r>
          </a:p>
          <a:p>
            <a:endParaRPr lang="es-CO" b="1" dirty="0" smtClean="0"/>
          </a:p>
          <a:p>
            <a:r>
              <a:rPr lang="es-CO" dirty="0" smtClean="0"/>
              <a:t>     = Costo de ir desde la instalación i al cliente j</a:t>
            </a:r>
          </a:p>
          <a:p>
            <a:endParaRPr lang="es-CO" dirty="0" smtClean="0"/>
          </a:p>
          <a:p>
            <a:r>
              <a:rPr lang="es-CO" dirty="0"/>
              <a:t> </a:t>
            </a:r>
            <a:r>
              <a:rPr lang="es-CO" dirty="0" smtClean="0"/>
              <a:t>   = Costo de apertura </a:t>
            </a:r>
            <a:r>
              <a:rPr lang="es-CO" dirty="0"/>
              <a:t>de la </a:t>
            </a:r>
            <a:r>
              <a:rPr lang="es-CO" dirty="0" err="1"/>
              <a:t>la</a:t>
            </a:r>
            <a:r>
              <a:rPr lang="es-CO" dirty="0"/>
              <a:t> instalación </a:t>
            </a:r>
            <a:r>
              <a:rPr lang="es-CO" dirty="0" smtClean="0"/>
              <a:t>i</a:t>
            </a:r>
          </a:p>
        </p:txBody>
      </p:sp>
      <p:graphicFrame>
        <p:nvGraphicFramePr>
          <p:cNvPr id="12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7349"/>
              </p:ext>
            </p:extLst>
          </p:nvPr>
        </p:nvGraphicFramePr>
        <p:xfrm>
          <a:off x="809625" y="2922588"/>
          <a:ext cx="2936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" name="Ecuación" r:id="rId3" imgW="139680" imgH="190440" progId="Equation.3">
                  <p:embed/>
                </p:oleObj>
              </mc:Choice>
              <mc:Fallback>
                <p:oleObj name="Ecuación" r:id="rId3" imgW="139680" imgH="19044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922588"/>
                        <a:ext cx="293688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583854"/>
              </p:ext>
            </p:extLst>
          </p:nvPr>
        </p:nvGraphicFramePr>
        <p:xfrm>
          <a:off x="768350" y="3444875"/>
          <a:ext cx="3222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" name="Ecuación" r:id="rId5" imgW="152280" imgH="177480" progId="Equation.3">
                  <p:embed/>
                </p:oleObj>
              </mc:Choice>
              <mc:Fallback>
                <p:oleObj name="Ecuación" r:id="rId5" imgW="152280" imgH="17748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444875"/>
                        <a:ext cx="322263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373272"/>
              </p:ext>
            </p:extLst>
          </p:nvPr>
        </p:nvGraphicFramePr>
        <p:xfrm>
          <a:off x="676201" y="4505176"/>
          <a:ext cx="427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" name="Ecuación" r:id="rId7" imgW="203040" imgH="241200" progId="Equation.3">
                  <p:embed/>
                </p:oleObj>
              </mc:Choice>
              <mc:Fallback>
                <p:oleObj name="Ecuación" r:id="rId7" imgW="203040" imgH="2412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01" y="4505176"/>
                        <a:ext cx="427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32247"/>
              </p:ext>
            </p:extLst>
          </p:nvPr>
        </p:nvGraphicFramePr>
        <p:xfrm>
          <a:off x="693738" y="5080000"/>
          <a:ext cx="266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" name="Ecuación" r:id="rId9" imgW="126720" imgH="177480" progId="Equation.3">
                  <p:embed/>
                </p:oleObj>
              </mc:Choice>
              <mc:Fallback>
                <p:oleObj name="Ecuación" r:id="rId9" imgW="126720" imgH="17748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080000"/>
                        <a:ext cx="2667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1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MODELO MATEMÁTICO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28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28</a:t>
            </a:fld>
            <a:endParaRPr lang="es-CO" b="1" dirty="0"/>
          </a:p>
        </p:txBody>
      </p:sp>
      <p:grpSp>
        <p:nvGrpSpPr>
          <p:cNvPr id="3" name="2 Grupo"/>
          <p:cNvGrpSpPr/>
          <p:nvPr/>
        </p:nvGrpSpPr>
        <p:grpSpPr>
          <a:xfrm>
            <a:off x="1763688" y="1196975"/>
            <a:ext cx="6364312" cy="5191125"/>
            <a:chOff x="1763688" y="1196975"/>
            <a:chExt cx="5081073" cy="4364462"/>
          </a:xfrm>
        </p:grpSpPr>
        <p:graphicFrame>
          <p:nvGraphicFramePr>
            <p:cNvPr id="15" name="14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4344392"/>
                </p:ext>
              </p:extLst>
            </p:nvPr>
          </p:nvGraphicFramePr>
          <p:xfrm>
            <a:off x="2538096" y="1196975"/>
            <a:ext cx="3288934" cy="936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7" name="Ecuación" r:id="rId4" imgW="1562040" imgH="444240" progId="Equation.3">
                    <p:embed/>
                  </p:oleObj>
                </mc:Choice>
                <mc:Fallback>
                  <p:oleObj name="Ecuación" r:id="rId4" imgW="1562040" imgH="44424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096" y="1196975"/>
                          <a:ext cx="3288934" cy="9369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1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659559"/>
                </p:ext>
              </p:extLst>
            </p:nvPr>
          </p:nvGraphicFramePr>
          <p:xfrm>
            <a:off x="2226313" y="2985470"/>
            <a:ext cx="4618448" cy="2575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" name="Ecuación" r:id="rId6" imgW="2095200" imgH="1168200" progId="Equation.3">
                    <p:embed/>
                  </p:oleObj>
                </mc:Choice>
                <mc:Fallback>
                  <p:oleObj name="Ecuación" r:id="rId6" imgW="2095200" imgH="116820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313" y="2985470"/>
                          <a:ext cx="4618448" cy="25759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1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1813559"/>
                </p:ext>
              </p:extLst>
            </p:nvPr>
          </p:nvGraphicFramePr>
          <p:xfrm>
            <a:off x="1763688" y="2478111"/>
            <a:ext cx="467990" cy="302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" name="Ecuación" r:id="rId8" imgW="215713" imgH="139579" progId="Equation.3">
                    <p:embed/>
                  </p:oleObj>
                </mc:Choice>
                <mc:Fallback>
                  <p:oleObj name="Ecuación" r:id="rId8" imgW="215713" imgH="139579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688" y="2478111"/>
                          <a:ext cx="467990" cy="3028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84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OSTOS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29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29</a:t>
            </a:fld>
            <a:endParaRPr lang="es-CO" b="1" dirty="0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1728788" y="1930400"/>
            <a:ext cx="0" cy="291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1728788" y="4856163"/>
            <a:ext cx="5000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1727200" y="2784475"/>
            <a:ext cx="4672013" cy="20716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1914525" y="2214563"/>
            <a:ext cx="4767263" cy="260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693"/>
              </a:cxn>
              <a:cxn ang="0">
                <a:pos x="423" y="1215"/>
              </a:cxn>
              <a:cxn ang="0">
                <a:pos x="1287" y="1494"/>
              </a:cxn>
              <a:cxn ang="0">
                <a:pos x="2736" y="1620"/>
              </a:cxn>
              <a:cxn ang="0">
                <a:pos x="2889" y="1602"/>
              </a:cxn>
            </a:cxnLst>
            <a:rect l="0" t="0" r="r" b="b"/>
            <a:pathLst>
              <a:path w="3003" h="1638">
                <a:moveTo>
                  <a:pt x="0" y="0"/>
                </a:moveTo>
                <a:cubicBezTo>
                  <a:pt x="13" y="115"/>
                  <a:pt x="20" y="491"/>
                  <a:pt x="90" y="693"/>
                </a:cubicBezTo>
                <a:cubicBezTo>
                  <a:pt x="160" y="895"/>
                  <a:pt x="224" y="1082"/>
                  <a:pt x="423" y="1215"/>
                </a:cubicBezTo>
                <a:cubicBezTo>
                  <a:pt x="622" y="1348"/>
                  <a:pt x="902" y="1427"/>
                  <a:pt x="1287" y="1494"/>
                </a:cubicBezTo>
                <a:cubicBezTo>
                  <a:pt x="1672" y="1561"/>
                  <a:pt x="2469" y="1602"/>
                  <a:pt x="2736" y="1620"/>
                </a:cubicBezTo>
                <a:cubicBezTo>
                  <a:pt x="3003" y="1638"/>
                  <a:pt x="2946" y="1620"/>
                  <a:pt x="2889" y="160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1971675" y="2200275"/>
            <a:ext cx="4433888" cy="161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405"/>
              </a:cxn>
              <a:cxn ang="0">
                <a:pos x="171" y="720"/>
              </a:cxn>
              <a:cxn ang="0">
                <a:pos x="405" y="963"/>
              </a:cxn>
              <a:cxn ang="0">
                <a:pos x="639" y="1017"/>
              </a:cxn>
              <a:cxn ang="0">
                <a:pos x="963" y="945"/>
              </a:cxn>
              <a:cxn ang="0">
                <a:pos x="1674" y="693"/>
              </a:cxn>
              <a:cxn ang="0">
                <a:pos x="2610" y="342"/>
              </a:cxn>
              <a:cxn ang="0">
                <a:pos x="2772" y="288"/>
              </a:cxn>
            </a:cxnLst>
            <a:rect l="0" t="0" r="r" b="b"/>
            <a:pathLst>
              <a:path w="2793" h="1020">
                <a:moveTo>
                  <a:pt x="0" y="0"/>
                </a:moveTo>
                <a:cubicBezTo>
                  <a:pt x="12" y="142"/>
                  <a:pt x="25" y="285"/>
                  <a:pt x="54" y="405"/>
                </a:cubicBezTo>
                <a:cubicBezTo>
                  <a:pt x="83" y="525"/>
                  <a:pt x="113" y="627"/>
                  <a:pt x="171" y="720"/>
                </a:cubicBezTo>
                <a:cubicBezTo>
                  <a:pt x="229" y="813"/>
                  <a:pt x="327" y="914"/>
                  <a:pt x="405" y="963"/>
                </a:cubicBezTo>
                <a:cubicBezTo>
                  <a:pt x="483" y="1012"/>
                  <a:pt x="546" y="1020"/>
                  <a:pt x="639" y="1017"/>
                </a:cubicBezTo>
                <a:cubicBezTo>
                  <a:pt x="732" y="1014"/>
                  <a:pt x="790" y="999"/>
                  <a:pt x="963" y="945"/>
                </a:cubicBezTo>
                <a:cubicBezTo>
                  <a:pt x="1136" y="891"/>
                  <a:pt x="1400" y="793"/>
                  <a:pt x="1674" y="693"/>
                </a:cubicBezTo>
                <a:cubicBezTo>
                  <a:pt x="1948" y="593"/>
                  <a:pt x="2427" y="410"/>
                  <a:pt x="2610" y="342"/>
                </a:cubicBezTo>
                <a:cubicBezTo>
                  <a:pt x="2793" y="274"/>
                  <a:pt x="2783" y="286"/>
                  <a:pt x="2772" y="28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486525" y="5157788"/>
            <a:ext cx="1514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000" b="1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5319713" y="4943475"/>
            <a:ext cx="27955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O" altLang="zh-CN" sz="2000" dirty="0" smtClean="0">
                <a:ea typeface="宋体" pitchFamily="2" charset="-122"/>
              </a:rPr>
              <a:t>N. De instalaciones</a:t>
            </a:r>
            <a:endParaRPr lang="es-CO" altLang="zh-CN" sz="2000" dirty="0">
              <a:ea typeface="宋体" pitchFamily="2" charset="-122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5557838" y="4405313"/>
            <a:ext cx="3228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O" altLang="zh-CN" sz="2000" smtClean="0">
                <a:ea typeface="宋体" pitchFamily="2" charset="-122"/>
              </a:rPr>
              <a:t>Costos de transporte</a:t>
            </a:r>
            <a:endParaRPr lang="es-CO" altLang="zh-CN" sz="2000">
              <a:ea typeface="宋体" pitchFamily="2" charset="-122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6181369" y="2794793"/>
            <a:ext cx="1900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O" altLang="zh-CN" sz="2000" smtClean="0">
                <a:ea typeface="宋体" pitchFamily="2" charset="-122"/>
              </a:rPr>
              <a:t>Costos fijos</a:t>
            </a:r>
            <a:endParaRPr lang="es-CO" altLang="zh-CN" sz="2000">
              <a:ea typeface="宋体" pitchFamily="2" charset="-122"/>
            </a:endParaRP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5910263" y="2166938"/>
            <a:ext cx="190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O" altLang="zh-CN" sz="2000" dirty="0" smtClean="0">
                <a:ea typeface="宋体" pitchFamily="2" charset="-122"/>
              </a:rPr>
              <a:t>Costo total</a:t>
            </a:r>
            <a:endParaRPr lang="es-CO" altLang="zh-CN" sz="2000" dirty="0">
              <a:ea typeface="宋体" pitchFamily="2" charset="-122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1528763" y="4900613"/>
            <a:ext cx="585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0</a:t>
            </a:r>
            <a:endParaRPr lang="fr-FR" altLang="zh-CN" sz="2000">
              <a:ea typeface="宋体" pitchFamily="2" charset="-122"/>
            </a:endParaRPr>
          </a:p>
        </p:txBody>
      </p:sp>
      <p:sp>
        <p:nvSpPr>
          <p:cNvPr id="36" name="Oval 15"/>
          <p:cNvSpPr>
            <a:spLocks noChangeArrowheads="1"/>
          </p:cNvSpPr>
          <p:nvPr/>
        </p:nvSpPr>
        <p:spPr bwMode="auto">
          <a:xfrm>
            <a:off x="1944688" y="2322513"/>
            <a:ext cx="77787" cy="9048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2074863" y="2439988"/>
            <a:ext cx="50800" cy="3254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2044700" y="2917825"/>
            <a:ext cx="77788" cy="904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2179638" y="3052763"/>
            <a:ext cx="130175" cy="2476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40" name="Oval 19"/>
          <p:cNvSpPr>
            <a:spLocks noChangeArrowheads="1"/>
          </p:cNvSpPr>
          <p:nvPr/>
        </p:nvSpPr>
        <p:spPr bwMode="auto">
          <a:xfrm>
            <a:off x="5942013" y="2743200"/>
            <a:ext cx="77787" cy="904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 flipH="1">
            <a:off x="5557838" y="2740025"/>
            <a:ext cx="287337" cy="104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5414963" y="2947988"/>
            <a:ext cx="77787" cy="9048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5032375" y="2930525"/>
            <a:ext cx="287338" cy="104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 flipH="1">
            <a:off x="4305300" y="3132138"/>
            <a:ext cx="390525" cy="144462"/>
          </a:xfrm>
          <a:prstGeom prst="line">
            <a:avLst/>
          </a:prstGeom>
          <a:noFill/>
          <a:ln w="508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21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REDES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3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3</a:t>
            </a:fld>
            <a:endParaRPr lang="es-CO" b="1" dirty="0"/>
          </a:p>
        </p:txBody>
      </p:sp>
      <p:sp>
        <p:nvSpPr>
          <p:cNvPr id="13" name="12 Rectángulo"/>
          <p:cNvSpPr/>
          <p:nvPr/>
        </p:nvSpPr>
        <p:spPr>
          <a:xfrm>
            <a:off x="630904" y="3743161"/>
            <a:ext cx="7685512" cy="20621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CO" sz="2000" b="1" dirty="0" smtClean="0">
                <a:solidFill>
                  <a:srgbClr val="FF0000"/>
                </a:solidFill>
              </a:rPr>
              <a:t>Localización </a:t>
            </a:r>
            <a:r>
              <a:rPr lang="es-CO" sz="2000" b="1" dirty="0">
                <a:solidFill>
                  <a:srgbClr val="FF0000"/>
                </a:solidFill>
              </a:rPr>
              <a:t>en redes:</a:t>
            </a:r>
            <a:r>
              <a:rPr lang="es-CO" sz="2000" b="1" dirty="0"/>
              <a:t> </a:t>
            </a:r>
            <a:r>
              <a:rPr lang="es-CO" sz="2000" dirty="0" smtClean="0"/>
              <a:t>Tipo </a:t>
            </a:r>
            <a:r>
              <a:rPr lang="es-CO" sz="2000" dirty="0"/>
              <a:t>especial de problemas de </a:t>
            </a:r>
            <a:r>
              <a:rPr lang="es-CO" sz="2000" dirty="0" smtClean="0"/>
              <a:t>localizaci</a:t>
            </a:r>
            <a:r>
              <a:rPr lang="es-CO" sz="2000" dirty="0"/>
              <a:t>ó</a:t>
            </a:r>
            <a:r>
              <a:rPr lang="es-CO" sz="2000" dirty="0" smtClean="0"/>
              <a:t>n </a:t>
            </a:r>
            <a:r>
              <a:rPr lang="es-CO" sz="2000" dirty="0"/>
              <a:t>que </a:t>
            </a:r>
            <a:r>
              <a:rPr lang="es-CO" sz="2000" dirty="0" smtClean="0"/>
              <a:t>se plantean </a:t>
            </a:r>
            <a:r>
              <a:rPr lang="es-CO" sz="2000" dirty="0"/>
              <a:t>sobre </a:t>
            </a:r>
            <a:r>
              <a:rPr lang="es-CO" sz="2000" dirty="0" smtClean="0"/>
              <a:t>redes, entendiendo </a:t>
            </a:r>
            <a:r>
              <a:rPr lang="es-CO" sz="2000" dirty="0"/>
              <a:t>como red a un conjunto de puntos o </a:t>
            </a:r>
            <a:r>
              <a:rPr lang="es-CO" sz="2000" dirty="0" smtClean="0"/>
              <a:t>vértices (</a:t>
            </a:r>
            <a:r>
              <a:rPr lang="es-CO" sz="2000" b="1" dirty="0" smtClean="0"/>
              <a:t>nodos</a:t>
            </a:r>
            <a:r>
              <a:rPr lang="es-CO" sz="2000" dirty="0" smtClean="0"/>
              <a:t>) </a:t>
            </a:r>
            <a:r>
              <a:rPr lang="es-CO" sz="2000" dirty="0"/>
              <a:t>unidos por un conjunto de </a:t>
            </a:r>
            <a:r>
              <a:rPr lang="es-CO" sz="2000" dirty="0" smtClean="0"/>
              <a:t>aristas (</a:t>
            </a:r>
            <a:r>
              <a:rPr lang="es-CO" sz="2000" b="1" dirty="0" smtClean="0"/>
              <a:t>arco</a:t>
            </a:r>
            <a:r>
              <a:rPr lang="es-CO" sz="2000" dirty="0" smtClean="0"/>
              <a:t>) que </a:t>
            </a:r>
            <a:r>
              <a:rPr lang="es-CO" sz="2000" dirty="0"/>
              <a:t>representan conexiones entre esos </a:t>
            </a:r>
            <a:r>
              <a:rPr lang="es-CO" sz="2000" dirty="0" smtClean="0"/>
              <a:t>puntos.</a:t>
            </a:r>
          </a:p>
          <a:p>
            <a:pPr algn="r"/>
            <a:r>
              <a:rPr lang="es-CO" sz="1200" b="1" dirty="0" smtClean="0"/>
              <a:t>Localización </a:t>
            </a:r>
            <a:r>
              <a:rPr lang="es-CO" sz="1200" b="1" dirty="0"/>
              <a:t>de servicios en redes</a:t>
            </a:r>
          </a:p>
          <a:p>
            <a:pPr algn="r"/>
            <a:r>
              <a:rPr lang="es-CO" sz="1200" b="1" dirty="0"/>
              <a:t>Marcos </a:t>
            </a:r>
            <a:r>
              <a:rPr lang="es-CO" sz="1200" b="1" dirty="0" err="1"/>
              <a:t>Colebrook</a:t>
            </a:r>
            <a:r>
              <a:rPr lang="es-CO" sz="1200" b="1" dirty="0"/>
              <a:t> y </a:t>
            </a:r>
            <a:r>
              <a:rPr lang="es-CO" sz="1200" b="1" dirty="0" smtClean="0"/>
              <a:t>Joaqu</a:t>
            </a:r>
            <a:r>
              <a:rPr lang="es-CO" sz="1200" b="1" dirty="0"/>
              <a:t>í</a:t>
            </a:r>
            <a:r>
              <a:rPr lang="es-CO" sz="1200" b="1" dirty="0" smtClean="0"/>
              <a:t>n </a:t>
            </a:r>
            <a:r>
              <a:rPr lang="es-CO" sz="1200" b="1" dirty="0"/>
              <a:t>Sicilia</a:t>
            </a:r>
          </a:p>
          <a:p>
            <a:pPr algn="r"/>
            <a:r>
              <a:rPr lang="es-CO" sz="1200" b="1" dirty="0"/>
              <a:t>Dpto. </a:t>
            </a:r>
            <a:r>
              <a:rPr lang="es-CO" sz="1200" b="1" dirty="0" smtClean="0"/>
              <a:t>Estadística</a:t>
            </a:r>
            <a:r>
              <a:rPr lang="es-CO" sz="1200" b="1" dirty="0"/>
              <a:t>, </a:t>
            </a:r>
            <a:r>
              <a:rPr lang="es-CO" sz="1200" b="1" dirty="0" smtClean="0"/>
              <a:t>Investigación </a:t>
            </a:r>
            <a:r>
              <a:rPr lang="es-CO" sz="1200" b="1" dirty="0"/>
              <a:t>Operativa y </a:t>
            </a:r>
            <a:r>
              <a:rPr lang="es-CO" sz="1200" b="1" dirty="0" smtClean="0"/>
              <a:t>Computación</a:t>
            </a:r>
            <a:endParaRPr lang="es-CO" sz="1200" b="1" dirty="0"/>
          </a:p>
          <a:p>
            <a:pPr algn="r"/>
            <a:r>
              <a:rPr lang="es-CO" sz="1200" b="1" dirty="0"/>
              <a:t>Universidad de La Laguna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421196" y="980728"/>
            <a:ext cx="8229600" cy="25488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s-CO" sz="2300" dirty="0" smtClean="0"/>
              <a:t>Los problemas </a:t>
            </a:r>
            <a:r>
              <a:rPr lang="es-CO" sz="2300" dirty="0"/>
              <a:t>de </a:t>
            </a:r>
            <a:r>
              <a:rPr lang="es-CO" sz="2300" dirty="0" smtClean="0"/>
              <a:t>localización </a:t>
            </a:r>
            <a:r>
              <a:rPr lang="es-CO" sz="2300" dirty="0"/>
              <a:t>consisten en encontrar </a:t>
            </a:r>
            <a:r>
              <a:rPr lang="es-CO" sz="2300" dirty="0" smtClean="0"/>
              <a:t>las ubicaciones más apropiadas </a:t>
            </a:r>
            <a:r>
              <a:rPr lang="es-CO" sz="2300" dirty="0"/>
              <a:t>donde establecer uno o </a:t>
            </a:r>
            <a:r>
              <a:rPr lang="es-CO" sz="2300" dirty="0" smtClean="0"/>
              <a:t>más </a:t>
            </a:r>
            <a:r>
              <a:rPr lang="es-CO" sz="2300" dirty="0"/>
              <a:t>servicios, de forma que se optimice (minimice </a:t>
            </a:r>
            <a:r>
              <a:rPr lang="es-CO" sz="2300" dirty="0" smtClean="0"/>
              <a:t>o maximice</a:t>
            </a:r>
            <a:r>
              <a:rPr lang="es-CO" sz="2300" dirty="0"/>
              <a:t>) </a:t>
            </a:r>
            <a:r>
              <a:rPr lang="es-CO" sz="2300" dirty="0" smtClean="0"/>
              <a:t>alg</a:t>
            </a:r>
            <a:r>
              <a:rPr lang="es-CO" sz="2300" dirty="0"/>
              <a:t>ú</a:t>
            </a:r>
            <a:r>
              <a:rPr lang="es-CO" sz="2300" dirty="0" smtClean="0"/>
              <a:t>n </a:t>
            </a:r>
            <a:r>
              <a:rPr lang="es-CO" sz="2300" dirty="0"/>
              <a:t>o algunos criterios </a:t>
            </a:r>
            <a:r>
              <a:rPr lang="es-CO" sz="2300" dirty="0" err="1" smtClean="0"/>
              <a:t>espec</a:t>
            </a:r>
            <a:r>
              <a:rPr lang="es-CO" sz="2300" dirty="0" err="1"/>
              <a:t>í</a:t>
            </a:r>
            <a:r>
              <a:rPr lang="es-CO" sz="2300" dirty="0" err="1" smtClean="0"/>
              <a:t>ﬁcos</a:t>
            </a:r>
            <a:r>
              <a:rPr lang="es-CO" sz="23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CO" sz="2300" dirty="0" smtClean="0"/>
              <a:t>Estos </a:t>
            </a:r>
            <a:r>
              <a:rPr lang="es-CO" sz="2300" dirty="0"/>
              <a:t>criterios </a:t>
            </a:r>
            <a:r>
              <a:rPr lang="es-CO" sz="2300" dirty="0" smtClean="0"/>
              <a:t>están </a:t>
            </a:r>
            <a:r>
              <a:rPr lang="es-CO" sz="2300" dirty="0"/>
              <a:t>usualmente </a:t>
            </a:r>
            <a:r>
              <a:rPr lang="es-CO" sz="2300" dirty="0" smtClean="0"/>
              <a:t>relacionados con </a:t>
            </a:r>
            <a:r>
              <a:rPr lang="es-CO" sz="2300" dirty="0"/>
              <a:t>la distancia (considerada como medida de costo) existente entre los servicios y los </a:t>
            </a:r>
            <a:r>
              <a:rPr lang="es-CO" sz="2300" dirty="0" smtClean="0"/>
              <a:t>puntos de </a:t>
            </a:r>
            <a:r>
              <a:rPr lang="es-CO" sz="2300" dirty="0"/>
              <a:t>demanda (clientes).</a:t>
            </a:r>
          </a:p>
        </p:txBody>
      </p:sp>
    </p:spTree>
    <p:extLst>
      <p:ext uri="{BB962C8B-B14F-4D97-AF65-F5344CB8AC3E}">
        <p14:creationId xmlns:p14="http://schemas.microsoft.com/office/powerpoint/2010/main" val="36088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ADD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30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30</a:t>
            </a:fld>
            <a:endParaRPr lang="es-CO" b="1" dirty="0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1728788" y="1930400"/>
            <a:ext cx="0" cy="291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1728788" y="4856163"/>
            <a:ext cx="5000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1727200" y="2784475"/>
            <a:ext cx="4672013" cy="20716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1914525" y="2214563"/>
            <a:ext cx="4767263" cy="260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693"/>
              </a:cxn>
              <a:cxn ang="0">
                <a:pos x="423" y="1215"/>
              </a:cxn>
              <a:cxn ang="0">
                <a:pos x="1287" y="1494"/>
              </a:cxn>
              <a:cxn ang="0">
                <a:pos x="2736" y="1620"/>
              </a:cxn>
              <a:cxn ang="0">
                <a:pos x="2889" y="1602"/>
              </a:cxn>
            </a:cxnLst>
            <a:rect l="0" t="0" r="r" b="b"/>
            <a:pathLst>
              <a:path w="3003" h="1638">
                <a:moveTo>
                  <a:pt x="0" y="0"/>
                </a:moveTo>
                <a:cubicBezTo>
                  <a:pt x="13" y="115"/>
                  <a:pt x="20" y="491"/>
                  <a:pt x="90" y="693"/>
                </a:cubicBezTo>
                <a:cubicBezTo>
                  <a:pt x="160" y="895"/>
                  <a:pt x="224" y="1082"/>
                  <a:pt x="423" y="1215"/>
                </a:cubicBezTo>
                <a:cubicBezTo>
                  <a:pt x="622" y="1348"/>
                  <a:pt x="902" y="1427"/>
                  <a:pt x="1287" y="1494"/>
                </a:cubicBezTo>
                <a:cubicBezTo>
                  <a:pt x="1672" y="1561"/>
                  <a:pt x="2469" y="1602"/>
                  <a:pt x="2736" y="1620"/>
                </a:cubicBezTo>
                <a:cubicBezTo>
                  <a:pt x="3003" y="1638"/>
                  <a:pt x="2946" y="1620"/>
                  <a:pt x="2889" y="160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1971675" y="2200275"/>
            <a:ext cx="4433888" cy="161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405"/>
              </a:cxn>
              <a:cxn ang="0">
                <a:pos x="171" y="720"/>
              </a:cxn>
              <a:cxn ang="0">
                <a:pos x="405" y="963"/>
              </a:cxn>
              <a:cxn ang="0">
                <a:pos x="639" y="1017"/>
              </a:cxn>
              <a:cxn ang="0">
                <a:pos x="963" y="945"/>
              </a:cxn>
              <a:cxn ang="0">
                <a:pos x="1674" y="693"/>
              </a:cxn>
              <a:cxn ang="0">
                <a:pos x="2610" y="342"/>
              </a:cxn>
              <a:cxn ang="0">
                <a:pos x="2772" y="288"/>
              </a:cxn>
            </a:cxnLst>
            <a:rect l="0" t="0" r="r" b="b"/>
            <a:pathLst>
              <a:path w="2793" h="1020">
                <a:moveTo>
                  <a:pt x="0" y="0"/>
                </a:moveTo>
                <a:cubicBezTo>
                  <a:pt x="12" y="142"/>
                  <a:pt x="25" y="285"/>
                  <a:pt x="54" y="405"/>
                </a:cubicBezTo>
                <a:cubicBezTo>
                  <a:pt x="83" y="525"/>
                  <a:pt x="113" y="627"/>
                  <a:pt x="171" y="720"/>
                </a:cubicBezTo>
                <a:cubicBezTo>
                  <a:pt x="229" y="813"/>
                  <a:pt x="327" y="914"/>
                  <a:pt x="405" y="963"/>
                </a:cubicBezTo>
                <a:cubicBezTo>
                  <a:pt x="483" y="1012"/>
                  <a:pt x="546" y="1020"/>
                  <a:pt x="639" y="1017"/>
                </a:cubicBezTo>
                <a:cubicBezTo>
                  <a:pt x="732" y="1014"/>
                  <a:pt x="790" y="999"/>
                  <a:pt x="963" y="945"/>
                </a:cubicBezTo>
                <a:cubicBezTo>
                  <a:pt x="1136" y="891"/>
                  <a:pt x="1400" y="793"/>
                  <a:pt x="1674" y="693"/>
                </a:cubicBezTo>
                <a:cubicBezTo>
                  <a:pt x="1948" y="593"/>
                  <a:pt x="2427" y="410"/>
                  <a:pt x="2610" y="342"/>
                </a:cubicBezTo>
                <a:cubicBezTo>
                  <a:pt x="2793" y="274"/>
                  <a:pt x="2783" y="286"/>
                  <a:pt x="2772" y="28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486525" y="5157788"/>
            <a:ext cx="1514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000" b="1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5319713" y="4943475"/>
            <a:ext cx="27955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O" altLang="zh-CN" sz="2000" dirty="0" smtClean="0">
                <a:ea typeface="宋体" pitchFamily="2" charset="-122"/>
              </a:rPr>
              <a:t>N. De instalaciones</a:t>
            </a:r>
            <a:endParaRPr lang="es-CO" altLang="zh-CN" sz="2000" dirty="0">
              <a:ea typeface="宋体" pitchFamily="2" charset="-122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5557838" y="4405313"/>
            <a:ext cx="3228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O" altLang="zh-CN" sz="2000" smtClean="0">
                <a:ea typeface="宋体" pitchFamily="2" charset="-122"/>
              </a:rPr>
              <a:t>Costos de transporte</a:t>
            </a:r>
            <a:endParaRPr lang="es-CO" altLang="zh-CN" sz="2000">
              <a:ea typeface="宋体" pitchFamily="2" charset="-122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6181369" y="2794793"/>
            <a:ext cx="1900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O" altLang="zh-CN" sz="2000" smtClean="0">
                <a:ea typeface="宋体" pitchFamily="2" charset="-122"/>
              </a:rPr>
              <a:t>Costos fijos</a:t>
            </a:r>
            <a:endParaRPr lang="es-CO" altLang="zh-CN" sz="2000">
              <a:ea typeface="宋体" pitchFamily="2" charset="-122"/>
            </a:endParaRP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5910263" y="2166938"/>
            <a:ext cx="190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O" altLang="zh-CN" sz="2000" dirty="0" smtClean="0">
                <a:ea typeface="宋体" pitchFamily="2" charset="-122"/>
              </a:rPr>
              <a:t>Costo total</a:t>
            </a:r>
            <a:endParaRPr lang="es-CO" altLang="zh-CN" sz="2000" dirty="0">
              <a:ea typeface="宋体" pitchFamily="2" charset="-122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1528763" y="4900613"/>
            <a:ext cx="585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0</a:t>
            </a:r>
            <a:endParaRPr lang="fr-FR" altLang="zh-CN" sz="2000">
              <a:ea typeface="宋体" pitchFamily="2" charset="-122"/>
            </a:endParaRPr>
          </a:p>
        </p:txBody>
      </p:sp>
      <p:sp>
        <p:nvSpPr>
          <p:cNvPr id="36" name="Oval 15"/>
          <p:cNvSpPr>
            <a:spLocks noChangeArrowheads="1"/>
          </p:cNvSpPr>
          <p:nvPr/>
        </p:nvSpPr>
        <p:spPr bwMode="auto">
          <a:xfrm>
            <a:off x="1944688" y="2322513"/>
            <a:ext cx="77787" cy="9048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2074863" y="2439988"/>
            <a:ext cx="50800" cy="3254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2044700" y="2917825"/>
            <a:ext cx="77788" cy="904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2179638" y="3052763"/>
            <a:ext cx="130175" cy="2476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80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ADD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31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31</a:t>
            </a:fld>
            <a:endParaRPr lang="es-CO" b="1" dirty="0"/>
          </a:p>
        </p:txBody>
      </p:sp>
      <p:grpSp>
        <p:nvGrpSpPr>
          <p:cNvPr id="3" name="2 Grupo"/>
          <p:cNvGrpSpPr/>
          <p:nvPr/>
        </p:nvGrpSpPr>
        <p:grpSpPr>
          <a:xfrm>
            <a:off x="868016" y="1340768"/>
            <a:ext cx="6596880" cy="4824536"/>
            <a:chOff x="868016" y="1340768"/>
            <a:chExt cx="6596880" cy="4824536"/>
          </a:xfrm>
        </p:grpSpPr>
        <p:sp>
          <p:nvSpPr>
            <p:cNvPr id="118" name="AutoShape 3"/>
            <p:cNvSpPr>
              <a:spLocks noChangeArrowheads="1"/>
            </p:cNvSpPr>
            <p:nvPr/>
          </p:nvSpPr>
          <p:spPr bwMode="auto">
            <a:xfrm>
              <a:off x="4527848" y="1340768"/>
              <a:ext cx="2924472" cy="54719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s-CO" smtClean="0"/>
                <a:t>LOCALIZAR: un sitio, </a:t>
              </a:r>
            </a:p>
            <a:p>
              <a:pPr algn="ctr"/>
              <a:r>
                <a:rPr lang="es-CO" smtClean="0"/>
                <a:t>minimizando objetivo</a:t>
              </a:r>
              <a:endParaRPr lang="es-CO"/>
            </a:p>
          </p:txBody>
        </p:sp>
        <p:sp>
          <p:nvSpPr>
            <p:cNvPr id="119" name="AutoShape 5"/>
            <p:cNvSpPr>
              <a:spLocks noChangeArrowheads="1"/>
            </p:cNvSpPr>
            <p:nvPr/>
          </p:nvSpPr>
          <p:spPr bwMode="auto">
            <a:xfrm>
              <a:off x="4540424" y="2424896"/>
              <a:ext cx="2924472" cy="640275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s-CO" smtClean="0"/>
                <a:t>ENCONTRAR: sitio</a:t>
              </a:r>
            </a:p>
            <a:p>
              <a:pPr algn="ctr"/>
              <a:r>
                <a:rPr lang="es-CO" smtClean="0"/>
                <a:t>Reduciendo costo total</a:t>
              </a:r>
              <a:endParaRPr lang="es-CO"/>
            </a:p>
          </p:txBody>
        </p:sp>
        <p:sp>
          <p:nvSpPr>
            <p:cNvPr id="120" name="AutoShape 7"/>
            <p:cNvSpPr>
              <a:spLocks noChangeArrowheads="1"/>
            </p:cNvSpPr>
            <p:nvPr/>
          </p:nvSpPr>
          <p:spPr bwMode="auto">
            <a:xfrm>
              <a:off x="868016" y="2424896"/>
              <a:ext cx="2924472" cy="640275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s-CO" smtClean="0"/>
                <a:t>ASIGNAR: cada nodo</a:t>
              </a:r>
            </a:p>
            <a:p>
              <a:r>
                <a:rPr lang="es-CO" smtClean="0"/>
                <a:t>En el sitio más cercano</a:t>
              </a:r>
              <a:endParaRPr lang="es-CO"/>
            </a:p>
          </p:txBody>
        </p:sp>
        <p:sp>
          <p:nvSpPr>
            <p:cNvPr id="121" name="AutoShape 9"/>
            <p:cNvSpPr>
              <a:spLocks noChangeArrowheads="1"/>
            </p:cNvSpPr>
            <p:nvPr/>
          </p:nvSpPr>
          <p:spPr bwMode="auto">
            <a:xfrm>
              <a:off x="868016" y="3937064"/>
              <a:ext cx="2924472" cy="640275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s-CO" dirty="0" smtClean="0"/>
                <a:t>LOCALIZAR: en el </a:t>
              </a:r>
            </a:p>
            <a:p>
              <a:pPr algn="ctr"/>
              <a:r>
                <a:rPr lang="es-CO" dirty="0" smtClean="0"/>
                <a:t>sitio dado</a:t>
              </a:r>
              <a:endParaRPr lang="es-CO" dirty="0"/>
            </a:p>
          </p:txBody>
        </p:sp>
        <p:sp>
          <p:nvSpPr>
            <p:cNvPr id="122" name="AutoShape 11"/>
            <p:cNvSpPr>
              <a:spLocks noChangeArrowheads="1"/>
            </p:cNvSpPr>
            <p:nvPr/>
          </p:nvSpPr>
          <p:spPr bwMode="auto">
            <a:xfrm>
              <a:off x="4922168" y="3838594"/>
              <a:ext cx="2126889" cy="837282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s-CO" dirty="0" smtClean="0"/>
                <a:t>¿ hay </a:t>
              </a:r>
            </a:p>
            <a:p>
              <a:r>
                <a:rPr lang="es-CO" dirty="0" smtClean="0"/>
                <a:t>Tal sitio ?</a:t>
              </a:r>
              <a:endParaRPr lang="es-CO" dirty="0"/>
            </a:p>
          </p:txBody>
        </p:sp>
        <p:cxnSp>
          <p:nvCxnSpPr>
            <p:cNvPr id="123" name="AutoShape 13"/>
            <p:cNvCxnSpPr>
              <a:cxnSpLocks noChangeShapeType="1"/>
              <a:stCxn id="118" idx="2"/>
              <a:endCxn id="119" idx="0"/>
            </p:cNvCxnSpPr>
            <p:nvPr/>
          </p:nvCxnSpPr>
          <p:spPr bwMode="auto">
            <a:xfrm rot="16200000" flipH="1">
              <a:off x="5727903" y="2150139"/>
              <a:ext cx="536938" cy="1257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24" name="AutoShape 14"/>
            <p:cNvCxnSpPr>
              <a:cxnSpLocks noChangeShapeType="1"/>
              <a:stCxn id="119" idx="2"/>
              <a:endCxn id="122" idx="0"/>
            </p:cNvCxnSpPr>
            <p:nvPr/>
          </p:nvCxnSpPr>
          <p:spPr bwMode="auto">
            <a:xfrm rot="5400000">
              <a:off x="5607426" y="3443359"/>
              <a:ext cx="773423" cy="17047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25" name="AutoShape 15"/>
            <p:cNvCxnSpPr>
              <a:cxnSpLocks noChangeShapeType="1"/>
              <a:stCxn id="122" idx="1"/>
              <a:endCxn id="121" idx="3"/>
            </p:cNvCxnSpPr>
            <p:nvPr/>
          </p:nvCxnSpPr>
          <p:spPr bwMode="auto">
            <a:xfrm rot="10800000">
              <a:off x="3792488" y="4257203"/>
              <a:ext cx="1129680" cy="3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26" name="AutoShape 16"/>
            <p:cNvCxnSpPr>
              <a:cxnSpLocks noChangeShapeType="1"/>
              <a:stCxn id="121" idx="0"/>
              <a:endCxn id="120" idx="2"/>
            </p:cNvCxnSpPr>
            <p:nvPr/>
          </p:nvCxnSpPr>
          <p:spPr bwMode="auto">
            <a:xfrm rot="5400000" flipH="1" flipV="1">
              <a:off x="1894306" y="3501118"/>
              <a:ext cx="871893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27" name="AutoShape 17"/>
            <p:cNvCxnSpPr>
              <a:cxnSpLocks noChangeShapeType="1"/>
              <a:stCxn id="120" idx="3"/>
              <a:endCxn id="119" idx="1"/>
            </p:cNvCxnSpPr>
            <p:nvPr/>
          </p:nvCxnSpPr>
          <p:spPr bwMode="auto">
            <a:xfrm>
              <a:off x="3792488" y="2745034"/>
              <a:ext cx="747936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28" name="Oval 18"/>
            <p:cNvSpPr>
              <a:spLocks noChangeArrowheads="1"/>
            </p:cNvSpPr>
            <p:nvPr/>
          </p:nvSpPr>
          <p:spPr bwMode="auto">
            <a:xfrm>
              <a:off x="5148064" y="5755898"/>
              <a:ext cx="1728097" cy="40940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s-CO" smtClean="0"/>
                <a:t>FIN</a:t>
              </a:r>
              <a:endParaRPr lang="es-CO"/>
            </a:p>
          </p:txBody>
        </p:sp>
        <p:cxnSp>
          <p:nvCxnSpPr>
            <p:cNvPr id="129" name="AutoShape 20"/>
            <p:cNvCxnSpPr>
              <a:cxnSpLocks noChangeShapeType="1"/>
              <a:stCxn id="122" idx="2"/>
              <a:endCxn id="128" idx="0"/>
            </p:cNvCxnSpPr>
            <p:nvPr/>
          </p:nvCxnSpPr>
          <p:spPr bwMode="auto">
            <a:xfrm>
              <a:off x="5985613" y="4675876"/>
              <a:ext cx="26500" cy="1080022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30" name="Text Box 21"/>
            <p:cNvSpPr txBox="1">
              <a:spLocks noChangeArrowheads="1"/>
            </p:cNvSpPr>
            <p:nvPr/>
          </p:nvSpPr>
          <p:spPr bwMode="auto">
            <a:xfrm>
              <a:off x="5580112" y="5003884"/>
              <a:ext cx="432001" cy="36933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O" dirty="0" smtClean="0">
                  <a:solidFill>
                    <a:schemeClr val="accent2"/>
                  </a:solidFill>
                </a:rPr>
                <a:t>no</a:t>
              </a:r>
              <a:endParaRPr lang="es-CO" dirty="0"/>
            </a:p>
          </p:txBody>
        </p:sp>
        <p:sp>
          <p:nvSpPr>
            <p:cNvPr id="131" name="Text Box 22"/>
            <p:cNvSpPr txBox="1">
              <a:spLocks noChangeArrowheads="1"/>
            </p:cNvSpPr>
            <p:nvPr/>
          </p:nvSpPr>
          <p:spPr bwMode="auto">
            <a:xfrm>
              <a:off x="4234051" y="3867224"/>
              <a:ext cx="409957" cy="36933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O" dirty="0" smtClean="0">
                  <a:solidFill>
                    <a:schemeClr val="accent2"/>
                  </a:solidFill>
                </a:rPr>
                <a:t>sí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6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ADD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32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32</a:t>
            </a:fld>
            <a:endParaRPr lang="es-CO" b="1" dirty="0"/>
          </a:p>
        </p:txBody>
      </p:sp>
      <p:sp>
        <p:nvSpPr>
          <p:cNvPr id="117" name="107 Título"/>
          <p:cNvSpPr txBox="1">
            <a:spLocks/>
          </p:cNvSpPr>
          <p:nvPr/>
        </p:nvSpPr>
        <p:spPr>
          <a:xfrm>
            <a:off x="251520" y="764704"/>
            <a:ext cx="878497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Ejemplo</a:t>
            </a:r>
            <a:br>
              <a:rPr kumimoji="0" lang="es-CO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CO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Demanda en los nodos (D), Costos fijos sobre los nodos (CF), costo variable</a:t>
            </a:r>
            <a:r>
              <a:rPr kumimoji="0" lang="es-CO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O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$0.15/Km</a:t>
            </a: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t="25677" r="44129" b="14718"/>
          <a:stretch/>
        </p:blipFill>
        <p:spPr bwMode="auto">
          <a:xfrm>
            <a:off x="1212557" y="1628800"/>
            <a:ext cx="686290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ADD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33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33</a:t>
            </a:fld>
            <a:endParaRPr lang="es-CO" b="1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58531"/>
              </p:ext>
            </p:extLst>
          </p:nvPr>
        </p:nvGraphicFramePr>
        <p:xfrm>
          <a:off x="457202" y="1916832"/>
          <a:ext cx="8229595" cy="2449832"/>
        </p:xfrm>
        <a:graphic>
          <a:graphicData uri="http://schemas.openxmlformats.org/drawingml/2006/table">
            <a:tbl>
              <a:tblPr/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Dij</a:t>
                      </a:r>
                      <a:endParaRPr lang="es-CO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107 Título"/>
          <p:cNvSpPr txBox="1">
            <a:spLocks/>
          </p:cNvSpPr>
          <p:nvPr/>
        </p:nvSpPr>
        <p:spPr>
          <a:xfrm>
            <a:off x="251520" y="4437112"/>
            <a:ext cx="878497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07 Título"/>
          <p:cNvSpPr txBox="1">
            <a:spLocks/>
          </p:cNvSpPr>
          <p:nvPr/>
        </p:nvSpPr>
        <p:spPr>
          <a:xfrm>
            <a:off x="395536" y="4797152"/>
            <a:ext cx="863257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000" b="1" dirty="0" smtClean="0">
                <a:latin typeface="+mj-lt"/>
                <a:ea typeface="+mj-ea"/>
                <a:cs typeface="+mj-cs"/>
              </a:rPr>
              <a:t>Que sucedería en el caso de que un camino solo tuviera una dirección?, por ejemplo se puede ir de A hacia B pero no de B hacia A.</a:t>
            </a: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07 Título"/>
          <p:cNvSpPr txBox="1">
            <a:spLocks/>
          </p:cNvSpPr>
          <p:nvPr/>
        </p:nvSpPr>
        <p:spPr>
          <a:xfrm>
            <a:off x="251520" y="980728"/>
            <a:ext cx="878497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000" b="1" dirty="0" smtClean="0">
                <a:latin typeface="+mj-lt"/>
                <a:ea typeface="+mj-ea"/>
                <a:cs typeface="+mj-cs"/>
              </a:rPr>
              <a:t>Se asigna un valor de infinito (numero grande), para indicar que no existe conexión entre nodos</a:t>
            </a: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21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ADD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34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34</a:t>
            </a:fld>
            <a:endParaRPr lang="es-CO" b="1" dirty="0"/>
          </a:p>
        </p:txBody>
      </p:sp>
      <p:sp>
        <p:nvSpPr>
          <p:cNvPr id="13" name="107 Título"/>
          <p:cNvSpPr txBox="1">
            <a:spLocks/>
          </p:cNvSpPr>
          <p:nvPr/>
        </p:nvSpPr>
        <p:spPr>
          <a:xfrm>
            <a:off x="2107768" y="1124744"/>
            <a:ext cx="539319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000" b="1" dirty="0" smtClean="0">
                <a:latin typeface="+mj-lt"/>
                <a:ea typeface="+mj-ea"/>
                <a:cs typeface="+mj-cs"/>
              </a:rPr>
              <a:t>Se puede calcular aplicando el algoritmo de </a:t>
            </a:r>
            <a:r>
              <a:rPr lang="es-CO" sz="2000" b="1" dirty="0" err="1" smtClean="0">
                <a:latin typeface="+mj-lt"/>
                <a:ea typeface="+mj-ea"/>
                <a:cs typeface="+mj-cs"/>
              </a:rPr>
              <a:t>Dijkstra</a:t>
            </a:r>
            <a:r>
              <a:rPr lang="es-CO" sz="2000" b="1" dirty="0" smtClean="0">
                <a:latin typeface="+mj-lt"/>
                <a:ea typeface="+mj-ea"/>
                <a:cs typeface="+mj-cs"/>
              </a:rPr>
              <a:t> o el algoritmo de Floyd </a:t>
            </a:r>
            <a:r>
              <a:rPr lang="es-CO" sz="2000" b="1" dirty="0" err="1" smtClean="0">
                <a:latin typeface="+mj-lt"/>
                <a:ea typeface="+mj-ea"/>
                <a:cs typeface="+mj-cs"/>
              </a:rPr>
              <a:t>Warshall</a:t>
            </a: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0934"/>
              </p:ext>
            </p:extLst>
          </p:nvPr>
        </p:nvGraphicFramePr>
        <p:xfrm>
          <a:off x="457202" y="2834483"/>
          <a:ext cx="8229595" cy="2449832"/>
        </p:xfrm>
        <a:graphic>
          <a:graphicData uri="http://schemas.openxmlformats.org/drawingml/2006/table">
            <a:tbl>
              <a:tblPr/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Min </a:t>
                      </a:r>
                      <a:r>
                        <a:rPr lang="es-CO" sz="14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Dij</a:t>
                      </a:r>
                      <a:endParaRPr lang="es-CO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52" marR="9352" marT="9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2428860" y="1142984"/>
            <a:ext cx="4857784" cy="7858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ectángulo"/>
          <p:cNvSpPr/>
          <p:nvPr/>
        </p:nvSpPr>
        <p:spPr>
          <a:xfrm>
            <a:off x="395536" y="2780928"/>
            <a:ext cx="864096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8 Conector angular"/>
          <p:cNvCxnSpPr>
            <a:stCxn id="6" idx="1"/>
            <a:endCxn id="14" idx="0"/>
          </p:cNvCxnSpPr>
          <p:nvPr/>
        </p:nvCxnSpPr>
        <p:spPr>
          <a:xfrm rot="10800000" flipV="1">
            <a:off x="827584" y="1535892"/>
            <a:ext cx="1601276" cy="1245035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42910" y="5643578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latin typeface="Times New Roman" pitchFamily="18" charset="0"/>
                <a:cs typeface="Times New Roman" pitchFamily="18" charset="0"/>
              </a:rPr>
              <a:t>Matriz de distancias Mínimas</a:t>
            </a:r>
            <a:endParaRPr lang="es-E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9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ADD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35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35</a:t>
            </a:fld>
            <a:endParaRPr lang="es-CO" b="1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63257"/>
              </p:ext>
            </p:extLst>
          </p:nvPr>
        </p:nvGraphicFramePr>
        <p:xfrm>
          <a:off x="323528" y="2276872"/>
          <a:ext cx="8531230" cy="2451395"/>
        </p:xfrm>
        <a:graphic>
          <a:graphicData uri="http://schemas.openxmlformats.org/drawingml/2006/table">
            <a:tbl>
              <a:tblPr/>
              <a:tblGrid>
                <a:gridCol w="914060"/>
                <a:gridCol w="761717"/>
                <a:gridCol w="761717"/>
                <a:gridCol w="761717"/>
                <a:gridCol w="761717"/>
                <a:gridCol w="761717"/>
                <a:gridCol w="761717"/>
                <a:gridCol w="761717"/>
                <a:gridCol w="761717"/>
                <a:gridCol w="761717"/>
                <a:gridCol w="761717"/>
              </a:tblGrid>
              <a:tr h="219297">
                <a:tc>
                  <a:txBody>
                    <a:bodyPr/>
                    <a:lstStyle/>
                    <a:p>
                      <a:pPr algn="ctr" fontAlgn="ctr"/>
                      <a:endParaRPr lang="es-CO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107 Título"/>
          <p:cNvSpPr txBox="1">
            <a:spLocks/>
          </p:cNvSpPr>
          <p:nvPr/>
        </p:nvSpPr>
        <p:spPr>
          <a:xfrm>
            <a:off x="251520" y="1268760"/>
            <a:ext cx="878497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CO" sz="2000" b="1" dirty="0" err="1" smtClean="0">
                <a:latin typeface="+mj-lt"/>
                <a:ea typeface="+mj-ea"/>
                <a:cs typeface="+mj-cs"/>
              </a:rPr>
              <a:t>D</a:t>
            </a:r>
            <a:r>
              <a:rPr lang="es-CO" sz="1050" b="1" dirty="0" err="1" smtClean="0">
                <a:latin typeface="+mj-lt"/>
                <a:ea typeface="+mj-ea"/>
                <a:cs typeface="+mj-cs"/>
              </a:rPr>
              <a:t>ij</a:t>
            </a:r>
            <a:r>
              <a:rPr lang="es-CO" sz="2000" b="1" dirty="0" smtClean="0">
                <a:latin typeface="+mj-lt"/>
                <a:ea typeface="+mj-ea"/>
                <a:cs typeface="+mj-cs"/>
              </a:rPr>
              <a:t> * </a:t>
            </a:r>
            <a:r>
              <a:rPr lang="es-CO" sz="2000" b="1" dirty="0" smtClean="0"/>
              <a:t>$ </a:t>
            </a:r>
            <a:r>
              <a:rPr lang="es-CO" sz="2000" b="1" dirty="0" smtClean="0">
                <a:latin typeface="+mj-lt"/>
                <a:ea typeface="+mj-ea"/>
                <a:cs typeface="+mj-cs"/>
              </a:rPr>
              <a:t>0,15 /Km</a:t>
            </a: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ADD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36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36</a:t>
            </a:fld>
            <a:endParaRPr lang="es-CO" b="1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86655"/>
              </p:ext>
            </p:extLst>
          </p:nvPr>
        </p:nvGraphicFramePr>
        <p:xfrm>
          <a:off x="323528" y="4005064"/>
          <a:ext cx="8531230" cy="2447995"/>
        </p:xfrm>
        <a:graphic>
          <a:graphicData uri="http://schemas.openxmlformats.org/drawingml/2006/table">
            <a:tbl>
              <a:tblPr/>
              <a:tblGrid>
                <a:gridCol w="914060"/>
                <a:gridCol w="761717"/>
                <a:gridCol w="761717"/>
                <a:gridCol w="761717"/>
                <a:gridCol w="761717"/>
                <a:gridCol w="761717"/>
                <a:gridCol w="761717"/>
                <a:gridCol w="761717"/>
                <a:gridCol w="761717"/>
                <a:gridCol w="761717"/>
                <a:gridCol w="761717"/>
              </a:tblGrid>
              <a:tr h="219297">
                <a:tc>
                  <a:txBody>
                    <a:bodyPr/>
                    <a:lstStyle/>
                    <a:p>
                      <a:pPr algn="ctr" fontAlgn="ctr"/>
                      <a:endParaRPr lang="es-CO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26,25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42,30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44,55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24,30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52,65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70,95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35,10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42,90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30,45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35,10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11,25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45,90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32,25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95046"/>
              </p:ext>
            </p:extLst>
          </p:nvPr>
        </p:nvGraphicFramePr>
        <p:xfrm>
          <a:off x="251516" y="3356992"/>
          <a:ext cx="8568956" cy="222885"/>
        </p:xfrm>
        <a:graphic>
          <a:graphicData uri="http://schemas.openxmlformats.org/drawingml/2006/table">
            <a:tbl>
              <a:tblPr/>
              <a:tblGrid>
                <a:gridCol w="936104"/>
                <a:gridCol w="720080"/>
                <a:gridCol w="792088"/>
                <a:gridCol w="792088"/>
                <a:gridCol w="720080"/>
                <a:gridCol w="792088"/>
                <a:gridCol w="792088"/>
                <a:gridCol w="687352"/>
                <a:gridCol w="778996"/>
                <a:gridCol w="778996"/>
                <a:gridCol w="778996"/>
              </a:tblGrid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Demanda</a:t>
                      </a:r>
                      <a:endParaRPr lang="es-CO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107 Título"/>
          <p:cNvSpPr txBox="1">
            <a:spLocks/>
          </p:cNvSpPr>
          <p:nvPr/>
        </p:nvSpPr>
        <p:spPr>
          <a:xfrm>
            <a:off x="-108520" y="3645024"/>
            <a:ext cx="878497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s-CO" sz="2000" b="1" dirty="0" smtClean="0">
                <a:latin typeface="+mj-lt"/>
                <a:ea typeface="+mj-ea"/>
                <a:cs typeface="+mj-cs"/>
              </a:rPr>
              <a:t>CV(</a:t>
            </a:r>
            <a:r>
              <a:rPr lang="es-CO" sz="2000" b="1" dirty="0" err="1" smtClean="0">
                <a:latin typeface="+mj-lt"/>
                <a:ea typeface="+mj-ea"/>
                <a:cs typeface="+mj-cs"/>
              </a:rPr>
              <a:t>i,j</a:t>
            </a:r>
            <a:r>
              <a:rPr lang="es-CO" sz="2000" b="1" dirty="0" smtClean="0">
                <a:latin typeface="+mj-lt"/>
                <a:ea typeface="+mj-ea"/>
                <a:cs typeface="+mj-cs"/>
              </a:rPr>
              <a:t>)= </a:t>
            </a:r>
            <a:r>
              <a:rPr lang="es-CO" sz="2000" b="1" dirty="0" err="1" smtClean="0">
                <a:latin typeface="+mj-lt"/>
                <a:ea typeface="+mj-ea"/>
                <a:cs typeface="+mj-cs"/>
              </a:rPr>
              <a:t>Demanda</a:t>
            </a:r>
            <a:r>
              <a:rPr lang="es-CO" sz="1050" b="1" dirty="0" err="1" smtClean="0">
                <a:latin typeface="+mj-lt"/>
                <a:ea typeface="+mj-ea"/>
                <a:cs typeface="+mj-cs"/>
              </a:rPr>
              <a:t>j</a:t>
            </a:r>
            <a:r>
              <a:rPr lang="es-CO" sz="2000" b="1" dirty="0" smtClean="0">
                <a:latin typeface="+mj-lt"/>
                <a:ea typeface="+mj-ea"/>
                <a:cs typeface="+mj-cs"/>
              </a:rPr>
              <a:t>*(</a:t>
            </a:r>
            <a:r>
              <a:rPr lang="es-CO" sz="2000" b="1" dirty="0" err="1" smtClean="0"/>
              <a:t>D</a:t>
            </a:r>
            <a:r>
              <a:rPr lang="es-CO" sz="1050" b="1" dirty="0" err="1" smtClean="0"/>
              <a:t>ij</a:t>
            </a:r>
            <a:r>
              <a:rPr lang="es-CO" sz="2000" b="1" dirty="0" smtClean="0"/>
              <a:t> </a:t>
            </a:r>
            <a:r>
              <a:rPr lang="es-CO" sz="2000" b="1" dirty="0"/>
              <a:t>* $ 0,15 /</a:t>
            </a:r>
            <a:r>
              <a:rPr lang="es-CO" sz="2000" b="1" dirty="0" smtClean="0"/>
              <a:t>Km)</a:t>
            </a:r>
            <a:endParaRPr lang="es-CO" sz="2000" b="1" dirty="0"/>
          </a:p>
          <a:p>
            <a:pPr lvl="0" algn="ctr">
              <a:spcBef>
                <a:spcPct val="0"/>
              </a:spcBef>
              <a:defRPr/>
            </a:pP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20301"/>
              </p:ext>
            </p:extLst>
          </p:nvPr>
        </p:nvGraphicFramePr>
        <p:xfrm>
          <a:off x="251520" y="836712"/>
          <a:ext cx="8531230" cy="2451395"/>
        </p:xfrm>
        <a:graphic>
          <a:graphicData uri="http://schemas.openxmlformats.org/drawingml/2006/table">
            <a:tbl>
              <a:tblPr/>
              <a:tblGrid>
                <a:gridCol w="914060"/>
                <a:gridCol w="761717"/>
                <a:gridCol w="761717"/>
                <a:gridCol w="761717"/>
                <a:gridCol w="761717"/>
                <a:gridCol w="761717"/>
                <a:gridCol w="761717"/>
                <a:gridCol w="761717"/>
                <a:gridCol w="761717"/>
                <a:gridCol w="761717"/>
                <a:gridCol w="761717"/>
              </a:tblGrid>
              <a:tr h="219297">
                <a:tc>
                  <a:txBody>
                    <a:bodyPr/>
                    <a:lstStyle/>
                    <a:p>
                      <a:pPr algn="ctr" fontAlgn="ctr"/>
                      <a:endParaRPr lang="es-CO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ADD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37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37</a:t>
            </a:fld>
            <a:endParaRPr lang="es-CO" b="1" dirty="0"/>
          </a:p>
        </p:txBody>
      </p:sp>
      <p:graphicFrame>
        <p:nvGraphicFramePr>
          <p:cNvPr id="12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04707841"/>
              </p:ext>
            </p:extLst>
          </p:nvPr>
        </p:nvGraphicFramePr>
        <p:xfrm>
          <a:off x="827584" y="1268760"/>
          <a:ext cx="7488832" cy="4608512"/>
        </p:xfrm>
        <a:graphic>
          <a:graphicData uri="http://schemas.openxmlformats.org/drawingml/2006/table">
            <a:tbl>
              <a:tblPr/>
              <a:tblGrid>
                <a:gridCol w="1633072"/>
                <a:gridCol w="2111344"/>
                <a:gridCol w="1872207"/>
                <a:gridCol w="1872209"/>
              </a:tblGrid>
              <a:tr h="106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Iteración1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Costo Variable ($)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Σ Fila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Costo Fijo ($)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Costo Total ($)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29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331,65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381,65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29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337,05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367,05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29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273,15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333,15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5429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355,95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375,95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29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441,60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481,60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29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306,45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386,45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29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365,55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405,55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29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360,15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390,15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29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355,35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425,35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29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334,05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414,05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1835696" y="60119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Costo total = </a:t>
            </a:r>
            <a:r>
              <a:rPr lang="es-CO" dirty="0" smtClean="0">
                <a:latin typeface="Times New Roman" pitchFamily="18" charset="0"/>
              </a:rPr>
              <a:t>costo</a:t>
            </a:r>
            <a:r>
              <a:rPr lang="en-US" dirty="0" smtClean="0">
                <a:latin typeface="Times New Roman" pitchFamily="18" charset="0"/>
              </a:rPr>
              <a:t> variable </a:t>
            </a:r>
            <a:r>
              <a:rPr lang="es-CO" dirty="0" smtClean="0"/>
              <a:t>+ costo fijo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ADD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38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38</a:t>
            </a:fld>
            <a:endParaRPr lang="es-CO" b="1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50318"/>
              </p:ext>
            </p:extLst>
          </p:nvPr>
        </p:nvGraphicFramePr>
        <p:xfrm>
          <a:off x="155579" y="2993859"/>
          <a:ext cx="8880922" cy="2464368"/>
        </p:xfrm>
        <a:graphic>
          <a:graphicData uri="http://schemas.openxmlformats.org/drawingml/2006/table">
            <a:tbl>
              <a:tblPr/>
              <a:tblGrid>
                <a:gridCol w="625417"/>
                <a:gridCol w="750501"/>
                <a:gridCol w="625417"/>
                <a:gridCol w="625417"/>
                <a:gridCol w="625417"/>
                <a:gridCol w="625417"/>
                <a:gridCol w="625417"/>
                <a:gridCol w="625417"/>
                <a:gridCol w="625417"/>
                <a:gridCol w="625417"/>
                <a:gridCol w="625417"/>
                <a:gridCol w="625417"/>
                <a:gridCol w="625417"/>
                <a:gridCol w="625417"/>
              </a:tblGrid>
              <a:tr h="1448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Iteración 2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CF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CV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Σ </a:t>
                      </a:r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CV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24,30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21,75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38,40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197,55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307,55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24,30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21,75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38,40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57,75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315,00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24,30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21,75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38,40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72,60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240,75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320,75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24,30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21,75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70,95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234,30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334,30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CF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42,90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184,05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324,05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24,75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185,70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285,70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29,70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177,15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267,15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24,30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11,25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168,45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298,45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CJ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9,60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24,30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21,75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38,40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46,20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213,15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353,15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267,15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1763688" y="1619508"/>
            <a:ext cx="237626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CF(</a:t>
            </a:r>
            <a:r>
              <a:rPr lang="es-CO" dirty="0" err="1" smtClean="0"/>
              <a:t>c,a</a:t>
            </a:r>
            <a:r>
              <a:rPr lang="es-CO" dirty="0" smtClean="0"/>
              <a:t>) = CF(c) + CF(a)</a:t>
            </a:r>
            <a:endParaRPr lang="es-CO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067944" y="2195572"/>
            <a:ext cx="446449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CV(</a:t>
            </a:r>
            <a:r>
              <a:rPr lang="es-CO" dirty="0" err="1" smtClean="0"/>
              <a:t>c,a</a:t>
            </a:r>
            <a:r>
              <a:rPr lang="es-CO" dirty="0" smtClean="0"/>
              <a:t>) = min ( CV(c) ; CV(a) ), para cada nodo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1547664" y="3356992"/>
            <a:ext cx="62646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Rectángulo"/>
          <p:cNvSpPr/>
          <p:nvPr/>
        </p:nvSpPr>
        <p:spPr>
          <a:xfrm>
            <a:off x="755576" y="3356992"/>
            <a:ext cx="756000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14 Conector angular"/>
          <p:cNvCxnSpPr>
            <a:stCxn id="13" idx="1"/>
          </p:cNvCxnSpPr>
          <p:nvPr/>
        </p:nvCxnSpPr>
        <p:spPr>
          <a:xfrm rot="10800000" flipV="1">
            <a:off x="1349600" y="1804173"/>
            <a:ext cx="414088" cy="1552819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14" idx="1"/>
          </p:cNvCxnSpPr>
          <p:nvPr/>
        </p:nvCxnSpPr>
        <p:spPr>
          <a:xfrm rot="10800000" flipV="1">
            <a:off x="3059832" y="2380238"/>
            <a:ext cx="1008112" cy="104876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755576" y="5643234"/>
            <a:ext cx="7056784" cy="810102"/>
            <a:chOff x="755576" y="5643234"/>
            <a:chExt cx="7056784" cy="64559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/>
            <a:srcRect t="27163" b="64049"/>
            <a:stretch/>
          </p:blipFill>
          <p:spPr>
            <a:xfrm>
              <a:off x="755576" y="6093296"/>
              <a:ext cx="7056784" cy="195537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2"/>
            <a:srcRect b="80700"/>
            <a:stretch/>
          </p:blipFill>
          <p:spPr>
            <a:xfrm>
              <a:off x="755576" y="5643234"/>
              <a:ext cx="7056784" cy="429449"/>
            </a:xfrm>
            <a:prstGeom prst="rect">
              <a:avLst/>
            </a:prstGeom>
          </p:spPr>
        </p:pic>
      </p:grpSp>
      <p:sp>
        <p:nvSpPr>
          <p:cNvPr id="9" name="Rectángulo 8"/>
          <p:cNvSpPr/>
          <p:nvPr/>
        </p:nvSpPr>
        <p:spPr>
          <a:xfrm>
            <a:off x="1619672" y="5877272"/>
            <a:ext cx="504056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2195736" y="5877272"/>
            <a:ext cx="504056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2843808" y="6165304"/>
            <a:ext cx="504056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3419872" y="6165304"/>
            <a:ext cx="504056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4067944" y="6165304"/>
            <a:ext cx="504056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4716016" y="6165304"/>
            <a:ext cx="504056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5292080" y="6165304"/>
            <a:ext cx="504056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5940152" y="6165304"/>
            <a:ext cx="504056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6588224" y="5877272"/>
            <a:ext cx="504056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236296" y="5877272"/>
            <a:ext cx="504056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47744"/>
              </p:ext>
            </p:extLst>
          </p:nvPr>
        </p:nvGraphicFramePr>
        <p:xfrm>
          <a:off x="1475656" y="836712"/>
          <a:ext cx="6048670" cy="712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Costo Fijos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A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B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C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E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F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G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H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I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J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50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30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60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20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40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80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40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30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70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80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2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ADD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39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39</a:t>
            </a:fld>
            <a:endParaRPr lang="es-CO" b="1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10235"/>
              </p:ext>
            </p:extLst>
          </p:nvPr>
        </p:nvGraphicFramePr>
        <p:xfrm>
          <a:off x="155579" y="2492896"/>
          <a:ext cx="8880922" cy="2489459"/>
        </p:xfrm>
        <a:graphic>
          <a:graphicData uri="http://schemas.openxmlformats.org/drawingml/2006/table">
            <a:tbl>
              <a:tblPr/>
              <a:tblGrid>
                <a:gridCol w="625417"/>
                <a:gridCol w="750501"/>
                <a:gridCol w="625417"/>
                <a:gridCol w="625417"/>
                <a:gridCol w="625417"/>
                <a:gridCol w="625417"/>
                <a:gridCol w="625417"/>
                <a:gridCol w="625417"/>
                <a:gridCol w="625417"/>
                <a:gridCol w="625417"/>
                <a:gridCol w="625417"/>
                <a:gridCol w="625417"/>
                <a:gridCol w="625417"/>
                <a:gridCol w="625417"/>
              </a:tblGrid>
              <a:tr h="1448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Iteración </a:t>
                      </a:r>
                      <a:r>
                        <a:rPr lang="es-CO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CF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CV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Σ </a:t>
                      </a:r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CV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</a:t>
                      </a:r>
                    </a:p>
                  </a:txBody>
                  <a:tcPr marL="7244" marR="7244" marT="7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141,15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281,15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143,85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263,85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151,05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261,05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154,65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284,65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147,75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317,75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149,40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279,40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135,15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295,15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143,55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313,55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261,05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81340"/>
              </p:ext>
            </p:extLst>
          </p:nvPr>
        </p:nvGraphicFramePr>
        <p:xfrm>
          <a:off x="1619672" y="1268760"/>
          <a:ext cx="6048670" cy="712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Costo Fijos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A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B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C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E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F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G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H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I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J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50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30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60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20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40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80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40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30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70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80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/>
          <a:srcRect t="27163" b="64049"/>
          <a:stretch/>
        </p:blipFill>
        <p:spPr>
          <a:xfrm>
            <a:off x="755576" y="5373216"/>
            <a:ext cx="7056784" cy="24536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b="89352"/>
          <a:stretch/>
        </p:blipFill>
        <p:spPr>
          <a:xfrm>
            <a:off x="755576" y="5085184"/>
            <a:ext cx="7056784" cy="29730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t="69424" b="20185"/>
          <a:stretch/>
        </p:blipFill>
        <p:spPr>
          <a:xfrm>
            <a:off x="755576" y="5589240"/>
            <a:ext cx="7056784" cy="27016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4"/>
          <a:srcRect t="35052" b="54556"/>
          <a:stretch/>
        </p:blipFill>
        <p:spPr>
          <a:xfrm>
            <a:off x="755577" y="5805264"/>
            <a:ext cx="7056784" cy="270163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619672" y="5373216"/>
            <a:ext cx="504056" cy="216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2195736" y="5373216"/>
            <a:ext cx="504056" cy="216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2843808" y="5373216"/>
            <a:ext cx="504056" cy="216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3491880" y="5805264"/>
            <a:ext cx="504056" cy="216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4067944" y="5805264"/>
            <a:ext cx="504056" cy="216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4716016" y="5589240"/>
            <a:ext cx="504056" cy="216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5364088" y="5589240"/>
            <a:ext cx="504056" cy="216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012160" y="5589240"/>
            <a:ext cx="504056" cy="216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6588224" y="5589240"/>
            <a:ext cx="504056" cy="216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7236296" y="5373216"/>
            <a:ext cx="504056" cy="216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49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REDES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4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4</a:t>
            </a:fld>
            <a:endParaRPr lang="es-CO" b="1" dirty="0"/>
          </a:p>
        </p:txBody>
      </p:sp>
      <p:sp>
        <p:nvSpPr>
          <p:cNvPr id="12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s-CO" sz="2800" dirty="0" smtClean="0"/>
              <a:t>Algunos ejemplos son los de localizar :</a:t>
            </a:r>
          </a:p>
          <a:p>
            <a:r>
              <a:rPr lang="es-CO" sz="2800" dirty="0" smtClean="0"/>
              <a:t>Farmacias para atender hospitales</a:t>
            </a:r>
          </a:p>
          <a:p>
            <a:r>
              <a:rPr lang="es-CO" sz="2800" dirty="0" smtClean="0"/>
              <a:t>Centros de distribución para atender clientes</a:t>
            </a:r>
          </a:p>
          <a:p>
            <a:r>
              <a:rPr lang="es-CO" sz="2800" dirty="0" smtClean="0"/>
              <a:t>Estaciones de Gasolina</a:t>
            </a:r>
          </a:p>
          <a:p>
            <a:pPr lvl="1"/>
            <a:endParaRPr lang="es-CO" sz="24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62541"/>
            <a:ext cx="3960814" cy="34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95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ADD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40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40</a:t>
            </a:fld>
            <a:endParaRPr lang="es-CO" b="1" dirty="0"/>
          </a:p>
        </p:txBody>
      </p:sp>
      <p:graphicFrame>
        <p:nvGraphicFramePr>
          <p:cNvPr id="12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15356705"/>
              </p:ext>
            </p:extLst>
          </p:nvPr>
        </p:nvGraphicFramePr>
        <p:xfrm>
          <a:off x="1835696" y="1628800"/>
          <a:ext cx="5298706" cy="3407040"/>
        </p:xfrm>
        <a:graphic>
          <a:graphicData uri="http://schemas.openxmlformats.org/drawingml/2006/table">
            <a:tbl>
              <a:tblPr/>
              <a:tblGrid>
                <a:gridCol w="1155477"/>
                <a:gridCol w="1493876"/>
                <a:gridCol w="1324676"/>
                <a:gridCol w="1324677"/>
              </a:tblGrid>
              <a:tr h="10025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Iteración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Instalación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Fijo Total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1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333,15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3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267,15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3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261,05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3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257,75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01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270,00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1907704" y="558924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Dado que el costo total aumentó se toma la iteración anterior (4), como la mejor solución encontrada.</a:t>
            </a:r>
            <a:endParaRPr lang="es-CO" dirty="0"/>
          </a:p>
        </p:txBody>
      </p:sp>
      <p:sp>
        <p:nvSpPr>
          <p:cNvPr id="14" name="12 CuadroTexto"/>
          <p:cNvSpPr txBox="1"/>
          <p:nvPr/>
        </p:nvSpPr>
        <p:spPr>
          <a:xfrm>
            <a:off x="1763688" y="508518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¿Cuándo paro de iterar?.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176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DROP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41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41</a:t>
            </a:fld>
            <a:endParaRPr lang="es-CO" b="1" dirty="0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1728788" y="1930400"/>
            <a:ext cx="0" cy="291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1728788" y="4856163"/>
            <a:ext cx="5000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1727200" y="2784475"/>
            <a:ext cx="4672013" cy="20716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1914525" y="2214563"/>
            <a:ext cx="4767263" cy="260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693"/>
              </a:cxn>
              <a:cxn ang="0">
                <a:pos x="423" y="1215"/>
              </a:cxn>
              <a:cxn ang="0">
                <a:pos x="1287" y="1494"/>
              </a:cxn>
              <a:cxn ang="0">
                <a:pos x="2736" y="1620"/>
              </a:cxn>
              <a:cxn ang="0">
                <a:pos x="2889" y="1602"/>
              </a:cxn>
            </a:cxnLst>
            <a:rect l="0" t="0" r="r" b="b"/>
            <a:pathLst>
              <a:path w="3003" h="1638">
                <a:moveTo>
                  <a:pt x="0" y="0"/>
                </a:moveTo>
                <a:cubicBezTo>
                  <a:pt x="13" y="115"/>
                  <a:pt x="20" y="491"/>
                  <a:pt x="90" y="693"/>
                </a:cubicBezTo>
                <a:cubicBezTo>
                  <a:pt x="160" y="895"/>
                  <a:pt x="224" y="1082"/>
                  <a:pt x="423" y="1215"/>
                </a:cubicBezTo>
                <a:cubicBezTo>
                  <a:pt x="622" y="1348"/>
                  <a:pt x="902" y="1427"/>
                  <a:pt x="1287" y="1494"/>
                </a:cubicBezTo>
                <a:cubicBezTo>
                  <a:pt x="1672" y="1561"/>
                  <a:pt x="2469" y="1602"/>
                  <a:pt x="2736" y="1620"/>
                </a:cubicBezTo>
                <a:cubicBezTo>
                  <a:pt x="3003" y="1638"/>
                  <a:pt x="2946" y="1620"/>
                  <a:pt x="2889" y="160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1971675" y="2200275"/>
            <a:ext cx="4433888" cy="161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405"/>
              </a:cxn>
              <a:cxn ang="0">
                <a:pos x="171" y="720"/>
              </a:cxn>
              <a:cxn ang="0">
                <a:pos x="405" y="963"/>
              </a:cxn>
              <a:cxn ang="0">
                <a:pos x="639" y="1017"/>
              </a:cxn>
              <a:cxn ang="0">
                <a:pos x="963" y="945"/>
              </a:cxn>
              <a:cxn ang="0">
                <a:pos x="1674" y="693"/>
              </a:cxn>
              <a:cxn ang="0">
                <a:pos x="2610" y="342"/>
              </a:cxn>
              <a:cxn ang="0">
                <a:pos x="2772" y="288"/>
              </a:cxn>
            </a:cxnLst>
            <a:rect l="0" t="0" r="r" b="b"/>
            <a:pathLst>
              <a:path w="2793" h="1020">
                <a:moveTo>
                  <a:pt x="0" y="0"/>
                </a:moveTo>
                <a:cubicBezTo>
                  <a:pt x="12" y="142"/>
                  <a:pt x="25" y="285"/>
                  <a:pt x="54" y="405"/>
                </a:cubicBezTo>
                <a:cubicBezTo>
                  <a:pt x="83" y="525"/>
                  <a:pt x="113" y="627"/>
                  <a:pt x="171" y="720"/>
                </a:cubicBezTo>
                <a:cubicBezTo>
                  <a:pt x="229" y="813"/>
                  <a:pt x="327" y="914"/>
                  <a:pt x="405" y="963"/>
                </a:cubicBezTo>
                <a:cubicBezTo>
                  <a:pt x="483" y="1012"/>
                  <a:pt x="546" y="1020"/>
                  <a:pt x="639" y="1017"/>
                </a:cubicBezTo>
                <a:cubicBezTo>
                  <a:pt x="732" y="1014"/>
                  <a:pt x="790" y="999"/>
                  <a:pt x="963" y="945"/>
                </a:cubicBezTo>
                <a:cubicBezTo>
                  <a:pt x="1136" y="891"/>
                  <a:pt x="1400" y="793"/>
                  <a:pt x="1674" y="693"/>
                </a:cubicBezTo>
                <a:cubicBezTo>
                  <a:pt x="1948" y="593"/>
                  <a:pt x="2427" y="410"/>
                  <a:pt x="2610" y="342"/>
                </a:cubicBezTo>
                <a:cubicBezTo>
                  <a:pt x="2793" y="274"/>
                  <a:pt x="2783" y="286"/>
                  <a:pt x="2772" y="28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486525" y="5157788"/>
            <a:ext cx="1514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000" b="1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5319713" y="4943475"/>
            <a:ext cx="27955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O" altLang="zh-CN" sz="2000" dirty="0" smtClean="0">
                <a:ea typeface="宋体" pitchFamily="2" charset="-122"/>
              </a:rPr>
              <a:t>N. De instalaciones</a:t>
            </a:r>
            <a:endParaRPr lang="es-CO" altLang="zh-CN" sz="2000" dirty="0">
              <a:ea typeface="宋体" pitchFamily="2" charset="-122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5557838" y="4405313"/>
            <a:ext cx="3228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O" altLang="zh-CN" sz="2000" smtClean="0">
                <a:ea typeface="宋体" pitchFamily="2" charset="-122"/>
              </a:rPr>
              <a:t>Costos de transporte</a:t>
            </a:r>
            <a:endParaRPr lang="es-CO" altLang="zh-CN" sz="2000">
              <a:ea typeface="宋体" pitchFamily="2" charset="-122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6181369" y="2794793"/>
            <a:ext cx="1900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O" altLang="zh-CN" sz="2000" smtClean="0">
                <a:ea typeface="宋体" pitchFamily="2" charset="-122"/>
              </a:rPr>
              <a:t>Costos fijos</a:t>
            </a:r>
            <a:endParaRPr lang="es-CO" altLang="zh-CN" sz="2000">
              <a:ea typeface="宋体" pitchFamily="2" charset="-122"/>
            </a:endParaRP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5910263" y="2166938"/>
            <a:ext cx="190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O" altLang="zh-CN" sz="2000" dirty="0" smtClean="0">
                <a:ea typeface="宋体" pitchFamily="2" charset="-122"/>
              </a:rPr>
              <a:t>Costo total</a:t>
            </a:r>
            <a:endParaRPr lang="es-CO" altLang="zh-CN" sz="2000" dirty="0">
              <a:ea typeface="宋体" pitchFamily="2" charset="-122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1528763" y="4900613"/>
            <a:ext cx="585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0</a:t>
            </a:r>
            <a:endParaRPr lang="fr-FR" altLang="zh-CN" sz="2000">
              <a:ea typeface="宋体" pitchFamily="2" charset="-122"/>
            </a:endParaRPr>
          </a:p>
        </p:txBody>
      </p:sp>
      <p:sp>
        <p:nvSpPr>
          <p:cNvPr id="40" name="Oval 19"/>
          <p:cNvSpPr>
            <a:spLocks noChangeArrowheads="1"/>
          </p:cNvSpPr>
          <p:nvPr/>
        </p:nvSpPr>
        <p:spPr bwMode="auto">
          <a:xfrm>
            <a:off x="5942013" y="2743200"/>
            <a:ext cx="77787" cy="904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 flipH="1">
            <a:off x="5557838" y="2740025"/>
            <a:ext cx="287337" cy="104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5414963" y="2947988"/>
            <a:ext cx="77787" cy="9048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5032375" y="2930525"/>
            <a:ext cx="287338" cy="104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 flipH="1">
            <a:off x="4305300" y="3132138"/>
            <a:ext cx="390525" cy="144462"/>
          </a:xfrm>
          <a:prstGeom prst="line">
            <a:avLst/>
          </a:prstGeom>
          <a:noFill/>
          <a:ln w="508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27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DROP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42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42</a:t>
            </a:fld>
            <a:endParaRPr lang="es-CO" b="1" dirty="0"/>
          </a:p>
        </p:txBody>
      </p:sp>
      <p:grpSp>
        <p:nvGrpSpPr>
          <p:cNvPr id="3" name="2 Grupo"/>
          <p:cNvGrpSpPr/>
          <p:nvPr/>
        </p:nvGrpSpPr>
        <p:grpSpPr>
          <a:xfrm>
            <a:off x="868016" y="1700808"/>
            <a:ext cx="6872336" cy="4320480"/>
            <a:chOff x="868016" y="1700808"/>
            <a:chExt cx="6872336" cy="4320480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4283968" y="1700808"/>
              <a:ext cx="3456384" cy="54719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s-CO" dirty="0" smtClean="0"/>
                <a:t>LOCALIZAR: todos</a:t>
              </a:r>
            </a:p>
            <a:p>
              <a:pPr algn="ctr"/>
              <a:r>
                <a:rPr lang="es-CO" dirty="0" smtClean="0"/>
                <a:t> los sitios </a:t>
              </a: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40424" y="2784936"/>
              <a:ext cx="2924472" cy="640275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s-CO" dirty="0" smtClean="0"/>
                <a:t>ENCONTRAR: sitio</a:t>
              </a:r>
            </a:p>
            <a:p>
              <a:pPr algn="ctr"/>
              <a:r>
                <a:rPr lang="es-CO" dirty="0" smtClean="0"/>
                <a:t>reduciendo costo total</a:t>
              </a:r>
              <a:endParaRPr lang="es-CO" dirty="0"/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868016" y="2784936"/>
              <a:ext cx="2924472" cy="640275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s-CO" dirty="0" smtClean="0"/>
                <a:t>ASIGNAR: cada nodo</a:t>
              </a:r>
            </a:p>
            <a:p>
              <a:pPr algn="ctr"/>
              <a:r>
                <a:rPr lang="es-CO" dirty="0" smtClean="0"/>
                <a:t>En el sitio más cercano</a:t>
              </a:r>
              <a:endParaRPr lang="es-CO" dirty="0"/>
            </a:p>
          </p:txBody>
        </p:sp>
        <p:sp>
          <p:nvSpPr>
            <p:cNvPr id="16" name="AutoShape 9"/>
            <p:cNvSpPr>
              <a:spLocks noChangeArrowheads="1"/>
            </p:cNvSpPr>
            <p:nvPr/>
          </p:nvSpPr>
          <p:spPr bwMode="auto">
            <a:xfrm>
              <a:off x="868016" y="4297104"/>
              <a:ext cx="2924472" cy="640275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s-CO" dirty="0" smtClean="0"/>
                <a:t>ELIMINAR: el </a:t>
              </a:r>
            </a:p>
            <a:p>
              <a:pPr algn="ctr"/>
              <a:r>
                <a:rPr lang="es-CO" dirty="0" smtClean="0"/>
                <a:t>sitio dado</a:t>
              </a:r>
              <a:endParaRPr lang="es-CO" dirty="0"/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4932040" y="4198634"/>
              <a:ext cx="2126889" cy="837282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s-CO" dirty="0" smtClean="0"/>
                <a:t>¿ hay tal sitio ?</a:t>
              </a:r>
              <a:endParaRPr lang="es-CO" dirty="0"/>
            </a:p>
          </p:txBody>
        </p:sp>
        <p:cxnSp>
          <p:nvCxnSpPr>
            <p:cNvPr id="18" name="AutoShape 13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 rot="5400000">
              <a:off x="5738941" y="2511717"/>
              <a:ext cx="536938" cy="95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9" name="AutoShape 14"/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flipH="1">
              <a:off x="5995485" y="3425211"/>
              <a:ext cx="7175" cy="7734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0" name="AutoShape 15"/>
            <p:cNvCxnSpPr>
              <a:cxnSpLocks noChangeShapeType="1"/>
              <a:stCxn id="17" idx="1"/>
              <a:endCxn id="16" idx="3"/>
            </p:cNvCxnSpPr>
            <p:nvPr/>
          </p:nvCxnSpPr>
          <p:spPr bwMode="auto">
            <a:xfrm flipH="1" flipV="1">
              <a:off x="3792488" y="4617242"/>
              <a:ext cx="1139552" cy="3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1" name="AutoShape 16"/>
            <p:cNvCxnSpPr>
              <a:cxnSpLocks noChangeShapeType="1"/>
              <a:stCxn id="16" idx="0"/>
              <a:endCxn id="15" idx="2"/>
            </p:cNvCxnSpPr>
            <p:nvPr/>
          </p:nvCxnSpPr>
          <p:spPr bwMode="auto">
            <a:xfrm rot="5400000" flipH="1" flipV="1">
              <a:off x="1894306" y="3861158"/>
              <a:ext cx="871893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2" name="AutoShape 17"/>
            <p:cNvCxnSpPr>
              <a:cxnSpLocks noChangeShapeType="1"/>
              <a:stCxn id="15" idx="3"/>
              <a:endCxn id="14" idx="1"/>
            </p:cNvCxnSpPr>
            <p:nvPr/>
          </p:nvCxnSpPr>
          <p:spPr bwMode="auto">
            <a:xfrm>
              <a:off x="3792488" y="3105074"/>
              <a:ext cx="747936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5148064" y="5611882"/>
              <a:ext cx="1728097" cy="40940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s-CO" smtClean="0"/>
                <a:t>FIN</a:t>
              </a:r>
              <a:endParaRPr lang="es-CO"/>
            </a:p>
          </p:txBody>
        </p:sp>
        <p:cxnSp>
          <p:nvCxnSpPr>
            <p:cNvPr id="24" name="AutoShape 20"/>
            <p:cNvCxnSpPr>
              <a:cxnSpLocks noChangeShapeType="1"/>
              <a:stCxn id="17" idx="2"/>
              <a:endCxn id="23" idx="0"/>
            </p:cNvCxnSpPr>
            <p:nvPr/>
          </p:nvCxnSpPr>
          <p:spPr bwMode="auto">
            <a:xfrm>
              <a:off x="5995485" y="5035916"/>
              <a:ext cx="16628" cy="57596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5606398" y="5085184"/>
              <a:ext cx="549778" cy="36933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O" smtClean="0">
                  <a:solidFill>
                    <a:schemeClr val="accent2"/>
                  </a:solidFill>
                </a:rPr>
                <a:t>no</a:t>
              </a:r>
              <a:endParaRPr lang="es-CO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4211960" y="4283804"/>
              <a:ext cx="409957" cy="36933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O" dirty="0" smtClean="0">
                  <a:solidFill>
                    <a:schemeClr val="accent2"/>
                  </a:solidFill>
                </a:rPr>
                <a:t>sí</a:t>
              </a:r>
              <a:endParaRPr lang="es-CO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DROP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43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43</a:t>
            </a:fld>
            <a:endParaRPr lang="es-CO" b="1" dirty="0"/>
          </a:p>
        </p:txBody>
      </p:sp>
      <p:graphicFrame>
        <p:nvGraphicFramePr>
          <p:cNvPr id="14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25773"/>
              </p:ext>
            </p:extLst>
          </p:nvPr>
        </p:nvGraphicFramePr>
        <p:xfrm>
          <a:off x="323528" y="2276872"/>
          <a:ext cx="8531230" cy="2447995"/>
        </p:xfrm>
        <a:graphic>
          <a:graphicData uri="http://schemas.openxmlformats.org/drawingml/2006/table">
            <a:tbl>
              <a:tblPr/>
              <a:tblGrid>
                <a:gridCol w="914060"/>
                <a:gridCol w="761717"/>
                <a:gridCol w="761717"/>
                <a:gridCol w="761717"/>
                <a:gridCol w="761717"/>
                <a:gridCol w="761717"/>
                <a:gridCol w="761717"/>
                <a:gridCol w="761717"/>
                <a:gridCol w="761717"/>
                <a:gridCol w="761717"/>
                <a:gridCol w="761717"/>
              </a:tblGrid>
              <a:tr h="219297">
                <a:tc>
                  <a:txBody>
                    <a:bodyPr/>
                    <a:lstStyle/>
                    <a:p>
                      <a:pPr algn="ctr" fontAlgn="ctr"/>
                      <a:endParaRPr lang="es-CO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26,25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42,30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44,55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24,30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52,65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70,95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35,10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42,90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30,45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35,10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11,25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45,90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32,25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107 Título"/>
          <p:cNvSpPr txBox="1">
            <a:spLocks/>
          </p:cNvSpPr>
          <p:nvPr/>
        </p:nvSpPr>
        <p:spPr>
          <a:xfrm>
            <a:off x="-108520" y="1916832"/>
            <a:ext cx="878497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s-CO" sz="2000" b="1" dirty="0" smtClean="0">
                <a:latin typeface="+mj-lt"/>
                <a:ea typeface="+mj-ea"/>
                <a:cs typeface="+mj-cs"/>
              </a:rPr>
              <a:t>CV(</a:t>
            </a:r>
            <a:r>
              <a:rPr lang="es-CO" sz="2000" b="1" dirty="0" err="1" smtClean="0">
                <a:latin typeface="+mj-lt"/>
                <a:ea typeface="+mj-ea"/>
                <a:cs typeface="+mj-cs"/>
              </a:rPr>
              <a:t>i,j</a:t>
            </a:r>
            <a:r>
              <a:rPr lang="es-CO" sz="2000" b="1" dirty="0" smtClean="0">
                <a:latin typeface="+mj-lt"/>
                <a:ea typeface="+mj-ea"/>
                <a:cs typeface="+mj-cs"/>
              </a:rPr>
              <a:t>)= </a:t>
            </a:r>
            <a:r>
              <a:rPr lang="es-CO" sz="2000" b="1" dirty="0" err="1" smtClean="0">
                <a:latin typeface="+mj-lt"/>
                <a:ea typeface="+mj-ea"/>
                <a:cs typeface="+mj-cs"/>
              </a:rPr>
              <a:t>Demanda</a:t>
            </a:r>
            <a:r>
              <a:rPr lang="es-CO" sz="1050" b="1" dirty="0" err="1" smtClean="0">
                <a:latin typeface="+mj-lt"/>
                <a:ea typeface="+mj-ea"/>
                <a:cs typeface="+mj-cs"/>
              </a:rPr>
              <a:t>j</a:t>
            </a:r>
            <a:r>
              <a:rPr lang="es-CO" sz="2000" b="1" dirty="0" smtClean="0">
                <a:latin typeface="+mj-lt"/>
                <a:ea typeface="+mj-ea"/>
                <a:cs typeface="+mj-cs"/>
              </a:rPr>
              <a:t>*(</a:t>
            </a:r>
            <a:r>
              <a:rPr lang="es-CO" sz="2000" b="1" dirty="0" err="1" smtClean="0"/>
              <a:t>D</a:t>
            </a:r>
            <a:r>
              <a:rPr lang="es-CO" sz="1050" b="1" dirty="0" err="1" smtClean="0"/>
              <a:t>ij</a:t>
            </a:r>
            <a:r>
              <a:rPr lang="es-CO" sz="2000" b="1" dirty="0" smtClean="0"/>
              <a:t> </a:t>
            </a:r>
            <a:r>
              <a:rPr lang="es-CO" sz="2000" b="1" dirty="0"/>
              <a:t>* $ 0,15 /</a:t>
            </a:r>
            <a:r>
              <a:rPr lang="es-CO" sz="2000" b="1" dirty="0" smtClean="0"/>
              <a:t>Km)</a:t>
            </a:r>
            <a:endParaRPr lang="es-CO" sz="2000" b="1" dirty="0"/>
          </a:p>
          <a:p>
            <a:pPr lvl="0" algn="ctr">
              <a:spcBef>
                <a:spcPct val="0"/>
              </a:spcBef>
              <a:defRPr/>
            </a:pP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33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DROP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44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44</a:t>
            </a:fld>
            <a:endParaRPr lang="es-CO" b="1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67020"/>
              </p:ext>
            </p:extLst>
          </p:nvPr>
        </p:nvGraphicFramePr>
        <p:xfrm>
          <a:off x="155577" y="764704"/>
          <a:ext cx="8880923" cy="380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023"/>
                <a:gridCol w="473016"/>
                <a:gridCol w="632657"/>
                <a:gridCol w="632657"/>
                <a:gridCol w="632657"/>
                <a:gridCol w="632657"/>
                <a:gridCol w="632657"/>
                <a:gridCol w="632657"/>
                <a:gridCol w="632657"/>
                <a:gridCol w="632657"/>
                <a:gridCol w="632657"/>
                <a:gridCol w="632657"/>
                <a:gridCol w="632657"/>
                <a:gridCol w="632657"/>
              </a:tblGrid>
              <a:tr h="14660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Iteración </a:t>
                      </a:r>
                      <a:r>
                        <a:rPr lang="es-CO" sz="1200" u="none" strike="noStrike" dirty="0" smtClean="0">
                          <a:effectLst/>
                        </a:rPr>
                        <a:t>0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CF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CV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u="none" strike="noStrike">
                          <a:effectLst/>
                        </a:rPr>
                        <a:t>Σ </a:t>
                      </a:r>
                      <a:r>
                        <a:rPr lang="es-CO" sz="1200" u="none" strike="noStrike">
                          <a:effectLst/>
                        </a:rPr>
                        <a:t>CV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CT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ABCDEFGHIJ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500,00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0,00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0,00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500,00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96436"/>
              </p:ext>
            </p:extLst>
          </p:nvPr>
        </p:nvGraphicFramePr>
        <p:xfrm>
          <a:off x="230835" y="3555888"/>
          <a:ext cx="8229597" cy="246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243"/>
                <a:gridCol w="586258"/>
                <a:gridCol w="586258"/>
                <a:gridCol w="586258"/>
                <a:gridCol w="586258"/>
                <a:gridCol w="586258"/>
                <a:gridCol w="586258"/>
                <a:gridCol w="586258"/>
                <a:gridCol w="586258"/>
                <a:gridCol w="586258"/>
                <a:gridCol w="586258"/>
                <a:gridCol w="586258"/>
                <a:gridCol w="586258"/>
                <a:gridCol w="586258"/>
              </a:tblGrid>
              <a:tr h="14660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Iteración </a:t>
                      </a:r>
                      <a:r>
                        <a:rPr lang="es-CO" sz="1200" u="none" strike="noStrike" dirty="0" smtClean="0">
                          <a:effectLst/>
                        </a:rPr>
                        <a:t>1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CF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CV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u="none" strike="noStrike" dirty="0">
                          <a:effectLst/>
                        </a:rPr>
                        <a:t>Σ </a:t>
                      </a:r>
                      <a:r>
                        <a:rPr lang="es-CO" sz="1200" u="none" strike="noStrike" dirty="0">
                          <a:effectLst/>
                        </a:rPr>
                        <a:t>CV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CT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Sin A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450,00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9,60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0,00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9,60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459,60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B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470,00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22,50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22,50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492,50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C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440,00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12,60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12,60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452,60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D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480,00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21,60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21,60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501,60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460,00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18,00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18,00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478,00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F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420,00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14,85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14,85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434,85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393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G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460,00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8,25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 smtClean="0">
                          <a:effectLst/>
                        </a:rPr>
                        <a:t>0,00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 smtClean="0">
                          <a:effectLst/>
                        </a:rPr>
                        <a:t>8,25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 smtClean="0">
                          <a:effectLst/>
                        </a:rPr>
                        <a:t>468,25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393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H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470,00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16,80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16,80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486,80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I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430,00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24,75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24,75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454,75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J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420,00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7,20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7,20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427,20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393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427,20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63416"/>
              </p:ext>
            </p:extLst>
          </p:nvPr>
        </p:nvGraphicFramePr>
        <p:xfrm>
          <a:off x="734891" y="1196752"/>
          <a:ext cx="6552727" cy="2231977"/>
        </p:xfrm>
        <a:graphic>
          <a:graphicData uri="http://schemas.openxmlformats.org/drawingml/2006/table">
            <a:tbl>
              <a:tblPr/>
              <a:tblGrid>
                <a:gridCol w="702077"/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</a:tblGrid>
              <a:tr h="202907">
                <a:tc>
                  <a:txBody>
                    <a:bodyPr/>
                    <a:lstStyle/>
                    <a:p>
                      <a:pPr algn="ctr" fontAlgn="ctr"/>
                      <a:endParaRPr lang="es-CO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26,25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42,30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44,55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24,30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52,65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70,95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35,10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42,90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30,45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35,10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11,25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45,90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32,25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7343800" y="1844824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rgbClr val="FF0000"/>
                </a:solidFill>
              </a:rPr>
              <a:t>¿</a:t>
            </a:r>
            <a:r>
              <a:rPr lang="es-CO" sz="1400" b="1" dirty="0" smtClean="0">
                <a:solidFill>
                  <a:srgbClr val="FF0000"/>
                </a:solidFill>
              </a:rPr>
              <a:t>Qué tengo que hacer si cierro la bodega en un nodo?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475656" y="3212976"/>
            <a:ext cx="504056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71240"/>
              </p:ext>
            </p:extLst>
          </p:nvPr>
        </p:nvGraphicFramePr>
        <p:xfrm>
          <a:off x="1331642" y="6093296"/>
          <a:ext cx="6048670" cy="622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</a:tblGrid>
              <a:tr h="171685">
                <a:tc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effectLst/>
                        </a:rPr>
                        <a:t>Costo Fijos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98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B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E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F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G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H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I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J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7979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50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30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60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40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80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40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30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70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80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0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DROP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45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45</a:t>
            </a:fld>
            <a:endParaRPr lang="es-CO" b="1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42538"/>
              </p:ext>
            </p:extLst>
          </p:nvPr>
        </p:nvGraphicFramePr>
        <p:xfrm>
          <a:off x="179512" y="3195848"/>
          <a:ext cx="8229597" cy="246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243"/>
                <a:gridCol w="586258"/>
                <a:gridCol w="586258"/>
                <a:gridCol w="586258"/>
                <a:gridCol w="586258"/>
                <a:gridCol w="586258"/>
                <a:gridCol w="586258"/>
                <a:gridCol w="586258"/>
                <a:gridCol w="586258"/>
                <a:gridCol w="586258"/>
                <a:gridCol w="586258"/>
                <a:gridCol w="586258"/>
                <a:gridCol w="586258"/>
                <a:gridCol w="586258"/>
              </a:tblGrid>
              <a:tr h="14660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Iteración </a:t>
                      </a:r>
                      <a:r>
                        <a:rPr lang="es-CO" sz="1200" u="none" strike="noStrike" dirty="0" smtClean="0">
                          <a:effectLst/>
                        </a:rPr>
                        <a:t>2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CF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CV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u="none" strike="noStrike">
                          <a:effectLst/>
                        </a:rPr>
                        <a:t>Σ </a:t>
                      </a:r>
                      <a:r>
                        <a:rPr lang="es-CO" sz="1200" u="none" strike="noStrike">
                          <a:effectLst/>
                        </a:rPr>
                        <a:t>CV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CT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JA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370,00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18,00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14,40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32,40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402,40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JB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390,00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22,50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7,20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29,70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419,70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JC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360,00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12,60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7,20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19,80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379,80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JD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400,00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21,60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7,20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28,80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428,80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JE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380,00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18,00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7,20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25,20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405,20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JF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340,00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14,85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7,20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22,05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362,05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JG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380,00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8,25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7,20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15,45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395,45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JH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390,00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16,80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7,20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24,00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414,00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Sin JI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350,00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24,75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7,20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31,95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381,95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362,05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18720"/>
              </p:ext>
            </p:extLst>
          </p:nvPr>
        </p:nvGraphicFramePr>
        <p:xfrm>
          <a:off x="683569" y="908991"/>
          <a:ext cx="6552727" cy="2231977"/>
        </p:xfrm>
        <a:graphic>
          <a:graphicData uri="http://schemas.openxmlformats.org/drawingml/2006/table">
            <a:tbl>
              <a:tblPr/>
              <a:tblGrid>
                <a:gridCol w="702077"/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  <a:gridCol w="585065"/>
              </a:tblGrid>
              <a:tr h="202907">
                <a:tc>
                  <a:txBody>
                    <a:bodyPr/>
                    <a:lstStyle/>
                    <a:p>
                      <a:pPr algn="ctr" fontAlgn="ctr"/>
                      <a:endParaRPr lang="es-CO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26,25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42,30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44,55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24,30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52,65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70,95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35,10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42,90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30,45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38,70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35,10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11,25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9,60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34,50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50,40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45,90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32,25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46,20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53866"/>
              </p:ext>
            </p:extLst>
          </p:nvPr>
        </p:nvGraphicFramePr>
        <p:xfrm>
          <a:off x="1331642" y="5733256"/>
          <a:ext cx="6048670" cy="622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</a:tblGrid>
              <a:tr h="171685">
                <a:tc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effectLst/>
                        </a:rPr>
                        <a:t>Costo Fijos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698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B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E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F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G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H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I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J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7979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50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30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60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40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80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40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30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70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80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7343800" y="1844824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rgbClr val="FF0000"/>
                </a:solidFill>
              </a:rPr>
              <a:t>¿</a:t>
            </a:r>
            <a:r>
              <a:rPr lang="es-CO" sz="1400" b="1" dirty="0" smtClean="0">
                <a:solidFill>
                  <a:srgbClr val="FF0000"/>
                </a:solidFill>
              </a:rPr>
              <a:t>Qué sucede en el caso donde cierro A y J?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403648" y="2924944"/>
            <a:ext cx="504056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1403648" y="1268760"/>
            <a:ext cx="504056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6732240" y="1484784"/>
            <a:ext cx="504056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318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0" grpId="1" animBg="1"/>
      <p:bldP spid="21" grpId="0" animBg="1"/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DROP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46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46</a:t>
            </a:fld>
            <a:endParaRPr lang="es-CO" b="1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80618"/>
              </p:ext>
            </p:extLst>
          </p:nvPr>
        </p:nvGraphicFramePr>
        <p:xfrm>
          <a:off x="155577" y="980728"/>
          <a:ext cx="8880923" cy="380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023"/>
                <a:gridCol w="473016"/>
                <a:gridCol w="632657"/>
                <a:gridCol w="632657"/>
                <a:gridCol w="632657"/>
                <a:gridCol w="632657"/>
                <a:gridCol w="632657"/>
                <a:gridCol w="632657"/>
                <a:gridCol w="632657"/>
                <a:gridCol w="632657"/>
                <a:gridCol w="632657"/>
                <a:gridCol w="632657"/>
                <a:gridCol w="632657"/>
                <a:gridCol w="632657"/>
              </a:tblGrid>
              <a:tr h="146608">
                <a:tc>
                  <a:txBody>
                    <a:bodyPr/>
                    <a:lstStyle/>
                    <a:p>
                      <a:pPr algn="ctr" fontAlgn="ctr"/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CF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CV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u="none" strike="noStrike">
                          <a:effectLst/>
                        </a:rPr>
                        <a:t>Σ </a:t>
                      </a:r>
                      <a:r>
                        <a:rPr lang="es-CO" sz="1200" u="none" strike="noStrike">
                          <a:effectLst/>
                        </a:rPr>
                        <a:t>CV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CT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608">
                <a:tc>
                  <a:txBody>
                    <a:bodyPr/>
                    <a:lstStyle/>
                    <a:p>
                      <a:pPr algn="ctr" rtl="0" fontAlgn="b"/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500,00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0,00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0,00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500,00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27" y="1072218"/>
            <a:ext cx="2880146" cy="47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DROP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47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47</a:t>
            </a:fld>
            <a:endParaRPr lang="es-CO" b="1" dirty="0"/>
          </a:p>
        </p:txBody>
      </p:sp>
      <p:graphicFrame>
        <p:nvGraphicFramePr>
          <p:cNvPr id="27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5354900"/>
              </p:ext>
            </p:extLst>
          </p:nvPr>
        </p:nvGraphicFramePr>
        <p:xfrm>
          <a:off x="2108874" y="1628800"/>
          <a:ext cx="4839390" cy="3645408"/>
        </p:xfrm>
        <a:graphic>
          <a:graphicData uri="http://schemas.openxmlformats.org/drawingml/2006/table">
            <a:tbl>
              <a:tblPr/>
              <a:tblGrid>
                <a:gridCol w="1008112"/>
                <a:gridCol w="1411583"/>
                <a:gridCol w="1210412"/>
                <a:gridCol w="1209283"/>
              </a:tblGrid>
              <a:tr h="579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Iteración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Eliminar sitio en nodo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Costo fijo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_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427,20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362,05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314,65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269,40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247,40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228,90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216,65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252,90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11 CuadroTexto"/>
          <p:cNvSpPr txBox="1"/>
          <p:nvPr/>
        </p:nvSpPr>
        <p:spPr>
          <a:xfrm>
            <a:off x="539552" y="6021288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Dado que el costo total aumento se toma la iteración anterior (7), como la mejor solución encontrada. Es decir, se abren almacenes en los nodos B, D y H.</a:t>
            </a:r>
            <a:endParaRPr lang="es-CO" dirty="0"/>
          </a:p>
        </p:txBody>
      </p:sp>
      <p:sp>
        <p:nvSpPr>
          <p:cNvPr id="12" name="12 CuadroTexto"/>
          <p:cNvSpPr txBox="1"/>
          <p:nvPr/>
        </p:nvSpPr>
        <p:spPr>
          <a:xfrm>
            <a:off x="1691680" y="544522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¿Cuándo paro de iterar?.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ALGORITMO DROP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48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48</a:t>
            </a:fld>
            <a:endParaRPr lang="es-CO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835696" y="2865710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Porque los resultados después de aplicar el algoritmo ADD (C, H, D y B) y DROP (B, D y H) son diferentes a pesar de usar la misma instancia?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2150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EJERCICIO ADD y DROP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49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49</a:t>
            </a:fld>
            <a:endParaRPr lang="es-CO" b="1" dirty="0"/>
          </a:p>
        </p:txBody>
      </p:sp>
      <p:sp>
        <p:nvSpPr>
          <p:cNvPr id="117" name="107 Título"/>
          <p:cNvSpPr txBox="1">
            <a:spLocks/>
          </p:cNvSpPr>
          <p:nvPr/>
        </p:nvSpPr>
        <p:spPr>
          <a:xfrm>
            <a:off x="251520" y="764704"/>
            <a:ext cx="878497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Demanda </a:t>
            </a:r>
            <a:r>
              <a:rPr lang="es-CO" sz="2000" b="1" dirty="0" smtClean="0">
                <a:latin typeface="+mj-lt"/>
                <a:ea typeface="+mj-ea"/>
                <a:cs typeface="+mj-cs"/>
              </a:rPr>
              <a:t>en los cuadrados </a:t>
            </a:r>
            <a:r>
              <a:rPr kumimoji="0" lang="es-CO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(D), Costos fijos en rojo</a:t>
            </a:r>
            <a:r>
              <a:rPr kumimoji="0" lang="es-CO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O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(CF), costo variable</a:t>
            </a:r>
            <a:r>
              <a:rPr kumimoji="0" lang="es-CO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O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$0.35/Km</a:t>
            </a: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" name="106 Grupo"/>
          <p:cNvGrpSpPr/>
          <p:nvPr/>
        </p:nvGrpSpPr>
        <p:grpSpPr>
          <a:xfrm>
            <a:off x="755576" y="1916832"/>
            <a:ext cx="7776864" cy="4124201"/>
            <a:chOff x="71406" y="620713"/>
            <a:chExt cx="8983922" cy="5473488"/>
          </a:xfrm>
        </p:grpSpPr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7358082" y="2781300"/>
              <a:ext cx="1296987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fr-CA" sz="1400" dirty="0">
                  <a:latin typeface="Arial" charset="0"/>
                </a:rPr>
                <a:t>F</a:t>
              </a:r>
              <a:endParaRPr lang="fr-FR" sz="1400" dirty="0">
                <a:latin typeface="Arial" charset="0"/>
              </a:endParaRPr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7358082" y="4868863"/>
              <a:ext cx="1296988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fr-CA" sz="1400" dirty="0">
                  <a:latin typeface="Arial" charset="0"/>
                </a:rPr>
                <a:t>L</a:t>
              </a:r>
              <a:endParaRPr lang="fr-FR" sz="1400" dirty="0">
                <a:latin typeface="Arial" charset="0"/>
              </a:endParaRPr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7572396" y="2133599"/>
              <a:ext cx="1152525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fr-CA" sz="1400" dirty="0">
                  <a:latin typeface="Arial" charset="0"/>
                </a:rPr>
                <a:t>12</a:t>
              </a:r>
              <a:endParaRPr lang="fr-FR" sz="1400" dirty="0">
                <a:latin typeface="Arial" charset="0"/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7286644" y="3644900"/>
              <a:ext cx="1727200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fr-CA" sz="1400" dirty="0">
                  <a:latin typeface="Arial" charset="0"/>
                </a:rPr>
                <a:t>22</a:t>
              </a:r>
              <a:endParaRPr lang="fr-FR" sz="1400" dirty="0">
                <a:latin typeface="Arial" charset="0"/>
              </a:endParaRP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7429520" y="1563688"/>
              <a:ext cx="1079500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fr-CA" sz="1400" dirty="0">
                  <a:latin typeface="Arial" charset="0"/>
                </a:rPr>
                <a:t>D</a:t>
              </a:r>
              <a:endParaRPr lang="fr-FR" sz="1400" dirty="0">
                <a:latin typeface="Arial" charset="0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6892532" y="2723173"/>
              <a:ext cx="582292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fr-CA" sz="1400" dirty="0">
                  <a:latin typeface="Arial" charset="0"/>
                </a:rPr>
                <a:t>12</a:t>
              </a:r>
              <a:endParaRPr lang="fr-FR" sz="1400" dirty="0">
                <a:latin typeface="Arial" charset="0"/>
              </a:endParaRPr>
            </a:p>
          </p:txBody>
        </p:sp>
        <p:grpSp>
          <p:nvGrpSpPr>
            <p:cNvPr id="19" name="Group 8"/>
            <p:cNvGrpSpPr>
              <a:grpSpLocks/>
            </p:cNvGrpSpPr>
            <p:nvPr/>
          </p:nvGrpSpPr>
          <p:grpSpPr bwMode="auto">
            <a:xfrm>
              <a:off x="285720" y="1000108"/>
              <a:ext cx="8150225" cy="4766946"/>
              <a:chOff x="111" y="612"/>
              <a:chExt cx="5134" cy="3347"/>
            </a:xfrm>
          </p:grpSpPr>
          <p:sp>
            <p:nvSpPr>
              <p:cNvPr id="33" name="Oval 9" descr="Granit"/>
              <p:cNvSpPr>
                <a:spLocks noChangeArrowheads="1"/>
              </p:cNvSpPr>
              <p:nvPr/>
            </p:nvSpPr>
            <p:spPr bwMode="auto">
              <a:xfrm>
                <a:off x="340" y="985"/>
                <a:ext cx="317" cy="2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34" name="Oval 10"/>
              <p:cNvSpPr>
                <a:spLocks noChangeArrowheads="1"/>
              </p:cNvSpPr>
              <p:nvPr/>
            </p:nvSpPr>
            <p:spPr bwMode="auto">
              <a:xfrm>
                <a:off x="1474" y="985"/>
                <a:ext cx="317" cy="2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35" name="Oval 11"/>
              <p:cNvSpPr>
                <a:spLocks noChangeArrowheads="1"/>
              </p:cNvSpPr>
              <p:nvPr/>
            </p:nvSpPr>
            <p:spPr bwMode="auto">
              <a:xfrm>
                <a:off x="3061" y="944"/>
                <a:ext cx="317" cy="2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36" name="Oval 12" descr="Granit"/>
              <p:cNvSpPr>
                <a:spLocks noChangeArrowheads="1"/>
              </p:cNvSpPr>
              <p:nvPr/>
            </p:nvSpPr>
            <p:spPr bwMode="auto">
              <a:xfrm>
                <a:off x="1383" y="2273"/>
                <a:ext cx="317" cy="2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37" name="Oval 13"/>
              <p:cNvSpPr>
                <a:spLocks noChangeArrowheads="1"/>
              </p:cNvSpPr>
              <p:nvPr/>
            </p:nvSpPr>
            <p:spPr bwMode="auto">
              <a:xfrm>
                <a:off x="1973" y="1589"/>
                <a:ext cx="317" cy="2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38" name="Oval 14" descr="Granit"/>
              <p:cNvSpPr>
                <a:spLocks noChangeArrowheads="1"/>
              </p:cNvSpPr>
              <p:nvPr/>
            </p:nvSpPr>
            <p:spPr bwMode="auto">
              <a:xfrm>
                <a:off x="3833" y="2233"/>
                <a:ext cx="317" cy="2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39" name="Oval 15"/>
              <p:cNvSpPr>
                <a:spLocks noChangeArrowheads="1"/>
              </p:cNvSpPr>
              <p:nvPr/>
            </p:nvSpPr>
            <p:spPr bwMode="auto">
              <a:xfrm>
                <a:off x="340" y="2273"/>
                <a:ext cx="317" cy="2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40" name="Oval 16" descr="Granit"/>
              <p:cNvSpPr>
                <a:spLocks noChangeArrowheads="1"/>
              </p:cNvSpPr>
              <p:nvPr/>
            </p:nvSpPr>
            <p:spPr bwMode="auto">
              <a:xfrm>
                <a:off x="1247" y="3321"/>
                <a:ext cx="317" cy="2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41" name="Oval 17" descr="Granit"/>
              <p:cNvSpPr>
                <a:spLocks noChangeArrowheads="1"/>
              </p:cNvSpPr>
              <p:nvPr/>
            </p:nvSpPr>
            <p:spPr bwMode="auto">
              <a:xfrm>
                <a:off x="4785" y="1790"/>
                <a:ext cx="317" cy="2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42" name="Oval 18"/>
              <p:cNvSpPr>
                <a:spLocks noChangeArrowheads="1"/>
              </p:cNvSpPr>
              <p:nvPr/>
            </p:nvSpPr>
            <p:spPr bwMode="auto">
              <a:xfrm>
                <a:off x="2925" y="3321"/>
                <a:ext cx="317" cy="2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43" name="Oval 19" descr="Granit"/>
              <p:cNvSpPr>
                <a:spLocks noChangeArrowheads="1"/>
              </p:cNvSpPr>
              <p:nvPr/>
            </p:nvSpPr>
            <p:spPr bwMode="auto">
              <a:xfrm>
                <a:off x="4785" y="3280"/>
                <a:ext cx="317" cy="2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44" name="Oval 20"/>
              <p:cNvSpPr>
                <a:spLocks noChangeArrowheads="1"/>
              </p:cNvSpPr>
              <p:nvPr/>
            </p:nvSpPr>
            <p:spPr bwMode="auto">
              <a:xfrm>
                <a:off x="4785" y="944"/>
                <a:ext cx="317" cy="2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45" name="Text Box 21"/>
              <p:cNvSpPr txBox="1">
                <a:spLocks noChangeArrowheads="1"/>
              </p:cNvSpPr>
              <p:nvPr/>
            </p:nvSpPr>
            <p:spPr bwMode="auto">
              <a:xfrm>
                <a:off x="201" y="1025"/>
                <a:ext cx="59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A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46" name="Text Box 22"/>
              <p:cNvSpPr txBox="1">
                <a:spLocks noChangeArrowheads="1"/>
              </p:cNvSpPr>
              <p:nvPr/>
            </p:nvSpPr>
            <p:spPr bwMode="auto">
              <a:xfrm>
                <a:off x="1371" y="1025"/>
                <a:ext cx="545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B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47" name="Text Box 23"/>
              <p:cNvSpPr txBox="1">
                <a:spLocks noChangeArrowheads="1"/>
              </p:cNvSpPr>
              <p:nvPr/>
            </p:nvSpPr>
            <p:spPr bwMode="auto">
              <a:xfrm>
                <a:off x="2946" y="985"/>
                <a:ext cx="58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C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48" name="Text Box 24"/>
              <p:cNvSpPr txBox="1">
                <a:spLocks noChangeArrowheads="1"/>
              </p:cNvSpPr>
              <p:nvPr/>
            </p:nvSpPr>
            <p:spPr bwMode="auto">
              <a:xfrm>
                <a:off x="1821" y="1630"/>
                <a:ext cx="68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E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49" name="Text Box 25"/>
              <p:cNvSpPr txBox="1">
                <a:spLocks noChangeArrowheads="1"/>
              </p:cNvSpPr>
              <p:nvPr/>
            </p:nvSpPr>
            <p:spPr bwMode="auto">
              <a:xfrm>
                <a:off x="111" y="2314"/>
                <a:ext cx="77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G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50" name="Text Box 26"/>
              <p:cNvSpPr txBox="1">
                <a:spLocks noChangeArrowheads="1"/>
              </p:cNvSpPr>
              <p:nvPr/>
            </p:nvSpPr>
            <p:spPr bwMode="auto">
              <a:xfrm>
                <a:off x="1181" y="2359"/>
                <a:ext cx="68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H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51" name="Text Box 27"/>
              <p:cNvSpPr txBox="1">
                <a:spLocks noChangeArrowheads="1"/>
              </p:cNvSpPr>
              <p:nvPr/>
            </p:nvSpPr>
            <p:spPr bwMode="auto">
              <a:xfrm>
                <a:off x="3576" y="2273"/>
                <a:ext cx="90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I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52" name="Text Box 28"/>
              <p:cNvSpPr txBox="1">
                <a:spLocks noChangeArrowheads="1"/>
              </p:cNvSpPr>
              <p:nvPr/>
            </p:nvSpPr>
            <p:spPr bwMode="auto">
              <a:xfrm>
                <a:off x="1056" y="3362"/>
                <a:ext cx="72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J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53" name="Text Box 29"/>
              <p:cNvSpPr txBox="1">
                <a:spLocks noChangeArrowheads="1"/>
              </p:cNvSpPr>
              <p:nvPr/>
            </p:nvSpPr>
            <p:spPr bwMode="auto">
              <a:xfrm>
                <a:off x="2586" y="3362"/>
                <a:ext cx="1044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K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54" name="Line 30"/>
              <p:cNvSpPr>
                <a:spLocks noChangeShapeType="1"/>
              </p:cNvSpPr>
              <p:nvPr/>
            </p:nvSpPr>
            <p:spPr bwMode="auto">
              <a:xfrm>
                <a:off x="657" y="1106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55" name="Line 31"/>
              <p:cNvSpPr>
                <a:spLocks noChangeShapeType="1"/>
              </p:cNvSpPr>
              <p:nvPr/>
            </p:nvSpPr>
            <p:spPr bwMode="auto">
              <a:xfrm>
                <a:off x="1791" y="1106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>
                <a:off x="3379" y="1106"/>
                <a:ext cx="1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57" name="Line 33"/>
              <p:cNvSpPr>
                <a:spLocks noChangeShapeType="1"/>
              </p:cNvSpPr>
              <p:nvPr/>
            </p:nvSpPr>
            <p:spPr bwMode="auto">
              <a:xfrm>
                <a:off x="4967" y="1227"/>
                <a:ext cx="0" cy="5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58" name="Line 34"/>
              <p:cNvSpPr>
                <a:spLocks noChangeShapeType="1"/>
              </p:cNvSpPr>
              <p:nvPr/>
            </p:nvSpPr>
            <p:spPr bwMode="auto">
              <a:xfrm>
                <a:off x="4967" y="2072"/>
                <a:ext cx="0" cy="1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59" name="Line 35"/>
              <p:cNvSpPr>
                <a:spLocks noChangeShapeType="1"/>
              </p:cNvSpPr>
              <p:nvPr/>
            </p:nvSpPr>
            <p:spPr bwMode="auto">
              <a:xfrm>
                <a:off x="3243" y="3482"/>
                <a:ext cx="15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60" name="Line 36"/>
              <p:cNvSpPr>
                <a:spLocks noChangeShapeType="1"/>
              </p:cNvSpPr>
              <p:nvPr/>
            </p:nvSpPr>
            <p:spPr bwMode="auto">
              <a:xfrm>
                <a:off x="1565" y="3482"/>
                <a:ext cx="1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61" name="Line 37"/>
              <p:cNvSpPr>
                <a:spLocks noChangeShapeType="1"/>
              </p:cNvSpPr>
              <p:nvPr/>
            </p:nvSpPr>
            <p:spPr bwMode="auto">
              <a:xfrm>
                <a:off x="612" y="2515"/>
                <a:ext cx="680" cy="8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62" name="Line 38"/>
              <p:cNvSpPr>
                <a:spLocks noChangeShapeType="1"/>
              </p:cNvSpPr>
              <p:nvPr/>
            </p:nvSpPr>
            <p:spPr bwMode="auto">
              <a:xfrm flipV="1">
                <a:off x="612" y="1830"/>
                <a:ext cx="1406" cy="4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63" name="Line 39"/>
              <p:cNvSpPr>
                <a:spLocks noChangeShapeType="1"/>
              </p:cNvSpPr>
              <p:nvPr/>
            </p:nvSpPr>
            <p:spPr bwMode="auto">
              <a:xfrm flipV="1">
                <a:off x="1655" y="1871"/>
                <a:ext cx="499" cy="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64" name="Line 40"/>
              <p:cNvSpPr>
                <a:spLocks noChangeShapeType="1"/>
              </p:cNvSpPr>
              <p:nvPr/>
            </p:nvSpPr>
            <p:spPr bwMode="auto">
              <a:xfrm>
                <a:off x="657" y="2394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65" name="Line 41"/>
              <p:cNvSpPr>
                <a:spLocks noChangeShapeType="1"/>
              </p:cNvSpPr>
              <p:nvPr/>
            </p:nvSpPr>
            <p:spPr bwMode="auto">
              <a:xfrm>
                <a:off x="1701" y="2394"/>
                <a:ext cx="2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66" name="Line 42"/>
              <p:cNvSpPr>
                <a:spLocks noChangeShapeType="1"/>
              </p:cNvSpPr>
              <p:nvPr/>
            </p:nvSpPr>
            <p:spPr bwMode="auto">
              <a:xfrm flipV="1">
                <a:off x="4105" y="1992"/>
                <a:ext cx="680" cy="2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67" name="Line 43"/>
              <p:cNvSpPr>
                <a:spLocks noChangeShapeType="1"/>
              </p:cNvSpPr>
              <p:nvPr/>
            </p:nvSpPr>
            <p:spPr bwMode="auto">
              <a:xfrm>
                <a:off x="3288" y="1227"/>
                <a:ext cx="635" cy="10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68" name="Line 44"/>
              <p:cNvSpPr>
                <a:spLocks noChangeShapeType="1"/>
              </p:cNvSpPr>
              <p:nvPr/>
            </p:nvSpPr>
            <p:spPr bwMode="auto">
              <a:xfrm flipV="1">
                <a:off x="2245" y="1187"/>
                <a:ext cx="862" cy="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69" name="Line 45"/>
              <p:cNvSpPr>
                <a:spLocks noChangeShapeType="1"/>
              </p:cNvSpPr>
              <p:nvPr/>
            </p:nvSpPr>
            <p:spPr bwMode="auto">
              <a:xfrm>
                <a:off x="657" y="1227"/>
                <a:ext cx="1316" cy="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70" name="Line 46"/>
              <p:cNvSpPr>
                <a:spLocks noChangeShapeType="1"/>
              </p:cNvSpPr>
              <p:nvPr/>
            </p:nvSpPr>
            <p:spPr bwMode="auto">
              <a:xfrm>
                <a:off x="476" y="1267"/>
                <a:ext cx="0" cy="10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71" name="Line 47"/>
              <p:cNvSpPr>
                <a:spLocks noChangeShapeType="1"/>
              </p:cNvSpPr>
              <p:nvPr/>
            </p:nvSpPr>
            <p:spPr bwMode="auto">
              <a:xfrm>
                <a:off x="2290" y="1751"/>
                <a:ext cx="1588" cy="5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72" name="Line 48"/>
              <p:cNvSpPr>
                <a:spLocks noChangeShapeType="1"/>
              </p:cNvSpPr>
              <p:nvPr/>
            </p:nvSpPr>
            <p:spPr bwMode="auto">
              <a:xfrm flipH="1">
                <a:off x="3152" y="2515"/>
                <a:ext cx="771" cy="8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73" name="Line 49"/>
              <p:cNvSpPr>
                <a:spLocks noChangeShapeType="1"/>
              </p:cNvSpPr>
              <p:nvPr/>
            </p:nvSpPr>
            <p:spPr bwMode="auto">
              <a:xfrm>
                <a:off x="4105" y="2475"/>
                <a:ext cx="725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74" name="Text Box 50"/>
              <p:cNvSpPr txBox="1">
                <a:spLocks noChangeArrowheads="1"/>
              </p:cNvSpPr>
              <p:nvPr/>
            </p:nvSpPr>
            <p:spPr bwMode="auto">
              <a:xfrm>
                <a:off x="975" y="904"/>
                <a:ext cx="49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>
                    <a:latin typeface="Arial" charset="0"/>
                  </a:rPr>
                  <a:t>15</a:t>
                </a:r>
                <a:endParaRPr lang="fr-FR" sz="1400">
                  <a:latin typeface="Arial" charset="0"/>
                </a:endParaRPr>
              </a:p>
            </p:txBody>
          </p:sp>
          <p:sp>
            <p:nvSpPr>
              <p:cNvPr id="75" name="Line 51"/>
              <p:cNvSpPr>
                <a:spLocks noChangeShapeType="1"/>
              </p:cNvSpPr>
              <p:nvPr/>
            </p:nvSpPr>
            <p:spPr bwMode="auto">
              <a:xfrm>
                <a:off x="1655" y="2515"/>
                <a:ext cx="1316" cy="8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fr-CA" sz="1400"/>
              </a:p>
            </p:txBody>
          </p:sp>
          <p:sp>
            <p:nvSpPr>
              <p:cNvPr id="76" name="Text Box 52"/>
              <p:cNvSpPr txBox="1">
                <a:spLocks noChangeArrowheads="1"/>
              </p:cNvSpPr>
              <p:nvPr/>
            </p:nvSpPr>
            <p:spPr bwMode="auto">
              <a:xfrm>
                <a:off x="2200" y="730"/>
                <a:ext cx="49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22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77" name="Text Box 53"/>
              <p:cNvSpPr txBox="1">
                <a:spLocks noChangeArrowheads="1"/>
              </p:cNvSpPr>
              <p:nvPr/>
            </p:nvSpPr>
            <p:spPr bwMode="auto">
              <a:xfrm>
                <a:off x="3923" y="904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>
                    <a:latin typeface="Arial" charset="0"/>
                  </a:rPr>
                  <a:t>18</a:t>
                </a:r>
                <a:endParaRPr lang="fr-FR" sz="1400">
                  <a:latin typeface="Arial" charset="0"/>
                </a:endParaRPr>
              </a:p>
            </p:txBody>
          </p:sp>
          <p:sp>
            <p:nvSpPr>
              <p:cNvPr id="78" name="Text Box 54"/>
              <p:cNvSpPr txBox="1">
                <a:spLocks noChangeArrowheads="1"/>
              </p:cNvSpPr>
              <p:nvPr/>
            </p:nvSpPr>
            <p:spPr bwMode="auto">
              <a:xfrm>
                <a:off x="4071" y="2757"/>
                <a:ext cx="99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19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79" name="Text Box 55"/>
              <p:cNvSpPr txBox="1">
                <a:spLocks noChangeArrowheads="1"/>
              </p:cNvSpPr>
              <p:nvPr/>
            </p:nvSpPr>
            <p:spPr bwMode="auto">
              <a:xfrm>
                <a:off x="3833" y="3240"/>
                <a:ext cx="58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>
                    <a:latin typeface="Arial" charset="0"/>
                  </a:rPr>
                  <a:t>21</a:t>
                </a:r>
                <a:endParaRPr lang="fr-FR" sz="1400">
                  <a:latin typeface="Arial" charset="0"/>
                </a:endParaRPr>
              </a:p>
            </p:txBody>
          </p:sp>
          <p:sp>
            <p:nvSpPr>
              <p:cNvPr id="80" name="Text Box 56"/>
              <p:cNvSpPr txBox="1">
                <a:spLocks noChangeArrowheads="1"/>
              </p:cNvSpPr>
              <p:nvPr/>
            </p:nvSpPr>
            <p:spPr bwMode="auto">
              <a:xfrm>
                <a:off x="3036" y="275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19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81" name="Text Box 57"/>
              <p:cNvSpPr txBox="1">
                <a:spLocks noChangeArrowheads="1"/>
              </p:cNvSpPr>
              <p:nvPr/>
            </p:nvSpPr>
            <p:spPr bwMode="auto">
              <a:xfrm>
                <a:off x="2046" y="2757"/>
                <a:ext cx="95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25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82" name="Text Box 58"/>
              <p:cNvSpPr txBox="1">
                <a:spLocks noChangeArrowheads="1"/>
              </p:cNvSpPr>
              <p:nvPr/>
            </p:nvSpPr>
            <p:spPr bwMode="auto">
              <a:xfrm>
                <a:off x="2064" y="3240"/>
                <a:ext cx="68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>
                    <a:latin typeface="Arial" charset="0"/>
                  </a:rPr>
                  <a:t>19</a:t>
                </a:r>
                <a:endParaRPr lang="fr-FR" sz="1400">
                  <a:latin typeface="Arial" charset="0"/>
                </a:endParaRPr>
              </a:p>
            </p:txBody>
          </p:sp>
          <p:sp>
            <p:nvSpPr>
              <p:cNvPr id="83" name="Text Box 59"/>
              <p:cNvSpPr txBox="1">
                <a:spLocks noChangeArrowheads="1"/>
              </p:cNvSpPr>
              <p:nvPr/>
            </p:nvSpPr>
            <p:spPr bwMode="auto">
              <a:xfrm>
                <a:off x="471" y="2798"/>
                <a:ext cx="1225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22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84" name="Text Box 60"/>
              <p:cNvSpPr txBox="1">
                <a:spLocks noChangeArrowheads="1"/>
              </p:cNvSpPr>
              <p:nvPr/>
            </p:nvSpPr>
            <p:spPr bwMode="auto">
              <a:xfrm>
                <a:off x="561" y="2194"/>
                <a:ext cx="1043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15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85" name="Text Box 61"/>
              <p:cNvSpPr txBox="1">
                <a:spLocks noChangeArrowheads="1"/>
              </p:cNvSpPr>
              <p:nvPr/>
            </p:nvSpPr>
            <p:spPr bwMode="auto">
              <a:xfrm>
                <a:off x="2608" y="2194"/>
                <a:ext cx="1224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>
                    <a:latin typeface="Arial" charset="0"/>
                  </a:rPr>
                  <a:t>30</a:t>
                </a:r>
                <a:endParaRPr lang="fr-FR" sz="1400">
                  <a:latin typeface="Arial" charset="0"/>
                </a:endParaRPr>
              </a:p>
            </p:txBody>
          </p:sp>
          <p:sp>
            <p:nvSpPr>
              <p:cNvPr id="86" name="Text Box 62"/>
              <p:cNvSpPr txBox="1">
                <a:spLocks noChangeArrowheads="1"/>
              </p:cNvSpPr>
              <p:nvPr/>
            </p:nvSpPr>
            <p:spPr bwMode="auto">
              <a:xfrm>
                <a:off x="2676" y="1809"/>
                <a:ext cx="108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24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87" name="Text Box 63"/>
              <p:cNvSpPr txBox="1">
                <a:spLocks noChangeArrowheads="1"/>
              </p:cNvSpPr>
              <p:nvPr/>
            </p:nvSpPr>
            <p:spPr bwMode="auto">
              <a:xfrm>
                <a:off x="876" y="1831"/>
                <a:ext cx="81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25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88" name="Text Box 64"/>
              <p:cNvSpPr txBox="1">
                <a:spLocks noChangeArrowheads="1"/>
              </p:cNvSpPr>
              <p:nvPr/>
            </p:nvSpPr>
            <p:spPr bwMode="auto">
              <a:xfrm>
                <a:off x="111" y="1630"/>
                <a:ext cx="9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18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89" name="Text Box 65"/>
              <p:cNvSpPr txBox="1">
                <a:spLocks noChangeArrowheads="1"/>
              </p:cNvSpPr>
              <p:nvPr/>
            </p:nvSpPr>
            <p:spPr bwMode="auto">
              <a:xfrm>
                <a:off x="1228" y="1357"/>
                <a:ext cx="953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24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90" name="Text Box 66"/>
              <p:cNvSpPr txBox="1">
                <a:spLocks noChangeArrowheads="1"/>
              </p:cNvSpPr>
              <p:nvPr/>
            </p:nvSpPr>
            <p:spPr bwMode="auto">
              <a:xfrm>
                <a:off x="2381" y="1267"/>
                <a:ext cx="1043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>
                    <a:latin typeface="Arial" charset="0"/>
                  </a:rPr>
                  <a:t>16</a:t>
                </a:r>
                <a:endParaRPr lang="fr-FR" sz="1400">
                  <a:latin typeface="Arial" charset="0"/>
                </a:endParaRPr>
              </a:p>
            </p:txBody>
          </p:sp>
          <p:sp>
            <p:nvSpPr>
              <p:cNvPr id="91" name="Text Box 67"/>
              <p:cNvSpPr txBox="1">
                <a:spLocks noChangeArrowheads="1"/>
              </p:cNvSpPr>
              <p:nvPr/>
            </p:nvSpPr>
            <p:spPr bwMode="auto">
              <a:xfrm>
                <a:off x="3216" y="1468"/>
                <a:ext cx="99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dirty="0">
                    <a:latin typeface="Arial" charset="0"/>
                  </a:rPr>
                  <a:t>20</a:t>
                </a:r>
                <a:endParaRPr lang="fr-FR" sz="1400" dirty="0">
                  <a:latin typeface="Arial" charset="0"/>
                </a:endParaRPr>
              </a:p>
            </p:txBody>
          </p:sp>
          <p:sp>
            <p:nvSpPr>
              <p:cNvPr id="92" name="Rectangle 68"/>
              <p:cNvSpPr>
                <a:spLocks noChangeArrowheads="1"/>
              </p:cNvSpPr>
              <p:nvPr/>
            </p:nvSpPr>
            <p:spPr bwMode="auto">
              <a:xfrm>
                <a:off x="1247" y="3683"/>
                <a:ext cx="272" cy="2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93" name="Rectangle 69"/>
              <p:cNvSpPr>
                <a:spLocks noChangeArrowheads="1"/>
              </p:cNvSpPr>
              <p:nvPr/>
            </p:nvSpPr>
            <p:spPr bwMode="auto">
              <a:xfrm>
                <a:off x="2971" y="3683"/>
                <a:ext cx="272" cy="2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94" name="Rectangle 70"/>
              <p:cNvSpPr>
                <a:spLocks noChangeArrowheads="1"/>
              </p:cNvSpPr>
              <p:nvPr/>
            </p:nvSpPr>
            <p:spPr bwMode="auto">
              <a:xfrm>
                <a:off x="340" y="2676"/>
                <a:ext cx="272" cy="2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95" name="Rectangle 71"/>
              <p:cNvSpPr>
                <a:spLocks noChangeArrowheads="1"/>
              </p:cNvSpPr>
              <p:nvPr/>
            </p:nvSpPr>
            <p:spPr bwMode="auto">
              <a:xfrm>
                <a:off x="4830" y="3643"/>
                <a:ext cx="272" cy="2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96" name="Rectangle 72"/>
              <p:cNvSpPr>
                <a:spLocks noChangeArrowheads="1"/>
              </p:cNvSpPr>
              <p:nvPr/>
            </p:nvSpPr>
            <p:spPr bwMode="auto">
              <a:xfrm>
                <a:off x="3878" y="2637"/>
                <a:ext cx="272" cy="2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97" name="Rectangle 73"/>
              <p:cNvSpPr>
                <a:spLocks noChangeArrowheads="1"/>
              </p:cNvSpPr>
              <p:nvPr/>
            </p:nvSpPr>
            <p:spPr bwMode="auto">
              <a:xfrm>
                <a:off x="1519" y="703"/>
                <a:ext cx="272" cy="2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98" name="Rectangle 74"/>
              <p:cNvSpPr>
                <a:spLocks noChangeArrowheads="1"/>
              </p:cNvSpPr>
              <p:nvPr/>
            </p:nvSpPr>
            <p:spPr bwMode="auto">
              <a:xfrm>
                <a:off x="2200" y="1911"/>
                <a:ext cx="272" cy="2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99" name="Rectangle 75"/>
              <p:cNvSpPr>
                <a:spLocks noChangeArrowheads="1"/>
              </p:cNvSpPr>
              <p:nvPr/>
            </p:nvSpPr>
            <p:spPr bwMode="auto">
              <a:xfrm>
                <a:off x="340" y="703"/>
                <a:ext cx="272" cy="2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100" name="Rectangle 76"/>
              <p:cNvSpPr>
                <a:spLocks noChangeArrowheads="1"/>
              </p:cNvSpPr>
              <p:nvPr/>
            </p:nvSpPr>
            <p:spPr bwMode="auto">
              <a:xfrm>
                <a:off x="1383" y="2676"/>
                <a:ext cx="272" cy="2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101" name="Rectangle 77"/>
              <p:cNvSpPr>
                <a:spLocks noChangeArrowheads="1"/>
              </p:cNvSpPr>
              <p:nvPr/>
            </p:nvSpPr>
            <p:spPr bwMode="auto">
              <a:xfrm>
                <a:off x="4649" y="1549"/>
                <a:ext cx="272" cy="2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102" name="Rectangle 78"/>
              <p:cNvSpPr>
                <a:spLocks noChangeArrowheads="1"/>
              </p:cNvSpPr>
              <p:nvPr/>
            </p:nvSpPr>
            <p:spPr bwMode="auto">
              <a:xfrm>
                <a:off x="3061" y="663"/>
                <a:ext cx="272" cy="2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103" name="Rectangle 79"/>
              <p:cNvSpPr>
                <a:spLocks noChangeArrowheads="1"/>
              </p:cNvSpPr>
              <p:nvPr/>
            </p:nvSpPr>
            <p:spPr bwMode="auto">
              <a:xfrm>
                <a:off x="4830" y="663"/>
                <a:ext cx="272" cy="2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CA" sz="1400"/>
              </a:p>
            </p:txBody>
          </p:sp>
          <p:sp>
            <p:nvSpPr>
              <p:cNvPr id="104" name="Text Box 80"/>
              <p:cNvSpPr txBox="1">
                <a:spLocks noChangeArrowheads="1"/>
              </p:cNvSpPr>
              <p:nvPr/>
            </p:nvSpPr>
            <p:spPr bwMode="auto">
              <a:xfrm>
                <a:off x="2943" y="3672"/>
                <a:ext cx="363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b="1" dirty="0">
                    <a:latin typeface="Arial" charset="0"/>
                  </a:rPr>
                  <a:t>19</a:t>
                </a:r>
                <a:endParaRPr lang="fr-FR" sz="1400" b="1" dirty="0">
                  <a:latin typeface="Arial" charset="0"/>
                </a:endParaRPr>
              </a:p>
            </p:txBody>
          </p:sp>
          <p:sp>
            <p:nvSpPr>
              <p:cNvPr id="105" name="Text Box 81"/>
              <p:cNvSpPr txBox="1">
                <a:spLocks noChangeArrowheads="1"/>
              </p:cNvSpPr>
              <p:nvPr/>
            </p:nvSpPr>
            <p:spPr bwMode="auto">
              <a:xfrm>
                <a:off x="4746" y="3644"/>
                <a:ext cx="454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b="1" dirty="0">
                    <a:latin typeface="Arial" charset="0"/>
                  </a:rPr>
                  <a:t>20</a:t>
                </a:r>
                <a:endParaRPr lang="fr-FR" sz="1400" b="1" dirty="0">
                  <a:latin typeface="Arial" charset="0"/>
                </a:endParaRPr>
              </a:p>
            </p:txBody>
          </p:sp>
          <p:sp>
            <p:nvSpPr>
              <p:cNvPr id="106" name="Text Box 82"/>
              <p:cNvSpPr txBox="1">
                <a:spLocks noChangeArrowheads="1"/>
              </p:cNvSpPr>
              <p:nvPr/>
            </p:nvSpPr>
            <p:spPr bwMode="auto">
              <a:xfrm>
                <a:off x="1191" y="3672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b="1" dirty="0">
                    <a:latin typeface="Arial" charset="0"/>
                  </a:rPr>
                  <a:t>22</a:t>
                </a:r>
                <a:endParaRPr lang="fr-FR" sz="1400" b="1" dirty="0">
                  <a:latin typeface="Arial" charset="0"/>
                </a:endParaRPr>
              </a:p>
            </p:txBody>
          </p:sp>
          <p:sp>
            <p:nvSpPr>
              <p:cNvPr id="107" name="Text Box 83"/>
              <p:cNvSpPr txBox="1">
                <a:spLocks noChangeArrowheads="1"/>
              </p:cNvSpPr>
              <p:nvPr/>
            </p:nvSpPr>
            <p:spPr bwMode="auto">
              <a:xfrm>
                <a:off x="3751" y="2609"/>
                <a:ext cx="545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b="1" dirty="0">
                    <a:latin typeface="Arial" charset="0"/>
                  </a:rPr>
                  <a:t>13</a:t>
                </a:r>
                <a:endParaRPr lang="fr-FR" sz="1400" b="1" dirty="0">
                  <a:latin typeface="Arial" charset="0"/>
                </a:endParaRPr>
              </a:p>
            </p:txBody>
          </p:sp>
          <p:sp>
            <p:nvSpPr>
              <p:cNvPr id="108" name="Text Box 84"/>
              <p:cNvSpPr txBox="1">
                <a:spLocks noChangeArrowheads="1"/>
              </p:cNvSpPr>
              <p:nvPr/>
            </p:nvSpPr>
            <p:spPr bwMode="auto">
              <a:xfrm>
                <a:off x="1191" y="2668"/>
                <a:ext cx="635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b="1" dirty="0">
                    <a:latin typeface="Arial" charset="0"/>
                  </a:rPr>
                  <a:t>16</a:t>
                </a:r>
                <a:endParaRPr lang="fr-FR" sz="1400" b="1" dirty="0">
                  <a:latin typeface="Arial" charset="0"/>
                </a:endParaRPr>
              </a:p>
            </p:txBody>
          </p:sp>
          <p:sp>
            <p:nvSpPr>
              <p:cNvPr id="109" name="Text Box 85"/>
              <p:cNvSpPr txBox="1">
                <a:spLocks noChangeArrowheads="1"/>
              </p:cNvSpPr>
              <p:nvPr/>
            </p:nvSpPr>
            <p:spPr bwMode="auto">
              <a:xfrm>
                <a:off x="246" y="2676"/>
                <a:ext cx="544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b="1" dirty="0">
                    <a:latin typeface="Arial" charset="0"/>
                  </a:rPr>
                  <a:t>11</a:t>
                </a:r>
                <a:endParaRPr lang="fr-FR" sz="1400" b="1" dirty="0">
                  <a:latin typeface="Arial" charset="0"/>
                </a:endParaRPr>
              </a:p>
            </p:txBody>
          </p:sp>
          <p:sp>
            <p:nvSpPr>
              <p:cNvPr id="110" name="Text Box 86"/>
              <p:cNvSpPr txBox="1">
                <a:spLocks noChangeArrowheads="1"/>
              </p:cNvSpPr>
              <p:nvPr/>
            </p:nvSpPr>
            <p:spPr bwMode="auto">
              <a:xfrm>
                <a:off x="156" y="662"/>
                <a:ext cx="68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b="1" dirty="0">
                    <a:latin typeface="Arial" charset="0"/>
                  </a:rPr>
                  <a:t>15</a:t>
                </a:r>
                <a:endParaRPr lang="fr-FR" sz="1400" b="1" dirty="0">
                  <a:latin typeface="Arial" charset="0"/>
                </a:endParaRPr>
              </a:p>
            </p:txBody>
          </p:sp>
          <p:sp>
            <p:nvSpPr>
              <p:cNvPr id="111" name="Text Box 87"/>
              <p:cNvSpPr txBox="1">
                <a:spLocks noChangeArrowheads="1"/>
              </p:cNvSpPr>
              <p:nvPr/>
            </p:nvSpPr>
            <p:spPr bwMode="auto">
              <a:xfrm>
                <a:off x="1416" y="662"/>
                <a:ext cx="49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b="1" dirty="0">
                    <a:latin typeface="Arial" charset="0"/>
                  </a:rPr>
                  <a:t>10</a:t>
                </a:r>
                <a:endParaRPr lang="fr-FR" sz="1400" b="1" dirty="0">
                  <a:latin typeface="Arial" charset="0"/>
                </a:endParaRPr>
              </a:p>
            </p:txBody>
          </p:sp>
          <p:sp>
            <p:nvSpPr>
              <p:cNvPr id="112" name="Text Box 88"/>
              <p:cNvSpPr txBox="1">
                <a:spLocks noChangeArrowheads="1"/>
              </p:cNvSpPr>
              <p:nvPr/>
            </p:nvSpPr>
            <p:spPr bwMode="auto">
              <a:xfrm>
                <a:off x="2091" y="1866"/>
                <a:ext cx="49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b="1" dirty="0">
                    <a:latin typeface="Arial" charset="0"/>
                  </a:rPr>
                  <a:t>5</a:t>
                </a:r>
                <a:endParaRPr lang="fr-FR" sz="1400" b="1" dirty="0">
                  <a:latin typeface="Arial" charset="0"/>
                </a:endParaRPr>
              </a:p>
            </p:txBody>
          </p:sp>
          <p:sp>
            <p:nvSpPr>
              <p:cNvPr id="113" name="Text Box 89"/>
              <p:cNvSpPr txBox="1">
                <a:spLocks noChangeArrowheads="1"/>
              </p:cNvSpPr>
              <p:nvPr/>
            </p:nvSpPr>
            <p:spPr bwMode="auto">
              <a:xfrm>
                <a:off x="2811" y="61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b="1" dirty="0">
                    <a:latin typeface="Arial" charset="0"/>
                  </a:rPr>
                  <a:t>12</a:t>
                </a:r>
                <a:endParaRPr lang="fr-FR" sz="1400" b="1" dirty="0">
                  <a:latin typeface="Arial" charset="0"/>
                </a:endParaRPr>
              </a:p>
            </p:txBody>
          </p:sp>
          <p:sp>
            <p:nvSpPr>
              <p:cNvPr id="114" name="Text Box 90"/>
              <p:cNvSpPr txBox="1">
                <a:spLocks noChangeArrowheads="1"/>
              </p:cNvSpPr>
              <p:nvPr/>
            </p:nvSpPr>
            <p:spPr bwMode="auto">
              <a:xfrm>
                <a:off x="4701" y="612"/>
                <a:ext cx="544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b="1" dirty="0">
                    <a:latin typeface="Arial" charset="0"/>
                  </a:rPr>
                  <a:t>18</a:t>
                </a:r>
                <a:endParaRPr lang="fr-FR" sz="1400" b="1" dirty="0">
                  <a:latin typeface="Arial" charset="0"/>
                </a:endParaRPr>
              </a:p>
            </p:txBody>
          </p:sp>
          <p:sp>
            <p:nvSpPr>
              <p:cNvPr id="115" name="Text Box 91"/>
              <p:cNvSpPr txBox="1">
                <a:spLocks noChangeArrowheads="1"/>
              </p:cNvSpPr>
              <p:nvPr/>
            </p:nvSpPr>
            <p:spPr bwMode="auto">
              <a:xfrm>
                <a:off x="4521" y="1515"/>
                <a:ext cx="544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fr-CA" sz="1400" b="1" dirty="0">
                    <a:latin typeface="Arial" charset="0"/>
                  </a:rPr>
                  <a:t>24</a:t>
                </a:r>
                <a:endParaRPr lang="fr-FR" sz="1400" b="1" dirty="0">
                  <a:latin typeface="Arial" charset="0"/>
                </a:endParaRPr>
              </a:p>
            </p:txBody>
          </p:sp>
        </p:grpSp>
        <p:sp>
          <p:nvSpPr>
            <p:cNvPr id="20" name="Text Box 92"/>
            <p:cNvSpPr txBox="1">
              <a:spLocks noChangeArrowheads="1"/>
            </p:cNvSpPr>
            <p:nvPr/>
          </p:nvSpPr>
          <p:spPr bwMode="auto">
            <a:xfrm>
              <a:off x="71406" y="685800"/>
              <a:ext cx="1582737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A" sz="1400" dirty="0">
                  <a:solidFill>
                    <a:schemeClr val="accent2"/>
                  </a:solidFill>
                </a:rPr>
                <a:t>$100</a:t>
              </a:r>
              <a:endParaRPr lang="fr-FR" sz="14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Text Box 93"/>
            <p:cNvSpPr txBox="1">
              <a:spLocks noChangeArrowheads="1"/>
            </p:cNvSpPr>
            <p:nvPr/>
          </p:nvSpPr>
          <p:spPr bwMode="auto">
            <a:xfrm>
              <a:off x="1785918" y="685800"/>
              <a:ext cx="1873250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A" sz="1400" dirty="0">
                  <a:solidFill>
                    <a:schemeClr val="accent2"/>
                  </a:solidFill>
                </a:rPr>
                <a:t>$200</a:t>
              </a:r>
              <a:endParaRPr lang="fr-FR" sz="1400" dirty="0">
                <a:solidFill>
                  <a:schemeClr val="accent2"/>
                </a:solidFill>
              </a:endParaRPr>
            </a:p>
          </p:txBody>
        </p:sp>
        <p:sp>
          <p:nvSpPr>
            <p:cNvPr id="22" name="Text Box 94"/>
            <p:cNvSpPr txBox="1">
              <a:spLocks noChangeArrowheads="1"/>
            </p:cNvSpPr>
            <p:nvPr/>
          </p:nvSpPr>
          <p:spPr bwMode="auto">
            <a:xfrm>
              <a:off x="4643438" y="620713"/>
              <a:ext cx="1295400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A" sz="1400">
                  <a:solidFill>
                    <a:schemeClr val="accent2"/>
                  </a:solidFill>
                </a:rPr>
                <a:t>$130</a:t>
              </a:r>
              <a:endParaRPr lang="fr-FR" sz="1400">
                <a:solidFill>
                  <a:schemeClr val="accent2"/>
                </a:solidFill>
              </a:endParaRPr>
            </a:p>
          </p:txBody>
        </p:sp>
        <p:sp>
          <p:nvSpPr>
            <p:cNvPr id="23" name="Text Box 95"/>
            <p:cNvSpPr txBox="1">
              <a:spLocks noChangeArrowheads="1"/>
            </p:cNvSpPr>
            <p:nvPr/>
          </p:nvSpPr>
          <p:spPr bwMode="auto">
            <a:xfrm>
              <a:off x="7451724" y="620713"/>
              <a:ext cx="936625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A" sz="1400">
                  <a:solidFill>
                    <a:schemeClr val="accent2"/>
                  </a:solidFill>
                </a:rPr>
                <a:t>$150</a:t>
              </a:r>
              <a:endParaRPr lang="fr-FR" sz="1400">
                <a:solidFill>
                  <a:schemeClr val="accent2"/>
                </a:solidFill>
              </a:endParaRPr>
            </a:p>
          </p:txBody>
        </p:sp>
        <p:sp>
          <p:nvSpPr>
            <p:cNvPr id="24" name="Text Box 96"/>
            <p:cNvSpPr txBox="1">
              <a:spLocks noChangeArrowheads="1"/>
            </p:cNvSpPr>
            <p:nvPr/>
          </p:nvSpPr>
          <p:spPr bwMode="auto">
            <a:xfrm>
              <a:off x="237775" y="4226030"/>
              <a:ext cx="1439864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A" sz="1400" dirty="0">
                  <a:solidFill>
                    <a:schemeClr val="accent2"/>
                  </a:solidFill>
                </a:rPr>
                <a:t>$190</a:t>
              </a:r>
              <a:endParaRPr lang="fr-FR" sz="1400" dirty="0">
                <a:solidFill>
                  <a:schemeClr val="accent2"/>
                </a:solidFill>
              </a:endParaRPr>
            </a:p>
          </p:txBody>
        </p:sp>
        <p:sp>
          <p:nvSpPr>
            <p:cNvPr id="25" name="Text Box 97"/>
            <p:cNvSpPr txBox="1">
              <a:spLocks noChangeArrowheads="1"/>
            </p:cNvSpPr>
            <p:nvPr/>
          </p:nvSpPr>
          <p:spPr bwMode="auto">
            <a:xfrm>
              <a:off x="2051050" y="4226030"/>
              <a:ext cx="1295400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A" sz="1400" dirty="0">
                  <a:solidFill>
                    <a:schemeClr val="accent2"/>
                  </a:solidFill>
                </a:rPr>
                <a:t>$210</a:t>
              </a:r>
              <a:endParaRPr lang="fr-FR" sz="1400" dirty="0">
                <a:solidFill>
                  <a:schemeClr val="accent2"/>
                </a:solidFill>
              </a:endParaRPr>
            </a:p>
          </p:txBody>
        </p:sp>
        <p:sp>
          <p:nvSpPr>
            <p:cNvPr id="26" name="Text Box 98"/>
            <p:cNvSpPr txBox="1">
              <a:spLocks noChangeArrowheads="1"/>
            </p:cNvSpPr>
            <p:nvPr/>
          </p:nvSpPr>
          <p:spPr bwMode="auto">
            <a:xfrm>
              <a:off x="1687462" y="5685731"/>
              <a:ext cx="1295400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A" sz="1400" dirty="0">
                  <a:solidFill>
                    <a:schemeClr val="accent2"/>
                  </a:solidFill>
                </a:rPr>
                <a:t>$230</a:t>
              </a:r>
              <a:endParaRPr lang="fr-FR" sz="1400" dirty="0">
                <a:solidFill>
                  <a:schemeClr val="accent2"/>
                </a:solidFill>
              </a:endParaRPr>
            </a:p>
          </p:txBody>
        </p:sp>
        <p:sp>
          <p:nvSpPr>
            <p:cNvPr id="27" name="Text Box 99"/>
            <p:cNvSpPr txBox="1">
              <a:spLocks noChangeArrowheads="1"/>
            </p:cNvSpPr>
            <p:nvPr/>
          </p:nvSpPr>
          <p:spPr bwMode="auto">
            <a:xfrm>
              <a:off x="4311582" y="5643579"/>
              <a:ext cx="1582737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A" sz="1400" dirty="0">
                  <a:solidFill>
                    <a:schemeClr val="accent2"/>
                  </a:solidFill>
                </a:rPr>
                <a:t>$125</a:t>
              </a:r>
              <a:endParaRPr lang="fr-FR" sz="1400" dirty="0">
                <a:solidFill>
                  <a:schemeClr val="accent2"/>
                </a:solidFill>
              </a:endParaRPr>
            </a:p>
          </p:txBody>
        </p:sp>
        <p:sp>
          <p:nvSpPr>
            <p:cNvPr id="28" name="Text Box 100"/>
            <p:cNvSpPr txBox="1">
              <a:spLocks noChangeArrowheads="1"/>
            </p:cNvSpPr>
            <p:nvPr/>
          </p:nvSpPr>
          <p:spPr bwMode="auto">
            <a:xfrm>
              <a:off x="7558317" y="5572140"/>
              <a:ext cx="1081088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A" sz="1400" dirty="0">
                  <a:solidFill>
                    <a:schemeClr val="accent2"/>
                  </a:solidFill>
                </a:rPr>
                <a:t>$215</a:t>
              </a:r>
              <a:endParaRPr lang="fr-FR" sz="14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Text Box 101"/>
            <p:cNvSpPr txBox="1">
              <a:spLocks noChangeArrowheads="1"/>
            </p:cNvSpPr>
            <p:nvPr/>
          </p:nvSpPr>
          <p:spPr bwMode="auto">
            <a:xfrm>
              <a:off x="5919804" y="4071943"/>
              <a:ext cx="1081087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A" sz="1400" dirty="0">
                  <a:solidFill>
                    <a:schemeClr val="accent2"/>
                  </a:solidFill>
                </a:rPr>
                <a:t>$165</a:t>
              </a:r>
              <a:endParaRPr lang="fr-FR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0" name="Text Box 102"/>
            <p:cNvSpPr txBox="1">
              <a:spLocks noChangeArrowheads="1"/>
            </p:cNvSpPr>
            <p:nvPr/>
          </p:nvSpPr>
          <p:spPr bwMode="auto">
            <a:xfrm>
              <a:off x="2987675" y="2062164"/>
              <a:ext cx="1441450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A" sz="1400">
                  <a:solidFill>
                    <a:schemeClr val="accent2"/>
                  </a:solidFill>
                </a:rPr>
                <a:t>$225</a:t>
              </a:r>
              <a:endParaRPr lang="fr-FR" sz="1400">
                <a:solidFill>
                  <a:schemeClr val="accent2"/>
                </a:solidFill>
              </a:endParaRPr>
            </a:p>
          </p:txBody>
        </p:sp>
        <p:sp>
          <p:nvSpPr>
            <p:cNvPr id="31" name="Text Box 103"/>
            <p:cNvSpPr txBox="1">
              <a:spLocks noChangeArrowheads="1"/>
            </p:cNvSpPr>
            <p:nvPr/>
          </p:nvSpPr>
          <p:spPr bwMode="auto">
            <a:xfrm>
              <a:off x="7902802" y="2505836"/>
              <a:ext cx="1152526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A" sz="1400" dirty="0">
                  <a:solidFill>
                    <a:schemeClr val="accent2"/>
                  </a:solidFill>
                </a:rPr>
                <a:t>$175</a:t>
              </a:r>
              <a:endParaRPr lang="fr-FR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2" name="Text Box 105"/>
            <p:cNvSpPr txBox="1">
              <a:spLocks noChangeArrowheads="1"/>
            </p:cNvSpPr>
            <p:nvPr/>
          </p:nvSpPr>
          <p:spPr bwMode="auto">
            <a:xfrm>
              <a:off x="2640003" y="2997200"/>
              <a:ext cx="574675" cy="408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A" sz="1400"/>
                <a:t>12</a:t>
              </a:r>
              <a:endParaRPr lang="fr-FR" sz="1400"/>
            </a:p>
          </p:txBody>
        </p:sp>
      </p:grpSp>
    </p:spTree>
    <p:extLst>
      <p:ext uri="{BB962C8B-B14F-4D97-AF65-F5344CB8AC3E}">
        <p14:creationId xmlns:p14="http://schemas.microsoft.com/office/powerpoint/2010/main" val="38265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REDES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5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5</a:t>
            </a:fld>
            <a:endParaRPr lang="es-CO" b="1" dirty="0"/>
          </a:p>
        </p:txBody>
      </p:sp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470247" y="1698171"/>
            <a:ext cx="3887989" cy="4026879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CO" sz="2000" b="1" dirty="0" smtClean="0"/>
              <a:t>3 tipos de problemas</a:t>
            </a:r>
            <a:r>
              <a:rPr lang="es-CO" sz="2000" dirty="0" smtClean="0"/>
              <a:t>:</a:t>
            </a:r>
          </a:p>
          <a:p>
            <a:pPr lvl="1"/>
            <a:r>
              <a:rPr lang="es-CO" sz="2000" dirty="0" smtClean="0"/>
              <a:t>P-MEDIANS : Min distancia (costo) promedio.</a:t>
            </a:r>
          </a:p>
          <a:p>
            <a:pPr lvl="1"/>
            <a:endParaRPr lang="es-CO" sz="2000" dirty="0" smtClean="0"/>
          </a:p>
          <a:p>
            <a:pPr lvl="1"/>
            <a:r>
              <a:rPr lang="es-CO" sz="2000" dirty="0" smtClean="0"/>
              <a:t>P-CENTRES :	MIN máxima distancia.</a:t>
            </a:r>
          </a:p>
          <a:p>
            <a:pPr lvl="1"/>
            <a:endParaRPr lang="es-CO" sz="2000" dirty="0" smtClean="0"/>
          </a:p>
          <a:p>
            <a:pPr lvl="1"/>
            <a:r>
              <a:rPr lang="es-CO" sz="2000" dirty="0" smtClean="0"/>
              <a:t>COVERING: Determinar número de sitios para satisfacer un nivel de servicio</a:t>
            </a:r>
          </a:p>
          <a:p>
            <a:pPr>
              <a:buNone/>
            </a:pPr>
            <a:endParaRPr lang="es-CO" sz="2000" dirty="0"/>
          </a:p>
        </p:txBody>
      </p:sp>
      <p:sp>
        <p:nvSpPr>
          <p:cNvPr id="14" name="13 Elipse"/>
          <p:cNvSpPr/>
          <p:nvPr/>
        </p:nvSpPr>
        <p:spPr>
          <a:xfrm>
            <a:off x="5116199" y="2658078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Elipse"/>
          <p:cNvSpPr/>
          <p:nvPr/>
        </p:nvSpPr>
        <p:spPr>
          <a:xfrm>
            <a:off x="5802988" y="2656101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Elipse"/>
          <p:cNvSpPr/>
          <p:nvPr/>
        </p:nvSpPr>
        <p:spPr>
          <a:xfrm>
            <a:off x="5793092" y="3441850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Elipse"/>
          <p:cNvSpPr/>
          <p:nvPr/>
        </p:nvSpPr>
        <p:spPr>
          <a:xfrm>
            <a:off x="6539258" y="2656100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Elipse"/>
          <p:cNvSpPr/>
          <p:nvPr/>
        </p:nvSpPr>
        <p:spPr>
          <a:xfrm>
            <a:off x="7206255" y="3441850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Elipse"/>
          <p:cNvSpPr/>
          <p:nvPr/>
        </p:nvSpPr>
        <p:spPr>
          <a:xfrm>
            <a:off x="7251777" y="1919829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19 Elipse"/>
          <p:cNvSpPr/>
          <p:nvPr/>
        </p:nvSpPr>
        <p:spPr>
          <a:xfrm>
            <a:off x="7999923" y="2656100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20 Elipse"/>
          <p:cNvSpPr/>
          <p:nvPr/>
        </p:nvSpPr>
        <p:spPr>
          <a:xfrm>
            <a:off x="5828718" y="1921808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21 Conector recto"/>
          <p:cNvCxnSpPr>
            <a:stCxn id="14" idx="0"/>
            <a:endCxn id="21" idx="2"/>
          </p:cNvCxnSpPr>
          <p:nvPr/>
        </p:nvCxnSpPr>
        <p:spPr>
          <a:xfrm flipV="1">
            <a:off x="5295318" y="2094991"/>
            <a:ext cx="533400" cy="56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4" idx="6"/>
            <a:endCxn id="15" idx="2"/>
          </p:cNvCxnSpPr>
          <p:nvPr/>
        </p:nvCxnSpPr>
        <p:spPr>
          <a:xfrm flipV="1">
            <a:off x="5474437" y="2829284"/>
            <a:ext cx="32855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4" idx="4"/>
            <a:endCxn id="16" idx="2"/>
          </p:cNvCxnSpPr>
          <p:nvPr/>
        </p:nvCxnSpPr>
        <p:spPr>
          <a:xfrm>
            <a:off x="5295318" y="3004443"/>
            <a:ext cx="497774" cy="610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1" idx="6"/>
            <a:endCxn id="19" idx="2"/>
          </p:cNvCxnSpPr>
          <p:nvPr/>
        </p:nvCxnSpPr>
        <p:spPr>
          <a:xfrm flipV="1">
            <a:off x="6186956" y="2093012"/>
            <a:ext cx="1064821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21" idx="6"/>
            <a:endCxn id="17" idx="0"/>
          </p:cNvCxnSpPr>
          <p:nvPr/>
        </p:nvCxnSpPr>
        <p:spPr>
          <a:xfrm>
            <a:off x="6186956" y="2094991"/>
            <a:ext cx="531421" cy="561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5" idx="6"/>
            <a:endCxn id="17" idx="2"/>
          </p:cNvCxnSpPr>
          <p:nvPr/>
        </p:nvCxnSpPr>
        <p:spPr>
          <a:xfrm flipV="1">
            <a:off x="6161226" y="2829283"/>
            <a:ext cx="3780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6" idx="6"/>
            <a:endCxn id="18" idx="2"/>
          </p:cNvCxnSpPr>
          <p:nvPr/>
        </p:nvCxnSpPr>
        <p:spPr>
          <a:xfrm>
            <a:off x="6151330" y="3615033"/>
            <a:ext cx="1054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6" idx="6"/>
            <a:endCxn id="17" idx="4"/>
          </p:cNvCxnSpPr>
          <p:nvPr/>
        </p:nvCxnSpPr>
        <p:spPr>
          <a:xfrm flipV="1">
            <a:off x="6151330" y="3002465"/>
            <a:ext cx="567047" cy="6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17" idx="6"/>
            <a:endCxn id="20" idx="2"/>
          </p:cNvCxnSpPr>
          <p:nvPr/>
        </p:nvCxnSpPr>
        <p:spPr>
          <a:xfrm>
            <a:off x="6897496" y="2829283"/>
            <a:ext cx="1102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17" idx="0"/>
            <a:endCxn id="19" idx="2"/>
          </p:cNvCxnSpPr>
          <p:nvPr/>
        </p:nvCxnSpPr>
        <p:spPr>
          <a:xfrm flipV="1">
            <a:off x="6718377" y="2093012"/>
            <a:ext cx="533400" cy="563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17" idx="4"/>
            <a:endCxn id="18" idx="2"/>
          </p:cNvCxnSpPr>
          <p:nvPr/>
        </p:nvCxnSpPr>
        <p:spPr>
          <a:xfrm>
            <a:off x="6718377" y="3002465"/>
            <a:ext cx="487878" cy="6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18" idx="6"/>
            <a:endCxn id="20" idx="4"/>
          </p:cNvCxnSpPr>
          <p:nvPr/>
        </p:nvCxnSpPr>
        <p:spPr>
          <a:xfrm flipV="1">
            <a:off x="7564493" y="3002465"/>
            <a:ext cx="614549" cy="6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19" idx="6"/>
            <a:endCxn id="20" idx="0"/>
          </p:cNvCxnSpPr>
          <p:nvPr/>
        </p:nvCxnSpPr>
        <p:spPr>
          <a:xfrm>
            <a:off x="7610015" y="2093012"/>
            <a:ext cx="569027" cy="563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5443128" y="4087509"/>
            <a:ext cx="23018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fr-FR" sz="2800" i="1" dirty="0">
                <a:latin typeface="Times New Roman" pitchFamily="18" charset="0"/>
              </a:rPr>
              <a:t>G</a:t>
            </a:r>
            <a:r>
              <a:rPr lang="fr-FR" sz="2800" dirty="0">
                <a:latin typeface="Times New Roman" pitchFamily="18" charset="0"/>
              </a:rPr>
              <a:t>(</a:t>
            </a:r>
            <a:r>
              <a:rPr lang="fr-FR" sz="2800" i="1" dirty="0">
                <a:latin typeface="Times New Roman" pitchFamily="18" charset="0"/>
              </a:rPr>
              <a:t>N,A</a:t>
            </a:r>
            <a:r>
              <a:rPr lang="fr-FR" sz="2800" dirty="0">
                <a:latin typeface="Times New Roman" pitchFamily="18" charset="0"/>
              </a:rPr>
              <a:t>)</a:t>
            </a:r>
            <a:endParaRPr lang="fr-FR" sz="2800" i="1" dirty="0">
              <a:latin typeface="Times New Roman" pitchFamily="18" charset="0"/>
            </a:endParaRPr>
          </a:p>
          <a:p>
            <a:pPr eaLnBrk="0" hangingPunct="0"/>
            <a:r>
              <a:rPr lang="fr-FR" sz="2800" i="1" dirty="0">
                <a:latin typeface="Times New Roman" pitchFamily="18" charset="0"/>
              </a:rPr>
              <a:t>N</a:t>
            </a:r>
            <a:r>
              <a:rPr lang="fr-FR" sz="2800" dirty="0">
                <a:latin typeface="Times New Roman" pitchFamily="18" charset="0"/>
              </a:rPr>
              <a:t> = {</a:t>
            </a:r>
            <a:r>
              <a:rPr lang="fr-FR" sz="2800" dirty="0" err="1" smtClean="0">
                <a:latin typeface="Times New Roman" pitchFamily="18" charset="0"/>
              </a:rPr>
              <a:t>nodos</a:t>
            </a:r>
            <a:r>
              <a:rPr lang="fr-FR" sz="2800" dirty="0">
                <a:latin typeface="Times New Roman" pitchFamily="18" charset="0"/>
              </a:rPr>
              <a:t>}</a:t>
            </a:r>
          </a:p>
          <a:p>
            <a:pPr eaLnBrk="0" hangingPunct="0"/>
            <a:r>
              <a:rPr lang="fr-FR" sz="2800" i="1" dirty="0">
                <a:latin typeface="Times New Roman" pitchFamily="18" charset="0"/>
              </a:rPr>
              <a:t>A</a:t>
            </a:r>
            <a:r>
              <a:rPr lang="fr-FR" sz="2800" dirty="0">
                <a:latin typeface="Times New Roman" pitchFamily="18" charset="0"/>
              </a:rPr>
              <a:t> = </a:t>
            </a:r>
            <a:r>
              <a:rPr lang="fr-FR" sz="2800" dirty="0" smtClean="0">
                <a:latin typeface="Times New Roman" pitchFamily="18" charset="0"/>
              </a:rPr>
              <a:t>{</a:t>
            </a:r>
            <a:r>
              <a:rPr lang="fr-FR" sz="2800" dirty="0" err="1" smtClean="0">
                <a:latin typeface="Times New Roman" pitchFamily="18" charset="0"/>
              </a:rPr>
              <a:t>aristas</a:t>
            </a:r>
            <a:r>
              <a:rPr lang="fr-FR" sz="2800" dirty="0" smtClean="0">
                <a:latin typeface="Times New Roman" pitchFamily="18" charset="0"/>
              </a:rPr>
              <a:t>}</a:t>
            </a:r>
            <a:endParaRPr lang="fr-FR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EJERCICIO ADD y DROP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50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50</a:t>
            </a:fld>
            <a:endParaRPr lang="es-CO" b="1" dirty="0"/>
          </a:p>
        </p:txBody>
      </p:sp>
      <p:sp>
        <p:nvSpPr>
          <p:cNvPr id="118" name="107 Título"/>
          <p:cNvSpPr txBox="1">
            <a:spLocks/>
          </p:cNvSpPr>
          <p:nvPr/>
        </p:nvSpPr>
        <p:spPr>
          <a:xfrm>
            <a:off x="251520" y="764704"/>
            <a:ext cx="8784976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000" b="1" dirty="0" smtClean="0">
                <a:latin typeface="+mj-lt"/>
                <a:ea typeface="+mj-ea"/>
                <a:cs typeface="+mj-cs"/>
              </a:rPr>
              <a:t>Matriz de distancias mínimas</a:t>
            </a: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9704"/>
              </p:ext>
            </p:extLst>
          </p:nvPr>
        </p:nvGraphicFramePr>
        <p:xfrm>
          <a:off x="457201" y="2064619"/>
          <a:ext cx="8229598" cy="2876549"/>
        </p:xfrm>
        <a:graphic>
          <a:graphicData uri="http://schemas.openxmlformats.org/drawingml/2006/table">
            <a:tbl>
              <a:tblPr/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1582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Min </a:t>
                      </a:r>
                      <a:r>
                        <a:rPr lang="es-CO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Dij</a:t>
                      </a:r>
                      <a:endParaRPr lang="es-CO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2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2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2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2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2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2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2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2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2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2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2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26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7913" marR="7913" marT="7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1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EJERCICIO ADD y DROP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51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51</a:t>
            </a:fld>
            <a:endParaRPr lang="es-CO" b="1" dirty="0"/>
          </a:p>
        </p:txBody>
      </p:sp>
      <p:graphicFrame>
        <p:nvGraphicFramePr>
          <p:cNvPr id="116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34309852"/>
              </p:ext>
            </p:extLst>
          </p:nvPr>
        </p:nvGraphicFramePr>
        <p:xfrm>
          <a:off x="2009598" y="1628800"/>
          <a:ext cx="5298706" cy="3888429"/>
        </p:xfrm>
        <a:graphic>
          <a:graphicData uri="http://schemas.openxmlformats.org/drawingml/2006/table">
            <a:tbl>
              <a:tblPr/>
              <a:tblGrid>
                <a:gridCol w="1155477"/>
                <a:gridCol w="1493876"/>
                <a:gridCol w="1324676"/>
                <a:gridCol w="1324677"/>
              </a:tblGrid>
              <a:tr h="10025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Iteración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Instalación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Fijo Total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1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1835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3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1456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3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1398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3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580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1374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1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730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1364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13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860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" name="107 Título"/>
          <p:cNvSpPr txBox="1">
            <a:spLocks/>
          </p:cNvSpPr>
          <p:nvPr/>
        </p:nvSpPr>
        <p:spPr>
          <a:xfrm>
            <a:off x="179512" y="764704"/>
            <a:ext cx="878497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Solución ADD</a:t>
            </a: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28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EJERCICIO ADD y DROP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52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52</a:t>
            </a:fld>
            <a:endParaRPr lang="es-CO" b="1" dirty="0"/>
          </a:p>
        </p:txBody>
      </p:sp>
      <p:graphicFrame>
        <p:nvGraphicFramePr>
          <p:cNvPr id="12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1637412"/>
              </p:ext>
            </p:extLst>
          </p:nvPr>
        </p:nvGraphicFramePr>
        <p:xfrm>
          <a:off x="1907704" y="1628800"/>
          <a:ext cx="5473119" cy="4724400"/>
        </p:xfrm>
        <a:graphic>
          <a:graphicData uri="http://schemas.openxmlformats.org/drawingml/2006/table">
            <a:tbl>
              <a:tblPr/>
              <a:tblGrid>
                <a:gridCol w="1140127"/>
                <a:gridCol w="1596433"/>
                <a:gridCol w="1368918"/>
                <a:gridCol w="1367641"/>
              </a:tblGrid>
              <a:tr h="579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Iteración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Eliminar sitio en nodo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Costo fijo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_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2115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2115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1890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1911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1690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1764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1631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1335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1521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1437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955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1362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740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1295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530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1243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9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107 Título"/>
          <p:cNvSpPr txBox="1">
            <a:spLocks/>
          </p:cNvSpPr>
          <p:nvPr/>
        </p:nvSpPr>
        <p:spPr>
          <a:xfrm>
            <a:off x="179512" y="764704"/>
            <a:ext cx="878497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Solución DROP</a:t>
            </a: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61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REDES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6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6</a:t>
            </a:fld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5116199" y="2658078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Elipse"/>
          <p:cNvSpPr/>
          <p:nvPr/>
        </p:nvSpPr>
        <p:spPr>
          <a:xfrm>
            <a:off x="5802988" y="2656101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Elipse"/>
          <p:cNvSpPr/>
          <p:nvPr/>
        </p:nvSpPr>
        <p:spPr>
          <a:xfrm>
            <a:off x="5793092" y="3441850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Elipse"/>
          <p:cNvSpPr/>
          <p:nvPr/>
        </p:nvSpPr>
        <p:spPr>
          <a:xfrm>
            <a:off x="6539258" y="2656100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Elipse"/>
          <p:cNvSpPr/>
          <p:nvPr/>
        </p:nvSpPr>
        <p:spPr>
          <a:xfrm>
            <a:off x="7206255" y="3441850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Elipse"/>
          <p:cNvSpPr/>
          <p:nvPr/>
        </p:nvSpPr>
        <p:spPr>
          <a:xfrm>
            <a:off x="7251777" y="1919829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Elipse"/>
          <p:cNvSpPr/>
          <p:nvPr/>
        </p:nvSpPr>
        <p:spPr>
          <a:xfrm>
            <a:off x="7999923" y="2656100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Elipse"/>
          <p:cNvSpPr/>
          <p:nvPr/>
        </p:nvSpPr>
        <p:spPr>
          <a:xfrm>
            <a:off x="5828718" y="1921808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18 Conector recto"/>
          <p:cNvCxnSpPr>
            <a:stCxn id="10" idx="0"/>
            <a:endCxn id="18" idx="2"/>
          </p:cNvCxnSpPr>
          <p:nvPr/>
        </p:nvCxnSpPr>
        <p:spPr>
          <a:xfrm flipV="1">
            <a:off x="5295318" y="2094991"/>
            <a:ext cx="533400" cy="56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0" idx="6"/>
            <a:endCxn id="12" idx="2"/>
          </p:cNvCxnSpPr>
          <p:nvPr/>
        </p:nvCxnSpPr>
        <p:spPr>
          <a:xfrm flipV="1">
            <a:off x="5474437" y="2829284"/>
            <a:ext cx="32855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0" idx="4"/>
            <a:endCxn id="13" idx="2"/>
          </p:cNvCxnSpPr>
          <p:nvPr/>
        </p:nvCxnSpPr>
        <p:spPr>
          <a:xfrm>
            <a:off x="5295318" y="3004443"/>
            <a:ext cx="497774" cy="610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8" idx="6"/>
            <a:endCxn id="16" idx="2"/>
          </p:cNvCxnSpPr>
          <p:nvPr/>
        </p:nvCxnSpPr>
        <p:spPr>
          <a:xfrm flipV="1">
            <a:off x="6186956" y="2093012"/>
            <a:ext cx="1064821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8" idx="6"/>
            <a:endCxn id="14" idx="0"/>
          </p:cNvCxnSpPr>
          <p:nvPr/>
        </p:nvCxnSpPr>
        <p:spPr>
          <a:xfrm>
            <a:off x="6186956" y="2094991"/>
            <a:ext cx="531421" cy="561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2" idx="6"/>
            <a:endCxn id="14" idx="2"/>
          </p:cNvCxnSpPr>
          <p:nvPr/>
        </p:nvCxnSpPr>
        <p:spPr>
          <a:xfrm flipV="1">
            <a:off x="6161226" y="2829283"/>
            <a:ext cx="3780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3" idx="6"/>
            <a:endCxn id="15" idx="2"/>
          </p:cNvCxnSpPr>
          <p:nvPr/>
        </p:nvCxnSpPr>
        <p:spPr>
          <a:xfrm>
            <a:off x="6151330" y="3615033"/>
            <a:ext cx="1054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3" idx="6"/>
            <a:endCxn id="14" idx="4"/>
          </p:cNvCxnSpPr>
          <p:nvPr/>
        </p:nvCxnSpPr>
        <p:spPr>
          <a:xfrm flipV="1">
            <a:off x="6151330" y="3002465"/>
            <a:ext cx="567047" cy="6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4" idx="6"/>
            <a:endCxn id="17" idx="2"/>
          </p:cNvCxnSpPr>
          <p:nvPr/>
        </p:nvCxnSpPr>
        <p:spPr>
          <a:xfrm>
            <a:off x="6897496" y="2829283"/>
            <a:ext cx="1102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4" idx="0"/>
            <a:endCxn id="16" idx="2"/>
          </p:cNvCxnSpPr>
          <p:nvPr/>
        </p:nvCxnSpPr>
        <p:spPr>
          <a:xfrm flipV="1">
            <a:off x="6718377" y="2093012"/>
            <a:ext cx="533400" cy="563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4" idx="4"/>
            <a:endCxn id="15" idx="2"/>
          </p:cNvCxnSpPr>
          <p:nvPr/>
        </p:nvCxnSpPr>
        <p:spPr>
          <a:xfrm>
            <a:off x="6718377" y="3002465"/>
            <a:ext cx="487878" cy="6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15" idx="6"/>
            <a:endCxn id="17" idx="4"/>
          </p:cNvCxnSpPr>
          <p:nvPr/>
        </p:nvCxnSpPr>
        <p:spPr>
          <a:xfrm flipV="1">
            <a:off x="7564493" y="3002465"/>
            <a:ext cx="614549" cy="6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16" idx="6"/>
            <a:endCxn id="17" idx="0"/>
          </p:cNvCxnSpPr>
          <p:nvPr/>
        </p:nvCxnSpPr>
        <p:spPr>
          <a:xfrm>
            <a:off x="7610015" y="2093012"/>
            <a:ext cx="569027" cy="563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5443128" y="4087509"/>
            <a:ext cx="23018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fr-FR" sz="2800" i="1" dirty="0">
                <a:latin typeface="Times New Roman" pitchFamily="18" charset="0"/>
              </a:rPr>
              <a:t>G</a:t>
            </a:r>
            <a:r>
              <a:rPr lang="fr-FR" sz="2800" dirty="0">
                <a:latin typeface="Times New Roman" pitchFamily="18" charset="0"/>
              </a:rPr>
              <a:t>(</a:t>
            </a:r>
            <a:r>
              <a:rPr lang="fr-FR" sz="2800" i="1" dirty="0">
                <a:latin typeface="Times New Roman" pitchFamily="18" charset="0"/>
              </a:rPr>
              <a:t>N,A</a:t>
            </a:r>
            <a:r>
              <a:rPr lang="fr-FR" sz="2800" dirty="0">
                <a:latin typeface="Times New Roman" pitchFamily="18" charset="0"/>
              </a:rPr>
              <a:t>)</a:t>
            </a:r>
            <a:endParaRPr lang="fr-FR" sz="2800" i="1" dirty="0">
              <a:latin typeface="Times New Roman" pitchFamily="18" charset="0"/>
            </a:endParaRPr>
          </a:p>
          <a:p>
            <a:pPr eaLnBrk="0" hangingPunct="0"/>
            <a:r>
              <a:rPr lang="fr-FR" sz="2800" i="1" dirty="0">
                <a:latin typeface="Times New Roman" pitchFamily="18" charset="0"/>
              </a:rPr>
              <a:t>N</a:t>
            </a:r>
            <a:r>
              <a:rPr lang="fr-FR" sz="2800" dirty="0">
                <a:latin typeface="Times New Roman" pitchFamily="18" charset="0"/>
              </a:rPr>
              <a:t> = {</a:t>
            </a:r>
            <a:r>
              <a:rPr lang="fr-FR" sz="2800" dirty="0" err="1" smtClean="0">
                <a:latin typeface="Times New Roman" pitchFamily="18" charset="0"/>
              </a:rPr>
              <a:t>nodos</a:t>
            </a:r>
            <a:r>
              <a:rPr lang="fr-FR" sz="2800" dirty="0">
                <a:latin typeface="Times New Roman" pitchFamily="18" charset="0"/>
              </a:rPr>
              <a:t>}</a:t>
            </a:r>
          </a:p>
          <a:p>
            <a:pPr eaLnBrk="0" hangingPunct="0"/>
            <a:r>
              <a:rPr lang="fr-FR" sz="2800" i="1" dirty="0">
                <a:latin typeface="Times New Roman" pitchFamily="18" charset="0"/>
              </a:rPr>
              <a:t>A</a:t>
            </a:r>
            <a:r>
              <a:rPr lang="fr-FR" sz="2800" dirty="0">
                <a:latin typeface="Times New Roman" pitchFamily="18" charset="0"/>
              </a:rPr>
              <a:t> = </a:t>
            </a:r>
            <a:r>
              <a:rPr lang="fr-FR" sz="2800" dirty="0" smtClean="0">
                <a:latin typeface="Times New Roman" pitchFamily="18" charset="0"/>
              </a:rPr>
              <a:t>{</a:t>
            </a:r>
            <a:r>
              <a:rPr lang="fr-FR" sz="2800" dirty="0" err="1" smtClean="0">
                <a:latin typeface="Times New Roman" pitchFamily="18" charset="0"/>
              </a:rPr>
              <a:t>aristas</a:t>
            </a:r>
            <a:r>
              <a:rPr lang="fr-FR" sz="2800" dirty="0" smtClean="0">
                <a:latin typeface="Times New Roman" pitchFamily="18" charset="0"/>
              </a:rPr>
              <a:t>}</a:t>
            </a:r>
            <a:endParaRPr lang="fr-FR" sz="2800" dirty="0">
              <a:latin typeface="Times New Roman" pitchFamily="18" charset="0"/>
            </a:endParaRPr>
          </a:p>
        </p:txBody>
      </p:sp>
      <p:sp>
        <p:nvSpPr>
          <p:cNvPr id="33" name="21 Marcador de contenido"/>
          <p:cNvSpPr>
            <a:spLocks noGrp="1"/>
          </p:cNvSpPr>
          <p:nvPr>
            <p:ph idx="1"/>
          </p:nvPr>
        </p:nvSpPr>
        <p:spPr>
          <a:xfrm>
            <a:off x="430214" y="1600502"/>
            <a:ext cx="4129912" cy="466966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s-CO" sz="2000" dirty="0" smtClean="0"/>
              <a:t>	Existen 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CO" sz="2000" dirty="0" smtClean="0"/>
              <a:t> puntos distintos en el grafo 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s-CO" sz="2000" dirty="0" smtClean="0"/>
              <a:t> que son los candidatos para localizar una instalación:</a:t>
            </a:r>
          </a:p>
          <a:p>
            <a:pPr>
              <a:buNone/>
            </a:pPr>
            <a:r>
              <a:rPr lang="es-CO" sz="2000" dirty="0" smtClean="0"/>
              <a:t>	</a:t>
            </a:r>
            <a:r>
              <a:rPr lang="es-CO" sz="20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CO" sz="20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CO" sz="2000" dirty="0" smtClean="0"/>
              <a:t> = {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CO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s-CO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,. . ., x</a:t>
            </a:r>
            <a:r>
              <a:rPr lang="es-CO" sz="2000" i="1" baseline="-25000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s-CO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CO" sz="20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CO" sz="20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CO" sz="2000" dirty="0" smtClean="0"/>
              <a:t>}. </a:t>
            </a:r>
          </a:p>
          <a:p>
            <a:pPr>
              <a:buNone/>
            </a:pP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	d</a:t>
            </a:r>
            <a:r>
              <a:rPr lang="es-CO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CO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sz="2000" dirty="0" smtClean="0"/>
              <a:t>,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s-CO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O" sz="2000" dirty="0" smtClean="0"/>
              <a:t>= la distancia mínima entre cualquiera de los puntos 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CO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sz="2000" dirty="0" smtClean="0"/>
              <a:t> </a:t>
            </a:r>
            <a:r>
              <a:rPr lang="es-CO" sz="2000" dirty="0" smtClean="0">
                <a:sym typeface="Symbol"/>
              </a:rPr>
              <a:t> </a:t>
            </a:r>
            <a:r>
              <a:rPr lang="es-CO" sz="20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CO" sz="20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CO" sz="2000" dirty="0" smtClean="0"/>
              <a:t> y el nodo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 j </a:t>
            </a:r>
            <a:r>
              <a:rPr lang="es-CO" sz="2000" dirty="0" smtClean="0"/>
              <a:t>en 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>
              <a:buNone/>
            </a:pPr>
            <a:endParaRPr lang="es-CO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s-CO" sz="2000" dirty="0" smtClean="0"/>
              <a:t>	Distancia </a:t>
            </a:r>
            <a:r>
              <a:rPr lang="es-CO" sz="2000" dirty="0"/>
              <a:t>= 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s-CO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CO" sz="2000" baseline="-25000" dirty="0" smtClean="0"/>
              <a:t>1</a:t>
            </a:r>
            <a:r>
              <a:rPr lang="es-CO" sz="2000" dirty="0" smtClean="0"/>
              <a:t> </a:t>
            </a:r>
            <a:r>
              <a:rPr lang="es-CO" sz="2000" dirty="0"/>
              <a:t>, </a:t>
            </a:r>
            <a:r>
              <a:rPr lang="es-CO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CO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CO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s-CO" sz="2000" dirty="0"/>
              <a:t> </a:t>
            </a:r>
            <a:r>
              <a:rPr lang="es-CO" sz="2000" dirty="0" smtClean="0"/>
              <a:t>es </a:t>
            </a:r>
            <a:r>
              <a:rPr lang="es-CO" sz="2000" dirty="0" smtClean="0">
                <a:solidFill>
                  <a:srgbClr val="FF0000"/>
                </a:solidFill>
              </a:rPr>
              <a:t>el camino más corto entre </a:t>
            </a:r>
            <a:r>
              <a:rPr lang="es-CO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CO" sz="20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CO" sz="2000" dirty="0" smtClean="0">
                <a:solidFill>
                  <a:srgbClr val="FF0000"/>
                </a:solidFill>
              </a:rPr>
              <a:t> y </a:t>
            </a:r>
            <a:r>
              <a:rPr lang="es-CO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CO" sz="20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CO" sz="2000" dirty="0" smtClean="0">
                <a:solidFill>
                  <a:srgbClr val="FF0000"/>
                </a:solidFill>
              </a:rPr>
              <a:t> en la red</a:t>
            </a:r>
            <a:r>
              <a:rPr lang="es-CO" sz="2000" dirty="0" smtClean="0"/>
              <a:t>.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8725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REDES -p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medians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7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7</a:t>
            </a:fld>
            <a:endParaRPr lang="es-CO" b="1" dirty="0"/>
          </a:p>
        </p:txBody>
      </p:sp>
      <p:sp>
        <p:nvSpPr>
          <p:cNvPr id="10" name="9 Rectángulo"/>
          <p:cNvSpPr/>
          <p:nvPr/>
        </p:nvSpPr>
        <p:spPr>
          <a:xfrm>
            <a:off x="755576" y="980728"/>
            <a:ext cx="7255823" cy="22467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En el problema </a:t>
            </a:r>
            <a:r>
              <a:rPr lang="es-CO" sz="2000" dirty="0" smtClean="0"/>
              <a:t>de p-</a:t>
            </a:r>
            <a:r>
              <a:rPr lang="es-CO" sz="2000" dirty="0" err="1" smtClean="0"/>
              <a:t>medians</a:t>
            </a:r>
            <a:r>
              <a:rPr lang="es-CO" sz="2000" dirty="0" smtClean="0"/>
              <a:t> se quiere encontrar </a:t>
            </a:r>
            <a:r>
              <a:rPr lang="es-CO" sz="2000" dirty="0"/>
              <a:t>la ubicación de </a:t>
            </a:r>
            <a:r>
              <a:rPr lang="es-CO" sz="20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sz="2000" dirty="0"/>
              <a:t> </a:t>
            </a:r>
            <a:r>
              <a:rPr lang="es-CO" sz="2000" dirty="0" smtClean="0"/>
              <a:t>instalaciones </a:t>
            </a:r>
            <a:r>
              <a:rPr lang="es-CO" sz="2000" dirty="0"/>
              <a:t>para servir </a:t>
            </a:r>
            <a:r>
              <a:rPr lang="es-CO" sz="2000" b="1" dirty="0">
                <a:solidFill>
                  <a:srgbClr val="FF0000"/>
                </a:solidFill>
              </a:rPr>
              <a:t>a </a:t>
            </a:r>
            <a:r>
              <a:rPr lang="es-CO" sz="2000" b="1" dirty="0" smtClean="0">
                <a:solidFill>
                  <a:srgbClr val="FF0000"/>
                </a:solidFill>
              </a:rPr>
              <a:t>un conjunto de </a:t>
            </a:r>
            <a:r>
              <a:rPr lang="es-CO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CO" sz="2000" b="1" dirty="0" smtClean="0">
                <a:solidFill>
                  <a:srgbClr val="FF0000"/>
                </a:solidFill>
              </a:rPr>
              <a:t> nodos </a:t>
            </a:r>
            <a:r>
              <a:rPr lang="es-CO" sz="2000" b="1" dirty="0">
                <a:solidFill>
                  <a:srgbClr val="FF0000"/>
                </a:solidFill>
              </a:rPr>
              <a:t>de </a:t>
            </a:r>
            <a:r>
              <a:rPr lang="es-CO" sz="2000" b="1" dirty="0" smtClean="0">
                <a:solidFill>
                  <a:srgbClr val="FF0000"/>
                </a:solidFill>
              </a:rPr>
              <a:t>demanda </a:t>
            </a:r>
            <a:r>
              <a:rPr lang="es-CO" sz="2000" dirty="0" smtClean="0"/>
              <a:t>de modo </a:t>
            </a:r>
            <a:r>
              <a:rPr lang="es-CO" sz="2000" dirty="0"/>
              <a:t>que el costo </a:t>
            </a:r>
            <a:r>
              <a:rPr lang="es-CO" sz="2000" dirty="0" smtClean="0"/>
              <a:t>total sea al mínimo.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 smtClean="0"/>
              <a:t>La función objetivo consiste en minimizar el costo total asociado a la distancia total recorrida para satisfacer la demanda de un conjunto de clientes (nodos) en un lapso de tiempo. </a:t>
            </a:r>
            <a:r>
              <a:rPr lang="es-CO" sz="2000" dirty="0"/>
              <a:t> </a:t>
            </a:r>
            <a:endParaRPr lang="es-CO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 smtClean="0"/>
              <a:t>No </a:t>
            </a:r>
            <a:r>
              <a:rPr lang="es-CO" sz="2000" dirty="0"/>
              <a:t>hay </a:t>
            </a:r>
            <a:r>
              <a:rPr lang="es-CO" sz="2000" dirty="0" smtClean="0"/>
              <a:t>limitación </a:t>
            </a:r>
            <a:r>
              <a:rPr lang="es-CO" sz="2000" dirty="0"/>
              <a:t>de capacidad en las instalaciones.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27584" y="5258718"/>
            <a:ext cx="76358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sz="3600" dirty="0"/>
          </a:p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Número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de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posibles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soluciones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3" name="12 Imag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618758"/>
            <a:ext cx="1047750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9 Elipse"/>
          <p:cNvSpPr/>
          <p:nvPr/>
        </p:nvSpPr>
        <p:spPr>
          <a:xfrm>
            <a:off x="3058008" y="4085388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1 Elipse"/>
          <p:cNvSpPr/>
          <p:nvPr/>
        </p:nvSpPr>
        <p:spPr>
          <a:xfrm>
            <a:off x="3744797" y="4083411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2 Elipse"/>
          <p:cNvSpPr/>
          <p:nvPr/>
        </p:nvSpPr>
        <p:spPr>
          <a:xfrm>
            <a:off x="3734901" y="5330726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3 Elipse"/>
          <p:cNvSpPr/>
          <p:nvPr/>
        </p:nvSpPr>
        <p:spPr>
          <a:xfrm>
            <a:off x="4481067" y="4083410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4 Elipse"/>
          <p:cNvSpPr/>
          <p:nvPr/>
        </p:nvSpPr>
        <p:spPr>
          <a:xfrm>
            <a:off x="5148064" y="5330726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5 Elipse"/>
          <p:cNvSpPr/>
          <p:nvPr/>
        </p:nvSpPr>
        <p:spPr>
          <a:xfrm>
            <a:off x="5193586" y="3347139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16 Elipse"/>
          <p:cNvSpPr/>
          <p:nvPr/>
        </p:nvSpPr>
        <p:spPr>
          <a:xfrm>
            <a:off x="5941732" y="4083410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17 Elipse"/>
          <p:cNvSpPr/>
          <p:nvPr/>
        </p:nvSpPr>
        <p:spPr>
          <a:xfrm>
            <a:off x="3770527" y="3349118"/>
            <a:ext cx="358238" cy="3463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18 Conector recto"/>
          <p:cNvCxnSpPr>
            <a:stCxn id="14" idx="0"/>
            <a:endCxn id="21" idx="2"/>
          </p:cNvCxnSpPr>
          <p:nvPr/>
        </p:nvCxnSpPr>
        <p:spPr>
          <a:xfrm flipV="1">
            <a:off x="3237127" y="3522301"/>
            <a:ext cx="533400" cy="56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9 Conector recto"/>
          <p:cNvCxnSpPr>
            <a:stCxn id="14" idx="6"/>
            <a:endCxn id="15" idx="2"/>
          </p:cNvCxnSpPr>
          <p:nvPr/>
        </p:nvCxnSpPr>
        <p:spPr>
          <a:xfrm flipV="1">
            <a:off x="3416246" y="4256594"/>
            <a:ext cx="32855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0 Conector recto"/>
          <p:cNvCxnSpPr>
            <a:stCxn id="14" idx="4"/>
            <a:endCxn id="16" idx="2"/>
          </p:cNvCxnSpPr>
          <p:nvPr/>
        </p:nvCxnSpPr>
        <p:spPr>
          <a:xfrm>
            <a:off x="3237127" y="4431753"/>
            <a:ext cx="497774" cy="1072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1 Conector recto"/>
          <p:cNvCxnSpPr>
            <a:stCxn id="21" idx="6"/>
            <a:endCxn id="19" idx="2"/>
          </p:cNvCxnSpPr>
          <p:nvPr/>
        </p:nvCxnSpPr>
        <p:spPr>
          <a:xfrm flipV="1">
            <a:off x="4128765" y="3520322"/>
            <a:ext cx="1064821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2 Conector recto"/>
          <p:cNvCxnSpPr>
            <a:stCxn id="21" idx="6"/>
            <a:endCxn id="17" idx="0"/>
          </p:cNvCxnSpPr>
          <p:nvPr/>
        </p:nvCxnSpPr>
        <p:spPr>
          <a:xfrm>
            <a:off x="4128765" y="3522301"/>
            <a:ext cx="531421" cy="561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3 Conector recto"/>
          <p:cNvCxnSpPr>
            <a:stCxn id="15" idx="6"/>
            <a:endCxn id="17" idx="2"/>
          </p:cNvCxnSpPr>
          <p:nvPr/>
        </p:nvCxnSpPr>
        <p:spPr>
          <a:xfrm flipV="1">
            <a:off x="4103035" y="4256593"/>
            <a:ext cx="3780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4 Conector recto"/>
          <p:cNvCxnSpPr>
            <a:stCxn id="16" idx="6"/>
            <a:endCxn id="18" idx="2"/>
          </p:cNvCxnSpPr>
          <p:nvPr/>
        </p:nvCxnSpPr>
        <p:spPr>
          <a:xfrm>
            <a:off x="4093139" y="5503909"/>
            <a:ext cx="1054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5 Conector recto"/>
          <p:cNvCxnSpPr>
            <a:stCxn id="16" idx="6"/>
            <a:endCxn id="17" idx="4"/>
          </p:cNvCxnSpPr>
          <p:nvPr/>
        </p:nvCxnSpPr>
        <p:spPr>
          <a:xfrm flipV="1">
            <a:off x="4093139" y="4429775"/>
            <a:ext cx="567047" cy="1074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6 Conector recto"/>
          <p:cNvCxnSpPr>
            <a:stCxn id="17" idx="6"/>
            <a:endCxn id="20" idx="2"/>
          </p:cNvCxnSpPr>
          <p:nvPr/>
        </p:nvCxnSpPr>
        <p:spPr>
          <a:xfrm>
            <a:off x="4839305" y="4256593"/>
            <a:ext cx="1102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27 Conector recto"/>
          <p:cNvCxnSpPr>
            <a:stCxn id="17" idx="0"/>
            <a:endCxn id="19" idx="2"/>
          </p:cNvCxnSpPr>
          <p:nvPr/>
        </p:nvCxnSpPr>
        <p:spPr>
          <a:xfrm flipV="1">
            <a:off x="4660186" y="3520322"/>
            <a:ext cx="533400" cy="563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28 Conector recto"/>
          <p:cNvCxnSpPr>
            <a:stCxn id="17" idx="4"/>
            <a:endCxn id="18" idx="2"/>
          </p:cNvCxnSpPr>
          <p:nvPr/>
        </p:nvCxnSpPr>
        <p:spPr>
          <a:xfrm>
            <a:off x="4660186" y="4429775"/>
            <a:ext cx="487878" cy="1074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29 Conector recto"/>
          <p:cNvCxnSpPr>
            <a:stCxn id="18" idx="6"/>
            <a:endCxn id="20" idx="4"/>
          </p:cNvCxnSpPr>
          <p:nvPr/>
        </p:nvCxnSpPr>
        <p:spPr>
          <a:xfrm flipV="1">
            <a:off x="5506302" y="4429775"/>
            <a:ext cx="614549" cy="1074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0 Conector recto"/>
          <p:cNvCxnSpPr>
            <a:stCxn id="19" idx="6"/>
            <a:endCxn id="20" idx="0"/>
          </p:cNvCxnSpPr>
          <p:nvPr/>
        </p:nvCxnSpPr>
        <p:spPr>
          <a:xfrm>
            <a:off x="5551824" y="3520322"/>
            <a:ext cx="569027" cy="563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REDES-p </a:t>
            </a:r>
            <a:r>
              <a:rPr lang="es-CO" dirty="0" err="1" smtClean="0">
                <a:solidFill>
                  <a:schemeClr val="tx2">
                    <a:lumMod val="75000"/>
                  </a:schemeClr>
                </a:solidFill>
              </a:rPr>
              <a:t>medians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8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8</a:t>
            </a:fld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356280" y="2066305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803090" y="284809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1803090" y="4308763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803090" y="568630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1803090" y="1375558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3241983" y="1377537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3241983" y="2850076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3265734" y="4310740"/>
            <a:ext cx="498763" cy="4987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18 Conector recto"/>
          <p:cNvCxnSpPr>
            <a:stCxn id="10" idx="0"/>
            <a:endCxn id="15" idx="2"/>
          </p:cNvCxnSpPr>
          <p:nvPr/>
        </p:nvCxnSpPr>
        <p:spPr>
          <a:xfrm flipV="1">
            <a:off x="605662" y="1624940"/>
            <a:ext cx="1197428" cy="441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0" idx="4"/>
            <a:endCxn id="12" idx="2"/>
          </p:cNvCxnSpPr>
          <p:nvPr/>
        </p:nvCxnSpPr>
        <p:spPr>
          <a:xfrm>
            <a:off x="605662" y="2565068"/>
            <a:ext cx="1197428" cy="53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5" idx="6"/>
            <a:endCxn id="16" idx="2"/>
          </p:cNvCxnSpPr>
          <p:nvPr/>
        </p:nvCxnSpPr>
        <p:spPr>
          <a:xfrm>
            <a:off x="2301853" y="1624940"/>
            <a:ext cx="940130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5" idx="4"/>
            <a:endCxn id="12" idx="0"/>
          </p:cNvCxnSpPr>
          <p:nvPr/>
        </p:nvCxnSpPr>
        <p:spPr>
          <a:xfrm>
            <a:off x="2052472" y="1874321"/>
            <a:ext cx="0" cy="973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2" idx="6"/>
            <a:endCxn id="17" idx="2"/>
          </p:cNvCxnSpPr>
          <p:nvPr/>
        </p:nvCxnSpPr>
        <p:spPr>
          <a:xfrm>
            <a:off x="2301853" y="3097480"/>
            <a:ext cx="940130" cy="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2" idx="4"/>
            <a:endCxn id="13" idx="0"/>
          </p:cNvCxnSpPr>
          <p:nvPr/>
        </p:nvCxnSpPr>
        <p:spPr>
          <a:xfrm>
            <a:off x="2052472" y="3346861"/>
            <a:ext cx="0" cy="96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6" idx="4"/>
            <a:endCxn id="17" idx="0"/>
          </p:cNvCxnSpPr>
          <p:nvPr/>
        </p:nvCxnSpPr>
        <p:spPr>
          <a:xfrm>
            <a:off x="3491365" y="1876300"/>
            <a:ext cx="0" cy="97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3" idx="6"/>
            <a:endCxn id="17" idx="4"/>
          </p:cNvCxnSpPr>
          <p:nvPr/>
        </p:nvCxnSpPr>
        <p:spPr>
          <a:xfrm flipV="1">
            <a:off x="2301853" y="3348839"/>
            <a:ext cx="1189512" cy="1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3" idx="6"/>
            <a:endCxn id="18" idx="2"/>
          </p:cNvCxnSpPr>
          <p:nvPr/>
        </p:nvCxnSpPr>
        <p:spPr>
          <a:xfrm>
            <a:off x="2301853" y="4558145"/>
            <a:ext cx="963881" cy="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3" idx="4"/>
            <a:endCxn id="14" idx="0"/>
          </p:cNvCxnSpPr>
          <p:nvPr/>
        </p:nvCxnSpPr>
        <p:spPr>
          <a:xfrm>
            <a:off x="2052472" y="4807526"/>
            <a:ext cx="0" cy="8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14" idx="6"/>
            <a:endCxn id="18" idx="4"/>
          </p:cNvCxnSpPr>
          <p:nvPr/>
        </p:nvCxnSpPr>
        <p:spPr>
          <a:xfrm flipV="1">
            <a:off x="2301853" y="4809503"/>
            <a:ext cx="1213263" cy="112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463137" y="3723658"/>
          <a:ext cx="900215" cy="2280285"/>
        </p:xfrm>
        <a:graphic>
          <a:graphicData uri="http://schemas.openxmlformats.org/drawingml/2006/table">
            <a:tbl>
              <a:tblPr/>
              <a:tblGrid>
                <a:gridCol w="443584"/>
                <a:gridCol w="456631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Demanda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30 CuadroTexto"/>
          <p:cNvSpPr txBox="1"/>
          <p:nvPr/>
        </p:nvSpPr>
        <p:spPr>
          <a:xfrm>
            <a:off x="926275" y="153191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71797" y="281247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696192" y="2147451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527465" y="124492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515589" y="266996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038103" y="214745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743693" y="361999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598717" y="367936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2681844" y="42375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767444" y="5068782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39340" y="515190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pic>
        <p:nvPicPr>
          <p:cNvPr id="42" name="41 Imagen" descr="Question_Marks_ma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412776"/>
            <a:ext cx="1686235" cy="140593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716016" y="3501008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¿</a:t>
            </a:r>
            <a:r>
              <a:rPr lang="es-CO" sz="2800" b="1" dirty="0" smtClean="0"/>
              <a:t>Qué representan los números sobre los arcos?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723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LOCALIZACIÓN EN REDES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9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/>
              <a:pPr algn="ctr"/>
              <a:t>9</a:t>
            </a:fld>
            <a:endParaRPr lang="es-CO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20288" y="1280556"/>
            <a:ext cx="712618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defRPr/>
            </a:pPr>
            <a:r>
              <a:rPr kumimoji="0" lang="es-CO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s-CO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	</a:t>
            </a:r>
            <a:r>
              <a:rPr lang="es-CO" sz="2000" kern="0" dirty="0" smtClean="0"/>
              <a:t>índice del nodo de localización candidato </a:t>
            </a:r>
            <a:endParaRPr kumimoji="0" lang="es-CO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defRPr/>
            </a:pPr>
            <a:r>
              <a:rPr kumimoji="0" lang="es-CO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s-CO" sz="2000" kern="0" dirty="0" smtClean="0"/>
              <a:t>		índice del nodo de demanda </a:t>
            </a:r>
            <a:endParaRPr kumimoji="0" lang="es-CO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  <a:defRPr/>
            </a:pPr>
            <a:r>
              <a:rPr kumimoji="0" lang="es-CO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s-CO" sz="20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s-CO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s-CO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demanda del nodo </a:t>
            </a:r>
            <a:r>
              <a:rPr lang="es-CO" sz="2000" i="1" kern="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defRPr/>
            </a:pPr>
            <a:r>
              <a:rPr kumimoji="0" lang="es-CO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s-CO" sz="20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ij</a:t>
            </a:r>
            <a:r>
              <a:rPr kumimoji="0" lang="es-CO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s-CO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distancia entre </a:t>
            </a:r>
            <a:r>
              <a:rPr lang="es-CO" sz="2000" kern="0" dirty="0" smtClean="0"/>
              <a:t>el nodo candidato de localización </a:t>
            </a:r>
            <a:r>
              <a:rPr lang="es-CO" sz="2000" i="1" kern="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sz="2000" kern="0" dirty="0" smtClean="0"/>
              <a:t> </a:t>
            </a:r>
            <a:r>
              <a:rPr kumimoji="0" lang="es-CO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</a:t>
            </a:r>
            <a:r>
              <a:rPr lang="es-CO" sz="2000" kern="0" dirty="0" smtClean="0"/>
              <a:t>el 	nodo de demanda</a:t>
            </a:r>
            <a:r>
              <a:rPr lang="es-CO" sz="2000" i="1" kern="0" dirty="0" smtClean="0">
                <a:latin typeface="Times New Roman" pitchFamily="18" charset="0"/>
                <a:cs typeface="Times New Roman" pitchFamily="18" charset="0"/>
              </a:rPr>
              <a:t> j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  <a:defRPr/>
            </a:pPr>
            <a:r>
              <a:rPr kumimoji="0" lang="es-CO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s-CO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	Número de instalaciones a ser localizadas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865643"/>
              </p:ext>
            </p:extLst>
          </p:nvPr>
        </p:nvGraphicFramePr>
        <p:xfrm>
          <a:off x="1175658" y="4366326"/>
          <a:ext cx="6709558" cy="1388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cuación" r:id="rId3" imgW="4305240" imgH="939600" progId="Equation.3">
                  <p:embed/>
                </p:oleObj>
              </mc:Choice>
              <mc:Fallback>
                <p:oleObj name="Ecuación" r:id="rId3" imgW="43052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658" y="4366326"/>
                        <a:ext cx="6709558" cy="13885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71241" y="3705101"/>
            <a:ext cx="6130204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s-CO" sz="2000" dirty="0"/>
              <a:t>Variables de decisión :</a:t>
            </a:r>
          </a:p>
        </p:txBody>
      </p:sp>
    </p:spTree>
    <p:extLst>
      <p:ext uri="{BB962C8B-B14F-4D97-AF65-F5344CB8AC3E}">
        <p14:creationId xmlns:p14="http://schemas.microsoft.com/office/powerpoint/2010/main" val="7710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5062</Words>
  <Application>Microsoft Office PowerPoint</Application>
  <PresentationFormat>Presentación en pantalla (4:3)</PresentationFormat>
  <Paragraphs>4108</Paragraphs>
  <Slides>52</Slides>
  <Notes>5</Notes>
  <HiddenSlides>3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4" baseType="lpstr">
      <vt:lpstr>Tema de Office</vt:lpstr>
      <vt:lpstr>Ecuación</vt:lpstr>
      <vt:lpstr>Presentación de PowerPoint</vt:lpstr>
      <vt:lpstr>AGENDA</vt:lpstr>
      <vt:lpstr>LOCALIZACIÓN EN REDES</vt:lpstr>
      <vt:lpstr>LOCALIZACIÓN EN REDES</vt:lpstr>
      <vt:lpstr>LOCALIZACIÓN EN REDES</vt:lpstr>
      <vt:lpstr>LOCALIZACIÓN EN REDES</vt:lpstr>
      <vt:lpstr>LOCALIZACIÓN EN REDES -p medians</vt:lpstr>
      <vt:lpstr>LOCALIZACIÓN EN REDES-p medians</vt:lpstr>
      <vt:lpstr>LOCALIZACIÓN EN REDES</vt:lpstr>
      <vt:lpstr>LOCALIZACIÓN EN REDES -p medians</vt:lpstr>
      <vt:lpstr>LOCALIZACIÓN EN REDES –p centres</vt:lpstr>
      <vt:lpstr>LOCALIZACIÓN EN REDES-p medians</vt:lpstr>
      <vt:lpstr>LOCALIZACIÓN EN REDES-p medians</vt:lpstr>
      <vt:lpstr>LOCALIZACIÓN EN REDES-p medians</vt:lpstr>
      <vt:lpstr>LOCALIZACIÓN EN REDES -p medians</vt:lpstr>
      <vt:lpstr>LOCALIZACIÓN EN REDES -p medians</vt:lpstr>
      <vt:lpstr>LOCALIZACIÓN EN REDES -p medians</vt:lpstr>
      <vt:lpstr>LOCALIZACIÓN EN REDES -p medians</vt:lpstr>
      <vt:lpstr>LOCALIZACIÓN EN REDES -p medians</vt:lpstr>
      <vt:lpstr>LOCALIZACIÓN EN REDES -p medians</vt:lpstr>
      <vt:lpstr>LOCALIZACIÓN EN REDES -p medians</vt:lpstr>
      <vt:lpstr>LOCALIZACIÓN EN REDES -p medians</vt:lpstr>
      <vt:lpstr>LOCALIZACIÓN EN REDES -p medians</vt:lpstr>
      <vt:lpstr>LOCALIZACIÓN EN REDES -p medians</vt:lpstr>
      <vt:lpstr>Ejercicio</vt:lpstr>
      <vt:lpstr>OTRA INSTANCIA</vt:lpstr>
      <vt:lpstr>MODELO MATEMÁTICO</vt:lpstr>
      <vt:lpstr>MODELO MATEMÁTICO</vt:lpstr>
      <vt:lpstr>COSTOS</vt:lpstr>
      <vt:lpstr>ALGORITMO ADD</vt:lpstr>
      <vt:lpstr>ALGORITMO ADD</vt:lpstr>
      <vt:lpstr>ALGORITMO ADD</vt:lpstr>
      <vt:lpstr>ALGORITMO ADD</vt:lpstr>
      <vt:lpstr>ALGORITMO ADD</vt:lpstr>
      <vt:lpstr>ALGORITMO ADD</vt:lpstr>
      <vt:lpstr>ALGORITMO ADD</vt:lpstr>
      <vt:lpstr>ALGORITMO ADD</vt:lpstr>
      <vt:lpstr>ALGORITMO ADD</vt:lpstr>
      <vt:lpstr>ALGORITMO ADD</vt:lpstr>
      <vt:lpstr>ALGORITMO ADD</vt:lpstr>
      <vt:lpstr>ALGORITMO DROP</vt:lpstr>
      <vt:lpstr>ALGORITMO DROP</vt:lpstr>
      <vt:lpstr>ALGORITMO DROP</vt:lpstr>
      <vt:lpstr>ALGORITMO DROP</vt:lpstr>
      <vt:lpstr>ALGORITMO DROP</vt:lpstr>
      <vt:lpstr>ALGORITMO DROP</vt:lpstr>
      <vt:lpstr>ALGORITMO DROP</vt:lpstr>
      <vt:lpstr>ALGORITMO DROP</vt:lpstr>
      <vt:lpstr>EJERCICIO ADD y DROP</vt:lpstr>
      <vt:lpstr>EJERCICIO ADD y DROP</vt:lpstr>
      <vt:lpstr>EJERCICIO ADD y DROP</vt:lpstr>
      <vt:lpstr>EJERCICIO ADD y DROP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Carlos Eduardo Montoya Casas</dc:creator>
  <cp:lastModifiedBy>Héctor Andrés López Ospina</cp:lastModifiedBy>
  <cp:revision>265</cp:revision>
  <dcterms:created xsi:type="dcterms:W3CDTF">2013-08-24T14:57:09Z</dcterms:created>
  <dcterms:modified xsi:type="dcterms:W3CDTF">2016-08-04T13:52:36Z</dcterms:modified>
</cp:coreProperties>
</file>