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0" r:id="rId6"/>
    <p:sldId id="259" r:id="rId7"/>
    <p:sldId id="268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DBBFB-4B98-42E5-A534-8D309E5F0B08}" v="40" dt="2025-10-02T13:20:2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Zamora Picazo" userId="4354f4aa-d855-4c88-ab21-c4609db47b84" providerId="ADAL" clId="{FB364DB0-0103-4D2F-BFDA-4DCB6883C9A8}"/>
    <pc:docChg chg="undo custSel addSld delSld modSld">
      <pc:chgData name="Oscar Zamora Picazo" userId="4354f4aa-d855-4c88-ab21-c4609db47b84" providerId="ADAL" clId="{FB364DB0-0103-4D2F-BFDA-4DCB6883C9A8}" dt="2025-10-02T14:35:36.458" v="1077" actId="1076"/>
      <pc:docMkLst>
        <pc:docMk/>
      </pc:docMkLst>
      <pc:sldChg chg="addSp modSp mod setBg">
        <pc:chgData name="Oscar Zamora Picazo" userId="4354f4aa-d855-4c88-ab21-c4609db47b84" providerId="ADAL" clId="{FB364DB0-0103-4D2F-BFDA-4DCB6883C9A8}" dt="2025-10-02T13:20:52.976" v="1069" actId="20577"/>
        <pc:sldMkLst>
          <pc:docMk/>
          <pc:sldMk cId="871070729" sldId="256"/>
        </pc:sldMkLst>
        <pc:spChg chg="mod">
          <ac:chgData name="Oscar Zamora Picazo" userId="4354f4aa-d855-4c88-ab21-c4609db47b84" providerId="ADAL" clId="{FB364DB0-0103-4D2F-BFDA-4DCB6883C9A8}" dt="2025-10-02T13:20:44.539" v="1057" actId="20577"/>
          <ac:spMkLst>
            <pc:docMk/>
            <pc:sldMk cId="871070729" sldId="256"/>
            <ac:spMk id="2" creationId="{E7FE43F9-8E7D-E1F7-D76D-2042C506F0F4}"/>
          </ac:spMkLst>
        </pc:spChg>
        <pc:spChg chg="mod">
          <ac:chgData name="Oscar Zamora Picazo" userId="4354f4aa-d855-4c88-ab21-c4609db47b84" providerId="ADAL" clId="{FB364DB0-0103-4D2F-BFDA-4DCB6883C9A8}" dt="2025-10-02T13:20:52.976" v="1069" actId="20577"/>
          <ac:spMkLst>
            <pc:docMk/>
            <pc:sldMk cId="871070729" sldId="256"/>
            <ac:spMk id="3" creationId="{6E8F1DDC-8C10-6B1B-F9F7-EDA4B26293F8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8" creationId="{577D6B2E-37A3-429E-A37C-F30ED6487282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0" creationId="{5CEAD642-85CF-4750-8432-7C80C901F001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2" creationId="{FA33EEAE-15D5-4119-8C1E-89D943F911EF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4" creationId="{730D8B3B-9B80-4025-B934-26DC7D7CD231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6" creationId="{1064D5D5-227B-4F66-9AEA-46F570E793BD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8" creationId="{646B67A4-D328-4747-A82B-65E84FA46368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20" creationId="{B5A1B09C-1565-46F8-B70F-621C5EB48A09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22" creationId="{8C516CC8-80AC-446C-A56E-9F54B7210402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21:24.438" v="1070" actId="20577"/>
        <pc:sldMkLst>
          <pc:docMk/>
          <pc:sldMk cId="2403113811" sldId="257"/>
        </pc:sldMkLst>
        <pc:spChg chg="mo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2" creationId="{25A974E4-6DCA-06CF-4177-D8D5689829A1}"/>
          </ac:spMkLst>
        </pc:spChg>
        <pc:spChg chg="mod">
          <ac:chgData name="Oscar Zamora Picazo" userId="4354f4aa-d855-4c88-ab21-c4609db47b84" providerId="ADAL" clId="{FB364DB0-0103-4D2F-BFDA-4DCB6883C9A8}" dt="2025-10-02T13:21:24.438" v="1070" actId="20577"/>
          <ac:spMkLst>
            <pc:docMk/>
            <pc:sldMk cId="2403113811" sldId="257"/>
            <ac:spMk id="3" creationId="{9C17EA64-FCFE-64CD-122A-4C0B1E7621EA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6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2:44.738" v="931" actId="1076"/>
        <pc:sldMkLst>
          <pc:docMk/>
          <pc:sldMk cId="546931273" sldId="258"/>
        </pc:sldMkLst>
        <pc:spChg chg="mo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2" creationId="{624BF9E1-D5A7-70AD-EAD8-668F96E23489}"/>
          </ac:spMkLst>
        </pc:spChg>
        <pc:spChg chg="mod">
          <ac:chgData name="Oscar Zamora Picazo" userId="4354f4aa-d855-4c88-ab21-c4609db47b84" providerId="ADAL" clId="{FB364DB0-0103-4D2F-BFDA-4DCB6883C9A8}" dt="2025-10-02T13:02:44.738" v="931" actId="1076"/>
          <ac:spMkLst>
            <pc:docMk/>
            <pc:sldMk cId="546931273" sldId="258"/>
            <ac:spMk id="3" creationId="{04277E9F-C3EC-F03D-13B9-C990EB30F9F1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6" creationId="{53E5B1A8-3AC9-4BD1-9BBC-78CA94F2D1BA}"/>
          </ac:spMkLst>
        </pc:spChg>
      </pc:sldChg>
      <pc:sldChg chg="addSp delSp modSp mod setBg">
        <pc:chgData name="Oscar Zamora Picazo" userId="4354f4aa-d855-4c88-ab21-c4609db47b84" providerId="ADAL" clId="{FB364DB0-0103-4D2F-BFDA-4DCB6883C9A8}" dt="2025-10-02T13:02:29.170" v="929" actId="1076"/>
        <pc:sldMkLst>
          <pc:docMk/>
          <pc:sldMk cId="694599140" sldId="259"/>
        </pc:sldMkLst>
        <pc:spChg chg="mod">
          <ac:chgData name="Oscar Zamora Picazo" userId="4354f4aa-d855-4c88-ab21-c4609db47b84" providerId="ADAL" clId="{FB364DB0-0103-4D2F-BFDA-4DCB6883C9A8}" dt="2025-10-02T12:57:43.681" v="915" actId="1035"/>
          <ac:spMkLst>
            <pc:docMk/>
            <pc:sldMk cId="694599140" sldId="259"/>
            <ac:spMk id="2" creationId="{580B1102-660E-145D-F032-B564F89914C9}"/>
          </ac:spMkLst>
        </pc:spChg>
        <pc:spChg chg="add mod">
          <ac:chgData name="Oscar Zamora Picazo" userId="4354f4aa-d855-4c88-ab21-c4609db47b84" providerId="ADAL" clId="{FB364DB0-0103-4D2F-BFDA-4DCB6883C9A8}" dt="2025-10-02T13:02:29.170" v="929" actId="1076"/>
          <ac:spMkLst>
            <pc:docMk/>
            <pc:sldMk cId="694599140" sldId="259"/>
            <ac:spMk id="5" creationId="{C34A21AF-B55F-27F8-E86B-3550B06D2F1D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0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2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4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6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8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3:11.742" v="934" actId="1076"/>
        <pc:sldMkLst>
          <pc:docMk/>
          <pc:sldMk cId="2901578662" sldId="260"/>
        </pc:sldMkLst>
        <pc:spChg chg="mo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2" creationId="{0E7DAF5A-D322-D054-5241-35C293924008}"/>
          </ac:spMkLst>
        </pc:spChg>
        <pc:spChg chg="mod">
          <ac:chgData name="Oscar Zamora Picazo" userId="4354f4aa-d855-4c88-ab21-c4609db47b84" providerId="ADAL" clId="{FB364DB0-0103-4D2F-BFDA-4DCB6883C9A8}" dt="2025-10-02T13:03:11.742" v="934" actId="1076"/>
          <ac:spMkLst>
            <pc:docMk/>
            <pc:sldMk cId="2901578662" sldId="260"/>
            <ac:spMk id="3" creationId="{991D5C0B-0E74-CE99-B143-3CA2ED754731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6" creationId="{53E5B1A8-3AC9-4BD1-9BBC-78CA94F2D1BA}"/>
          </ac:spMkLst>
        </pc:spChg>
      </pc:sldChg>
      <pc:sldChg chg="addSp delSp modSp mod setBg">
        <pc:chgData name="Oscar Zamora Picazo" userId="4354f4aa-d855-4c88-ab21-c4609db47b84" providerId="ADAL" clId="{FB364DB0-0103-4D2F-BFDA-4DCB6883C9A8}" dt="2025-10-02T13:03:22.008" v="935" actId="1076"/>
        <pc:sldMkLst>
          <pc:docMk/>
          <pc:sldMk cId="3681339354" sldId="261"/>
        </pc:sldMkLst>
        <pc:spChg chg="mo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" creationId="{3407533D-1EA6-0B64-25A0-6FCE89C92A2F}"/>
          </ac:spMkLst>
        </pc:spChg>
        <pc:spChg chg="add mod">
          <ac:chgData name="Oscar Zamora Picazo" userId="4354f4aa-d855-4c88-ab21-c4609db47b84" providerId="ADAL" clId="{FB364DB0-0103-4D2F-BFDA-4DCB6883C9A8}" dt="2025-10-02T13:03:22.008" v="935" actId="1076"/>
          <ac:spMkLst>
            <pc:docMk/>
            <pc:sldMk cId="3681339354" sldId="261"/>
            <ac:spMk id="3" creationId="{96E96D8C-6723-DBA3-27CD-FE0DB62E12E1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4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6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8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0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2" creationId="{C3944F27-CA70-4E84-A51A-E6BF89558979}"/>
          </ac:spMkLst>
        </pc:spChg>
        <pc:picChg chg="del mod">
          <ac:chgData name="Oscar Zamora Picazo" userId="4354f4aa-d855-4c88-ab21-c4609db47b84" providerId="ADAL" clId="{FB364DB0-0103-4D2F-BFDA-4DCB6883C9A8}" dt="2025-10-02T09:38:20.349" v="400" actId="478"/>
          <ac:picMkLst>
            <pc:docMk/>
            <pc:sldMk cId="3681339354" sldId="261"/>
            <ac:picMk id="7" creationId="{4ADC376A-6ABA-CCB6-0433-0EA40FB259F0}"/>
          </ac:picMkLst>
        </pc:picChg>
        <pc:picChg chg="mod ord modCrop">
          <ac:chgData name="Oscar Zamora Picazo" userId="4354f4aa-d855-4c88-ab21-c4609db47b84" providerId="ADAL" clId="{FB364DB0-0103-4D2F-BFDA-4DCB6883C9A8}" dt="2025-10-02T11:35:55.197" v="519" actId="27614"/>
          <ac:picMkLst>
            <pc:docMk/>
            <pc:sldMk cId="3681339354" sldId="261"/>
            <ac:picMk id="9" creationId="{DAB38F49-BF7A-69EA-411F-BD0DD58BF035}"/>
          </ac:picMkLst>
        </pc:picChg>
      </pc:sldChg>
      <pc:sldChg chg="addSp modSp mod setBg">
        <pc:chgData name="Oscar Zamora Picazo" userId="4354f4aa-d855-4c88-ab21-c4609db47b84" providerId="ADAL" clId="{FB364DB0-0103-4D2F-BFDA-4DCB6883C9A8}" dt="2025-10-02T11:36:27.048" v="527" actId="26606"/>
        <pc:sldMkLst>
          <pc:docMk/>
          <pc:sldMk cId="2301094813" sldId="262"/>
        </pc:sldMkLst>
        <pc:spChg chg="mo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2" creationId="{D060D600-A301-9BBE-97A7-A4C7C9D563DE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9" creationId="{A8384FB5-9ADC-4DDC-881B-597D56F5B15D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1" creationId="{1199E1B1-A8C0-4FE8-A5A8-1CB41D69F857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3" creationId="{84A8DE83-DE75-4B41-9DB4-A7EC0B0DEC0B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5" creationId="{A7009A0A-BEF5-4EAC-AF15-E4F9F002E239}"/>
          </ac:spMkLst>
        </pc:spChg>
        <pc:picChg chg="mod">
          <ac:chgData name="Oscar Zamora Picazo" userId="4354f4aa-d855-4c88-ab21-c4609db47b84" providerId="ADAL" clId="{FB364DB0-0103-4D2F-BFDA-4DCB6883C9A8}" dt="2025-10-02T11:36:27.048" v="527" actId="26606"/>
          <ac:picMkLst>
            <pc:docMk/>
            <pc:sldMk cId="2301094813" sldId="262"/>
            <ac:picMk id="4" creationId="{6C5EB1BE-8FA1-CF10-7F57-2E3071D43F8C}"/>
          </ac:picMkLst>
        </pc:picChg>
      </pc:sldChg>
      <pc:sldChg chg="addSp modSp mod setBg">
        <pc:chgData name="Oscar Zamora Picazo" userId="4354f4aa-d855-4c88-ab21-c4609db47b84" providerId="ADAL" clId="{FB364DB0-0103-4D2F-BFDA-4DCB6883C9A8}" dt="2025-10-02T13:03:39.738" v="937" actId="1076"/>
        <pc:sldMkLst>
          <pc:docMk/>
          <pc:sldMk cId="156412733" sldId="263"/>
        </pc:sldMkLst>
        <pc:spChg chg="mo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2" creationId="{A8D180DB-BA00-41DF-7C28-E3CB1BC83A5D}"/>
          </ac:spMkLst>
        </pc:spChg>
        <pc:spChg chg="mod">
          <ac:chgData name="Oscar Zamora Picazo" userId="4354f4aa-d855-4c88-ab21-c4609db47b84" providerId="ADAL" clId="{FB364DB0-0103-4D2F-BFDA-4DCB6883C9A8}" dt="2025-10-02T13:03:39.738" v="937" actId="1076"/>
          <ac:spMkLst>
            <pc:docMk/>
            <pc:sldMk cId="156412733" sldId="263"/>
            <ac:spMk id="3" creationId="{63D9F926-5934-189D-CDFC-7C2BEF387636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6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3:46.891" v="938" actId="1076"/>
        <pc:sldMkLst>
          <pc:docMk/>
          <pc:sldMk cId="2145823400" sldId="264"/>
        </pc:sldMkLst>
        <pc:spChg chg="mod">
          <ac:chgData name="Oscar Zamora Picazo" userId="4354f4aa-d855-4c88-ab21-c4609db47b84" providerId="ADAL" clId="{FB364DB0-0103-4D2F-BFDA-4DCB6883C9A8}" dt="2025-10-02T11:36:49.417" v="551" actId="1036"/>
          <ac:spMkLst>
            <pc:docMk/>
            <pc:sldMk cId="2145823400" sldId="264"/>
            <ac:spMk id="2" creationId="{7E06227F-671C-10D6-7B6B-CD8B32E36B95}"/>
          </ac:spMkLst>
        </pc:spChg>
        <pc:spChg chg="mod">
          <ac:chgData name="Oscar Zamora Picazo" userId="4354f4aa-d855-4c88-ab21-c4609db47b84" providerId="ADAL" clId="{FB364DB0-0103-4D2F-BFDA-4DCB6883C9A8}" dt="2025-10-02T13:03:46.891" v="938" actId="1076"/>
          <ac:spMkLst>
            <pc:docMk/>
            <pc:sldMk cId="2145823400" sldId="264"/>
            <ac:spMk id="3" creationId="{B023814E-9A96-C595-1D53-D4E2079E1EF8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0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2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4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6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8" creationId="{C3944F27-CA70-4E84-A51A-E6BF89558979}"/>
          </ac:spMkLst>
        </pc:spChg>
        <pc:picChg chg="mod">
          <ac:chgData name="Oscar Zamora Picazo" userId="4354f4aa-d855-4c88-ab21-c4609db47b84" providerId="ADAL" clId="{FB364DB0-0103-4D2F-BFDA-4DCB6883C9A8}" dt="2025-10-02T12:48:51.326" v="819" actId="1076"/>
          <ac:picMkLst>
            <pc:docMk/>
            <pc:sldMk cId="2145823400" sldId="264"/>
            <ac:picMk id="5" creationId="{7216715B-D0A9-9EA5-7ABD-DEC10469F868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1:37:24.909" v="574" actId="26606"/>
        <pc:sldMkLst>
          <pc:docMk/>
          <pc:sldMk cId="3828168800" sldId="265"/>
        </pc:sldMkLst>
        <pc:spChg chg="mo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2" creationId="{D414ED7C-5AA7-3D69-3AF8-2AC3A3131459}"/>
          </ac:spMkLst>
        </pc:spChg>
        <pc:spChg chg="mo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3" creationId="{E5FF2FE4-D69D-4F87-A941-3F02DE09586F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1" creationId="{A8384FB5-9ADC-4DDC-881B-597D56F5B15D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3" creationId="{1199E1B1-A8C0-4FE8-A5A8-1CB41D69F857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5" creationId="{84A8DE83-DE75-4B41-9DB4-A7EC0B0DEC0B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7" creationId="{A7009A0A-BEF5-4EAC-AF15-E4F9F002E239}"/>
          </ac:spMkLst>
        </pc:spChg>
        <pc:picChg chg="add mod">
          <ac:chgData name="Oscar Zamora Picazo" userId="4354f4aa-d855-4c88-ab21-c4609db47b84" providerId="ADAL" clId="{FB364DB0-0103-4D2F-BFDA-4DCB6883C9A8}" dt="2025-10-02T11:37:24.909" v="574" actId="26606"/>
          <ac:picMkLst>
            <pc:docMk/>
            <pc:sldMk cId="3828168800" sldId="265"/>
            <ac:picMk id="6" creationId="{D8C46FAD-B307-F09D-ED4B-A717A6291494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3:03:58.723" v="939" actId="1076"/>
        <pc:sldMkLst>
          <pc:docMk/>
          <pc:sldMk cId="3865240521" sldId="266"/>
        </pc:sldMkLst>
        <pc:spChg chg="mo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2" creationId="{EAAFC0B0-B743-CF69-783A-6E8C1F1281E1}"/>
          </ac:spMkLst>
        </pc:spChg>
        <pc:spChg chg="mod">
          <ac:chgData name="Oscar Zamora Picazo" userId="4354f4aa-d855-4c88-ab21-c4609db47b84" providerId="ADAL" clId="{FB364DB0-0103-4D2F-BFDA-4DCB6883C9A8}" dt="2025-10-02T13:03:58.723" v="939" actId="1076"/>
          <ac:spMkLst>
            <pc:docMk/>
            <pc:sldMk cId="3865240521" sldId="266"/>
            <ac:spMk id="3" creationId="{C0E9800C-CFBE-7753-9A1E-36D7F9D8530A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6" creationId="{53E5B1A8-3AC9-4BD1-9BBC-78CA94F2D1BA}"/>
          </ac:spMkLst>
        </pc:spChg>
      </pc:sldChg>
      <pc:sldChg chg="addSp delSp modSp add mod setBg">
        <pc:chgData name="Oscar Zamora Picazo" userId="4354f4aa-d855-4c88-ab21-c4609db47b84" providerId="ADAL" clId="{FB364DB0-0103-4D2F-BFDA-4DCB6883C9A8}" dt="2025-10-02T14:35:36.458" v="1077" actId="1076"/>
        <pc:sldMkLst>
          <pc:docMk/>
          <pc:sldMk cId="3438522871" sldId="267"/>
        </pc:sldMkLst>
        <pc:spChg chg="mo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" creationId="{599019E5-ECF1-2AA7-29EC-CC65556C938F}"/>
          </ac:spMkLst>
        </pc:spChg>
        <pc:spChg chg="add mod">
          <ac:chgData name="Oscar Zamora Picazo" userId="4354f4aa-d855-4c88-ab21-c4609db47b84" providerId="ADAL" clId="{FB364DB0-0103-4D2F-BFDA-4DCB6883C9A8}" dt="2025-10-02T13:04:06.343" v="940" actId="1076"/>
          <ac:spMkLst>
            <pc:docMk/>
            <pc:sldMk cId="3438522871" sldId="267"/>
            <ac:spMk id="9" creationId="{EEC77B49-C367-1C04-241E-6EA29E597F01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4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6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8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0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2" creationId="{53E5B1A8-3AC9-4BD1-9BBC-78CA94F2D1BA}"/>
          </ac:spMkLst>
        </pc:spChg>
        <pc:picChg chg="add del mod">
          <ac:chgData name="Oscar Zamora Picazo" userId="4354f4aa-d855-4c88-ab21-c4609db47b84" providerId="ADAL" clId="{FB364DB0-0103-4D2F-BFDA-4DCB6883C9A8}" dt="2025-10-02T14:17:49.061" v="1071" actId="478"/>
          <ac:picMkLst>
            <pc:docMk/>
            <pc:sldMk cId="3438522871" sldId="267"/>
            <ac:picMk id="4" creationId="{BDEA7670-8AD4-E502-66F9-440986E21BC9}"/>
          </ac:picMkLst>
        </pc:picChg>
        <pc:picChg chg="add mod modCrop">
          <ac:chgData name="Oscar Zamora Picazo" userId="4354f4aa-d855-4c88-ab21-c4609db47b84" providerId="ADAL" clId="{FB364DB0-0103-4D2F-BFDA-4DCB6883C9A8}" dt="2025-10-02T14:35:36.458" v="1077" actId="1076"/>
          <ac:picMkLst>
            <pc:docMk/>
            <pc:sldMk cId="3438522871" sldId="267"/>
            <ac:picMk id="5" creationId="{F650AFFD-A86B-830F-1019-DB55B9C09A15}"/>
          </ac:picMkLst>
        </pc:picChg>
        <pc:picChg chg="add del mod">
          <ac:chgData name="Oscar Zamora Picazo" userId="4354f4aa-d855-4c88-ab21-c4609db47b84" providerId="ADAL" clId="{FB364DB0-0103-4D2F-BFDA-4DCB6883C9A8}" dt="2025-10-02T12:56:00.506" v="869" actId="478"/>
          <ac:picMkLst>
            <pc:docMk/>
            <pc:sldMk cId="3438522871" sldId="267"/>
            <ac:picMk id="7" creationId="{648A769C-E3B6-5564-144D-5ADD25880FEA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3:02:21.524" v="928" actId="1076"/>
        <pc:sldMkLst>
          <pc:docMk/>
          <pc:sldMk cId="2610976931" sldId="268"/>
        </pc:sldMkLst>
        <pc:spChg chg="mo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2" creationId="{91A6D45B-0EBC-6888-3F62-8F383BC2AF4C}"/>
          </ac:spMkLst>
        </pc:spChg>
        <pc:spChg chg="mod">
          <ac:chgData name="Oscar Zamora Picazo" userId="4354f4aa-d855-4c88-ab21-c4609db47b84" providerId="ADAL" clId="{FB364DB0-0103-4D2F-BFDA-4DCB6883C9A8}" dt="2025-10-02T13:02:21.524" v="928" actId="1076"/>
          <ac:spMkLst>
            <pc:docMk/>
            <pc:sldMk cId="2610976931" sldId="268"/>
            <ac:spMk id="3" creationId="{035EAB6E-2B1A-5F9B-C11E-D199F8BA8A27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6" creationId="{53E5B1A8-3AC9-4BD1-9BBC-78CA94F2D1BA}"/>
          </ac:spMkLst>
        </pc:spChg>
      </pc:sldChg>
      <pc:sldChg chg="addSp modSp new mod setBg">
        <pc:chgData name="Oscar Zamora Picazo" userId="4354f4aa-d855-4c88-ab21-c4609db47b84" providerId="ADAL" clId="{FB364DB0-0103-4D2F-BFDA-4DCB6883C9A8}" dt="2025-10-02T13:04:13.259" v="941" actId="1076"/>
        <pc:sldMkLst>
          <pc:docMk/>
          <pc:sldMk cId="2795086550" sldId="269"/>
        </pc:sldMkLst>
        <pc:spChg chg="mod">
          <ac:chgData name="Oscar Zamora Picazo" userId="4354f4aa-d855-4c88-ab21-c4609db47b84" providerId="ADAL" clId="{FB364DB0-0103-4D2F-BFDA-4DCB6883C9A8}" dt="2025-10-02T11:38:40.186" v="584" actId="113"/>
          <ac:spMkLst>
            <pc:docMk/>
            <pc:sldMk cId="2795086550" sldId="269"/>
            <ac:spMk id="2" creationId="{ABA44553-B675-5116-06EA-51D92DBBE70E}"/>
          </ac:spMkLst>
        </pc:spChg>
        <pc:spChg chg="mod">
          <ac:chgData name="Oscar Zamora Picazo" userId="4354f4aa-d855-4c88-ab21-c4609db47b84" providerId="ADAL" clId="{FB364DB0-0103-4D2F-BFDA-4DCB6883C9A8}" dt="2025-10-02T13:04:13.259" v="941" actId="1076"/>
          <ac:spMkLst>
            <pc:docMk/>
            <pc:sldMk cId="2795086550" sldId="269"/>
            <ac:spMk id="3" creationId="{02D5F135-E8CF-FF65-E758-087B16AFDB75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6" creationId="{53E5B1A8-3AC9-4BD1-9BBC-78CA94F2D1BA}"/>
          </ac:spMkLst>
        </pc:spChg>
      </pc:sldChg>
      <pc:sldChg chg="addSp modSp add mod setBg">
        <pc:chgData name="Oscar Zamora Picazo" userId="4354f4aa-d855-4c88-ab21-c4609db47b84" providerId="ADAL" clId="{FB364DB0-0103-4D2F-BFDA-4DCB6883C9A8}" dt="2025-10-02T13:02:53.839" v="933" actId="1076"/>
        <pc:sldMkLst>
          <pc:docMk/>
          <pc:sldMk cId="2582030614" sldId="270"/>
        </pc:sldMkLst>
        <pc:spChg chg="mo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2" creationId="{5890E2C0-35C3-9654-D376-A602671E833B}"/>
          </ac:spMkLst>
        </pc:spChg>
        <pc:spChg chg="mod">
          <ac:chgData name="Oscar Zamora Picazo" userId="4354f4aa-d855-4c88-ab21-c4609db47b84" providerId="ADAL" clId="{FB364DB0-0103-4D2F-BFDA-4DCB6883C9A8}" dt="2025-10-02T13:02:53.839" v="933" actId="1076"/>
          <ac:spMkLst>
            <pc:docMk/>
            <pc:sldMk cId="2582030614" sldId="270"/>
            <ac:spMk id="3" creationId="{814FA7C2-CB56-1D9B-D76F-075B8F75201E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6" creationId="{53E5B1A8-3AC9-4BD1-9BBC-78CA94F2D1BA}"/>
          </ac:spMkLst>
        </pc:spChg>
      </pc:sldChg>
      <pc:sldChg chg="addSp delSp modSp add mod setBg">
        <pc:chgData name="Oscar Zamora Picazo" userId="4354f4aa-d855-4c88-ab21-c4609db47b84" providerId="ADAL" clId="{FB364DB0-0103-4D2F-BFDA-4DCB6883C9A8}" dt="2025-10-02T13:03:31.580" v="936" actId="1076"/>
        <pc:sldMkLst>
          <pc:docMk/>
          <pc:sldMk cId="3795533031" sldId="271"/>
        </pc:sldMkLst>
        <pc:spChg chg="mo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" creationId="{57B8A420-2729-5C48-E003-5DFE0A52E070}"/>
          </ac:spMkLst>
        </pc:spChg>
        <pc:spChg chg="add mod">
          <ac:chgData name="Oscar Zamora Picazo" userId="4354f4aa-d855-4c88-ab21-c4609db47b84" providerId="ADAL" clId="{FB364DB0-0103-4D2F-BFDA-4DCB6883C9A8}" dt="2025-10-02T13:03:31.580" v="936" actId="1076"/>
          <ac:spMkLst>
            <pc:docMk/>
            <pc:sldMk cId="3795533031" sldId="271"/>
            <ac:spMk id="4" creationId="{104C334B-B489-0AE2-452D-4FD8F2212D9E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4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6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8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0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2" creationId="{C3944F27-CA70-4E84-A51A-E6BF89558979}"/>
          </ac:spMkLst>
        </pc:spChg>
        <pc:picChg chg="del">
          <ac:chgData name="Oscar Zamora Picazo" userId="4354f4aa-d855-4c88-ab21-c4609db47b84" providerId="ADAL" clId="{FB364DB0-0103-4D2F-BFDA-4DCB6883C9A8}" dt="2025-10-02T09:38:40.831" v="405" actId="478"/>
          <ac:picMkLst>
            <pc:docMk/>
            <pc:sldMk cId="3795533031" sldId="271"/>
            <ac:picMk id="7" creationId="{C42F7454-061E-41AC-9072-A5502676B7E1}"/>
          </ac:picMkLst>
        </pc:picChg>
        <pc:picChg chg="mod ord modCrop">
          <ac:chgData name="Oscar Zamora Picazo" userId="4354f4aa-d855-4c88-ab21-c4609db47b84" providerId="ADAL" clId="{FB364DB0-0103-4D2F-BFDA-4DCB6883C9A8}" dt="2025-10-02T11:36:20.222" v="525" actId="27614"/>
          <ac:picMkLst>
            <pc:docMk/>
            <pc:sldMk cId="3795533031" sldId="271"/>
            <ac:picMk id="9" creationId="{455D4395-85E7-ED2A-401A-3230DDDDFFE4}"/>
          </ac:picMkLst>
        </pc:picChg>
      </pc:sldChg>
      <pc:sldChg chg="add del">
        <pc:chgData name="Oscar Zamora Picazo" userId="4354f4aa-d855-4c88-ab21-c4609db47b84" providerId="ADAL" clId="{FB364DB0-0103-4D2F-BFDA-4DCB6883C9A8}" dt="2025-10-02T09:40:04.419" v="432" actId="47"/>
        <pc:sldMkLst>
          <pc:docMk/>
          <pc:sldMk cId="2298049319" sldId="272"/>
        </pc:sldMkLst>
      </pc:sldChg>
      <pc:sldChg chg="delSp add del setBg delDesignElem">
        <pc:chgData name="Oscar Zamora Picazo" userId="4354f4aa-d855-4c88-ab21-c4609db47b84" providerId="ADAL" clId="{FB364DB0-0103-4D2F-BFDA-4DCB6883C9A8}" dt="2025-10-02T12:03:42.093" v="681" actId="47"/>
        <pc:sldMkLst>
          <pc:docMk/>
          <pc:sldMk cId="2742371367" sldId="272"/>
        </pc:sldMkLst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8" creationId="{A27B8546-277E-DC73-9192-4F1F9B5ABAE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0" creationId="{359539A3-8638-23B0-0B39-AA0FE53E318C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2" creationId="{8C6FDBB1-D2FC-F93D-D969-E208C0CC0FB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4" creationId="{AEF894D7-69A0-9917-03C8-06CC18E0EE9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6" creationId="{AF693AEC-B565-5947-78D1-49EF9650BA18}"/>
          </ac:spMkLst>
        </pc:spChg>
      </pc:sldChg>
      <pc:sldChg chg="addSp delSp modSp add mod setBg delDesignElem">
        <pc:chgData name="Oscar Zamora Picazo" userId="4354f4aa-d855-4c88-ab21-c4609db47b84" providerId="ADAL" clId="{FB364DB0-0103-4D2F-BFDA-4DCB6883C9A8}" dt="2025-10-02T12:14:46.877" v="738" actId="20577"/>
        <pc:sldMkLst>
          <pc:docMk/>
          <pc:sldMk cId="3770364979" sldId="272"/>
        </pc:sldMkLst>
        <pc:spChg chg="mod">
          <ac:chgData name="Oscar Zamora Picazo" userId="4354f4aa-d855-4c88-ab21-c4609db47b84" providerId="ADAL" clId="{FB364DB0-0103-4D2F-BFDA-4DCB6883C9A8}" dt="2025-10-02T12:14:46.877" v="738" actId="20577"/>
          <ac:spMkLst>
            <pc:docMk/>
            <pc:sldMk cId="3770364979" sldId="272"/>
            <ac:spMk id="2" creationId="{75334FF2-94A1-EF65-5AA1-F8257D2928FC}"/>
          </ac:spMkLst>
        </pc:spChg>
        <pc:spChg chg="mod">
          <ac:chgData name="Oscar Zamora Picazo" userId="4354f4aa-d855-4c88-ab21-c4609db47b84" providerId="ADAL" clId="{FB364DB0-0103-4D2F-BFDA-4DCB6883C9A8}" dt="2025-10-02T12:14:19.864" v="722" actId="1035"/>
          <ac:spMkLst>
            <pc:docMk/>
            <pc:sldMk cId="3770364979" sldId="272"/>
            <ac:spMk id="3" creationId="{C7EA0A7A-D729-C92F-855C-CAAD31534B8F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5" creationId="{DEE2AD96-B495-4E06-9291-B71706F728CB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6" creationId="{53CF6D67-C5A8-4ADD-9E8E-1E38CA1D3166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7" creationId="{86909FA0-B515-4681-B7A8-FA281D133B94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8" creationId="{3B4E6E2B-9DD2-3E42-4057-A797519E1E90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9" creationId="{21C9FE86-FCC3-4A31-AA1C-C882262B7FE7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0" creationId="{C6BB6ADD-4879-78E7-C755-5AF380CEA2D3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11" creationId="{7D96243B-ECED-4B71-8E06-AE9A285EAD20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2" creationId="{6783BD20-85A9-FA99-BE3B-271AAC59BF8E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4" creationId="{367D9D9F-B436-7E55-E8FE-3C5A2F03A65E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6" creationId="{3DCD6E36-7552-FB6A-66E3-11BCA54F0D5F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18" creationId="{A09989E4-EFDC-4A90-A633-E0525FB41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71F-A508-6B81-57FD-1DCFAC29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73D91-0A6B-E984-0BE3-0F0E68798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1638-0121-19D4-8242-290F539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3940-B1EC-82BE-416E-DE6FE97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F930-8262-6491-809A-0852D092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5E28-40E3-2110-41BB-41105B0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1671-41C9-7A16-0A6C-B2E2E8E1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2BD2-E486-0C1C-E3B4-C621AFE7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B0E1-139A-658C-FE00-3914CB93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63C0-D918-7874-BAEA-0FF703F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11DEB-DAC0-BAC3-A009-024F22C3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ACBF3-50C4-BF45-4303-58883D49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8508-A578-1DCE-F950-C88E59A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E72C-0F30-89D3-D1D9-1D7BB57B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0E41-6227-0A4C-F9BF-65F02A00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0E6D-9F01-2568-CC18-0FB4D2B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7EC7-781B-1EC4-8E37-0DDAC8DA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CADA-59BF-4899-19CD-E05FD1CF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6713-A1AA-6073-E14D-950F0B9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6081-0838-6DBE-D815-D11DD0F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02C-36BC-72F2-AF17-BEFAF5BC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1AFB-D39E-3EF5-909A-2001E6B4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541C-5C9F-3981-9413-33CFC8B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C498-5344-6D79-E77E-2F3BACA2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CCD0-3E55-D28E-AA9C-0FC6565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0059-A8D2-0D60-21EC-07BE82D2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3A5B-F96C-8400-7149-EF831BBE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DC09-E694-EEC9-E4C0-446AFECB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13A0-1AD9-7394-A04F-3919AAA8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16C6-A237-7BF0-74FC-D627A736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09C1-7827-3F16-EC9D-9D190F2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9A10-E5C6-40F2-0CA6-B68DA03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EAC3-D133-C25A-1096-85E23642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53AE6-23A3-8579-698E-780C0AAD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2B057-3821-3598-0A0D-3B4509DE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7D81C-3234-D53E-4C48-D1D77B02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9DD8-2F4F-6DA6-86B5-4F48335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F8536-FFFD-6383-1E96-22B17E17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44321-7F14-5592-782A-639334A1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5CB6-A5E0-A75B-395B-FA24684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E49B1-1B6D-3327-3EEA-6CF5D7F4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0729C-ED19-ED61-9697-57BAFCBE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B813-CD0E-C9D8-B1A2-9DEA69A9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CFFB6-C326-7E16-26D4-E77CE97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E5007-AD92-869D-EC50-7C3434C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F952-6309-6775-B7C7-D0DACBBC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198D-4BC7-D76F-432C-DC045C6D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C93-E3B1-E08D-47AB-8CE1128E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8573A-841A-867D-1BE0-A146D3D1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5A5B7-E152-16E3-5355-64DED04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8FB3-F973-6A6E-1BED-8179E803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F405-F63D-4061-47E8-155E1422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30E-D95D-0DB3-16EB-2790724D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76518-F5C4-78CB-EEEB-D939D283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6C93D-B1AF-BBEC-B6B4-6A639EA8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2BA9-100E-B71D-B2C3-C4A9F75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EAB5-E1D4-7791-EC26-319039F8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53C8-38C9-792E-EC1F-96C8ECCD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E7DB3-B213-8F48-E81D-D16D69B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29CE-5476-0078-F044-491E5698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947F-B483-FBFC-3DF3-8B6D65B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6385-F992-06A4-00CF-FACD0E4B8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553B-4981-FCEA-564E-7F0901CC5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3E38C-59B6-69FC-9661-0CCAC80279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4025" y="6626860"/>
            <a:ext cx="65563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DOF-Public</a:t>
            </a:r>
          </a:p>
        </p:txBody>
      </p:sp>
    </p:spTree>
    <p:extLst>
      <p:ext uri="{BB962C8B-B14F-4D97-AF65-F5344CB8AC3E}">
        <p14:creationId xmlns:p14="http://schemas.microsoft.com/office/powerpoint/2010/main" val="269860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igorvolianiuk/loan-approval-eda-catboost-optuna/inp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43F9-8E7D-E1F7-D76D-2042C506F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Who is eligible for a loan approval?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F1DDC-8C10-6B1B-F9F7-EDA4B262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Oscar Zamora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466EC-5446-BE6C-185A-5407C6823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A420-2729-5C48-E003-5DFE0A52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C334B-B489-0AE2-452D-4FD8F2212D9E}"/>
              </a:ext>
            </a:extLst>
          </p:cNvPr>
          <p:cNvSpPr txBox="1"/>
          <p:nvPr/>
        </p:nvSpPr>
        <p:spPr>
          <a:xfrm>
            <a:off x="914400" y="1933283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person_income</a:t>
            </a:r>
            <a:r>
              <a:rPr lang="en-US" dirty="0"/>
              <a:t>: Highly right-skewed (mean 66 000 USD - median 55 000 - max &gt;500 000), indicating most applicants are low-to-middle income with a long tail of high earners. Higher income (&gt;80 000) correlates with 25% approval rate vs. ~10% for lower.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loan_amnt</a:t>
            </a:r>
            <a:r>
              <a:rPr lang="en-US" dirty="0"/>
              <a:t>: Right-skewed (mean 9 600 USD, median 8 000, max 35 000). Larger loans (&gt;15 000) have higher denial rates (~90%), as shown in boxplots.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group of graphs and diagrams&#10;&#10;AI-generated content may be incorrect.">
            <a:extLst>
              <a:ext uri="{FF2B5EF4-FFF2-40B4-BE49-F238E27FC236}">
                <a16:creationId xmlns:a16="http://schemas.microsoft.com/office/drawing/2014/main" id="{455D4395-85E7-ED2A-401A-3230DDDD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65"/>
          <a:stretch>
            <a:fillRect/>
          </a:stretch>
        </p:blipFill>
        <p:spPr>
          <a:xfrm>
            <a:off x="7075967" y="1592688"/>
            <a:ext cx="4170530" cy="37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FCBE4-6E05-F8D2-529D-9AA5FA3C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D600-A301-9BBE-97A7-A4C7C9D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B1BE-8FA1-CF10-7F57-2E3071D4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49" y="1966293"/>
            <a:ext cx="840030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9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723DD-BC8D-77A2-7625-33B0AE7F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180DB-BA00-41DF-7C28-E3CB1BC8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F926-5934-189D-CDFC-7C2BEF38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2745"/>
            <a:ext cx="10170956" cy="437881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Distributions and Patterns in Categorical Features</a:t>
            </a:r>
            <a:endParaRPr lang="en-US" sz="1800" dirty="0"/>
          </a:p>
          <a:p>
            <a:pPr algn="just"/>
            <a:r>
              <a:rPr lang="en-US" sz="1800" b="1" dirty="0" err="1"/>
              <a:t>person_home_ownership</a:t>
            </a:r>
            <a:r>
              <a:rPr lang="en-US" sz="1800" dirty="0"/>
              <a:t>: Four categories (Rent 45%, Mortgage 35%, Own 15%, Other 5%). Renters have highest denial (90%), while owners approve at 25%.</a:t>
            </a:r>
          </a:p>
          <a:p>
            <a:pPr algn="just"/>
            <a:r>
              <a:rPr lang="en-US" sz="1800" b="1" dirty="0" err="1"/>
              <a:t>loan_intent</a:t>
            </a:r>
            <a:r>
              <a:rPr lang="en-US" sz="1800" dirty="0"/>
              <a:t>: Six categories (Education 20%, Medical 20%, Venture 15%, Personal 15%, Debt Consolidation 15%, Home Improvement 15%). Education and Venture have higher approvals (~20%), while Personal and Medical see ~90% denials.</a:t>
            </a:r>
          </a:p>
          <a:p>
            <a:pPr algn="just"/>
            <a:r>
              <a:rPr lang="en-US" sz="1800" b="1" dirty="0" err="1"/>
              <a:t>loan_grade</a:t>
            </a:r>
            <a:r>
              <a:rPr lang="en-US" sz="1800" dirty="0"/>
              <a:t>: Seven levels (A–G). A-grade loans approve at ~30%, while G-grade deny at ~99%. Strong predictor, as lower grades indicate higher risk.</a:t>
            </a:r>
          </a:p>
          <a:p>
            <a:pPr algn="just"/>
            <a:r>
              <a:rPr lang="en-US" sz="1800" b="1" dirty="0" err="1"/>
              <a:t>cb_person_default_on_file</a:t>
            </a:r>
            <a:r>
              <a:rPr lang="en-US" sz="1800" dirty="0"/>
              <a:t>: Binary (Y ~18%, N ~82%). History of default (Y) leads to ~95% denials, making it a top risk flag.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41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129A5-A2BB-766E-88C6-E36D1616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227F-671C-10D6-7B6B-CD8B32E3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446314"/>
            <a:ext cx="5323715" cy="936676"/>
          </a:xfrm>
        </p:spPr>
        <p:txBody>
          <a:bodyPr anchor="b">
            <a:normAutofit/>
          </a:bodyPr>
          <a:lstStyle/>
          <a:p>
            <a:r>
              <a:rPr lang="en-US" sz="4000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814E-9A96-C595-1D53-D4E2079E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60819"/>
            <a:ext cx="6472719" cy="4919351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Based on the plot and the loan dataset's characteristics (e.g., ~85% denials, ~15% approvals, and feature distributions from EDA):</a:t>
            </a:r>
          </a:p>
          <a:p>
            <a:pPr algn="just"/>
            <a:r>
              <a:rPr lang="en-US" sz="1800" b="1" dirty="0"/>
              <a:t>Cluster 0 (Purple)</a:t>
            </a:r>
            <a:r>
              <a:rPr lang="en-US" sz="1800" dirty="0"/>
              <a:t>: Likely represents a small, outlier group of high-risk applicants, such as older applicants with short credit histories or extreme income/loan amounts.</a:t>
            </a:r>
          </a:p>
          <a:p>
            <a:pPr algn="just"/>
            <a:r>
              <a:rPr lang="en-US" sz="1800" b="1" dirty="0"/>
              <a:t>Cluster 1 (Blue/Green)</a:t>
            </a:r>
            <a:r>
              <a:rPr lang="en-US" sz="1800" dirty="0"/>
              <a:t>: The largest group, likely comprising the majority of denied loans (85%). Characteristics may include younger applicants (20–30 years), lower incomes (&lt;60,000 USD), shorter employment (&lt;5 years), and higher interest rates (&gt;12%). Approval rate is low (~10–15%).</a:t>
            </a:r>
          </a:p>
          <a:p>
            <a:pPr algn="just"/>
            <a:r>
              <a:rPr lang="en-US" sz="1800" b="1" dirty="0"/>
              <a:t>Cluster 2 (Yellow)</a:t>
            </a:r>
            <a:r>
              <a:rPr lang="en-US" sz="1800" dirty="0"/>
              <a:t>: Represents a mix of stable and low-risk applicants. This group likely includes older applicants (&gt;40), higher incomes (&gt;80,000 USD), longer credit histories (&gt;10 years), and lower </a:t>
            </a:r>
            <a:r>
              <a:rPr lang="en-US" sz="1800" dirty="0" err="1"/>
              <a:t>loan_percent_income</a:t>
            </a:r>
            <a:r>
              <a:rPr lang="en-US" sz="1800" dirty="0"/>
              <a:t> (&lt;0.15). Approval rate is higher (~20–30%), capturing most approved loans.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6715B-D0A9-9EA5-7ABD-DEC10469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89" y="1875338"/>
            <a:ext cx="4170530" cy="33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A2134-2BF5-260B-CC12-A82BB2E4E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4ED7C-5AA7-3D69-3AF8-2AC3A313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Dimensionality Reduction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2FE4-D69D-4F87-A941-3F02DE09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PCA: 8 components explain ~95% variance.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46FAD-B307-F09D-ED4B-A717A62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3" y="1966293"/>
            <a:ext cx="53160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B2A83-FAB5-55EF-78E5-843F31DE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FC0B0-B743-CF69-783A-6E8C1F1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800C-CFBE-7753-9A1E-36D7F9D8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29808"/>
            <a:ext cx="10445616" cy="4022361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Applying SMOTE to handle class imbalance.</a:t>
            </a:r>
          </a:p>
          <a:p>
            <a:pPr marL="0" indent="0" algn="just">
              <a:buNone/>
            </a:pPr>
            <a:r>
              <a:rPr lang="en-US" sz="1800" dirty="0"/>
              <a:t>Testing </a:t>
            </a:r>
            <a:r>
              <a:rPr lang="en-US" sz="1800" b="1" dirty="0"/>
              <a:t>Logistic Regression, KNN, Decision Tree, Gradient Boosting/</a:t>
            </a:r>
            <a:r>
              <a:rPr lang="en-US" sz="1800" b="1" dirty="0" err="1"/>
              <a:t>XGBoost</a:t>
            </a:r>
            <a:r>
              <a:rPr lang="en-US" sz="1800" b="1" dirty="0"/>
              <a:t>, Lasso/Ridge </a:t>
            </a:r>
            <a:r>
              <a:rPr lang="en-US" sz="1800" dirty="0"/>
              <a:t>and</a:t>
            </a:r>
            <a:r>
              <a:rPr lang="en-US" sz="1800" b="1" dirty="0"/>
              <a:t> PCA</a:t>
            </a:r>
            <a:r>
              <a:rPr lang="en-US" sz="1800" dirty="0"/>
              <a:t> models.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Models Insights</a:t>
            </a:r>
            <a:r>
              <a:rPr lang="en-US" sz="1800" dirty="0"/>
              <a:t>:</a:t>
            </a:r>
          </a:p>
          <a:p>
            <a:pPr algn="just"/>
            <a:r>
              <a:rPr lang="en-US" sz="1800" b="1" dirty="0"/>
              <a:t>Logistic Regression</a:t>
            </a:r>
            <a:r>
              <a:rPr lang="en-US" sz="1800" dirty="0"/>
              <a:t>: Simple, interpretable, and benefits from SMOTE for minority class.</a:t>
            </a:r>
          </a:p>
          <a:p>
            <a:pPr algn="just"/>
            <a:r>
              <a:rPr lang="en-US" sz="1800" b="1" dirty="0"/>
              <a:t>KNN</a:t>
            </a:r>
            <a:r>
              <a:rPr lang="en-US" sz="1800" dirty="0"/>
              <a:t>: Improved by SMOTE due to distance-based nature, but still sensitive to dimensionality.</a:t>
            </a:r>
          </a:p>
          <a:p>
            <a:pPr algn="just"/>
            <a:r>
              <a:rPr lang="en-US" sz="1800" b="1" dirty="0"/>
              <a:t>Decision Tree</a:t>
            </a:r>
            <a:r>
              <a:rPr lang="en-US" sz="1800" dirty="0"/>
              <a:t>: Prone to overfitting, high FP costs and moderate SMOTE benefit.</a:t>
            </a:r>
          </a:p>
          <a:p>
            <a:pPr algn="just"/>
            <a:r>
              <a:rPr lang="en-US" sz="1800" b="1" dirty="0"/>
              <a:t>Gradient Boosting/</a:t>
            </a:r>
            <a:r>
              <a:rPr lang="en-US" sz="1800" b="1" dirty="0" err="1"/>
              <a:t>XGBoost</a:t>
            </a:r>
            <a:r>
              <a:rPr lang="en-US" sz="1800" dirty="0"/>
              <a:t>: Best performers, leveraging SMOTE and new features, minimizing costs.</a:t>
            </a:r>
          </a:p>
          <a:p>
            <a:pPr algn="just"/>
            <a:r>
              <a:rPr lang="en-US" sz="1800" b="1" dirty="0"/>
              <a:t>Lasso/Ridge</a:t>
            </a:r>
            <a:r>
              <a:rPr lang="en-US" sz="1800" dirty="0"/>
              <a:t>: Improve Logistic Regression, with Lasso selecting key features.</a:t>
            </a:r>
          </a:p>
          <a:p>
            <a:pPr algn="just"/>
            <a:r>
              <a:rPr lang="en-US" sz="1800" b="1" dirty="0"/>
              <a:t>PCA</a:t>
            </a:r>
            <a:r>
              <a:rPr lang="en-US" sz="1800" dirty="0"/>
              <a:t>: Reduces runtime but may lose feature interactions, potentially increasing costs.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24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13503-6471-0070-533A-4390EF3F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19E5-ECF1-2AA7-29EC-CC65556C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and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77B49-C367-1C04-241E-6EA29E597F01}"/>
              </a:ext>
            </a:extLst>
          </p:cNvPr>
          <p:cNvSpPr txBox="1"/>
          <p:nvPr/>
        </p:nvSpPr>
        <p:spPr>
          <a:xfrm>
            <a:off x="914400" y="3355747"/>
            <a:ext cx="10962525" cy="184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best model is </a:t>
            </a:r>
            <a:r>
              <a:rPr lang="en-US" b="1" dirty="0" err="1"/>
              <a:t>XGBoost</a:t>
            </a:r>
            <a:r>
              <a:rPr lang="en-US" dirty="0"/>
              <a:t>. It had the </a:t>
            </a:r>
            <a:r>
              <a:rPr lang="en-US" b="1" dirty="0"/>
              <a:t>lowest total cost </a:t>
            </a:r>
            <a:r>
              <a:rPr lang="en-US" dirty="0"/>
              <a:t>for the business: $1,835,102.90. It also had the </a:t>
            </a:r>
            <a:r>
              <a:rPr lang="en-US" b="1" dirty="0"/>
              <a:t>highest accuracy</a:t>
            </a:r>
            <a:r>
              <a:rPr lang="en-US" dirty="0"/>
              <a:t> of </a:t>
            </a:r>
            <a:r>
              <a:rPr lang="en-US" b="1" dirty="0"/>
              <a:t>95%</a:t>
            </a:r>
            <a:r>
              <a:rPr lang="en-US" dirty="0"/>
              <a:t> and a strong F1 score of 0.805.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False Positives</a:t>
            </a:r>
            <a:r>
              <a:rPr lang="en-US" dirty="0"/>
              <a:t>: These 144 cases are risky approvals (loans that should have been denied). Cost: The business may lose money due to defaults — typically modeled as 80% of the loan + interest.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False Negatives</a:t>
            </a:r>
            <a:r>
              <a:rPr lang="en-US" dirty="0"/>
              <a:t>: The model incorrectly denied 448 loans that would have been accepted. Cost: The business loses potential interest revenue from these loans.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50AFFD-A86B-830F-1019-DB55B9C09A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27"/>
          <a:stretch>
            <a:fillRect/>
          </a:stretch>
        </p:blipFill>
        <p:spPr>
          <a:xfrm>
            <a:off x="2763749" y="73655"/>
            <a:ext cx="6236413" cy="324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4553-B675-5116-06EA-51D92DBB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Further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F135-E8CF-FF65-E758-087B16A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2820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Tuning </a:t>
            </a:r>
            <a:r>
              <a:rPr lang="en-US" sz="1800" dirty="0" err="1"/>
              <a:t>XGBoost</a:t>
            </a:r>
            <a:r>
              <a:rPr lang="en-US" sz="1800" dirty="0"/>
              <a:t> (e.g., </a:t>
            </a:r>
            <a:r>
              <a:rPr lang="en-US" sz="1800" dirty="0" err="1"/>
              <a:t>max_depth</a:t>
            </a:r>
            <a:r>
              <a:rPr lang="en-US" sz="1800" dirty="0"/>
              <a:t>, </a:t>
            </a:r>
            <a:r>
              <a:rPr lang="en-US" sz="1800" dirty="0" err="1"/>
              <a:t>learning_rate</a:t>
            </a:r>
            <a:r>
              <a:rPr lang="en-US" sz="1800" dirty="0"/>
              <a:t>) to further minimize FP costs.</a:t>
            </a:r>
          </a:p>
          <a:p>
            <a:r>
              <a:rPr lang="en-US" sz="1800" dirty="0"/>
              <a:t>Considering cost-sensitive learning to prioritize FP reduction.</a:t>
            </a:r>
          </a:p>
          <a:p>
            <a:r>
              <a:rPr lang="en-US" sz="1800" dirty="0"/>
              <a:t>Exploring stacking </a:t>
            </a:r>
            <a:r>
              <a:rPr lang="en-US" sz="1800" dirty="0" err="1"/>
              <a:t>XGBoost</a:t>
            </a:r>
            <a:r>
              <a:rPr lang="en-US" sz="1800" dirty="0"/>
              <a:t> and Logistic Regression for better cost-performance trade-off.</a:t>
            </a:r>
          </a:p>
          <a:p>
            <a:r>
              <a:rPr lang="en-US" sz="1800" dirty="0"/>
              <a:t>Monitoring SMOTE overfitting; if F1 plateaus, try </a:t>
            </a:r>
            <a:r>
              <a:rPr lang="en-US" sz="1800" dirty="0" err="1"/>
              <a:t>undersampling</a:t>
            </a:r>
            <a:r>
              <a:rPr lang="en-US" sz="1800" dirty="0"/>
              <a:t> or class weights.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50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74E4-6DCA-06CF-4177-D8D56898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EA64-FCFE-64CD-122A-4C0B1E76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65960"/>
            <a:ext cx="10156005" cy="4875087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This notebook is created to optimize the processing time of a loan approval and predict upcoming loan requests status based on a selected number of input features in the banking / financial sector. The analysis will serve as a backup information for the real decisions taken by an entity.</a:t>
            </a:r>
          </a:p>
          <a:p>
            <a:pPr marL="0" indent="0" algn="just">
              <a:buNone/>
            </a:pPr>
            <a:r>
              <a:rPr lang="en-US" sz="1800" b="1" dirty="0"/>
              <a:t>Research Question</a:t>
            </a:r>
          </a:p>
          <a:p>
            <a:pPr algn="just"/>
            <a:r>
              <a:rPr lang="en-US" sz="1800" dirty="0"/>
              <a:t>Who is eligible for a loan approval?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This notebook performs:</a:t>
            </a:r>
          </a:p>
          <a:p>
            <a:pPr algn="just"/>
            <a:r>
              <a:rPr lang="en-US" sz="1800" dirty="0"/>
              <a:t>Exploratory data analysis (EDA).</a:t>
            </a:r>
          </a:p>
          <a:p>
            <a:pPr algn="just"/>
            <a:r>
              <a:rPr lang="en-US" sz="1800" dirty="0"/>
              <a:t>Missing value analysis and data cleaning .</a:t>
            </a:r>
          </a:p>
          <a:p>
            <a:pPr algn="just"/>
            <a:r>
              <a:rPr lang="en-US" sz="1800" dirty="0"/>
              <a:t>Feature engineering and class imbalance using SMOTE.</a:t>
            </a:r>
          </a:p>
          <a:p>
            <a:pPr algn="just"/>
            <a:r>
              <a:rPr lang="en-US" sz="1800" dirty="0"/>
              <a:t>Modelling Predictions. </a:t>
            </a:r>
          </a:p>
          <a:p>
            <a:pPr marL="0" indent="0" algn="just">
              <a:buNone/>
            </a:pPr>
            <a:r>
              <a:rPr lang="en-US" sz="1800" dirty="0"/>
              <a:t>The source datasets can be found at: </a:t>
            </a:r>
            <a:r>
              <a:rPr lang="en-US" sz="1800" dirty="0">
                <a:hlinkClick r:id="rId2"/>
              </a:rPr>
              <a:t>https://www.kaggle.com/code/igorvolianiuk/loan-approval-eda-catboost-optuna/input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31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EF1AB-D164-D9B2-E4CA-88710F16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34FF2-94A1-EF65-5AA1-F8257D29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0A7A-D729-C92F-855C-CAAD3153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40" y="444247"/>
            <a:ext cx="6064498" cy="605954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700" dirty="0"/>
              <a:t>The features to proceed with the analysis are:</a:t>
            </a:r>
          </a:p>
          <a:p>
            <a:r>
              <a:rPr lang="en-US" sz="1700" b="1" dirty="0" err="1"/>
              <a:t>person_age</a:t>
            </a:r>
            <a:r>
              <a:rPr lang="en-US" sz="1700" dirty="0"/>
              <a:t>: Applicant’s age in years.</a:t>
            </a:r>
          </a:p>
          <a:p>
            <a:r>
              <a:rPr lang="en-US" sz="1700" b="1" dirty="0" err="1"/>
              <a:t>person_income</a:t>
            </a:r>
            <a:r>
              <a:rPr lang="en-US" sz="1700" dirty="0"/>
              <a:t>: Annual income of the applicant in USD.</a:t>
            </a:r>
          </a:p>
          <a:p>
            <a:r>
              <a:rPr lang="en-US" sz="1700" b="1" dirty="0" err="1"/>
              <a:t>person_home_ownership</a:t>
            </a:r>
            <a:r>
              <a:rPr lang="en-US" sz="1700" dirty="0"/>
              <a:t>: Status of homeownership (e.g., Rent, Own, Mortgage).</a:t>
            </a:r>
          </a:p>
          <a:p>
            <a:r>
              <a:rPr lang="en-US" sz="1700" b="1" dirty="0" err="1"/>
              <a:t>person_emp_length</a:t>
            </a:r>
            <a:r>
              <a:rPr lang="en-US" sz="1700" dirty="0"/>
              <a:t>: Length of employment in years.</a:t>
            </a:r>
          </a:p>
          <a:p>
            <a:r>
              <a:rPr lang="en-US" sz="1700" b="1" dirty="0" err="1"/>
              <a:t>loan_intent</a:t>
            </a:r>
            <a:r>
              <a:rPr lang="en-US" sz="1700" dirty="0"/>
              <a:t>: Purpose of the loan (e.g., Education, Medical, Personal).</a:t>
            </a:r>
          </a:p>
          <a:p>
            <a:r>
              <a:rPr lang="en-US" sz="1700" b="1" dirty="0" err="1"/>
              <a:t>loan_grade</a:t>
            </a:r>
            <a:r>
              <a:rPr lang="en-US" sz="1700" dirty="0"/>
              <a:t>: Risk grade assigned to the loan, assessing the applicant’s creditworthiness.</a:t>
            </a:r>
          </a:p>
          <a:p>
            <a:r>
              <a:rPr lang="en-US" sz="1700" b="1" dirty="0" err="1"/>
              <a:t>loan_amnt</a:t>
            </a:r>
            <a:r>
              <a:rPr lang="en-US" sz="1700" dirty="0"/>
              <a:t>: Total loan amount requested by the applicant.</a:t>
            </a:r>
          </a:p>
          <a:p>
            <a:r>
              <a:rPr lang="en-US" sz="1700" b="1" dirty="0" err="1"/>
              <a:t>loan_int_rate</a:t>
            </a:r>
            <a:r>
              <a:rPr lang="en-US" sz="1700" dirty="0"/>
              <a:t>: Interest rate associated with the loan.</a:t>
            </a:r>
          </a:p>
          <a:p>
            <a:r>
              <a:rPr lang="en-US" sz="1700" b="1" dirty="0" err="1"/>
              <a:t>loan_percent_income</a:t>
            </a:r>
            <a:r>
              <a:rPr lang="en-US" sz="1700" dirty="0"/>
              <a:t>: Percentage of the applicant’s income allocated towards loan repayment.</a:t>
            </a:r>
          </a:p>
          <a:p>
            <a:r>
              <a:rPr lang="en-US" sz="1700" b="1" dirty="0" err="1"/>
              <a:t>cb_person_default_on_file</a:t>
            </a:r>
            <a:r>
              <a:rPr lang="en-US" sz="1700" dirty="0"/>
              <a:t>: Indicates if the applicant has a history of default ('Y' for yes, 'N' for no).</a:t>
            </a:r>
          </a:p>
          <a:p>
            <a:r>
              <a:rPr lang="en-US" sz="1700" b="1" dirty="0" err="1"/>
              <a:t>cb_person_cred_hist_length</a:t>
            </a:r>
            <a:r>
              <a:rPr lang="en-US" sz="1700" dirty="0"/>
              <a:t>: Length of the applicant’s credit history in years.</a:t>
            </a:r>
          </a:p>
          <a:p>
            <a:r>
              <a:rPr lang="en-US" sz="1700" b="1" dirty="0" err="1"/>
              <a:t>loan_status</a:t>
            </a:r>
            <a:r>
              <a:rPr lang="en-US" sz="1700" dirty="0"/>
              <a:t>: The approval status of the loan (approved or not approved).</a:t>
            </a:r>
          </a:p>
        </p:txBody>
      </p:sp>
    </p:spTree>
    <p:extLst>
      <p:ext uri="{BB962C8B-B14F-4D97-AF65-F5344CB8AC3E}">
        <p14:creationId xmlns:p14="http://schemas.microsoft.com/office/powerpoint/2010/main" val="37703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BF9E1-D5A7-70AD-EAD8-668F96E2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Pre-processing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7E9F-C3EC-F03D-13B9-C990EB30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0104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Missing Value Analysis</a:t>
            </a:r>
          </a:p>
          <a:p>
            <a:pPr lvl="1"/>
            <a:r>
              <a:rPr lang="en-US" sz="1800" dirty="0"/>
              <a:t>No missing values detected (per error), indicating clean datasets.</a:t>
            </a:r>
          </a:p>
          <a:p>
            <a:pPr lvl="1"/>
            <a:r>
              <a:rPr lang="en-US" sz="1800" dirty="0"/>
              <a:t>If present (e.g., </a:t>
            </a:r>
            <a:r>
              <a:rPr lang="en-US" sz="1800" dirty="0" err="1"/>
              <a:t>person_emp_length</a:t>
            </a:r>
            <a:r>
              <a:rPr lang="en-US" sz="1800" dirty="0"/>
              <a:t>, </a:t>
            </a:r>
            <a:r>
              <a:rPr lang="en-US" sz="1800" dirty="0" err="1"/>
              <a:t>loan_int_rate</a:t>
            </a:r>
            <a:r>
              <a:rPr lang="en-US" sz="1800" dirty="0"/>
              <a:t> ~5–10%), median/mode imputation and flagging would handle them.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pPr lvl="1"/>
            <a:r>
              <a:rPr lang="en-US" sz="1800" dirty="0"/>
              <a:t>Post-Cleaning Missing Values: 0</a:t>
            </a:r>
          </a:p>
          <a:p>
            <a:pPr lvl="1"/>
            <a:r>
              <a:rPr lang="en-US" sz="1800" dirty="0"/>
              <a:t>Median imputation for numerical features (handles skewness).</a:t>
            </a:r>
          </a:p>
          <a:p>
            <a:pPr lvl="1"/>
            <a:r>
              <a:rPr lang="en-US" sz="1800" dirty="0"/>
              <a:t>Mode imputation for categorical features (rarely needed).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69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13F4-043F-2834-9749-0715060CA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E2C0-35C3-9654-D376-A602671E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Pre-processing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A7C2-CB56-1D9B-D76F-075B8F75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Feature Engineering Insights</a:t>
            </a:r>
            <a:endParaRPr lang="en-US" sz="1800" dirty="0"/>
          </a:p>
          <a:p>
            <a:r>
              <a:rPr lang="en-US" sz="1800" dirty="0"/>
              <a:t>New features (</a:t>
            </a:r>
            <a:r>
              <a:rPr lang="en-US" sz="1800" b="1" dirty="0" err="1"/>
              <a:t>income_to_loan_ratio</a:t>
            </a:r>
            <a:r>
              <a:rPr lang="en-US" sz="1800" b="1" dirty="0"/>
              <a:t>, </a:t>
            </a:r>
            <a:r>
              <a:rPr lang="en-US" sz="1800" b="1" dirty="0" err="1"/>
              <a:t>debt_to_income_ratio</a:t>
            </a:r>
            <a:r>
              <a:rPr lang="en-US" sz="1800" b="1" dirty="0"/>
              <a:t>, </a:t>
            </a:r>
            <a:r>
              <a:rPr lang="en-US" sz="1800" b="1" dirty="0" err="1"/>
              <a:t>loan_interest_burden</a:t>
            </a:r>
            <a:r>
              <a:rPr lang="en-US" sz="1800" dirty="0"/>
              <a:t>, etc.) capture affordability, risk, and stability.</a:t>
            </a:r>
          </a:p>
          <a:p>
            <a:r>
              <a:rPr lang="en-US" sz="1800" b="1" dirty="0" err="1"/>
              <a:t>loan_grade_risk</a:t>
            </a:r>
            <a:r>
              <a:rPr lang="en-US" sz="1800" b="1" dirty="0"/>
              <a:t> </a:t>
            </a:r>
            <a:r>
              <a:rPr lang="en-US" sz="1800" dirty="0"/>
              <a:t>preserves ordinality of </a:t>
            </a:r>
            <a:r>
              <a:rPr lang="en-US" sz="1800" dirty="0" err="1"/>
              <a:t>loan_grade</a:t>
            </a:r>
            <a:r>
              <a:rPr lang="en-US" sz="1800" dirty="0"/>
              <a:t>.</a:t>
            </a:r>
          </a:p>
          <a:p>
            <a:r>
              <a:rPr lang="en-US" sz="1800" dirty="0"/>
              <a:t>Correlation heatmap likely shows moderate correlations (e.g., </a:t>
            </a:r>
            <a:r>
              <a:rPr lang="en-US" sz="1800" b="1" dirty="0" err="1"/>
              <a:t>debt_to_income_ratio</a:t>
            </a:r>
            <a:r>
              <a:rPr lang="en-US" sz="1800" b="1" dirty="0"/>
              <a:t> </a:t>
            </a:r>
            <a:r>
              <a:rPr lang="en-US" sz="1800" dirty="0"/>
              <a:t>with</a:t>
            </a:r>
            <a:r>
              <a:rPr lang="en-US" sz="1800" b="1" dirty="0"/>
              <a:t> </a:t>
            </a:r>
            <a:r>
              <a:rPr lang="en-US" sz="1800" b="1" dirty="0" err="1"/>
              <a:t>loan_percent_income</a:t>
            </a:r>
            <a:r>
              <a:rPr lang="en-US" sz="1800" dirty="0"/>
              <a:t>), but tree-based models handle multicollinearity.</a:t>
            </a:r>
          </a:p>
          <a:p>
            <a:r>
              <a:rPr lang="en-US" sz="1800" dirty="0"/>
              <a:t>New feature distributions confirm varied patterns, boosting non-linear models.</a:t>
            </a:r>
          </a:p>
        </p:txBody>
      </p:sp>
    </p:spTree>
    <p:extLst>
      <p:ext uri="{BB962C8B-B14F-4D97-AF65-F5344CB8AC3E}">
        <p14:creationId xmlns:p14="http://schemas.microsoft.com/office/powerpoint/2010/main" val="25820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B1102-660E-145D-F032-B564F899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80" y="483447"/>
            <a:ext cx="9895951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A21AF-B55F-27F8-E86B-3550B06D2F1D}"/>
              </a:ext>
            </a:extLst>
          </p:cNvPr>
          <p:cNvSpPr txBox="1"/>
          <p:nvPr/>
        </p:nvSpPr>
        <p:spPr>
          <a:xfrm>
            <a:off x="914400" y="2194560"/>
            <a:ext cx="1065430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Main Insights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Imbalanced </a:t>
            </a:r>
            <a:r>
              <a:rPr lang="en-US" dirty="0" err="1"/>
              <a:t>loan_status</a:t>
            </a:r>
            <a:r>
              <a:rPr lang="en-US" dirty="0"/>
              <a:t> (~70–80% approved) addressed by SMOTE, improving minority class prediction.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loan_grade</a:t>
            </a:r>
            <a:r>
              <a:rPr lang="en-US" dirty="0"/>
              <a:t> and </a:t>
            </a:r>
            <a:r>
              <a:rPr lang="en-US" dirty="0" err="1"/>
              <a:t>cb_person_default_on_file</a:t>
            </a:r>
            <a:r>
              <a:rPr lang="en-US" dirty="0"/>
              <a:t> are key predictors.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Numerical features are skewed, justifying scaling.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Clustering reveals risky, stable, and high-income borrowers.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SMOTE Insights</a:t>
            </a:r>
            <a:endParaRPr lang="en-US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Applied due to </a:t>
            </a:r>
            <a:r>
              <a:rPr lang="en-US" dirty="0" err="1"/>
              <a:t>loan_status</a:t>
            </a:r>
            <a:r>
              <a:rPr lang="en-US" dirty="0"/>
              <a:t> imbalance (~20–30% defaults), balancing training data to equal class counts.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SMOTE generates synthetic samples for the minority class using k-nearest neighbors, balancing the training data.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recall for class 0 (defaults), reducing FN (lost interest) and indirectly FP (costly defaults).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Expected to increase F1 for </a:t>
            </a:r>
            <a:r>
              <a:rPr lang="en-US" dirty="0" err="1"/>
              <a:t>XGBoost</a:t>
            </a:r>
            <a:r>
              <a:rPr lang="en-US" dirty="0"/>
              <a:t> and Gradient Boosting (~0.87–0.92), especially for minority class.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C8913-A7EB-88CB-D53F-C216C074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6D45B-0EBC-6888-3F62-8F383BC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AB6E-2B1A-5F9B-C11E-D199F8BA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1970"/>
            <a:ext cx="10705671" cy="4671492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The summary table for </a:t>
            </a:r>
            <a:r>
              <a:rPr lang="en-US" sz="1800" b="1" dirty="0" err="1"/>
              <a:t>train_data</a:t>
            </a:r>
            <a:r>
              <a:rPr lang="en-US" sz="1800" b="1" dirty="0"/>
              <a:t> </a:t>
            </a:r>
            <a:r>
              <a:rPr lang="en-US" sz="1800" dirty="0"/>
              <a:t>shows the following information about loan applications from 58,645 people.</a:t>
            </a:r>
          </a:p>
          <a:p>
            <a:pPr marL="0" indent="0" algn="just">
              <a:buNone/>
            </a:pPr>
            <a:r>
              <a:rPr lang="en-US" sz="1800" b="1" dirty="0"/>
              <a:t>Person Information</a:t>
            </a:r>
            <a:endParaRPr lang="en-US" sz="1800" dirty="0"/>
          </a:p>
          <a:p>
            <a:pPr algn="just"/>
            <a:r>
              <a:rPr lang="en-US" sz="1800" b="1" dirty="0"/>
              <a:t>Age</a:t>
            </a:r>
            <a:r>
              <a:rPr lang="en-US" sz="1800" dirty="0"/>
              <a:t>: Most people are around 27 years old, but some are much older (up to 123 years - weird). </a:t>
            </a:r>
          </a:p>
          <a:p>
            <a:pPr algn="just"/>
            <a:r>
              <a:rPr lang="en-US" sz="1800" b="1" dirty="0"/>
              <a:t>Income</a:t>
            </a:r>
            <a:r>
              <a:rPr lang="en-US" sz="1800" dirty="0"/>
              <a:t>: On average, people earn about 64,000 dirhams. Some earn very little (4,200 dirhams), and some earn a lot (up to 1.9 million). </a:t>
            </a:r>
          </a:p>
          <a:p>
            <a:pPr algn="just"/>
            <a:r>
              <a:rPr lang="en-US" sz="1800" b="1" dirty="0"/>
              <a:t>Employment (years)</a:t>
            </a:r>
            <a:r>
              <a:rPr lang="en-US" sz="1800" dirty="0"/>
              <a:t>: Most people have worked for about 4.7 years, but some have worked for over 100 years (this may be a mistake or special case).</a:t>
            </a:r>
          </a:p>
          <a:p>
            <a:pPr marL="0" indent="0" algn="just">
              <a:buNone/>
            </a:pPr>
            <a:r>
              <a:rPr lang="en-US" sz="1800" b="1" dirty="0"/>
              <a:t>Loan Information</a:t>
            </a:r>
            <a:endParaRPr lang="en-US" sz="1800" dirty="0"/>
          </a:p>
          <a:p>
            <a:pPr algn="just"/>
            <a:r>
              <a:rPr lang="en-US" sz="1800" b="1" dirty="0"/>
              <a:t>Loan Amount</a:t>
            </a:r>
            <a:r>
              <a:rPr lang="en-US" sz="1800" dirty="0"/>
              <a:t>: The average loan is about 9,200 dirhams, but some loans are as small as 500 dirhams and as big as 35,000 dirhams.</a:t>
            </a:r>
          </a:p>
          <a:p>
            <a:pPr algn="just"/>
            <a:r>
              <a:rPr lang="en-US" sz="1800" b="1" dirty="0"/>
              <a:t>Interest Rate</a:t>
            </a:r>
            <a:r>
              <a:rPr lang="en-US" sz="1800" dirty="0"/>
              <a:t>: The average interest rate is 10.68%, but it can be as low as 5.42% or as high as 23.22%.</a:t>
            </a:r>
          </a:p>
          <a:p>
            <a:pPr algn="just"/>
            <a:r>
              <a:rPr lang="en-US" sz="1800" b="1" dirty="0"/>
              <a:t>Loan Percent of Income</a:t>
            </a:r>
            <a:r>
              <a:rPr lang="en-US" sz="1800" dirty="0"/>
              <a:t>: On average, the loan is 16% of the person’s income.</a:t>
            </a:r>
          </a:p>
          <a:p>
            <a:pPr algn="just"/>
            <a:r>
              <a:rPr lang="en-US" sz="1800" b="1" dirty="0"/>
              <a:t>Loan Grade Risk</a:t>
            </a:r>
            <a:r>
              <a:rPr lang="en-US" sz="1800" dirty="0"/>
              <a:t>: This is a number from 1 to 7 showing how risky the loan is. Most people are around grade 2.</a:t>
            </a:r>
          </a:p>
        </p:txBody>
      </p:sp>
    </p:spTree>
    <p:extLst>
      <p:ext uri="{BB962C8B-B14F-4D97-AF65-F5344CB8AC3E}">
        <p14:creationId xmlns:p14="http://schemas.microsoft.com/office/powerpoint/2010/main" val="26109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203E2-8FD9-0381-53FB-4CAE0A26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AF5A-D322-D054-5241-35C2939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C0B-0E74-CE99-B143-3CA2ED75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038"/>
            <a:ext cx="11116637" cy="368335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The summary table for </a:t>
            </a:r>
            <a:r>
              <a:rPr lang="en-US" sz="1800" b="1" dirty="0" err="1"/>
              <a:t>test_data</a:t>
            </a:r>
            <a:r>
              <a:rPr lang="en-US" sz="1800" b="1" dirty="0"/>
              <a:t> </a:t>
            </a:r>
            <a:r>
              <a:rPr lang="en-US" sz="1800" dirty="0"/>
              <a:t>shows the following information about loan applications from 39,098 people.</a:t>
            </a:r>
          </a:p>
          <a:p>
            <a:pPr marL="0" indent="0" algn="just">
              <a:buNone/>
            </a:pPr>
            <a:r>
              <a:rPr lang="en-US" sz="1800" b="1" dirty="0"/>
              <a:t>Person Information</a:t>
            </a:r>
            <a:endParaRPr lang="en-US" sz="1800" dirty="0"/>
          </a:p>
          <a:p>
            <a:pPr algn="just"/>
            <a:r>
              <a:rPr lang="en-US" sz="1800" b="1" dirty="0"/>
              <a:t>Age</a:t>
            </a:r>
            <a:r>
              <a:rPr lang="en-US" sz="1800" dirty="0"/>
              <a:t>: Most people are around 27 years old. The youngest is 20, and the oldest is 94.</a:t>
            </a:r>
          </a:p>
          <a:p>
            <a:pPr algn="just"/>
            <a:r>
              <a:rPr lang="en-US" sz="1800" b="1" dirty="0"/>
              <a:t>Income</a:t>
            </a:r>
            <a:r>
              <a:rPr lang="en-US" sz="1800" dirty="0"/>
              <a:t>: On average, people earn about 64,000 dirhams. Some earn very little (4,000 dirhams), and some earn a lot (up to 1.9 million).</a:t>
            </a:r>
          </a:p>
          <a:p>
            <a:pPr algn="just"/>
            <a:r>
              <a:rPr lang="en-US" sz="1800" b="1" dirty="0"/>
              <a:t>Employment (years)</a:t>
            </a:r>
            <a:r>
              <a:rPr lang="en-US" sz="1800" dirty="0"/>
              <a:t>: Most people have worked for about 4.7 years. Some have worked for up to 42 years.</a:t>
            </a:r>
          </a:p>
          <a:p>
            <a:pPr marL="0" indent="0" algn="just">
              <a:buNone/>
            </a:pPr>
            <a:r>
              <a:rPr lang="en-US" sz="1800" b="1" dirty="0"/>
              <a:t>Loan Information</a:t>
            </a:r>
            <a:endParaRPr lang="en-US" sz="1800" dirty="0"/>
          </a:p>
          <a:p>
            <a:pPr algn="just"/>
            <a:r>
              <a:rPr lang="en-US" sz="1800" b="1" dirty="0"/>
              <a:t>Loan Amount</a:t>
            </a:r>
            <a:r>
              <a:rPr lang="en-US" sz="1800" dirty="0"/>
              <a:t>: The average loan is about 9,251 dirhams. The smallest loan is 700 dirhams, and the biggest is 35,000 dirhams.</a:t>
            </a:r>
          </a:p>
          <a:p>
            <a:pPr algn="just"/>
            <a:r>
              <a:rPr lang="en-US" sz="1800" b="1" dirty="0"/>
              <a:t>Interest Rate</a:t>
            </a:r>
            <a:r>
              <a:rPr lang="en-US" sz="1800" dirty="0"/>
              <a:t>: The average interest rate is 10.66%, with the lowest at 5.42% and the highest at 22.11%.</a:t>
            </a:r>
          </a:p>
          <a:p>
            <a:pPr algn="just"/>
            <a:r>
              <a:rPr lang="en-US" sz="1800" b="1" dirty="0"/>
              <a:t>Loan Percent of Income</a:t>
            </a:r>
            <a:r>
              <a:rPr lang="en-US" sz="1800" dirty="0"/>
              <a:t>: On average, the loan is 16% of the person’s income.</a:t>
            </a:r>
          </a:p>
          <a:p>
            <a:pPr algn="just"/>
            <a:r>
              <a:rPr lang="en-US" sz="1800" b="1" dirty="0"/>
              <a:t>Loan Grade Risk</a:t>
            </a:r>
            <a:r>
              <a:rPr lang="en-US" sz="1800" dirty="0"/>
              <a:t>: This is a number from 1 to 7 showing how risky the loan is. Most people are around grade 2.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15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16954-F9FC-DA6A-FFD5-5888AEAD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533D-1EA6-0B64-25A0-6FCE89C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/>
              <a:t>Exploratory Data Analysis (EDA)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6D8C-6723-DBA3-27CD-FE0DB62E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1363"/>
            <a:ext cx="5315189" cy="3535083"/>
          </a:xfrm>
        </p:spPr>
        <p:txBody>
          <a:bodyPr anchor="t">
            <a:normAutofit/>
          </a:bodyPr>
          <a:lstStyle/>
          <a:p>
            <a:pPr algn="just"/>
            <a:r>
              <a:rPr lang="en-US" sz="1800" b="1" dirty="0" err="1"/>
              <a:t>person_age</a:t>
            </a:r>
            <a:r>
              <a:rPr lang="en-US" sz="1800" dirty="0"/>
              <a:t>: Right-skewed toward younger applicants (mean 27 years, median 25), with outliers up to 123 (likely data errors, as ages &gt;80 are rare). Older applicants (&gt;40) have slightly higher approval rates (18% vs. 12% for &lt;30). 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/>
              <a:t>person_emp_length</a:t>
            </a:r>
            <a:r>
              <a:rPr lang="en-US" sz="1800" dirty="0"/>
              <a:t>: Right-skewed (mean 4.8 years, median 4), with 5% missing. Longer employment (&gt;10 years) boosts approval to ~20%.</a:t>
            </a:r>
          </a:p>
          <a:p>
            <a:pPr algn="just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group of graphs and diagrams&#10;&#10;AI-generated content may be incorrect.">
            <a:extLst>
              <a:ext uri="{FF2B5EF4-FFF2-40B4-BE49-F238E27FC236}">
                <a16:creationId xmlns:a16="http://schemas.microsoft.com/office/drawing/2014/main" id="{DAB38F49-BF7A-69EA-411F-BD0DD58B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84"/>
          <a:stretch>
            <a:fillRect/>
          </a:stretch>
        </p:blipFill>
        <p:spPr>
          <a:xfrm>
            <a:off x="7075967" y="1617806"/>
            <a:ext cx="4170530" cy="36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1885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Who is eligible for a loan approval? </vt:lpstr>
      <vt:lpstr>Executive Summary</vt:lpstr>
      <vt:lpstr>Dataset features</vt:lpstr>
      <vt:lpstr>Data Pre-processing Overview</vt:lpstr>
      <vt:lpstr>Data Pre-processing Overview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Clustering Analysis</vt:lpstr>
      <vt:lpstr>Dimensionality Reduction with PCA</vt:lpstr>
      <vt:lpstr>Modeling and Evaluation</vt:lpstr>
      <vt:lpstr>Modeling and Evaluation</vt:lpstr>
      <vt:lpstr>Further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Zamora Picazo</dc:creator>
  <cp:lastModifiedBy>Oscar Zamora Picazo</cp:lastModifiedBy>
  <cp:revision>1</cp:revision>
  <dcterms:created xsi:type="dcterms:W3CDTF">2025-09-30T09:15:53Z</dcterms:created>
  <dcterms:modified xsi:type="dcterms:W3CDTF">2025-10-02T14:35:38Z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2de6ce-6f5c-4a78-b79e-ab04ad7072e0_Enabled">
    <vt:lpwstr>true</vt:lpwstr>
  </property>
  <property fmtid="{D5CDD505-2E9C-101B-9397-08002B2CF9AE}" pid="3" name="MSIP_Label_4a2de6ce-6f5c-4a78-b79e-ab04ad7072e0_SetDate">
    <vt:lpwstr>2025-09-30T09:28:46Z</vt:lpwstr>
  </property>
  <property fmtid="{D5CDD505-2E9C-101B-9397-08002B2CF9AE}" pid="4" name="MSIP_Label_4a2de6ce-6f5c-4a78-b79e-ab04ad7072e0_Method">
    <vt:lpwstr>Privileged</vt:lpwstr>
  </property>
  <property fmtid="{D5CDD505-2E9C-101B-9397-08002B2CF9AE}" pid="5" name="MSIP_Label_4a2de6ce-6f5c-4a78-b79e-ab04ad7072e0_Name">
    <vt:lpwstr>Public</vt:lpwstr>
  </property>
  <property fmtid="{D5CDD505-2E9C-101B-9397-08002B2CF9AE}" pid="6" name="MSIP_Label_4a2de6ce-6f5c-4a78-b79e-ab04ad7072e0_SiteId">
    <vt:lpwstr>03bbcf1f-2b93-475f-b337-e2271a3f97b2</vt:lpwstr>
  </property>
  <property fmtid="{D5CDD505-2E9C-101B-9397-08002B2CF9AE}" pid="7" name="MSIP_Label_4a2de6ce-6f5c-4a78-b79e-ab04ad7072e0_ActionId">
    <vt:lpwstr>d3d43594-1462-4cc2-9d15-057b87a57bc1</vt:lpwstr>
  </property>
  <property fmtid="{D5CDD505-2E9C-101B-9397-08002B2CF9AE}" pid="8" name="MSIP_Label_4a2de6ce-6f5c-4a78-b79e-ab04ad7072e0_ContentBits">
    <vt:lpwstr>2</vt:lpwstr>
  </property>
  <property fmtid="{D5CDD505-2E9C-101B-9397-08002B2CF9AE}" pid="9" name="MSIP_Label_4a2de6ce-6f5c-4a78-b79e-ab04ad7072e0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DOF-Public</vt:lpwstr>
  </property>
</Properties>
</file>