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C1146-342C-4170-9427-51EBE1917F17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B6666-860C-4E0D-9813-8F59FB850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02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45D70E3-1DD6-436F-827B-8FFB72A22C99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5340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8FFF39-3A10-4B36-AEEC-0E7A1BBCCB6F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9048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D0AD-D951-451A-82CF-3CABCD9E700E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9710-1211-4018-9E07-7CD63066B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26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D0AD-D951-451A-82CF-3CABCD9E700E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9710-1211-4018-9E07-7CD63066B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1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D0AD-D951-451A-82CF-3CABCD9E700E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9710-1211-4018-9E07-7CD63066B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97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D0AD-D951-451A-82CF-3CABCD9E700E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9710-1211-4018-9E07-7CD63066B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73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D0AD-D951-451A-82CF-3CABCD9E700E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9710-1211-4018-9E07-7CD63066B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98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D0AD-D951-451A-82CF-3CABCD9E700E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9710-1211-4018-9E07-7CD63066B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58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D0AD-D951-451A-82CF-3CABCD9E700E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9710-1211-4018-9E07-7CD63066B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82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D0AD-D951-451A-82CF-3CABCD9E700E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9710-1211-4018-9E07-7CD63066B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3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D0AD-D951-451A-82CF-3CABCD9E700E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9710-1211-4018-9E07-7CD63066B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72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D0AD-D951-451A-82CF-3CABCD9E700E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9710-1211-4018-9E07-7CD63066B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42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D0AD-D951-451A-82CF-3CABCD9E700E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9710-1211-4018-9E07-7CD63066B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81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BD0AD-D951-451A-82CF-3CABCD9E700E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9710-1211-4018-9E07-7CD63066B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19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C:\Documents%20and%20Settings\Administrator\&#26700;&#38754;\3990230691001005354156.gi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C:\Documents%20and%20Settings\Administrator\&#26700;&#38754;\3990230691001005354156.gi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C:\Documents%20and%20Settings\Administrator\&#26700;&#38754;\3990230691001005354156.gi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file:///C:\Documents%20and%20Settings\Administrator\&#26700;&#38754;\3990230691001005354156.gi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C:\Documents%20and%20Settings\Administrator\&#26700;&#38754;\3990230691001005354156.gi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C:\Documents%20and%20Settings\Administrator\&#26700;&#38754;\3990230691001005354156.gi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C:\Documents%20and%20Settings\Administrator\&#26700;&#38754;\3990230691001005354156.gi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gray">
          <a:xfrm>
            <a:off x="1793876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gray">
          <a:xfrm>
            <a:off x="1511300" y="0"/>
            <a:ext cx="330200" cy="6884988"/>
          </a:xfrm>
          <a:prstGeom prst="rect">
            <a:avLst/>
          </a:prstGeom>
          <a:gradFill rotWithShape="1">
            <a:gsLst>
              <a:gs pos="0">
                <a:srgbClr val="152C3A"/>
              </a:gs>
              <a:gs pos="100000">
                <a:srgbClr val="4A9ACC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gray">
          <a:xfrm>
            <a:off x="2273300" y="23814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gray">
          <a:xfrm>
            <a:off x="2032001" y="0"/>
            <a:ext cx="168275" cy="6865938"/>
          </a:xfrm>
          <a:prstGeom prst="rect">
            <a:avLst/>
          </a:prstGeom>
          <a:solidFill>
            <a:srgbClr val="4A9AC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gray">
          <a:xfrm>
            <a:off x="2209800" y="0"/>
            <a:ext cx="114300" cy="6872288"/>
          </a:xfrm>
          <a:prstGeom prst="rect">
            <a:avLst/>
          </a:prstGeom>
          <a:solidFill>
            <a:srgbClr val="4A9ACC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5607" name="Group 7"/>
          <p:cNvGrpSpPr>
            <a:grpSpLocks/>
          </p:cNvGrpSpPr>
          <p:nvPr/>
        </p:nvGrpSpPr>
        <p:grpSpPr bwMode="auto">
          <a:xfrm rot="10800000">
            <a:off x="9906000" y="0"/>
            <a:ext cx="762000" cy="685800"/>
            <a:chOff x="5216" y="628"/>
            <a:chExt cx="546" cy="543"/>
          </a:xfrm>
        </p:grpSpPr>
        <p:sp>
          <p:nvSpPr>
            <p:cNvPr id="25630" name="Rectangle 8"/>
            <p:cNvSpPr>
              <a:spLocks noChangeArrowheads="1"/>
            </p:cNvSpPr>
            <p:nvPr/>
          </p:nvSpPr>
          <p:spPr bwMode="gray">
            <a:xfrm rot="-5400000">
              <a:off x="5217" y="627"/>
              <a:ext cx="165" cy="168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31" name="Rectangle 9"/>
            <p:cNvSpPr>
              <a:spLocks noChangeArrowheads="1"/>
            </p:cNvSpPr>
            <p:nvPr/>
          </p:nvSpPr>
          <p:spPr bwMode="gray">
            <a:xfrm rot="-5400000">
              <a:off x="5406" y="627"/>
              <a:ext cx="165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32" name="Rectangle 10"/>
            <p:cNvSpPr>
              <a:spLocks noChangeArrowheads="1"/>
            </p:cNvSpPr>
            <p:nvPr/>
          </p:nvSpPr>
          <p:spPr bwMode="gray">
            <a:xfrm rot="-5400000">
              <a:off x="5595" y="627"/>
              <a:ext cx="165" cy="168"/>
            </a:xfrm>
            <a:prstGeom prst="rect">
              <a:avLst/>
            </a:prstGeom>
            <a:solidFill>
              <a:srgbClr val="297CDD">
                <a:alpha val="85097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33" name="Rectangle 11"/>
            <p:cNvSpPr>
              <a:spLocks noChangeArrowheads="1"/>
            </p:cNvSpPr>
            <p:nvPr/>
          </p:nvSpPr>
          <p:spPr bwMode="gray">
            <a:xfrm rot="-5400000">
              <a:off x="5406" y="816"/>
              <a:ext cx="165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34" name="Rectangle 12"/>
            <p:cNvSpPr>
              <a:spLocks noChangeArrowheads="1"/>
            </p:cNvSpPr>
            <p:nvPr/>
          </p:nvSpPr>
          <p:spPr bwMode="gray">
            <a:xfrm rot="-5400000">
              <a:off x="5217" y="816"/>
              <a:ext cx="165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35" name="Rectangle 13"/>
            <p:cNvSpPr>
              <a:spLocks noChangeArrowheads="1"/>
            </p:cNvSpPr>
            <p:nvPr/>
          </p:nvSpPr>
          <p:spPr bwMode="gray">
            <a:xfrm rot="-5400000">
              <a:off x="5217" y="1005"/>
              <a:ext cx="165" cy="168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25608" name="Rectangle 14"/>
          <p:cNvSpPr>
            <a:spLocks noChangeArrowheads="1"/>
          </p:cNvSpPr>
          <p:nvPr/>
        </p:nvSpPr>
        <p:spPr bwMode="gray">
          <a:xfrm>
            <a:off x="1524000" y="0"/>
            <a:ext cx="9144000" cy="68580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pSp>
        <p:nvGrpSpPr>
          <p:cNvPr id="25609" name="Group 15"/>
          <p:cNvGrpSpPr>
            <a:grpSpLocks/>
          </p:cNvGrpSpPr>
          <p:nvPr/>
        </p:nvGrpSpPr>
        <p:grpSpPr bwMode="auto">
          <a:xfrm rot="10800000">
            <a:off x="9906000" y="0"/>
            <a:ext cx="762000" cy="685800"/>
            <a:chOff x="5216" y="628"/>
            <a:chExt cx="546" cy="543"/>
          </a:xfrm>
        </p:grpSpPr>
        <p:sp>
          <p:nvSpPr>
            <p:cNvPr id="25624" name="Rectangle 16"/>
            <p:cNvSpPr>
              <a:spLocks noChangeArrowheads="1"/>
            </p:cNvSpPr>
            <p:nvPr/>
          </p:nvSpPr>
          <p:spPr bwMode="gray">
            <a:xfrm rot="-5400000">
              <a:off x="5217" y="627"/>
              <a:ext cx="165" cy="168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25" name="Rectangle 17"/>
            <p:cNvSpPr>
              <a:spLocks noChangeArrowheads="1"/>
            </p:cNvSpPr>
            <p:nvPr/>
          </p:nvSpPr>
          <p:spPr bwMode="gray">
            <a:xfrm rot="-5400000">
              <a:off x="5406" y="627"/>
              <a:ext cx="165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26" name="Rectangle 18"/>
            <p:cNvSpPr>
              <a:spLocks noChangeArrowheads="1"/>
            </p:cNvSpPr>
            <p:nvPr/>
          </p:nvSpPr>
          <p:spPr bwMode="gray">
            <a:xfrm rot="-5400000">
              <a:off x="5595" y="627"/>
              <a:ext cx="165" cy="168"/>
            </a:xfrm>
            <a:prstGeom prst="rect">
              <a:avLst/>
            </a:prstGeom>
            <a:solidFill>
              <a:srgbClr val="297CDD">
                <a:alpha val="85097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27" name="Rectangle 19"/>
            <p:cNvSpPr>
              <a:spLocks noChangeArrowheads="1"/>
            </p:cNvSpPr>
            <p:nvPr/>
          </p:nvSpPr>
          <p:spPr bwMode="gray">
            <a:xfrm rot="-5400000">
              <a:off x="5406" y="816"/>
              <a:ext cx="165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28" name="Rectangle 20"/>
            <p:cNvSpPr>
              <a:spLocks noChangeArrowheads="1"/>
            </p:cNvSpPr>
            <p:nvPr/>
          </p:nvSpPr>
          <p:spPr bwMode="gray">
            <a:xfrm rot="-5400000">
              <a:off x="5217" y="816"/>
              <a:ext cx="165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29" name="Rectangle 21"/>
            <p:cNvSpPr>
              <a:spLocks noChangeArrowheads="1"/>
            </p:cNvSpPr>
            <p:nvPr/>
          </p:nvSpPr>
          <p:spPr bwMode="gray">
            <a:xfrm rot="-5400000">
              <a:off x="5217" y="1005"/>
              <a:ext cx="165" cy="168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25610" name="Rectangle 22"/>
          <p:cNvSpPr>
            <a:spLocks noChangeArrowheads="1"/>
          </p:cNvSpPr>
          <p:nvPr/>
        </p:nvSpPr>
        <p:spPr bwMode="gray">
          <a:xfrm>
            <a:off x="1806576" y="-3810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611" name="Rectangle 23"/>
          <p:cNvSpPr>
            <a:spLocks noChangeArrowheads="1"/>
          </p:cNvSpPr>
          <p:nvPr/>
        </p:nvSpPr>
        <p:spPr bwMode="gray">
          <a:xfrm>
            <a:off x="1524000" y="-38100"/>
            <a:ext cx="330200" cy="6884988"/>
          </a:xfrm>
          <a:prstGeom prst="rect">
            <a:avLst/>
          </a:prstGeom>
          <a:gradFill rotWithShape="1">
            <a:gsLst>
              <a:gs pos="0">
                <a:srgbClr val="152C3A"/>
              </a:gs>
              <a:gs pos="100000">
                <a:srgbClr val="4A9ACC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612" name="Rectangle 24"/>
          <p:cNvSpPr>
            <a:spLocks noChangeArrowheads="1"/>
          </p:cNvSpPr>
          <p:nvPr/>
        </p:nvSpPr>
        <p:spPr bwMode="gray">
          <a:xfrm>
            <a:off x="2286000" y="-14288"/>
            <a:ext cx="71438" cy="6872288"/>
          </a:xfrm>
          <a:prstGeom prst="rect">
            <a:avLst/>
          </a:prstGeom>
          <a:solidFill>
            <a:srgbClr val="4A9A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613" name="Rectangle 25"/>
          <p:cNvSpPr>
            <a:spLocks noChangeArrowheads="1"/>
          </p:cNvSpPr>
          <p:nvPr/>
        </p:nvSpPr>
        <p:spPr bwMode="gray">
          <a:xfrm>
            <a:off x="2044701" y="-38100"/>
            <a:ext cx="168275" cy="6865938"/>
          </a:xfrm>
          <a:prstGeom prst="rect">
            <a:avLst/>
          </a:prstGeom>
          <a:solidFill>
            <a:srgbClr val="4A9AC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614" name="Rectangle 26"/>
          <p:cNvSpPr>
            <a:spLocks noChangeArrowheads="1"/>
          </p:cNvSpPr>
          <p:nvPr/>
        </p:nvSpPr>
        <p:spPr bwMode="gray">
          <a:xfrm>
            <a:off x="2222500" y="-38100"/>
            <a:ext cx="114300" cy="6872288"/>
          </a:xfrm>
          <a:prstGeom prst="rect">
            <a:avLst/>
          </a:prstGeom>
          <a:solidFill>
            <a:srgbClr val="4A9ACC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25615" name="Picture 27" descr="C:\Documents and Settings\Administrator\桌面\3990230691001005354156.gif"/>
          <p:cNvPicPr>
            <a:picLocks noChangeAspect="1" noChangeArrowheads="1"/>
          </p:cNvPicPr>
          <p:nvPr/>
        </p:nvPicPr>
        <p:blipFill>
          <a:blip r:embed="rId2" r:link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3" y="6381750"/>
            <a:ext cx="26781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6" name="Text Box 29"/>
          <p:cNvSpPr txBox="1">
            <a:spLocks noChangeArrowheads="1"/>
          </p:cNvSpPr>
          <p:nvPr/>
        </p:nvSpPr>
        <p:spPr bwMode="auto">
          <a:xfrm>
            <a:off x="2763838" y="5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chemeClr val="tx2"/>
              </a:solidFill>
            </a:endParaRPr>
          </a:p>
        </p:txBody>
      </p:sp>
      <p:sp>
        <p:nvSpPr>
          <p:cNvPr id="25617" name="Rectangle 56"/>
          <p:cNvSpPr>
            <a:spLocks noChangeArrowheads="1"/>
          </p:cNvSpPr>
          <p:nvPr/>
        </p:nvSpPr>
        <p:spPr bwMode="auto">
          <a:xfrm>
            <a:off x="2293938" y="603250"/>
            <a:ext cx="7086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tabLst>
                <a:tab pos="7239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tabLst>
                <a:tab pos="723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、实验一：基本输入输出</a:t>
            </a:r>
          </a:p>
        </p:txBody>
      </p:sp>
      <p:grpSp>
        <p:nvGrpSpPr>
          <p:cNvPr id="25618" name="Group 34"/>
          <p:cNvGrpSpPr>
            <a:grpSpLocks/>
          </p:cNvGrpSpPr>
          <p:nvPr/>
        </p:nvGrpSpPr>
        <p:grpSpPr bwMode="auto">
          <a:xfrm>
            <a:off x="2632076" y="139700"/>
            <a:ext cx="5330825" cy="552450"/>
            <a:chOff x="1248" y="2030"/>
            <a:chExt cx="3216" cy="350"/>
          </a:xfrm>
        </p:grpSpPr>
        <p:sp>
          <p:nvSpPr>
            <p:cNvPr id="25620" name="Line 35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1" name="Rectangle 36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  <a:contourClr>
                <a:srgbClr val="99CC00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22" name="Text Box 37"/>
            <p:cNvSpPr txBox="1">
              <a:spLocks noChangeArrowheads="1"/>
            </p:cNvSpPr>
            <p:nvPr/>
          </p:nvSpPr>
          <p:spPr bwMode="gray">
            <a:xfrm>
              <a:off x="2256" y="2060"/>
              <a:ext cx="166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</a:rPr>
                <a:t>基本输入输出</a:t>
              </a:r>
            </a:p>
          </p:txBody>
        </p:sp>
        <p:sp>
          <p:nvSpPr>
            <p:cNvPr id="25623" name="Text Box 38"/>
            <p:cNvSpPr txBox="1">
              <a:spLocks noChangeArrowheads="1"/>
            </p:cNvSpPr>
            <p:nvPr/>
          </p:nvSpPr>
          <p:spPr bwMode="gray">
            <a:xfrm>
              <a:off x="1301" y="2044"/>
              <a:ext cx="213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37" name="矩形 2"/>
          <p:cNvSpPr>
            <a:spLocks noChangeArrowheads="1"/>
          </p:cNvSpPr>
          <p:nvPr/>
        </p:nvSpPr>
        <p:spPr bwMode="auto">
          <a:xfrm>
            <a:off x="2803525" y="1589088"/>
            <a:ext cx="760095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课堂作业一</a:t>
            </a:r>
            <a:endParaRPr lang="en-US" altLang="zh-CN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新建工程和文件，参照范例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01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完成下面的作业。</a:t>
            </a:r>
            <a:endParaRPr lang="en-US" altLang="zh-C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zh-CN" altLang="zh-CN" sz="2400" dirty="0" smtClean="0">
                <a:solidFill>
                  <a:schemeClr val="accent6">
                    <a:lumMod val="75000"/>
                  </a:schemeClr>
                </a:solidFill>
              </a:rPr>
              <a:t>调整</a:t>
            </a:r>
            <a:r>
              <a:rPr lang="zh-CN" altLang="zh-CN" sz="2400" dirty="0">
                <a:solidFill>
                  <a:schemeClr val="accent6">
                    <a:lumMod val="75000"/>
                  </a:schemeClr>
                </a:solidFill>
              </a:rPr>
              <a:t>两个循环语句的循环次数，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LED1</a:t>
            </a:r>
            <a:r>
              <a:rPr lang="zh-CN" altLang="zh-CN" sz="2400" dirty="0">
                <a:solidFill>
                  <a:schemeClr val="accent6">
                    <a:lumMod val="75000"/>
                  </a:schemeClr>
                </a:solidFill>
              </a:rPr>
              <a:t>点亮的时间为熄灭时间的十分之一，使得闪烁周期大致为一秒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按键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KEY1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的功能不变，增加一个</a:t>
            </a:r>
            <a:r>
              <a:rPr lang="zh-CN" altLang="zh-CN" sz="2400" dirty="0">
                <a:solidFill>
                  <a:schemeClr val="accent6">
                    <a:lumMod val="75000"/>
                  </a:schemeClr>
                </a:solidFill>
              </a:rPr>
              <a:t>按键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KEY2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zh-CN" altLang="zh-CN" sz="2400" dirty="0">
                <a:solidFill>
                  <a:schemeClr val="accent6">
                    <a:lumMod val="75000"/>
                  </a:schemeClr>
                </a:solidFill>
              </a:rPr>
              <a:t>可以控制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LED1</a:t>
            </a:r>
            <a:r>
              <a:rPr lang="zh-CN" altLang="zh-CN" sz="2400" dirty="0">
                <a:solidFill>
                  <a:schemeClr val="accent6">
                    <a:lumMod val="75000"/>
                  </a:schemeClr>
                </a:solidFill>
              </a:rPr>
              <a:t>的闪烁暂停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（且熄灭）</a:t>
            </a:r>
            <a:r>
              <a:rPr lang="zh-CN" altLang="zh-CN" sz="2400" dirty="0">
                <a:solidFill>
                  <a:schemeClr val="accent6">
                    <a:lumMod val="75000"/>
                  </a:schemeClr>
                </a:solidFill>
              </a:rPr>
              <a:t>或继续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闪烁</a:t>
            </a:r>
            <a:r>
              <a:rPr lang="zh-CN" altLang="zh-CN" sz="2400" dirty="0">
                <a:solidFill>
                  <a:schemeClr val="accent6">
                    <a:lumMod val="75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zh-CN" altLang="zh-CN" sz="2400" dirty="0">
                <a:solidFill>
                  <a:schemeClr val="accent6">
                    <a:lumMod val="75000"/>
                  </a:schemeClr>
                </a:solidFill>
              </a:rPr>
              <a:t>学习目标：学会使用条件分支语句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if…else…</a:t>
            </a:r>
            <a:r>
              <a:rPr lang="zh-CN" altLang="zh-CN" sz="2400" dirty="0">
                <a:solidFill>
                  <a:schemeClr val="accent6">
                    <a:lumMod val="75000"/>
                  </a:schemeClr>
                </a:solidFill>
              </a:rPr>
              <a:t>，控制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LED1</a:t>
            </a:r>
            <a:r>
              <a:rPr lang="zh-CN" altLang="zh-CN" sz="2400" dirty="0">
                <a:solidFill>
                  <a:schemeClr val="accent6">
                    <a:lumMod val="75000"/>
                  </a:schemeClr>
                </a:solidFill>
              </a:rPr>
              <a:t>闪烁功能。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请老师</a:t>
            </a:r>
            <a:r>
              <a:rPr lang="zh-CN" altLang="zh-CN" sz="2400" dirty="0">
                <a:solidFill>
                  <a:schemeClr val="accent6">
                    <a:lumMod val="75000"/>
                  </a:schemeClr>
                </a:solidFill>
              </a:rPr>
              <a:t>验收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该作业并记录，注意保留全部工程文件，完成后收拾好实验桌面，可以离开实验室。</a:t>
            </a:r>
          </a:p>
        </p:txBody>
      </p:sp>
    </p:spTree>
    <p:extLst>
      <p:ext uri="{BB962C8B-B14F-4D97-AF65-F5344CB8AC3E}">
        <p14:creationId xmlns:p14="http://schemas.microsoft.com/office/powerpoint/2010/main" val="331497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gray">
          <a:xfrm>
            <a:off x="1793876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gray">
          <a:xfrm>
            <a:off x="1511300" y="0"/>
            <a:ext cx="330200" cy="6884988"/>
          </a:xfrm>
          <a:prstGeom prst="rect">
            <a:avLst/>
          </a:prstGeom>
          <a:gradFill rotWithShape="1">
            <a:gsLst>
              <a:gs pos="0">
                <a:srgbClr val="152C3A"/>
              </a:gs>
              <a:gs pos="100000">
                <a:srgbClr val="4A9ACC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gray">
          <a:xfrm>
            <a:off x="2273300" y="23814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gray">
          <a:xfrm>
            <a:off x="2032001" y="0"/>
            <a:ext cx="168275" cy="6865938"/>
          </a:xfrm>
          <a:prstGeom prst="rect">
            <a:avLst/>
          </a:prstGeom>
          <a:solidFill>
            <a:srgbClr val="4A9AC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gray">
          <a:xfrm>
            <a:off x="2209800" y="0"/>
            <a:ext cx="114300" cy="6872288"/>
          </a:xfrm>
          <a:prstGeom prst="rect">
            <a:avLst/>
          </a:prstGeom>
          <a:solidFill>
            <a:srgbClr val="4A9ACC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4583" name="Group 7"/>
          <p:cNvGrpSpPr>
            <a:grpSpLocks/>
          </p:cNvGrpSpPr>
          <p:nvPr/>
        </p:nvGrpSpPr>
        <p:grpSpPr bwMode="auto">
          <a:xfrm rot="10800000">
            <a:off x="9906000" y="0"/>
            <a:ext cx="762000" cy="685800"/>
            <a:chOff x="5216" y="628"/>
            <a:chExt cx="546" cy="543"/>
          </a:xfrm>
        </p:grpSpPr>
        <p:sp>
          <p:nvSpPr>
            <p:cNvPr id="24605" name="Rectangle 8"/>
            <p:cNvSpPr>
              <a:spLocks noChangeArrowheads="1"/>
            </p:cNvSpPr>
            <p:nvPr/>
          </p:nvSpPr>
          <p:spPr bwMode="gray">
            <a:xfrm rot="-5400000">
              <a:off x="5217" y="627"/>
              <a:ext cx="165" cy="168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6" name="Rectangle 9"/>
            <p:cNvSpPr>
              <a:spLocks noChangeArrowheads="1"/>
            </p:cNvSpPr>
            <p:nvPr/>
          </p:nvSpPr>
          <p:spPr bwMode="gray">
            <a:xfrm rot="-5400000">
              <a:off x="5406" y="627"/>
              <a:ext cx="165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7" name="Rectangle 10"/>
            <p:cNvSpPr>
              <a:spLocks noChangeArrowheads="1"/>
            </p:cNvSpPr>
            <p:nvPr/>
          </p:nvSpPr>
          <p:spPr bwMode="gray">
            <a:xfrm rot="-5400000">
              <a:off x="5595" y="627"/>
              <a:ext cx="165" cy="168"/>
            </a:xfrm>
            <a:prstGeom prst="rect">
              <a:avLst/>
            </a:prstGeom>
            <a:solidFill>
              <a:srgbClr val="297CDD">
                <a:alpha val="85097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8" name="Rectangle 11"/>
            <p:cNvSpPr>
              <a:spLocks noChangeArrowheads="1"/>
            </p:cNvSpPr>
            <p:nvPr/>
          </p:nvSpPr>
          <p:spPr bwMode="gray">
            <a:xfrm rot="-5400000">
              <a:off x="5406" y="816"/>
              <a:ext cx="165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9" name="Rectangle 12"/>
            <p:cNvSpPr>
              <a:spLocks noChangeArrowheads="1"/>
            </p:cNvSpPr>
            <p:nvPr/>
          </p:nvSpPr>
          <p:spPr bwMode="gray">
            <a:xfrm rot="-5400000">
              <a:off x="5217" y="816"/>
              <a:ext cx="165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10" name="Rectangle 13"/>
            <p:cNvSpPr>
              <a:spLocks noChangeArrowheads="1"/>
            </p:cNvSpPr>
            <p:nvPr/>
          </p:nvSpPr>
          <p:spPr bwMode="gray">
            <a:xfrm rot="-5400000">
              <a:off x="5217" y="1005"/>
              <a:ext cx="165" cy="168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24584" name="Rectangle 14"/>
          <p:cNvSpPr>
            <a:spLocks noChangeArrowheads="1"/>
          </p:cNvSpPr>
          <p:nvPr/>
        </p:nvSpPr>
        <p:spPr bwMode="gray">
          <a:xfrm>
            <a:off x="1524000" y="0"/>
            <a:ext cx="9144000" cy="68580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pSp>
        <p:nvGrpSpPr>
          <p:cNvPr id="24585" name="Group 15"/>
          <p:cNvGrpSpPr>
            <a:grpSpLocks/>
          </p:cNvGrpSpPr>
          <p:nvPr/>
        </p:nvGrpSpPr>
        <p:grpSpPr bwMode="auto">
          <a:xfrm rot="10800000">
            <a:off x="9906000" y="0"/>
            <a:ext cx="762000" cy="685800"/>
            <a:chOff x="5216" y="628"/>
            <a:chExt cx="546" cy="543"/>
          </a:xfrm>
        </p:grpSpPr>
        <p:sp>
          <p:nvSpPr>
            <p:cNvPr id="24599" name="Rectangle 16"/>
            <p:cNvSpPr>
              <a:spLocks noChangeArrowheads="1"/>
            </p:cNvSpPr>
            <p:nvPr/>
          </p:nvSpPr>
          <p:spPr bwMode="gray">
            <a:xfrm rot="-5400000">
              <a:off x="5217" y="627"/>
              <a:ext cx="165" cy="168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0" name="Rectangle 17"/>
            <p:cNvSpPr>
              <a:spLocks noChangeArrowheads="1"/>
            </p:cNvSpPr>
            <p:nvPr/>
          </p:nvSpPr>
          <p:spPr bwMode="gray">
            <a:xfrm rot="-5400000">
              <a:off x="5406" y="627"/>
              <a:ext cx="165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1" name="Rectangle 18"/>
            <p:cNvSpPr>
              <a:spLocks noChangeArrowheads="1"/>
            </p:cNvSpPr>
            <p:nvPr/>
          </p:nvSpPr>
          <p:spPr bwMode="gray">
            <a:xfrm rot="-5400000">
              <a:off x="5595" y="627"/>
              <a:ext cx="165" cy="168"/>
            </a:xfrm>
            <a:prstGeom prst="rect">
              <a:avLst/>
            </a:prstGeom>
            <a:solidFill>
              <a:srgbClr val="297CDD">
                <a:alpha val="85097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2" name="Rectangle 19"/>
            <p:cNvSpPr>
              <a:spLocks noChangeArrowheads="1"/>
            </p:cNvSpPr>
            <p:nvPr/>
          </p:nvSpPr>
          <p:spPr bwMode="gray">
            <a:xfrm rot="-5400000">
              <a:off x="5406" y="816"/>
              <a:ext cx="165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3" name="Rectangle 20"/>
            <p:cNvSpPr>
              <a:spLocks noChangeArrowheads="1"/>
            </p:cNvSpPr>
            <p:nvPr/>
          </p:nvSpPr>
          <p:spPr bwMode="gray">
            <a:xfrm rot="-5400000">
              <a:off x="5217" y="816"/>
              <a:ext cx="165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4" name="Rectangle 21"/>
            <p:cNvSpPr>
              <a:spLocks noChangeArrowheads="1"/>
            </p:cNvSpPr>
            <p:nvPr/>
          </p:nvSpPr>
          <p:spPr bwMode="gray">
            <a:xfrm rot="-5400000">
              <a:off x="5217" y="1005"/>
              <a:ext cx="165" cy="168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24586" name="Rectangle 22"/>
          <p:cNvSpPr>
            <a:spLocks noChangeArrowheads="1"/>
          </p:cNvSpPr>
          <p:nvPr/>
        </p:nvSpPr>
        <p:spPr bwMode="gray">
          <a:xfrm>
            <a:off x="1806576" y="-3810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587" name="Rectangle 23"/>
          <p:cNvSpPr>
            <a:spLocks noChangeArrowheads="1"/>
          </p:cNvSpPr>
          <p:nvPr/>
        </p:nvSpPr>
        <p:spPr bwMode="gray">
          <a:xfrm>
            <a:off x="1524000" y="-38100"/>
            <a:ext cx="330200" cy="6884988"/>
          </a:xfrm>
          <a:prstGeom prst="rect">
            <a:avLst/>
          </a:prstGeom>
          <a:gradFill rotWithShape="1">
            <a:gsLst>
              <a:gs pos="0">
                <a:srgbClr val="152C3A"/>
              </a:gs>
              <a:gs pos="100000">
                <a:srgbClr val="4A9ACC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588" name="Rectangle 24"/>
          <p:cNvSpPr>
            <a:spLocks noChangeArrowheads="1"/>
          </p:cNvSpPr>
          <p:nvPr/>
        </p:nvSpPr>
        <p:spPr bwMode="gray">
          <a:xfrm>
            <a:off x="2286000" y="-14288"/>
            <a:ext cx="71438" cy="6872288"/>
          </a:xfrm>
          <a:prstGeom prst="rect">
            <a:avLst/>
          </a:prstGeom>
          <a:solidFill>
            <a:srgbClr val="4A9A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589" name="Rectangle 25"/>
          <p:cNvSpPr>
            <a:spLocks noChangeArrowheads="1"/>
          </p:cNvSpPr>
          <p:nvPr/>
        </p:nvSpPr>
        <p:spPr bwMode="gray">
          <a:xfrm>
            <a:off x="2044701" y="-38100"/>
            <a:ext cx="168275" cy="6865938"/>
          </a:xfrm>
          <a:prstGeom prst="rect">
            <a:avLst/>
          </a:prstGeom>
          <a:solidFill>
            <a:srgbClr val="4A9AC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590" name="Rectangle 26"/>
          <p:cNvSpPr>
            <a:spLocks noChangeArrowheads="1"/>
          </p:cNvSpPr>
          <p:nvPr/>
        </p:nvSpPr>
        <p:spPr bwMode="gray">
          <a:xfrm>
            <a:off x="2222500" y="-38100"/>
            <a:ext cx="114300" cy="6872288"/>
          </a:xfrm>
          <a:prstGeom prst="rect">
            <a:avLst/>
          </a:prstGeom>
          <a:solidFill>
            <a:srgbClr val="4A9ACC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24591" name="Picture 27" descr="C:\Documents and Settings\Administrator\桌面\3990230691001005354156.gif"/>
          <p:cNvPicPr>
            <a:picLocks noChangeAspect="1" noChangeArrowheads="1"/>
          </p:cNvPicPr>
          <p:nvPr/>
        </p:nvPicPr>
        <p:blipFill>
          <a:blip r:embed="rId2" r:link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3" y="6381750"/>
            <a:ext cx="26781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2" name="Text Box 29"/>
          <p:cNvSpPr txBox="1">
            <a:spLocks noChangeArrowheads="1"/>
          </p:cNvSpPr>
          <p:nvPr/>
        </p:nvSpPr>
        <p:spPr bwMode="auto">
          <a:xfrm>
            <a:off x="2763838" y="5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chemeClr val="tx2"/>
              </a:solidFill>
            </a:endParaRPr>
          </a:p>
        </p:txBody>
      </p:sp>
      <p:grpSp>
        <p:nvGrpSpPr>
          <p:cNvPr id="24593" name="Group 44"/>
          <p:cNvGrpSpPr>
            <a:grpSpLocks/>
          </p:cNvGrpSpPr>
          <p:nvPr/>
        </p:nvGrpSpPr>
        <p:grpSpPr bwMode="auto">
          <a:xfrm>
            <a:off x="2598739" y="193676"/>
            <a:ext cx="5330825" cy="555625"/>
            <a:chOff x="1248" y="3230"/>
            <a:chExt cx="3216" cy="350"/>
          </a:xfrm>
        </p:grpSpPr>
        <p:sp>
          <p:nvSpPr>
            <p:cNvPr id="24595" name="Line 45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6" name="Rectangle 46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764718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  <a:contourClr>
                <a:srgbClr val="FF9933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97" name="Text Box 47"/>
            <p:cNvSpPr txBox="1">
              <a:spLocks noChangeArrowheads="1"/>
            </p:cNvSpPr>
            <p:nvPr/>
          </p:nvSpPr>
          <p:spPr bwMode="gray">
            <a:xfrm>
              <a:off x="2256" y="3260"/>
              <a:ext cx="21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</a:rPr>
                <a:t>人机交互应用</a:t>
              </a:r>
            </a:p>
          </p:txBody>
        </p:sp>
        <p:sp>
          <p:nvSpPr>
            <p:cNvPr id="24598" name="Text Box 48"/>
            <p:cNvSpPr txBox="1">
              <a:spLocks noChangeArrowheads="1"/>
            </p:cNvSpPr>
            <p:nvPr/>
          </p:nvSpPr>
          <p:spPr bwMode="gray">
            <a:xfrm>
              <a:off x="1301" y="3244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sp>
        <p:nvSpPr>
          <p:cNvPr id="38" name="矩形 2"/>
          <p:cNvSpPr>
            <a:spLocks noChangeArrowheads="1"/>
          </p:cNvSpPr>
          <p:nvPr/>
        </p:nvSpPr>
        <p:spPr bwMode="auto">
          <a:xfrm>
            <a:off x="2595563" y="1439864"/>
            <a:ext cx="760095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</a:rPr>
              <a:t>课堂作业二：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新建工程和文件，参照范例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03+04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完成下面的作业。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设计一个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0.1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秒精度的秒表，左侧跑表从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9.9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秒开始</a:t>
            </a:r>
            <a:r>
              <a:rPr lang="zh-CN" altLang="en-US" sz="2400" dirty="0">
                <a:solidFill>
                  <a:srgbClr val="FF0000"/>
                </a:solidFill>
              </a:rPr>
              <a:t>倒计时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，到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00.0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后暂停计时；右侧跑表</a:t>
            </a:r>
            <a:r>
              <a:rPr lang="zh-CN" altLang="en-US" sz="2400" dirty="0">
                <a:solidFill>
                  <a:srgbClr val="FF0000"/>
                </a:solidFill>
              </a:rPr>
              <a:t>循环正计时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，从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00.0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到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12.0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后循环。全部用定时中断实现！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右侧跑表大于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8.0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秒后启动声光报警，小于等于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8.0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秒则撤销报警。用一个发光二极管指示灯闪烁，点亮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0.1s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，熄灭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0.3s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；用蜂鸣器响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0.1s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，静音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0.3s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报警；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请老师</a:t>
            </a:r>
            <a:r>
              <a:rPr lang="zh-CN" altLang="zh-CN" sz="2400" dirty="0">
                <a:solidFill>
                  <a:schemeClr val="accent6">
                    <a:lumMod val="75000"/>
                  </a:schemeClr>
                </a:solidFill>
              </a:rPr>
              <a:t>验收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该作业并记录，注意保留全部工程文件，完成后收拾好实验桌面，可以离开实验室。</a:t>
            </a:r>
          </a:p>
        </p:txBody>
      </p:sp>
    </p:spTree>
    <p:extLst>
      <p:ext uri="{BB962C8B-B14F-4D97-AF65-F5344CB8AC3E}">
        <p14:creationId xmlns:p14="http://schemas.microsoft.com/office/powerpoint/2010/main" val="230163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gray">
          <a:xfrm>
            <a:off x="1793876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gray">
          <a:xfrm>
            <a:off x="1511300" y="0"/>
            <a:ext cx="330200" cy="6884988"/>
          </a:xfrm>
          <a:prstGeom prst="rect">
            <a:avLst/>
          </a:prstGeom>
          <a:gradFill rotWithShape="1">
            <a:gsLst>
              <a:gs pos="0">
                <a:srgbClr val="152C3A"/>
              </a:gs>
              <a:gs pos="100000">
                <a:srgbClr val="4A9ACC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gray">
          <a:xfrm>
            <a:off x="2273300" y="23814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gray">
          <a:xfrm>
            <a:off x="2032001" y="0"/>
            <a:ext cx="168275" cy="6865938"/>
          </a:xfrm>
          <a:prstGeom prst="rect">
            <a:avLst/>
          </a:prstGeom>
          <a:solidFill>
            <a:srgbClr val="4A9AC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gray">
          <a:xfrm>
            <a:off x="2209800" y="0"/>
            <a:ext cx="114300" cy="6872288"/>
          </a:xfrm>
          <a:prstGeom prst="rect">
            <a:avLst/>
          </a:prstGeom>
          <a:solidFill>
            <a:srgbClr val="4A9ACC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7175" name="Group 7"/>
          <p:cNvGrpSpPr>
            <a:grpSpLocks/>
          </p:cNvGrpSpPr>
          <p:nvPr/>
        </p:nvGrpSpPr>
        <p:grpSpPr bwMode="auto">
          <a:xfrm rot="10800000">
            <a:off x="9906000" y="0"/>
            <a:ext cx="762000" cy="685800"/>
            <a:chOff x="5216" y="628"/>
            <a:chExt cx="546" cy="543"/>
          </a:xfrm>
        </p:grpSpPr>
        <p:sp>
          <p:nvSpPr>
            <p:cNvPr id="7197" name="Rectangle 8"/>
            <p:cNvSpPr>
              <a:spLocks noChangeArrowheads="1"/>
            </p:cNvSpPr>
            <p:nvPr/>
          </p:nvSpPr>
          <p:spPr bwMode="gray">
            <a:xfrm rot="-5400000">
              <a:off x="5217" y="627"/>
              <a:ext cx="165" cy="168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198" name="Rectangle 9"/>
            <p:cNvSpPr>
              <a:spLocks noChangeArrowheads="1"/>
            </p:cNvSpPr>
            <p:nvPr/>
          </p:nvSpPr>
          <p:spPr bwMode="gray">
            <a:xfrm rot="-5400000">
              <a:off x="5406" y="627"/>
              <a:ext cx="165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199" name="Rectangle 10"/>
            <p:cNvSpPr>
              <a:spLocks noChangeArrowheads="1"/>
            </p:cNvSpPr>
            <p:nvPr/>
          </p:nvSpPr>
          <p:spPr bwMode="gray">
            <a:xfrm rot="-5400000">
              <a:off x="5595" y="627"/>
              <a:ext cx="165" cy="168"/>
            </a:xfrm>
            <a:prstGeom prst="rect">
              <a:avLst/>
            </a:prstGeom>
            <a:solidFill>
              <a:srgbClr val="297CDD">
                <a:alpha val="85097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200" name="Rectangle 11"/>
            <p:cNvSpPr>
              <a:spLocks noChangeArrowheads="1"/>
            </p:cNvSpPr>
            <p:nvPr/>
          </p:nvSpPr>
          <p:spPr bwMode="gray">
            <a:xfrm rot="-5400000">
              <a:off x="5406" y="816"/>
              <a:ext cx="165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201" name="Rectangle 12"/>
            <p:cNvSpPr>
              <a:spLocks noChangeArrowheads="1"/>
            </p:cNvSpPr>
            <p:nvPr/>
          </p:nvSpPr>
          <p:spPr bwMode="gray">
            <a:xfrm rot="-5400000">
              <a:off x="5217" y="816"/>
              <a:ext cx="165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202" name="Rectangle 13"/>
            <p:cNvSpPr>
              <a:spLocks noChangeArrowheads="1"/>
            </p:cNvSpPr>
            <p:nvPr/>
          </p:nvSpPr>
          <p:spPr bwMode="gray">
            <a:xfrm rot="-5400000">
              <a:off x="5217" y="1005"/>
              <a:ext cx="165" cy="168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7176" name="Rectangle 14"/>
          <p:cNvSpPr>
            <a:spLocks noChangeArrowheads="1"/>
          </p:cNvSpPr>
          <p:nvPr/>
        </p:nvSpPr>
        <p:spPr bwMode="gray">
          <a:xfrm>
            <a:off x="1524000" y="0"/>
            <a:ext cx="9144000" cy="68580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pSp>
        <p:nvGrpSpPr>
          <p:cNvPr id="7177" name="Group 15"/>
          <p:cNvGrpSpPr>
            <a:grpSpLocks/>
          </p:cNvGrpSpPr>
          <p:nvPr/>
        </p:nvGrpSpPr>
        <p:grpSpPr bwMode="auto">
          <a:xfrm rot="10800000">
            <a:off x="9906000" y="0"/>
            <a:ext cx="762000" cy="685800"/>
            <a:chOff x="5216" y="628"/>
            <a:chExt cx="546" cy="543"/>
          </a:xfrm>
        </p:grpSpPr>
        <p:sp>
          <p:nvSpPr>
            <p:cNvPr id="7191" name="Rectangle 16"/>
            <p:cNvSpPr>
              <a:spLocks noChangeArrowheads="1"/>
            </p:cNvSpPr>
            <p:nvPr/>
          </p:nvSpPr>
          <p:spPr bwMode="gray">
            <a:xfrm rot="-5400000">
              <a:off x="5217" y="627"/>
              <a:ext cx="165" cy="168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192" name="Rectangle 17"/>
            <p:cNvSpPr>
              <a:spLocks noChangeArrowheads="1"/>
            </p:cNvSpPr>
            <p:nvPr/>
          </p:nvSpPr>
          <p:spPr bwMode="gray">
            <a:xfrm rot="-5400000">
              <a:off x="5406" y="627"/>
              <a:ext cx="165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193" name="Rectangle 18"/>
            <p:cNvSpPr>
              <a:spLocks noChangeArrowheads="1"/>
            </p:cNvSpPr>
            <p:nvPr/>
          </p:nvSpPr>
          <p:spPr bwMode="gray">
            <a:xfrm rot="-5400000">
              <a:off x="5595" y="627"/>
              <a:ext cx="165" cy="168"/>
            </a:xfrm>
            <a:prstGeom prst="rect">
              <a:avLst/>
            </a:prstGeom>
            <a:solidFill>
              <a:srgbClr val="297CDD">
                <a:alpha val="85097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194" name="Rectangle 19"/>
            <p:cNvSpPr>
              <a:spLocks noChangeArrowheads="1"/>
            </p:cNvSpPr>
            <p:nvPr/>
          </p:nvSpPr>
          <p:spPr bwMode="gray">
            <a:xfrm rot="-5400000">
              <a:off x="5406" y="816"/>
              <a:ext cx="165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195" name="Rectangle 20"/>
            <p:cNvSpPr>
              <a:spLocks noChangeArrowheads="1"/>
            </p:cNvSpPr>
            <p:nvPr/>
          </p:nvSpPr>
          <p:spPr bwMode="gray">
            <a:xfrm rot="-5400000">
              <a:off x="5217" y="816"/>
              <a:ext cx="165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196" name="Rectangle 21"/>
            <p:cNvSpPr>
              <a:spLocks noChangeArrowheads="1"/>
            </p:cNvSpPr>
            <p:nvPr/>
          </p:nvSpPr>
          <p:spPr bwMode="gray">
            <a:xfrm rot="-5400000">
              <a:off x="5217" y="1005"/>
              <a:ext cx="165" cy="168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7178" name="Rectangle 22"/>
          <p:cNvSpPr>
            <a:spLocks noChangeArrowheads="1"/>
          </p:cNvSpPr>
          <p:nvPr/>
        </p:nvSpPr>
        <p:spPr bwMode="gray">
          <a:xfrm>
            <a:off x="1806576" y="-3810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79" name="Rectangle 23"/>
          <p:cNvSpPr>
            <a:spLocks noChangeArrowheads="1"/>
          </p:cNvSpPr>
          <p:nvPr/>
        </p:nvSpPr>
        <p:spPr bwMode="gray">
          <a:xfrm>
            <a:off x="1524000" y="-38100"/>
            <a:ext cx="330200" cy="6884988"/>
          </a:xfrm>
          <a:prstGeom prst="rect">
            <a:avLst/>
          </a:prstGeom>
          <a:gradFill rotWithShape="1">
            <a:gsLst>
              <a:gs pos="0">
                <a:srgbClr val="152C3A"/>
              </a:gs>
              <a:gs pos="100000">
                <a:srgbClr val="4A9ACC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80" name="Rectangle 24"/>
          <p:cNvSpPr>
            <a:spLocks noChangeArrowheads="1"/>
          </p:cNvSpPr>
          <p:nvPr/>
        </p:nvSpPr>
        <p:spPr bwMode="gray">
          <a:xfrm>
            <a:off x="2286000" y="-14288"/>
            <a:ext cx="71438" cy="6872288"/>
          </a:xfrm>
          <a:prstGeom prst="rect">
            <a:avLst/>
          </a:prstGeom>
          <a:solidFill>
            <a:srgbClr val="4A9A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81" name="Rectangle 25"/>
          <p:cNvSpPr>
            <a:spLocks noChangeArrowheads="1"/>
          </p:cNvSpPr>
          <p:nvPr/>
        </p:nvSpPr>
        <p:spPr bwMode="gray">
          <a:xfrm>
            <a:off x="2044701" y="-38100"/>
            <a:ext cx="168275" cy="6865938"/>
          </a:xfrm>
          <a:prstGeom prst="rect">
            <a:avLst/>
          </a:prstGeom>
          <a:solidFill>
            <a:srgbClr val="4A9AC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82" name="Rectangle 26"/>
          <p:cNvSpPr>
            <a:spLocks noChangeArrowheads="1"/>
          </p:cNvSpPr>
          <p:nvPr/>
        </p:nvSpPr>
        <p:spPr bwMode="gray">
          <a:xfrm>
            <a:off x="2222500" y="-38100"/>
            <a:ext cx="114300" cy="6872288"/>
          </a:xfrm>
          <a:prstGeom prst="rect">
            <a:avLst/>
          </a:prstGeom>
          <a:solidFill>
            <a:srgbClr val="4A9ACC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7183" name="Picture 27" descr="C:\Documents and Settings\Administrator\桌面\3990230691001005354156.gif"/>
          <p:cNvPicPr>
            <a:picLocks noChangeAspect="1" noChangeArrowheads="1"/>
          </p:cNvPicPr>
          <p:nvPr/>
        </p:nvPicPr>
        <p:blipFill>
          <a:blip r:embed="rId2" r:link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3" y="6381750"/>
            <a:ext cx="26781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4" name="Text Box 29"/>
          <p:cNvSpPr txBox="1">
            <a:spLocks noChangeArrowheads="1"/>
          </p:cNvSpPr>
          <p:nvPr/>
        </p:nvSpPr>
        <p:spPr bwMode="auto">
          <a:xfrm>
            <a:off x="2763838" y="5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chemeClr val="tx2"/>
              </a:solidFill>
            </a:endParaRPr>
          </a:p>
        </p:txBody>
      </p:sp>
      <p:grpSp>
        <p:nvGrpSpPr>
          <p:cNvPr id="7185" name="Group 44"/>
          <p:cNvGrpSpPr>
            <a:grpSpLocks/>
          </p:cNvGrpSpPr>
          <p:nvPr/>
        </p:nvGrpSpPr>
        <p:grpSpPr bwMode="auto">
          <a:xfrm>
            <a:off x="2598739" y="193676"/>
            <a:ext cx="5330825" cy="555625"/>
            <a:chOff x="1248" y="3230"/>
            <a:chExt cx="3216" cy="350"/>
          </a:xfrm>
        </p:grpSpPr>
        <p:sp>
          <p:nvSpPr>
            <p:cNvPr id="2" name="Line 45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" name="Rectangle 46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764718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  <a:contourClr>
                <a:srgbClr val="FF9933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189" name="Text Box 47"/>
            <p:cNvSpPr txBox="1">
              <a:spLocks noChangeArrowheads="1"/>
            </p:cNvSpPr>
            <p:nvPr/>
          </p:nvSpPr>
          <p:spPr bwMode="gray">
            <a:xfrm>
              <a:off x="2256" y="3260"/>
              <a:ext cx="21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</a:rPr>
                <a:t>人机交互</a:t>
              </a:r>
            </a:p>
          </p:txBody>
        </p:sp>
        <p:sp>
          <p:nvSpPr>
            <p:cNvPr id="7190" name="Text Box 48"/>
            <p:cNvSpPr txBox="1">
              <a:spLocks noChangeArrowheads="1"/>
            </p:cNvSpPr>
            <p:nvPr/>
          </p:nvSpPr>
          <p:spPr bwMode="gray">
            <a:xfrm>
              <a:off x="1301" y="3244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sp>
        <p:nvSpPr>
          <p:cNvPr id="7187" name="Rectangle 57"/>
          <p:cNvSpPr>
            <a:spLocks noChangeArrowheads="1"/>
          </p:cNvSpPr>
          <p:nvPr/>
        </p:nvSpPr>
        <p:spPr bwMode="auto">
          <a:xfrm>
            <a:off x="2579688" y="931864"/>
            <a:ext cx="7561262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</a:rPr>
              <a:t>课堂作业三：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endParaRPr lang="en-US" altLang="zh-C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设计一个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0.01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秒精度的秒表，从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00.00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秒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~19.99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秒循环正计时并显示在数码管上；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设置一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个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报警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门限值，范围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08~12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，初始门限值为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10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，选取两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个按键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可以对其进行加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、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减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操作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，并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显示在数码管上；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当秒表数值大于该门限值，则发出声光报警，即用一个发光二极管指示灯闪烁，点亮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0.1s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，熄灭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0.3s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表示光报警；用蜂鸣器响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0.1s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，静音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0.3s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表示声报警；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再增加一个按键用于控制秒表暂停或继续计时。暂停期间，声光报警失效。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请老师</a:t>
            </a:r>
            <a:r>
              <a:rPr lang="zh-CN" altLang="zh-CN" sz="2400" dirty="0">
                <a:solidFill>
                  <a:schemeClr val="accent6">
                    <a:lumMod val="75000"/>
                  </a:schemeClr>
                </a:solidFill>
              </a:rPr>
              <a:t>验收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该作业并记录，注意保留全部工程文件。</a:t>
            </a:r>
          </a:p>
          <a:p>
            <a:pPr>
              <a:defRPr/>
            </a:pP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4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gray">
          <a:xfrm>
            <a:off x="1793876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gray">
          <a:xfrm>
            <a:off x="1511300" y="0"/>
            <a:ext cx="330200" cy="6884988"/>
          </a:xfrm>
          <a:prstGeom prst="rect">
            <a:avLst/>
          </a:prstGeom>
          <a:gradFill rotWithShape="1">
            <a:gsLst>
              <a:gs pos="0">
                <a:srgbClr val="152C3A"/>
              </a:gs>
              <a:gs pos="100000">
                <a:srgbClr val="4A9ACC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gray">
          <a:xfrm>
            <a:off x="2273300" y="23814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gray">
          <a:xfrm>
            <a:off x="2032001" y="0"/>
            <a:ext cx="168275" cy="6865938"/>
          </a:xfrm>
          <a:prstGeom prst="rect">
            <a:avLst/>
          </a:prstGeom>
          <a:solidFill>
            <a:srgbClr val="4A9AC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gray">
          <a:xfrm>
            <a:off x="2209800" y="0"/>
            <a:ext cx="114300" cy="6872288"/>
          </a:xfrm>
          <a:prstGeom prst="rect">
            <a:avLst/>
          </a:prstGeom>
          <a:solidFill>
            <a:srgbClr val="4A9ACC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18439" name="Group 7"/>
          <p:cNvGrpSpPr>
            <a:grpSpLocks/>
          </p:cNvGrpSpPr>
          <p:nvPr/>
        </p:nvGrpSpPr>
        <p:grpSpPr bwMode="auto">
          <a:xfrm rot="10800000">
            <a:off x="9906000" y="0"/>
            <a:ext cx="762000" cy="685800"/>
            <a:chOff x="5216" y="628"/>
            <a:chExt cx="546" cy="543"/>
          </a:xfrm>
        </p:grpSpPr>
        <p:sp>
          <p:nvSpPr>
            <p:cNvPr id="18462" name="Rectangle 8"/>
            <p:cNvSpPr>
              <a:spLocks noChangeArrowheads="1"/>
            </p:cNvSpPr>
            <p:nvPr/>
          </p:nvSpPr>
          <p:spPr bwMode="gray">
            <a:xfrm rot="-5400000">
              <a:off x="5217" y="627"/>
              <a:ext cx="165" cy="168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63" name="Rectangle 9"/>
            <p:cNvSpPr>
              <a:spLocks noChangeArrowheads="1"/>
            </p:cNvSpPr>
            <p:nvPr/>
          </p:nvSpPr>
          <p:spPr bwMode="gray">
            <a:xfrm rot="-5400000">
              <a:off x="5406" y="627"/>
              <a:ext cx="165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64" name="Rectangle 10"/>
            <p:cNvSpPr>
              <a:spLocks noChangeArrowheads="1"/>
            </p:cNvSpPr>
            <p:nvPr/>
          </p:nvSpPr>
          <p:spPr bwMode="gray">
            <a:xfrm rot="-5400000">
              <a:off x="5595" y="627"/>
              <a:ext cx="165" cy="168"/>
            </a:xfrm>
            <a:prstGeom prst="rect">
              <a:avLst/>
            </a:prstGeom>
            <a:solidFill>
              <a:srgbClr val="297CDD">
                <a:alpha val="85097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65" name="Rectangle 11"/>
            <p:cNvSpPr>
              <a:spLocks noChangeArrowheads="1"/>
            </p:cNvSpPr>
            <p:nvPr/>
          </p:nvSpPr>
          <p:spPr bwMode="gray">
            <a:xfrm rot="-5400000">
              <a:off x="5406" y="816"/>
              <a:ext cx="165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66" name="Rectangle 12"/>
            <p:cNvSpPr>
              <a:spLocks noChangeArrowheads="1"/>
            </p:cNvSpPr>
            <p:nvPr/>
          </p:nvSpPr>
          <p:spPr bwMode="gray">
            <a:xfrm rot="-5400000">
              <a:off x="5217" y="816"/>
              <a:ext cx="165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67" name="Rectangle 13"/>
            <p:cNvSpPr>
              <a:spLocks noChangeArrowheads="1"/>
            </p:cNvSpPr>
            <p:nvPr/>
          </p:nvSpPr>
          <p:spPr bwMode="gray">
            <a:xfrm rot="-5400000">
              <a:off x="5217" y="1005"/>
              <a:ext cx="165" cy="168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8440" name="Rectangle 14"/>
          <p:cNvSpPr>
            <a:spLocks noChangeArrowheads="1"/>
          </p:cNvSpPr>
          <p:nvPr/>
        </p:nvSpPr>
        <p:spPr bwMode="gray">
          <a:xfrm>
            <a:off x="1524000" y="0"/>
            <a:ext cx="9144000" cy="68580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pSp>
        <p:nvGrpSpPr>
          <p:cNvPr id="18441" name="Group 15"/>
          <p:cNvGrpSpPr>
            <a:grpSpLocks/>
          </p:cNvGrpSpPr>
          <p:nvPr/>
        </p:nvGrpSpPr>
        <p:grpSpPr bwMode="auto">
          <a:xfrm rot="10800000">
            <a:off x="9906000" y="0"/>
            <a:ext cx="762000" cy="685800"/>
            <a:chOff x="5216" y="628"/>
            <a:chExt cx="546" cy="543"/>
          </a:xfrm>
        </p:grpSpPr>
        <p:sp>
          <p:nvSpPr>
            <p:cNvPr id="18456" name="Rectangle 16"/>
            <p:cNvSpPr>
              <a:spLocks noChangeArrowheads="1"/>
            </p:cNvSpPr>
            <p:nvPr/>
          </p:nvSpPr>
          <p:spPr bwMode="gray">
            <a:xfrm rot="-5400000">
              <a:off x="5217" y="627"/>
              <a:ext cx="165" cy="168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57" name="Rectangle 17"/>
            <p:cNvSpPr>
              <a:spLocks noChangeArrowheads="1"/>
            </p:cNvSpPr>
            <p:nvPr/>
          </p:nvSpPr>
          <p:spPr bwMode="gray">
            <a:xfrm rot="-5400000">
              <a:off x="5406" y="627"/>
              <a:ext cx="165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58" name="Rectangle 18"/>
            <p:cNvSpPr>
              <a:spLocks noChangeArrowheads="1"/>
            </p:cNvSpPr>
            <p:nvPr/>
          </p:nvSpPr>
          <p:spPr bwMode="gray">
            <a:xfrm rot="-5400000">
              <a:off x="5595" y="627"/>
              <a:ext cx="165" cy="168"/>
            </a:xfrm>
            <a:prstGeom prst="rect">
              <a:avLst/>
            </a:prstGeom>
            <a:solidFill>
              <a:srgbClr val="297CDD">
                <a:alpha val="85097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59" name="Rectangle 19"/>
            <p:cNvSpPr>
              <a:spLocks noChangeArrowheads="1"/>
            </p:cNvSpPr>
            <p:nvPr/>
          </p:nvSpPr>
          <p:spPr bwMode="gray">
            <a:xfrm rot="-5400000">
              <a:off x="5406" y="816"/>
              <a:ext cx="165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60" name="Rectangle 20"/>
            <p:cNvSpPr>
              <a:spLocks noChangeArrowheads="1"/>
            </p:cNvSpPr>
            <p:nvPr/>
          </p:nvSpPr>
          <p:spPr bwMode="gray">
            <a:xfrm rot="-5400000">
              <a:off x="5217" y="816"/>
              <a:ext cx="165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61" name="Rectangle 21"/>
            <p:cNvSpPr>
              <a:spLocks noChangeArrowheads="1"/>
            </p:cNvSpPr>
            <p:nvPr/>
          </p:nvSpPr>
          <p:spPr bwMode="gray">
            <a:xfrm rot="-5400000">
              <a:off x="5217" y="1005"/>
              <a:ext cx="165" cy="168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8442" name="Rectangle 22"/>
          <p:cNvSpPr>
            <a:spLocks noChangeArrowheads="1"/>
          </p:cNvSpPr>
          <p:nvPr/>
        </p:nvSpPr>
        <p:spPr bwMode="gray">
          <a:xfrm>
            <a:off x="1806576" y="-3810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443" name="Rectangle 23"/>
          <p:cNvSpPr>
            <a:spLocks noChangeArrowheads="1"/>
          </p:cNvSpPr>
          <p:nvPr/>
        </p:nvSpPr>
        <p:spPr bwMode="gray">
          <a:xfrm>
            <a:off x="1524000" y="-38100"/>
            <a:ext cx="330200" cy="6884988"/>
          </a:xfrm>
          <a:prstGeom prst="rect">
            <a:avLst/>
          </a:prstGeom>
          <a:gradFill rotWithShape="1">
            <a:gsLst>
              <a:gs pos="0">
                <a:srgbClr val="152C3A"/>
              </a:gs>
              <a:gs pos="100000">
                <a:srgbClr val="4A9ACC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444" name="Rectangle 24"/>
          <p:cNvSpPr>
            <a:spLocks noChangeArrowheads="1"/>
          </p:cNvSpPr>
          <p:nvPr/>
        </p:nvSpPr>
        <p:spPr bwMode="gray">
          <a:xfrm>
            <a:off x="2286000" y="-14288"/>
            <a:ext cx="71438" cy="6872288"/>
          </a:xfrm>
          <a:prstGeom prst="rect">
            <a:avLst/>
          </a:prstGeom>
          <a:solidFill>
            <a:srgbClr val="4A9A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445" name="Rectangle 25"/>
          <p:cNvSpPr>
            <a:spLocks noChangeArrowheads="1"/>
          </p:cNvSpPr>
          <p:nvPr/>
        </p:nvSpPr>
        <p:spPr bwMode="gray">
          <a:xfrm>
            <a:off x="2044701" y="-38100"/>
            <a:ext cx="168275" cy="6865938"/>
          </a:xfrm>
          <a:prstGeom prst="rect">
            <a:avLst/>
          </a:prstGeom>
          <a:solidFill>
            <a:srgbClr val="4A9AC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446" name="Rectangle 26"/>
          <p:cNvSpPr>
            <a:spLocks noChangeArrowheads="1"/>
          </p:cNvSpPr>
          <p:nvPr/>
        </p:nvSpPr>
        <p:spPr bwMode="gray">
          <a:xfrm>
            <a:off x="2222500" y="-38100"/>
            <a:ext cx="114300" cy="6872288"/>
          </a:xfrm>
          <a:prstGeom prst="rect">
            <a:avLst/>
          </a:prstGeom>
          <a:solidFill>
            <a:srgbClr val="4A9ACC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447" name="Text Box 29"/>
          <p:cNvSpPr txBox="1">
            <a:spLocks noChangeArrowheads="1"/>
          </p:cNvSpPr>
          <p:nvPr/>
        </p:nvSpPr>
        <p:spPr bwMode="auto">
          <a:xfrm>
            <a:off x="2763838" y="5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chemeClr val="tx2"/>
              </a:solidFill>
            </a:endParaRPr>
          </a:p>
        </p:txBody>
      </p:sp>
      <p:grpSp>
        <p:nvGrpSpPr>
          <p:cNvPr id="18448" name="Group 54"/>
          <p:cNvGrpSpPr>
            <a:grpSpLocks/>
          </p:cNvGrpSpPr>
          <p:nvPr/>
        </p:nvGrpSpPr>
        <p:grpSpPr bwMode="auto">
          <a:xfrm>
            <a:off x="2495550" y="188914"/>
            <a:ext cx="5403850" cy="555625"/>
            <a:chOff x="1248" y="3230"/>
            <a:chExt cx="3216" cy="350"/>
          </a:xfrm>
        </p:grpSpPr>
        <p:sp>
          <p:nvSpPr>
            <p:cNvPr id="18452" name="Line 55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3" name="Rectangle 56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4700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  <a:contourClr>
                <a:srgbClr val="990099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54" name="Text Box 57"/>
            <p:cNvSpPr txBox="1">
              <a:spLocks noChangeArrowheads="1"/>
            </p:cNvSpPr>
            <p:nvPr/>
          </p:nvSpPr>
          <p:spPr bwMode="gray">
            <a:xfrm>
              <a:off x="2256" y="3260"/>
              <a:ext cx="17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</a:rPr>
                <a:t>超声波测距</a:t>
              </a:r>
            </a:p>
          </p:txBody>
        </p:sp>
        <p:sp>
          <p:nvSpPr>
            <p:cNvPr id="18455" name="Text Box 58"/>
            <p:cNvSpPr txBox="1">
              <a:spLocks noChangeArrowheads="1"/>
            </p:cNvSpPr>
            <p:nvPr/>
          </p:nvSpPr>
          <p:spPr bwMode="gray">
            <a:xfrm>
              <a:off x="1302" y="3244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pic>
        <p:nvPicPr>
          <p:cNvPr id="18449" name="Picture 27" descr="C:\Documents and Settings\Administrator\桌面\3990230691001005354156.gif"/>
          <p:cNvPicPr>
            <a:picLocks noChangeAspect="1" noChangeArrowheads="1"/>
          </p:cNvPicPr>
          <p:nvPr/>
        </p:nvPicPr>
        <p:blipFill>
          <a:blip r:embed="rId2" r:link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3" y="6381750"/>
            <a:ext cx="26781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Rectangle 57"/>
          <p:cNvSpPr>
            <a:spLocks noChangeArrowheads="1"/>
          </p:cNvSpPr>
          <p:nvPr/>
        </p:nvSpPr>
        <p:spPr bwMode="auto">
          <a:xfrm>
            <a:off x="2579688" y="931863"/>
            <a:ext cx="7561262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</a:rPr>
              <a:t>课堂作业四：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endParaRPr lang="en-US" altLang="zh-C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设计一个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0.1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秒精度的</a:t>
            </a:r>
            <a:r>
              <a:rPr lang="zh-CN" altLang="en-US" sz="2400" dirty="0">
                <a:solidFill>
                  <a:srgbClr val="FF0000"/>
                </a:solidFill>
              </a:rPr>
              <a:t>循环计时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秒表，计时范围从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11.9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秒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~00.0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秒，秒表起始值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06.0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显示在数码管上。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四个数码管显示超声波测距结果，精度为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0.1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厘米。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超声波测距程序参照前面实验内容和要求。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假设测量距离为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。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（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）当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d &lt; 12.0cm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，计时器循环倒计时；</a:t>
            </a:r>
          </a:p>
          <a:p>
            <a:pPr>
              <a:defRPr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（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）当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12.0 &lt;= d &lt;= 15.0 cm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，计时器停止计时；</a:t>
            </a:r>
          </a:p>
          <a:p>
            <a:pPr>
              <a:defRPr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（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）当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d &gt; 15.0cm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，计时器循环正计时；</a:t>
            </a: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请老师</a:t>
            </a:r>
            <a:r>
              <a:rPr lang="zh-CN" altLang="zh-CN" sz="2400" dirty="0">
                <a:solidFill>
                  <a:schemeClr val="accent6">
                    <a:lumMod val="75000"/>
                  </a:schemeClr>
                </a:solidFill>
              </a:rPr>
              <a:t>验收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该作业并记录，注意保留全部工程文件。</a:t>
            </a:r>
          </a:p>
          <a:p>
            <a:pPr>
              <a:defRPr/>
            </a:pP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451" name="Rectangle 56"/>
          <p:cNvSpPr>
            <a:spLocks noChangeArrowheads="1"/>
          </p:cNvSpPr>
          <p:nvPr/>
        </p:nvSpPr>
        <p:spPr bwMode="auto">
          <a:xfrm>
            <a:off x="2200276" y="5110163"/>
            <a:ext cx="7762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tabLst>
                <a:tab pos="7239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tabLst>
                <a:tab pos="723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熟练掌握测距定位的程序设计与使用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熟练掌握测量距离做为条件与其他程序的联合调试</a:t>
            </a:r>
          </a:p>
        </p:txBody>
      </p:sp>
    </p:spTree>
    <p:extLst>
      <p:ext uri="{BB962C8B-B14F-4D97-AF65-F5344CB8AC3E}">
        <p14:creationId xmlns:p14="http://schemas.microsoft.com/office/powerpoint/2010/main" val="240827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gray">
          <a:xfrm>
            <a:off x="1793876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gray">
          <a:xfrm>
            <a:off x="1511300" y="0"/>
            <a:ext cx="330200" cy="6884988"/>
          </a:xfrm>
          <a:prstGeom prst="rect">
            <a:avLst/>
          </a:prstGeom>
          <a:gradFill rotWithShape="1">
            <a:gsLst>
              <a:gs pos="0">
                <a:srgbClr val="152C3A"/>
              </a:gs>
              <a:gs pos="100000">
                <a:srgbClr val="4A9ACC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gray">
          <a:xfrm>
            <a:off x="2273300" y="23814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gray">
          <a:xfrm>
            <a:off x="2032001" y="0"/>
            <a:ext cx="168275" cy="6865938"/>
          </a:xfrm>
          <a:prstGeom prst="rect">
            <a:avLst/>
          </a:prstGeom>
          <a:solidFill>
            <a:srgbClr val="4A9AC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gray">
          <a:xfrm>
            <a:off x="2209800" y="0"/>
            <a:ext cx="114300" cy="6872288"/>
          </a:xfrm>
          <a:prstGeom prst="rect">
            <a:avLst/>
          </a:prstGeom>
          <a:solidFill>
            <a:srgbClr val="4A9ACC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13319" name="Group 7"/>
          <p:cNvGrpSpPr>
            <a:grpSpLocks/>
          </p:cNvGrpSpPr>
          <p:nvPr/>
        </p:nvGrpSpPr>
        <p:grpSpPr bwMode="auto">
          <a:xfrm rot="10800000">
            <a:off x="9906000" y="0"/>
            <a:ext cx="762000" cy="685800"/>
            <a:chOff x="5216" y="628"/>
            <a:chExt cx="546" cy="543"/>
          </a:xfrm>
        </p:grpSpPr>
        <p:sp>
          <p:nvSpPr>
            <p:cNvPr id="13341" name="Rectangle 8"/>
            <p:cNvSpPr>
              <a:spLocks noChangeArrowheads="1"/>
            </p:cNvSpPr>
            <p:nvPr/>
          </p:nvSpPr>
          <p:spPr bwMode="gray">
            <a:xfrm rot="-5400000">
              <a:off x="5217" y="627"/>
              <a:ext cx="165" cy="168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42" name="Rectangle 9"/>
            <p:cNvSpPr>
              <a:spLocks noChangeArrowheads="1"/>
            </p:cNvSpPr>
            <p:nvPr/>
          </p:nvSpPr>
          <p:spPr bwMode="gray">
            <a:xfrm rot="-5400000">
              <a:off x="5406" y="627"/>
              <a:ext cx="165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43" name="Rectangle 10"/>
            <p:cNvSpPr>
              <a:spLocks noChangeArrowheads="1"/>
            </p:cNvSpPr>
            <p:nvPr/>
          </p:nvSpPr>
          <p:spPr bwMode="gray">
            <a:xfrm rot="-5400000">
              <a:off x="5595" y="627"/>
              <a:ext cx="165" cy="168"/>
            </a:xfrm>
            <a:prstGeom prst="rect">
              <a:avLst/>
            </a:prstGeom>
            <a:solidFill>
              <a:srgbClr val="297CDD">
                <a:alpha val="85097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44" name="Rectangle 11"/>
            <p:cNvSpPr>
              <a:spLocks noChangeArrowheads="1"/>
            </p:cNvSpPr>
            <p:nvPr/>
          </p:nvSpPr>
          <p:spPr bwMode="gray">
            <a:xfrm rot="-5400000">
              <a:off x="5406" y="816"/>
              <a:ext cx="165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45" name="Rectangle 12"/>
            <p:cNvSpPr>
              <a:spLocks noChangeArrowheads="1"/>
            </p:cNvSpPr>
            <p:nvPr/>
          </p:nvSpPr>
          <p:spPr bwMode="gray">
            <a:xfrm rot="-5400000">
              <a:off x="5217" y="816"/>
              <a:ext cx="165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46" name="Rectangle 13"/>
            <p:cNvSpPr>
              <a:spLocks noChangeArrowheads="1"/>
            </p:cNvSpPr>
            <p:nvPr/>
          </p:nvSpPr>
          <p:spPr bwMode="gray">
            <a:xfrm rot="-5400000">
              <a:off x="5217" y="1005"/>
              <a:ext cx="165" cy="168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3320" name="Rectangle 14"/>
          <p:cNvSpPr>
            <a:spLocks noChangeArrowheads="1"/>
          </p:cNvSpPr>
          <p:nvPr/>
        </p:nvSpPr>
        <p:spPr bwMode="gray">
          <a:xfrm>
            <a:off x="1524000" y="0"/>
            <a:ext cx="9144000" cy="68580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pSp>
        <p:nvGrpSpPr>
          <p:cNvPr id="13321" name="Group 15"/>
          <p:cNvGrpSpPr>
            <a:grpSpLocks/>
          </p:cNvGrpSpPr>
          <p:nvPr/>
        </p:nvGrpSpPr>
        <p:grpSpPr bwMode="auto">
          <a:xfrm rot="10800000">
            <a:off x="9906000" y="0"/>
            <a:ext cx="762000" cy="685800"/>
            <a:chOff x="5216" y="628"/>
            <a:chExt cx="546" cy="543"/>
          </a:xfrm>
        </p:grpSpPr>
        <p:sp>
          <p:nvSpPr>
            <p:cNvPr id="13335" name="Rectangle 16"/>
            <p:cNvSpPr>
              <a:spLocks noChangeArrowheads="1"/>
            </p:cNvSpPr>
            <p:nvPr/>
          </p:nvSpPr>
          <p:spPr bwMode="gray">
            <a:xfrm rot="-5400000">
              <a:off x="5217" y="627"/>
              <a:ext cx="165" cy="168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36" name="Rectangle 17"/>
            <p:cNvSpPr>
              <a:spLocks noChangeArrowheads="1"/>
            </p:cNvSpPr>
            <p:nvPr/>
          </p:nvSpPr>
          <p:spPr bwMode="gray">
            <a:xfrm rot="-5400000">
              <a:off x="5406" y="627"/>
              <a:ext cx="165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37" name="Rectangle 18"/>
            <p:cNvSpPr>
              <a:spLocks noChangeArrowheads="1"/>
            </p:cNvSpPr>
            <p:nvPr/>
          </p:nvSpPr>
          <p:spPr bwMode="gray">
            <a:xfrm rot="-5400000">
              <a:off x="5595" y="627"/>
              <a:ext cx="165" cy="168"/>
            </a:xfrm>
            <a:prstGeom prst="rect">
              <a:avLst/>
            </a:prstGeom>
            <a:solidFill>
              <a:srgbClr val="297CDD">
                <a:alpha val="85097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38" name="Rectangle 19"/>
            <p:cNvSpPr>
              <a:spLocks noChangeArrowheads="1"/>
            </p:cNvSpPr>
            <p:nvPr/>
          </p:nvSpPr>
          <p:spPr bwMode="gray">
            <a:xfrm rot="-5400000">
              <a:off x="5406" y="816"/>
              <a:ext cx="165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39" name="Rectangle 20"/>
            <p:cNvSpPr>
              <a:spLocks noChangeArrowheads="1"/>
            </p:cNvSpPr>
            <p:nvPr/>
          </p:nvSpPr>
          <p:spPr bwMode="gray">
            <a:xfrm rot="-5400000">
              <a:off x="5217" y="816"/>
              <a:ext cx="165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40" name="Rectangle 21"/>
            <p:cNvSpPr>
              <a:spLocks noChangeArrowheads="1"/>
            </p:cNvSpPr>
            <p:nvPr/>
          </p:nvSpPr>
          <p:spPr bwMode="gray">
            <a:xfrm rot="-5400000">
              <a:off x="5217" y="1005"/>
              <a:ext cx="165" cy="168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3322" name="Rectangle 22"/>
          <p:cNvSpPr>
            <a:spLocks noChangeArrowheads="1"/>
          </p:cNvSpPr>
          <p:nvPr/>
        </p:nvSpPr>
        <p:spPr bwMode="gray">
          <a:xfrm>
            <a:off x="1806576" y="-3810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23" name="Rectangle 23"/>
          <p:cNvSpPr>
            <a:spLocks noChangeArrowheads="1"/>
          </p:cNvSpPr>
          <p:nvPr/>
        </p:nvSpPr>
        <p:spPr bwMode="gray">
          <a:xfrm>
            <a:off x="1524000" y="-38100"/>
            <a:ext cx="330200" cy="6884988"/>
          </a:xfrm>
          <a:prstGeom prst="rect">
            <a:avLst/>
          </a:prstGeom>
          <a:gradFill rotWithShape="1">
            <a:gsLst>
              <a:gs pos="0">
                <a:srgbClr val="152C3A"/>
              </a:gs>
              <a:gs pos="100000">
                <a:srgbClr val="4A9ACC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24" name="Rectangle 24"/>
          <p:cNvSpPr>
            <a:spLocks noChangeArrowheads="1"/>
          </p:cNvSpPr>
          <p:nvPr/>
        </p:nvSpPr>
        <p:spPr bwMode="gray">
          <a:xfrm>
            <a:off x="2286000" y="-14288"/>
            <a:ext cx="71438" cy="6872288"/>
          </a:xfrm>
          <a:prstGeom prst="rect">
            <a:avLst/>
          </a:prstGeom>
          <a:solidFill>
            <a:srgbClr val="4A9A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25" name="Rectangle 25"/>
          <p:cNvSpPr>
            <a:spLocks noChangeArrowheads="1"/>
          </p:cNvSpPr>
          <p:nvPr/>
        </p:nvSpPr>
        <p:spPr bwMode="gray">
          <a:xfrm>
            <a:off x="2044701" y="-38100"/>
            <a:ext cx="168275" cy="6865938"/>
          </a:xfrm>
          <a:prstGeom prst="rect">
            <a:avLst/>
          </a:prstGeom>
          <a:solidFill>
            <a:srgbClr val="4A9AC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26" name="Rectangle 26"/>
          <p:cNvSpPr>
            <a:spLocks noChangeArrowheads="1"/>
          </p:cNvSpPr>
          <p:nvPr/>
        </p:nvSpPr>
        <p:spPr bwMode="gray">
          <a:xfrm>
            <a:off x="2222500" y="-38100"/>
            <a:ext cx="114300" cy="6872288"/>
          </a:xfrm>
          <a:prstGeom prst="rect">
            <a:avLst/>
          </a:prstGeom>
          <a:solidFill>
            <a:srgbClr val="4A9ACC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13327" name="Picture 27" descr="C:\Documents and Settings\Administrator\桌面\3990230691001005354156.gif"/>
          <p:cNvPicPr>
            <a:picLocks noChangeAspect="1" noChangeArrowheads="1"/>
          </p:cNvPicPr>
          <p:nvPr/>
        </p:nvPicPr>
        <p:blipFill>
          <a:blip r:embed="rId2" r:link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3" y="6381750"/>
            <a:ext cx="26781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8" name="Text Box 29"/>
          <p:cNvSpPr txBox="1">
            <a:spLocks noChangeArrowheads="1"/>
          </p:cNvSpPr>
          <p:nvPr/>
        </p:nvSpPr>
        <p:spPr bwMode="auto">
          <a:xfrm>
            <a:off x="2763838" y="5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chemeClr val="tx2"/>
              </a:solidFill>
            </a:endParaRPr>
          </a:p>
        </p:txBody>
      </p:sp>
      <p:sp>
        <p:nvSpPr>
          <p:cNvPr id="39" name="Rectangle 57"/>
          <p:cNvSpPr>
            <a:spLocks noChangeArrowheads="1"/>
          </p:cNvSpPr>
          <p:nvPr/>
        </p:nvSpPr>
        <p:spPr bwMode="auto">
          <a:xfrm>
            <a:off x="2540001" y="847726"/>
            <a:ext cx="7561263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</a:rPr>
              <a:t>课堂作业五：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设计一个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0.1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秒精度的</a:t>
            </a:r>
            <a:r>
              <a:rPr lang="zh-CN" altLang="en-US" sz="2400" dirty="0">
                <a:solidFill>
                  <a:srgbClr val="FF0000"/>
                </a:solidFill>
              </a:rPr>
              <a:t>倒计时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秒表，计时范围从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10.0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秒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~00.0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秒；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小车运动速度分为三个档位（高速、中速、低速）。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秒表初始状态：秒表起始值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10.0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并显示在左侧数码管上，秒表处于</a:t>
            </a:r>
            <a:r>
              <a:rPr lang="zh-CN" altLang="en-US" sz="2400" dirty="0">
                <a:solidFill>
                  <a:srgbClr val="FF0000"/>
                </a:solidFill>
              </a:rPr>
              <a:t>暂停计时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状态；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系统采样光敏传感器并在右侧数码管显示采样结果；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系统采样的光敏传感器数值送</a:t>
            </a:r>
            <a:r>
              <a:rPr lang="en-US" altLang="zh-CN" sz="2400" dirty="0">
                <a:solidFill>
                  <a:srgbClr val="FF0000"/>
                </a:solidFill>
              </a:rPr>
              <a:t>DA</a:t>
            </a:r>
            <a:r>
              <a:rPr lang="zh-CN" altLang="en-US" sz="2400" dirty="0">
                <a:solidFill>
                  <a:srgbClr val="FF0000"/>
                </a:solidFill>
              </a:rPr>
              <a:t>通道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自定义一个</a:t>
            </a:r>
            <a:r>
              <a:rPr lang="zh-CN" altLang="en-US" sz="2400" dirty="0">
                <a:solidFill>
                  <a:srgbClr val="FF0000"/>
                </a:solidFill>
              </a:rPr>
              <a:t>光敏门限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，利用手机电筒的</a:t>
            </a:r>
            <a:r>
              <a:rPr lang="zh-CN" altLang="en-US" sz="2400" dirty="0">
                <a:solidFill>
                  <a:srgbClr val="FF0000"/>
                </a:solidFill>
              </a:rPr>
              <a:t>强光启动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秒表倒计时和小车，或者利用遮挡方式，暗光启动；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建议</a:t>
            </a:r>
            <a:r>
              <a:rPr lang="zh-CN" altLang="en-US" sz="2400" dirty="0">
                <a:solidFill>
                  <a:srgbClr val="FF0000"/>
                </a:solidFill>
              </a:rPr>
              <a:t>手持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小车，分别高速、中速、低速行驶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秒，随后停车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秒，最后小车低速倒车两秒后停车并停止计时，时间显示为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00.0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zh-CN" altLang="en-US" sz="2400">
                <a:solidFill>
                  <a:schemeClr val="accent6">
                    <a:lumMod val="75000"/>
                  </a:schemeClr>
                </a:solidFill>
              </a:rPr>
              <a:t>建议：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ADC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采样程序用</a:t>
            </a:r>
            <a:r>
              <a:rPr lang="zh-CN" altLang="en-US" sz="2400" dirty="0">
                <a:solidFill>
                  <a:srgbClr val="FF0000"/>
                </a:solidFill>
              </a:rPr>
              <a:t>自定义库函数版本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！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请老师</a:t>
            </a:r>
            <a:r>
              <a:rPr lang="zh-CN" altLang="zh-CN" sz="2400" dirty="0">
                <a:solidFill>
                  <a:schemeClr val="accent6">
                    <a:lumMod val="75000"/>
                  </a:schemeClr>
                </a:solidFill>
              </a:rPr>
              <a:t>验收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该作业并记录，注意保留全部工程文件。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3330" name="Group 54"/>
          <p:cNvGrpSpPr>
            <a:grpSpLocks/>
          </p:cNvGrpSpPr>
          <p:nvPr/>
        </p:nvGrpSpPr>
        <p:grpSpPr bwMode="auto">
          <a:xfrm>
            <a:off x="2532063" y="222251"/>
            <a:ext cx="5403850" cy="555625"/>
            <a:chOff x="1248" y="3230"/>
            <a:chExt cx="3216" cy="350"/>
          </a:xfrm>
        </p:grpSpPr>
        <p:sp>
          <p:nvSpPr>
            <p:cNvPr id="13331" name="Line 55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2" name="Rectangle 56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2000">
                  <a:srgbClr val="FF0000"/>
                </a:gs>
                <a:gs pos="100000">
                  <a:srgbClr val="4700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  <a:contourClr>
                <a:srgbClr val="990099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33" name="Text Box 57"/>
            <p:cNvSpPr txBox="1">
              <a:spLocks noChangeArrowheads="1"/>
            </p:cNvSpPr>
            <p:nvPr/>
          </p:nvSpPr>
          <p:spPr bwMode="gray">
            <a:xfrm>
              <a:off x="2256" y="3260"/>
              <a:ext cx="17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</a:rPr>
                <a:t>PWM</a:t>
              </a:r>
              <a:r>
                <a:rPr lang="zh-CN" altLang="en-US" sz="2400" b="1">
                  <a:solidFill>
                    <a:srgbClr val="000000"/>
                  </a:solidFill>
                </a:rPr>
                <a:t>驱动电机</a:t>
              </a:r>
            </a:p>
          </p:txBody>
        </p:sp>
        <p:sp>
          <p:nvSpPr>
            <p:cNvPr id="13334" name="Text Box 58"/>
            <p:cNvSpPr txBox="1">
              <a:spLocks noChangeArrowheads="1"/>
            </p:cNvSpPr>
            <p:nvPr/>
          </p:nvSpPr>
          <p:spPr bwMode="gray">
            <a:xfrm>
              <a:off x="1302" y="3244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FFFFFF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26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gray">
          <a:xfrm>
            <a:off x="1793876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gray">
          <a:xfrm>
            <a:off x="1511300" y="0"/>
            <a:ext cx="330200" cy="6884988"/>
          </a:xfrm>
          <a:prstGeom prst="rect">
            <a:avLst/>
          </a:prstGeom>
          <a:gradFill rotWithShape="1">
            <a:gsLst>
              <a:gs pos="0">
                <a:srgbClr val="152C3A"/>
              </a:gs>
              <a:gs pos="100000">
                <a:srgbClr val="4A9ACC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gray">
          <a:xfrm>
            <a:off x="2273300" y="23814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gray">
          <a:xfrm>
            <a:off x="2032001" y="0"/>
            <a:ext cx="168275" cy="6865938"/>
          </a:xfrm>
          <a:prstGeom prst="rect">
            <a:avLst/>
          </a:prstGeom>
          <a:solidFill>
            <a:srgbClr val="4A9AC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gray">
          <a:xfrm>
            <a:off x="2209800" y="0"/>
            <a:ext cx="114300" cy="6872288"/>
          </a:xfrm>
          <a:prstGeom prst="rect">
            <a:avLst/>
          </a:prstGeom>
          <a:solidFill>
            <a:srgbClr val="4A9ACC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7175" name="Group 7"/>
          <p:cNvGrpSpPr>
            <a:grpSpLocks/>
          </p:cNvGrpSpPr>
          <p:nvPr/>
        </p:nvGrpSpPr>
        <p:grpSpPr bwMode="auto">
          <a:xfrm rot="10800000">
            <a:off x="9906000" y="0"/>
            <a:ext cx="762000" cy="685800"/>
            <a:chOff x="5216" y="628"/>
            <a:chExt cx="546" cy="543"/>
          </a:xfrm>
        </p:grpSpPr>
        <p:sp>
          <p:nvSpPr>
            <p:cNvPr id="7194" name="Rectangle 8"/>
            <p:cNvSpPr>
              <a:spLocks noChangeArrowheads="1"/>
            </p:cNvSpPr>
            <p:nvPr/>
          </p:nvSpPr>
          <p:spPr bwMode="gray">
            <a:xfrm rot="-5400000">
              <a:off x="5217" y="627"/>
              <a:ext cx="165" cy="168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195" name="Rectangle 9"/>
            <p:cNvSpPr>
              <a:spLocks noChangeArrowheads="1"/>
            </p:cNvSpPr>
            <p:nvPr/>
          </p:nvSpPr>
          <p:spPr bwMode="gray">
            <a:xfrm rot="-5400000">
              <a:off x="5406" y="627"/>
              <a:ext cx="165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196" name="Rectangle 10"/>
            <p:cNvSpPr>
              <a:spLocks noChangeArrowheads="1"/>
            </p:cNvSpPr>
            <p:nvPr/>
          </p:nvSpPr>
          <p:spPr bwMode="gray">
            <a:xfrm rot="-5400000">
              <a:off x="5595" y="627"/>
              <a:ext cx="165" cy="168"/>
            </a:xfrm>
            <a:prstGeom prst="rect">
              <a:avLst/>
            </a:prstGeom>
            <a:solidFill>
              <a:srgbClr val="297CDD">
                <a:alpha val="85097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197" name="Rectangle 11"/>
            <p:cNvSpPr>
              <a:spLocks noChangeArrowheads="1"/>
            </p:cNvSpPr>
            <p:nvPr/>
          </p:nvSpPr>
          <p:spPr bwMode="gray">
            <a:xfrm rot="-5400000">
              <a:off x="5406" y="816"/>
              <a:ext cx="165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198" name="Rectangle 12"/>
            <p:cNvSpPr>
              <a:spLocks noChangeArrowheads="1"/>
            </p:cNvSpPr>
            <p:nvPr/>
          </p:nvSpPr>
          <p:spPr bwMode="gray">
            <a:xfrm rot="-5400000">
              <a:off x="5217" y="816"/>
              <a:ext cx="165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199" name="Rectangle 13"/>
            <p:cNvSpPr>
              <a:spLocks noChangeArrowheads="1"/>
            </p:cNvSpPr>
            <p:nvPr/>
          </p:nvSpPr>
          <p:spPr bwMode="gray">
            <a:xfrm rot="-5400000">
              <a:off x="5217" y="1005"/>
              <a:ext cx="165" cy="168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7176" name="Rectangle 14"/>
          <p:cNvSpPr>
            <a:spLocks noChangeArrowheads="1"/>
          </p:cNvSpPr>
          <p:nvPr/>
        </p:nvSpPr>
        <p:spPr bwMode="gray">
          <a:xfrm>
            <a:off x="1524000" y="0"/>
            <a:ext cx="9144000" cy="68580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pSp>
        <p:nvGrpSpPr>
          <p:cNvPr id="7177" name="Group 15"/>
          <p:cNvGrpSpPr>
            <a:grpSpLocks/>
          </p:cNvGrpSpPr>
          <p:nvPr/>
        </p:nvGrpSpPr>
        <p:grpSpPr bwMode="auto">
          <a:xfrm rot="10800000">
            <a:off x="9906000" y="0"/>
            <a:ext cx="762000" cy="685800"/>
            <a:chOff x="5216" y="628"/>
            <a:chExt cx="546" cy="543"/>
          </a:xfrm>
        </p:grpSpPr>
        <p:sp>
          <p:nvSpPr>
            <p:cNvPr id="7188" name="Rectangle 16"/>
            <p:cNvSpPr>
              <a:spLocks noChangeArrowheads="1"/>
            </p:cNvSpPr>
            <p:nvPr/>
          </p:nvSpPr>
          <p:spPr bwMode="gray">
            <a:xfrm rot="-5400000">
              <a:off x="5217" y="627"/>
              <a:ext cx="165" cy="168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189" name="Rectangle 17"/>
            <p:cNvSpPr>
              <a:spLocks noChangeArrowheads="1"/>
            </p:cNvSpPr>
            <p:nvPr/>
          </p:nvSpPr>
          <p:spPr bwMode="gray">
            <a:xfrm rot="-5400000">
              <a:off x="5406" y="627"/>
              <a:ext cx="165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190" name="Rectangle 18"/>
            <p:cNvSpPr>
              <a:spLocks noChangeArrowheads="1"/>
            </p:cNvSpPr>
            <p:nvPr/>
          </p:nvSpPr>
          <p:spPr bwMode="gray">
            <a:xfrm rot="-5400000">
              <a:off x="5595" y="627"/>
              <a:ext cx="165" cy="168"/>
            </a:xfrm>
            <a:prstGeom prst="rect">
              <a:avLst/>
            </a:prstGeom>
            <a:solidFill>
              <a:srgbClr val="297CDD">
                <a:alpha val="85097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191" name="Rectangle 19"/>
            <p:cNvSpPr>
              <a:spLocks noChangeArrowheads="1"/>
            </p:cNvSpPr>
            <p:nvPr/>
          </p:nvSpPr>
          <p:spPr bwMode="gray">
            <a:xfrm rot="-5400000">
              <a:off x="5406" y="816"/>
              <a:ext cx="165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192" name="Rectangle 20"/>
            <p:cNvSpPr>
              <a:spLocks noChangeArrowheads="1"/>
            </p:cNvSpPr>
            <p:nvPr/>
          </p:nvSpPr>
          <p:spPr bwMode="gray">
            <a:xfrm rot="-5400000">
              <a:off x="5217" y="816"/>
              <a:ext cx="165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193" name="Rectangle 21"/>
            <p:cNvSpPr>
              <a:spLocks noChangeArrowheads="1"/>
            </p:cNvSpPr>
            <p:nvPr/>
          </p:nvSpPr>
          <p:spPr bwMode="gray">
            <a:xfrm rot="-5400000">
              <a:off x="5217" y="1005"/>
              <a:ext cx="165" cy="168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7178" name="Rectangle 22"/>
          <p:cNvSpPr>
            <a:spLocks noChangeArrowheads="1"/>
          </p:cNvSpPr>
          <p:nvPr/>
        </p:nvSpPr>
        <p:spPr bwMode="gray">
          <a:xfrm>
            <a:off x="1806576" y="-3810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79" name="Rectangle 23"/>
          <p:cNvSpPr>
            <a:spLocks noChangeArrowheads="1"/>
          </p:cNvSpPr>
          <p:nvPr/>
        </p:nvSpPr>
        <p:spPr bwMode="gray">
          <a:xfrm>
            <a:off x="1524000" y="-38100"/>
            <a:ext cx="330200" cy="6884988"/>
          </a:xfrm>
          <a:prstGeom prst="rect">
            <a:avLst/>
          </a:prstGeom>
          <a:gradFill rotWithShape="1">
            <a:gsLst>
              <a:gs pos="0">
                <a:srgbClr val="152C3A"/>
              </a:gs>
              <a:gs pos="100000">
                <a:srgbClr val="4A9ACC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80" name="Rectangle 24"/>
          <p:cNvSpPr>
            <a:spLocks noChangeArrowheads="1"/>
          </p:cNvSpPr>
          <p:nvPr/>
        </p:nvSpPr>
        <p:spPr bwMode="gray">
          <a:xfrm>
            <a:off x="2286000" y="-14288"/>
            <a:ext cx="71438" cy="6872288"/>
          </a:xfrm>
          <a:prstGeom prst="rect">
            <a:avLst/>
          </a:prstGeom>
          <a:solidFill>
            <a:srgbClr val="4A9A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81" name="Rectangle 25"/>
          <p:cNvSpPr>
            <a:spLocks noChangeArrowheads="1"/>
          </p:cNvSpPr>
          <p:nvPr/>
        </p:nvSpPr>
        <p:spPr bwMode="gray">
          <a:xfrm>
            <a:off x="2044701" y="-38100"/>
            <a:ext cx="168275" cy="6865938"/>
          </a:xfrm>
          <a:prstGeom prst="rect">
            <a:avLst/>
          </a:prstGeom>
          <a:solidFill>
            <a:srgbClr val="4A9AC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82" name="Rectangle 26"/>
          <p:cNvSpPr>
            <a:spLocks noChangeArrowheads="1"/>
          </p:cNvSpPr>
          <p:nvPr/>
        </p:nvSpPr>
        <p:spPr bwMode="gray">
          <a:xfrm>
            <a:off x="2222500" y="-38100"/>
            <a:ext cx="114300" cy="6872288"/>
          </a:xfrm>
          <a:prstGeom prst="rect">
            <a:avLst/>
          </a:prstGeom>
          <a:solidFill>
            <a:srgbClr val="4A9ACC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7183" name="Picture 27" descr="C:\Documents and Settings\Administrator\桌面\3990230691001005354156.gif"/>
          <p:cNvPicPr>
            <a:picLocks noChangeAspect="1" noChangeArrowheads="1"/>
          </p:cNvPicPr>
          <p:nvPr/>
        </p:nvPicPr>
        <p:blipFill>
          <a:blip r:embed="rId3" r:link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3" y="6381750"/>
            <a:ext cx="26781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4" name="Text Box 28"/>
          <p:cNvSpPr txBox="1">
            <a:spLocks noChangeArrowheads="1"/>
          </p:cNvSpPr>
          <p:nvPr/>
        </p:nvSpPr>
        <p:spPr bwMode="auto">
          <a:xfrm>
            <a:off x="2552701" y="700089"/>
            <a:ext cx="3960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工程项目要求及内容</a:t>
            </a:r>
          </a:p>
        </p:txBody>
      </p:sp>
      <p:sp>
        <p:nvSpPr>
          <p:cNvPr id="7185" name="Text Box 29"/>
          <p:cNvSpPr txBox="1">
            <a:spLocks noChangeArrowheads="1"/>
          </p:cNvSpPr>
          <p:nvPr/>
        </p:nvSpPr>
        <p:spPr bwMode="auto">
          <a:xfrm>
            <a:off x="2763838" y="5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chemeClr val="tx2"/>
              </a:solidFill>
            </a:endParaRPr>
          </a:p>
        </p:txBody>
      </p:sp>
      <p:sp>
        <p:nvSpPr>
          <p:cNvPr id="7186" name="Rectangle 33"/>
          <p:cNvSpPr>
            <a:spLocks noChangeArrowheads="1"/>
          </p:cNvSpPr>
          <p:nvPr/>
        </p:nvSpPr>
        <p:spPr bwMode="auto">
          <a:xfrm>
            <a:off x="2409826" y="1162050"/>
            <a:ext cx="7916863" cy="52197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indent="266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基本要求：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）小车开机运行程序，在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位数码管的最右边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位显示小车定位距离，初始值为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12.5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（单位：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）并启动超声波测距，将距离值显示在最左边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(xxx.x cm) 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）利用按键设置定位距离，“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”按键每次增加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0.5cm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，上限为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15.0cm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； “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”按键每次减少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0.5cm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，下限为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10.0cm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；当按下该按键时，蜂鸣器响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秒（按键提示音）。</a:t>
            </a:r>
            <a:endParaRPr lang="en-US" altLang="zh-CN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）设定好定位距离的小车放置在障碍物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米以外的位置。利用光敏遥控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启动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小车，同时启动“秒表计时器” 作为小车运行时间计时，并在数码管最右边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位显示时间（要求定时中断实现）；尽量保持小车直线前进，要求小车速度至少有两个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速度档位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，距离障碍物越近，速度越慢。小车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第一次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进入定位距离范围内，停止计时，要求该时间不大于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秒，并记录小车运行时间。</a:t>
            </a:r>
          </a:p>
        </p:txBody>
      </p:sp>
      <p:sp>
        <p:nvSpPr>
          <p:cNvPr id="7187" name="Text Box 28"/>
          <p:cNvSpPr txBox="1">
            <a:spLocks noChangeArrowheads="1"/>
          </p:cNvSpPr>
          <p:nvPr/>
        </p:nvSpPr>
        <p:spPr bwMode="auto">
          <a:xfrm>
            <a:off x="2566988" y="115888"/>
            <a:ext cx="3960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</a:rPr>
              <a:t>综合实验概述</a:t>
            </a:r>
          </a:p>
        </p:txBody>
      </p:sp>
    </p:spTree>
    <p:extLst>
      <p:ext uri="{BB962C8B-B14F-4D97-AF65-F5344CB8AC3E}">
        <p14:creationId xmlns:p14="http://schemas.microsoft.com/office/powerpoint/2010/main" val="180770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gray">
          <a:xfrm>
            <a:off x="1793876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gray">
          <a:xfrm>
            <a:off x="1511300" y="0"/>
            <a:ext cx="330200" cy="6884988"/>
          </a:xfrm>
          <a:prstGeom prst="rect">
            <a:avLst/>
          </a:prstGeom>
          <a:gradFill rotWithShape="1">
            <a:gsLst>
              <a:gs pos="0">
                <a:srgbClr val="152C3A"/>
              </a:gs>
              <a:gs pos="100000">
                <a:srgbClr val="4A9ACC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gray">
          <a:xfrm>
            <a:off x="2273300" y="23814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gray">
          <a:xfrm>
            <a:off x="2032001" y="0"/>
            <a:ext cx="168275" cy="6865938"/>
          </a:xfrm>
          <a:prstGeom prst="rect">
            <a:avLst/>
          </a:prstGeom>
          <a:solidFill>
            <a:srgbClr val="4A9AC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gray">
          <a:xfrm>
            <a:off x="2209800" y="0"/>
            <a:ext cx="114300" cy="6872288"/>
          </a:xfrm>
          <a:prstGeom prst="rect">
            <a:avLst/>
          </a:prstGeom>
          <a:solidFill>
            <a:srgbClr val="4A9ACC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9223" name="Group 7"/>
          <p:cNvGrpSpPr>
            <a:grpSpLocks/>
          </p:cNvGrpSpPr>
          <p:nvPr/>
        </p:nvGrpSpPr>
        <p:grpSpPr bwMode="auto">
          <a:xfrm rot="10800000">
            <a:off x="9906000" y="0"/>
            <a:ext cx="762000" cy="685800"/>
            <a:chOff x="5216" y="628"/>
            <a:chExt cx="546" cy="543"/>
          </a:xfrm>
        </p:grpSpPr>
        <p:sp>
          <p:nvSpPr>
            <p:cNvPr id="9243" name="Rectangle 8"/>
            <p:cNvSpPr>
              <a:spLocks noChangeArrowheads="1"/>
            </p:cNvSpPr>
            <p:nvPr/>
          </p:nvSpPr>
          <p:spPr bwMode="gray">
            <a:xfrm rot="-5400000">
              <a:off x="5217" y="627"/>
              <a:ext cx="165" cy="168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244" name="Rectangle 9"/>
            <p:cNvSpPr>
              <a:spLocks noChangeArrowheads="1"/>
            </p:cNvSpPr>
            <p:nvPr/>
          </p:nvSpPr>
          <p:spPr bwMode="gray">
            <a:xfrm rot="-5400000">
              <a:off x="5406" y="627"/>
              <a:ext cx="165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245" name="Rectangle 10"/>
            <p:cNvSpPr>
              <a:spLocks noChangeArrowheads="1"/>
            </p:cNvSpPr>
            <p:nvPr/>
          </p:nvSpPr>
          <p:spPr bwMode="gray">
            <a:xfrm rot="-5400000">
              <a:off x="5595" y="627"/>
              <a:ext cx="165" cy="168"/>
            </a:xfrm>
            <a:prstGeom prst="rect">
              <a:avLst/>
            </a:prstGeom>
            <a:solidFill>
              <a:srgbClr val="297CDD">
                <a:alpha val="85097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246" name="Rectangle 11"/>
            <p:cNvSpPr>
              <a:spLocks noChangeArrowheads="1"/>
            </p:cNvSpPr>
            <p:nvPr/>
          </p:nvSpPr>
          <p:spPr bwMode="gray">
            <a:xfrm rot="-5400000">
              <a:off x="5406" y="816"/>
              <a:ext cx="165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247" name="Rectangle 12"/>
            <p:cNvSpPr>
              <a:spLocks noChangeArrowheads="1"/>
            </p:cNvSpPr>
            <p:nvPr/>
          </p:nvSpPr>
          <p:spPr bwMode="gray">
            <a:xfrm rot="-5400000">
              <a:off x="5217" y="816"/>
              <a:ext cx="165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248" name="Rectangle 13"/>
            <p:cNvSpPr>
              <a:spLocks noChangeArrowheads="1"/>
            </p:cNvSpPr>
            <p:nvPr/>
          </p:nvSpPr>
          <p:spPr bwMode="gray">
            <a:xfrm rot="-5400000">
              <a:off x="5217" y="1005"/>
              <a:ext cx="165" cy="168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9224" name="Rectangle 14"/>
          <p:cNvSpPr>
            <a:spLocks noChangeArrowheads="1"/>
          </p:cNvSpPr>
          <p:nvPr/>
        </p:nvSpPr>
        <p:spPr bwMode="gray">
          <a:xfrm>
            <a:off x="1524000" y="0"/>
            <a:ext cx="9144000" cy="68580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pSp>
        <p:nvGrpSpPr>
          <p:cNvPr id="9225" name="Group 15"/>
          <p:cNvGrpSpPr>
            <a:grpSpLocks/>
          </p:cNvGrpSpPr>
          <p:nvPr/>
        </p:nvGrpSpPr>
        <p:grpSpPr bwMode="auto">
          <a:xfrm rot="10800000">
            <a:off x="9906000" y="0"/>
            <a:ext cx="762000" cy="685800"/>
            <a:chOff x="5216" y="628"/>
            <a:chExt cx="546" cy="543"/>
          </a:xfrm>
        </p:grpSpPr>
        <p:sp>
          <p:nvSpPr>
            <p:cNvPr id="9237" name="Rectangle 16"/>
            <p:cNvSpPr>
              <a:spLocks noChangeArrowheads="1"/>
            </p:cNvSpPr>
            <p:nvPr/>
          </p:nvSpPr>
          <p:spPr bwMode="gray">
            <a:xfrm rot="-5400000">
              <a:off x="5217" y="627"/>
              <a:ext cx="165" cy="168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238" name="Rectangle 17"/>
            <p:cNvSpPr>
              <a:spLocks noChangeArrowheads="1"/>
            </p:cNvSpPr>
            <p:nvPr/>
          </p:nvSpPr>
          <p:spPr bwMode="gray">
            <a:xfrm rot="-5400000">
              <a:off x="5406" y="627"/>
              <a:ext cx="165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239" name="Rectangle 18"/>
            <p:cNvSpPr>
              <a:spLocks noChangeArrowheads="1"/>
            </p:cNvSpPr>
            <p:nvPr/>
          </p:nvSpPr>
          <p:spPr bwMode="gray">
            <a:xfrm rot="-5400000">
              <a:off x="5595" y="627"/>
              <a:ext cx="165" cy="168"/>
            </a:xfrm>
            <a:prstGeom prst="rect">
              <a:avLst/>
            </a:prstGeom>
            <a:solidFill>
              <a:srgbClr val="297CDD">
                <a:alpha val="85097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240" name="Rectangle 19"/>
            <p:cNvSpPr>
              <a:spLocks noChangeArrowheads="1"/>
            </p:cNvSpPr>
            <p:nvPr/>
          </p:nvSpPr>
          <p:spPr bwMode="gray">
            <a:xfrm rot="-5400000">
              <a:off x="5406" y="816"/>
              <a:ext cx="165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241" name="Rectangle 20"/>
            <p:cNvSpPr>
              <a:spLocks noChangeArrowheads="1"/>
            </p:cNvSpPr>
            <p:nvPr/>
          </p:nvSpPr>
          <p:spPr bwMode="gray">
            <a:xfrm rot="-5400000">
              <a:off x="5217" y="816"/>
              <a:ext cx="165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242" name="Rectangle 21"/>
            <p:cNvSpPr>
              <a:spLocks noChangeArrowheads="1"/>
            </p:cNvSpPr>
            <p:nvPr/>
          </p:nvSpPr>
          <p:spPr bwMode="gray">
            <a:xfrm rot="-5400000">
              <a:off x="5217" y="1005"/>
              <a:ext cx="165" cy="168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9226" name="Rectangle 22"/>
          <p:cNvSpPr>
            <a:spLocks noChangeArrowheads="1"/>
          </p:cNvSpPr>
          <p:nvPr/>
        </p:nvSpPr>
        <p:spPr bwMode="gray">
          <a:xfrm>
            <a:off x="1806576" y="-3810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27" name="Rectangle 23"/>
          <p:cNvSpPr>
            <a:spLocks noChangeArrowheads="1"/>
          </p:cNvSpPr>
          <p:nvPr/>
        </p:nvSpPr>
        <p:spPr bwMode="gray">
          <a:xfrm>
            <a:off x="1524000" y="-38100"/>
            <a:ext cx="330200" cy="6884988"/>
          </a:xfrm>
          <a:prstGeom prst="rect">
            <a:avLst/>
          </a:prstGeom>
          <a:gradFill rotWithShape="1">
            <a:gsLst>
              <a:gs pos="0">
                <a:srgbClr val="152C3A"/>
              </a:gs>
              <a:gs pos="100000">
                <a:srgbClr val="4A9ACC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28" name="Rectangle 24"/>
          <p:cNvSpPr>
            <a:spLocks noChangeArrowheads="1"/>
          </p:cNvSpPr>
          <p:nvPr/>
        </p:nvSpPr>
        <p:spPr bwMode="gray">
          <a:xfrm>
            <a:off x="2286000" y="-14288"/>
            <a:ext cx="71438" cy="6872288"/>
          </a:xfrm>
          <a:prstGeom prst="rect">
            <a:avLst/>
          </a:prstGeom>
          <a:solidFill>
            <a:srgbClr val="4A9A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29" name="Rectangle 25"/>
          <p:cNvSpPr>
            <a:spLocks noChangeArrowheads="1"/>
          </p:cNvSpPr>
          <p:nvPr/>
        </p:nvSpPr>
        <p:spPr bwMode="gray">
          <a:xfrm>
            <a:off x="2044701" y="-38100"/>
            <a:ext cx="168275" cy="6865938"/>
          </a:xfrm>
          <a:prstGeom prst="rect">
            <a:avLst/>
          </a:prstGeom>
          <a:solidFill>
            <a:srgbClr val="4A9AC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30" name="Rectangle 26"/>
          <p:cNvSpPr>
            <a:spLocks noChangeArrowheads="1"/>
          </p:cNvSpPr>
          <p:nvPr/>
        </p:nvSpPr>
        <p:spPr bwMode="gray">
          <a:xfrm>
            <a:off x="2222500" y="-38100"/>
            <a:ext cx="114300" cy="6872288"/>
          </a:xfrm>
          <a:prstGeom prst="rect">
            <a:avLst/>
          </a:prstGeom>
          <a:solidFill>
            <a:srgbClr val="4A9ACC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9231" name="Picture 27" descr="C:\Documents and Settings\Administrator\桌面\3990230691001005354156.gif"/>
          <p:cNvPicPr>
            <a:picLocks noChangeAspect="1" noChangeArrowheads="1"/>
          </p:cNvPicPr>
          <p:nvPr/>
        </p:nvPicPr>
        <p:blipFill>
          <a:blip r:embed="rId3" r:link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3" y="6381750"/>
            <a:ext cx="26781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2" name="Text Box 29"/>
          <p:cNvSpPr txBox="1">
            <a:spLocks noChangeArrowheads="1"/>
          </p:cNvSpPr>
          <p:nvPr/>
        </p:nvSpPr>
        <p:spPr bwMode="auto">
          <a:xfrm>
            <a:off x="2763838" y="5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chemeClr val="tx2"/>
              </a:solidFill>
            </a:endParaRPr>
          </a:p>
        </p:txBody>
      </p:sp>
      <p:sp>
        <p:nvSpPr>
          <p:cNvPr id="9233" name="Rectangle 33"/>
          <p:cNvSpPr>
            <a:spLocks noChangeArrowheads="1"/>
          </p:cNvSpPr>
          <p:nvPr/>
        </p:nvSpPr>
        <p:spPr bwMode="auto">
          <a:xfrm>
            <a:off x="2465389" y="1233489"/>
            <a:ext cx="7991475" cy="55705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indent="266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）小车运行过程中，数码管上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始终实时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显示运行时间和小车到障碍物的距离；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）小车在距离障碍物为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定位距离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±0.5cm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范围内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停止行驶，通过速度调节和前进后退等方式使小车精确定位在目标范围，若小车位于（定位距离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-0.5cm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）以内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，则声光报警，即用一个发光二极管指示灯闪烁，点亮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0.1s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，熄灭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0.3s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；用蜂鸣器响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0.1s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，静音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0.3s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报警；若大于等于（定位距离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-0.5cm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，则撤销声光报警。小车不能碰撞前方障碍物！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）采用滑动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平均值滤波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提高测距稳定性，建议每测量三个结果取一次均值。</a:t>
            </a:r>
            <a:endParaRPr lang="en-US" altLang="zh-CN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扩展要求：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）秒表停止计时后，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闪烁显示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最终计时时间（点亮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0.1s+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熄灭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0.3s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）为避免测距不稳定导致的小车频繁运动，进入设定距离后，启动判断机制，当小车连续三次检测到实测距离符合前进或后退的要求才运动。</a:t>
            </a:r>
          </a:p>
        </p:txBody>
      </p:sp>
      <p:sp>
        <p:nvSpPr>
          <p:cNvPr id="9234" name="Text Box 28"/>
          <p:cNvSpPr txBox="1">
            <a:spLocks noChangeArrowheads="1"/>
          </p:cNvSpPr>
          <p:nvPr/>
        </p:nvSpPr>
        <p:spPr bwMode="auto">
          <a:xfrm>
            <a:off x="2552700" y="700089"/>
            <a:ext cx="4406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工程项目要求及内容（续）</a:t>
            </a:r>
          </a:p>
        </p:txBody>
      </p:sp>
      <p:sp>
        <p:nvSpPr>
          <p:cNvPr id="9235" name="Text Box 29"/>
          <p:cNvSpPr txBox="1">
            <a:spLocks noChangeArrowheads="1"/>
          </p:cNvSpPr>
          <p:nvPr/>
        </p:nvSpPr>
        <p:spPr bwMode="auto">
          <a:xfrm>
            <a:off x="2763838" y="5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chemeClr val="tx2"/>
              </a:solidFill>
            </a:endParaRPr>
          </a:p>
        </p:txBody>
      </p:sp>
      <p:sp>
        <p:nvSpPr>
          <p:cNvPr id="9236" name="Text Box 28"/>
          <p:cNvSpPr txBox="1">
            <a:spLocks noChangeArrowheads="1"/>
          </p:cNvSpPr>
          <p:nvPr/>
        </p:nvSpPr>
        <p:spPr bwMode="auto">
          <a:xfrm>
            <a:off x="2566988" y="115888"/>
            <a:ext cx="3960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</a:rPr>
              <a:t>综合实验概述</a:t>
            </a:r>
          </a:p>
        </p:txBody>
      </p:sp>
    </p:spTree>
    <p:extLst>
      <p:ext uri="{BB962C8B-B14F-4D97-AF65-F5344CB8AC3E}">
        <p14:creationId xmlns:p14="http://schemas.microsoft.com/office/powerpoint/2010/main" val="206601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1075</Words>
  <Application>Microsoft Office PowerPoint</Application>
  <PresentationFormat>宽屏</PresentationFormat>
  <Paragraphs>67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华文新魏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VIP</dc:creator>
  <cp:lastModifiedBy>VIP</cp:lastModifiedBy>
  <cp:revision>1</cp:revision>
  <dcterms:created xsi:type="dcterms:W3CDTF">2022-10-02T01:39:43Z</dcterms:created>
  <dcterms:modified xsi:type="dcterms:W3CDTF">2022-10-02T01:44:49Z</dcterms:modified>
</cp:coreProperties>
</file>