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41" r:id="rId3"/>
    <p:sldId id="542" r:id="rId4"/>
    <p:sldId id="475" r:id="rId6"/>
    <p:sldId id="401" r:id="rId7"/>
    <p:sldId id="318" r:id="rId8"/>
    <p:sldId id="319" r:id="rId9"/>
    <p:sldId id="402" r:id="rId10"/>
    <p:sldId id="403" r:id="rId11"/>
    <p:sldId id="322" r:id="rId12"/>
    <p:sldId id="543" r:id="rId13"/>
    <p:sldId id="544" r:id="rId14"/>
    <p:sldId id="545" r:id="rId15"/>
    <p:sldId id="546" r:id="rId16"/>
    <p:sldId id="323" r:id="rId17"/>
    <p:sldId id="404" r:id="rId18"/>
    <p:sldId id="405" r:id="rId19"/>
    <p:sldId id="616" r:id="rId20"/>
    <p:sldId id="407" r:id="rId21"/>
    <p:sldId id="408" r:id="rId22"/>
    <p:sldId id="476" r:id="rId23"/>
    <p:sldId id="409" r:id="rId24"/>
    <p:sldId id="410" r:id="rId25"/>
    <p:sldId id="411" r:id="rId26"/>
    <p:sldId id="412" r:id="rId27"/>
    <p:sldId id="413" r:id="rId28"/>
    <p:sldId id="415" r:id="rId29"/>
    <p:sldId id="477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78" r:id="rId38"/>
    <p:sldId id="617" r:id="rId39"/>
    <p:sldId id="618" r:id="rId40"/>
    <p:sldId id="469" r:id="rId41"/>
    <p:sldId id="470" r:id="rId42"/>
    <p:sldId id="471" r:id="rId43"/>
    <p:sldId id="472" r:id="rId44"/>
    <p:sldId id="473" r:id="rId45"/>
    <p:sldId id="482" r:id="rId46"/>
    <p:sldId id="467" r:id="rId47"/>
    <p:sldId id="468" r:id="rId48"/>
    <p:sldId id="426" r:id="rId49"/>
    <p:sldId id="435" r:id="rId50"/>
    <p:sldId id="480" r:id="rId51"/>
    <p:sldId id="481" r:id="rId52"/>
    <p:sldId id="479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455" r:id="rId64"/>
    <p:sldId id="456" r:id="rId65"/>
    <p:sldId id="457" r:id="rId66"/>
    <p:sldId id="458" r:id="rId67"/>
    <p:sldId id="459" r:id="rId68"/>
    <p:sldId id="460" r:id="rId69"/>
    <p:sldId id="461" r:id="rId70"/>
    <p:sldId id="462" r:id="rId71"/>
    <p:sldId id="463" r:id="rId72"/>
    <p:sldId id="464" r:id="rId73"/>
    <p:sldId id="465" r:id="rId74"/>
    <p:sldId id="466" r:id="rId75"/>
    <p:sldId id="483" r:id="rId76"/>
  </p:sldIdLst>
  <p:sldSz cx="9144000" cy="6858000" type="screen4x3"/>
  <p:notesSz cx="6858000" cy="9144000"/>
  <p:custDataLst>
    <p:tags r:id="rId8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9FFFA"/>
    <a:srgbClr val="C7FFF0"/>
    <a:srgbClr val="DBFFF6"/>
    <a:srgbClr val="FF0000"/>
    <a:srgbClr val="FFE5FF"/>
    <a:srgbClr val="FFFFCC"/>
    <a:srgbClr val="DE0000"/>
    <a:srgbClr val="D60093"/>
    <a:srgbClr val="00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3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146" y="90"/>
      </p:cViewPr>
      <p:guideLst>
        <p:guide orient="horz" pos="2184"/>
        <p:guide pos="29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gs" Target="tags/tag3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fld id="{C7925BA7-594B-4D41-AAAE-C3CD81575A5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99628E8C-B82D-4051-B4F2-BC6A71FFA59A}" type="slidenum">
              <a:rPr lang="en-US" altLang="zh-CN" sz="1200" b="0">
                <a:latin typeface="Times New Roman" panose="02020603050405020304" pitchFamily="18" charset="0"/>
              </a:rPr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CE3C2A6-B1EC-425D-88B0-82D3F6C1F82D}" type="slidenum">
              <a:rPr lang="en-US" altLang="zh-CN" sz="1200" b="0">
                <a:latin typeface="Times New Roman" panose="02020603050405020304" pitchFamily="18" charset="0"/>
              </a:rPr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EE2D7A8-D450-463C-91BA-61370D4AFB2F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pPr algn="just" eaLnBrk="1" hangingPunct="1"/>
            <a:r>
              <a:rPr lang="zh-CN" altLang="en-US" b="1" smtClean="0"/>
              <a:t>放大整形电路：</a:t>
            </a:r>
            <a:endParaRPr lang="zh-CN" altLang="en-US" smtClean="0"/>
          </a:p>
          <a:p>
            <a:pPr algn="just" eaLnBrk="1" hangingPunct="1"/>
            <a:r>
              <a:rPr lang="zh-CN" altLang="en-US" smtClean="0"/>
              <a:t>放大被测信号并将其整形为方波脉冲，该方波脉冲经过闸门后送计数器计数。</a:t>
            </a:r>
            <a:endParaRPr lang="zh-CN" altLang="en-US" smtClean="0"/>
          </a:p>
          <a:p>
            <a:pPr algn="just" eaLnBrk="1" hangingPunct="1"/>
            <a:r>
              <a:rPr lang="zh-CN" altLang="en-US" b="1" smtClean="0"/>
              <a:t>石英振荡器：</a:t>
            </a:r>
            <a:endParaRPr lang="zh-CN" altLang="en-US" smtClean="0"/>
          </a:p>
          <a:p>
            <a:pPr algn="just" eaLnBrk="1" hangingPunct="1"/>
            <a:r>
              <a:rPr lang="zh-CN" altLang="en-US" smtClean="0"/>
              <a:t>产生一个频率</a:t>
            </a:r>
            <a:r>
              <a:rPr lang="en-US" altLang="zh-CN" smtClean="0"/>
              <a:t>(250kHz)</a:t>
            </a:r>
            <a:r>
              <a:rPr lang="zh-CN" altLang="en-US" smtClean="0"/>
              <a:t>高度稳定的信号送分频器分频。</a:t>
            </a:r>
            <a:endParaRPr lang="zh-CN" altLang="en-US" smtClean="0"/>
          </a:p>
          <a:p>
            <a:pPr algn="just" eaLnBrk="1" hangingPunct="1"/>
            <a:r>
              <a:rPr lang="zh-CN" altLang="en-US" b="1" smtClean="0"/>
              <a:t>分频器：</a:t>
            </a:r>
            <a:endParaRPr lang="zh-CN" altLang="en-US" smtClean="0"/>
          </a:p>
          <a:p>
            <a:pPr algn="just" eaLnBrk="1" hangingPunct="1"/>
            <a:r>
              <a:rPr lang="zh-CN" altLang="en-US" smtClean="0"/>
              <a:t>对石英振荡器产生的信号进行分频，得到</a:t>
            </a:r>
            <a:r>
              <a:rPr lang="en-US" altLang="zh-CN" smtClean="0"/>
              <a:t>100Hz</a:t>
            </a:r>
            <a:r>
              <a:rPr lang="zh-CN" altLang="en-US" smtClean="0"/>
              <a:t>、</a:t>
            </a:r>
            <a:r>
              <a:rPr lang="en-US" altLang="zh-CN" smtClean="0"/>
              <a:t>10Hz</a:t>
            </a:r>
            <a:r>
              <a:rPr lang="zh-CN" altLang="en-US" smtClean="0"/>
              <a:t>和</a:t>
            </a:r>
            <a:r>
              <a:rPr lang="en-US" altLang="zh-CN" smtClean="0"/>
              <a:t>1Hz</a:t>
            </a:r>
            <a:r>
              <a:rPr lang="zh-CN" altLang="en-US" smtClean="0"/>
              <a:t>三个基准频率；同时产</a:t>
            </a:r>
            <a:endParaRPr lang="zh-CN" altLang="en-US" smtClean="0"/>
          </a:p>
          <a:p>
            <a:pPr algn="just" eaLnBrk="1" hangingPunct="1"/>
            <a:r>
              <a:rPr lang="zh-CN" altLang="en-US" smtClean="0"/>
              <a:t>一个</a:t>
            </a:r>
            <a:r>
              <a:rPr lang="en-US" altLang="zh-CN" smtClean="0"/>
              <a:t>1000Hz</a:t>
            </a:r>
            <a:r>
              <a:rPr lang="zh-CN" altLang="en-US" smtClean="0"/>
              <a:t>的信号作为扫描显示译码模块的时钟，以产生扫描选择信号。</a:t>
            </a:r>
            <a:endParaRPr lang="zh-CN" altLang="en-US" smtClean="0"/>
          </a:p>
          <a:p>
            <a:pPr algn="just" eaLnBrk="1" hangingPunct="1"/>
            <a:r>
              <a:rPr lang="zh-CN" altLang="en-US" b="1" smtClean="0"/>
              <a:t>门控电路：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门控电路在时间基准信号的控制下产生门控信号</a:t>
            </a:r>
            <a:r>
              <a:rPr lang="en-US" altLang="zh-CN" smtClean="0"/>
              <a:t>GATE</a:t>
            </a:r>
            <a:r>
              <a:rPr lang="zh-CN" altLang="en-US" smtClean="0"/>
              <a:t>，门控信号有效时，闸门开通，计数器计数。当门控信号停止作用时，闸门关断。此时，为了使计数结果能够在显示器上稳定的显示，门控电路要产生一个锁存命令</a:t>
            </a:r>
            <a:r>
              <a:rPr lang="en-US" altLang="zh-CN" smtClean="0"/>
              <a:t>Latch</a:t>
            </a:r>
            <a:r>
              <a:rPr lang="zh-CN" altLang="en-US" smtClean="0"/>
              <a:t>使锁存器锁存计数结果。在计数结果锁存以后，下一次计数开始以前，门控电路还要产生一个清零信号</a:t>
            </a:r>
            <a:r>
              <a:rPr lang="en-US" altLang="zh-CN" smtClean="0"/>
              <a:t>CLEAR</a:t>
            </a:r>
            <a:r>
              <a:rPr lang="zh-CN" altLang="en-US" smtClean="0"/>
              <a:t>将计数器清零，以便重新计数。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8DB5979-8208-4F06-A120-67B96837D738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pPr algn="just" eaLnBrk="1" hangingPunct="1"/>
            <a:r>
              <a:rPr lang="zh-CN" altLang="en-US" b="1" smtClean="0"/>
              <a:t>放大整形电路：</a:t>
            </a:r>
            <a:endParaRPr lang="zh-CN" altLang="en-US" smtClean="0"/>
          </a:p>
          <a:p>
            <a:pPr algn="just" eaLnBrk="1" hangingPunct="1"/>
            <a:r>
              <a:rPr lang="zh-CN" altLang="en-US" smtClean="0"/>
              <a:t>放大被测信号并将其整形为方波脉冲，该方波脉冲经过闸门后送计数器计数。</a:t>
            </a:r>
            <a:endParaRPr lang="zh-CN" altLang="en-US" smtClean="0"/>
          </a:p>
          <a:p>
            <a:pPr algn="just" eaLnBrk="1" hangingPunct="1"/>
            <a:r>
              <a:rPr lang="zh-CN" altLang="en-US" b="1" smtClean="0"/>
              <a:t>石英振荡器：</a:t>
            </a:r>
            <a:endParaRPr lang="zh-CN" altLang="en-US" smtClean="0"/>
          </a:p>
          <a:p>
            <a:pPr algn="just" eaLnBrk="1" hangingPunct="1"/>
            <a:r>
              <a:rPr lang="zh-CN" altLang="en-US" smtClean="0"/>
              <a:t>产生一个频率</a:t>
            </a:r>
            <a:r>
              <a:rPr lang="en-US" altLang="zh-CN" smtClean="0"/>
              <a:t>(250kHz)</a:t>
            </a:r>
            <a:r>
              <a:rPr lang="zh-CN" altLang="en-US" smtClean="0"/>
              <a:t>高度稳定的信号送分频器分频。</a:t>
            </a:r>
            <a:endParaRPr lang="zh-CN" altLang="en-US" smtClean="0"/>
          </a:p>
          <a:p>
            <a:pPr algn="just" eaLnBrk="1" hangingPunct="1"/>
            <a:r>
              <a:rPr lang="zh-CN" altLang="en-US" b="1" smtClean="0"/>
              <a:t>分频器：</a:t>
            </a:r>
            <a:endParaRPr lang="zh-CN" altLang="en-US" smtClean="0"/>
          </a:p>
          <a:p>
            <a:pPr algn="just" eaLnBrk="1" hangingPunct="1"/>
            <a:r>
              <a:rPr lang="zh-CN" altLang="en-US" smtClean="0"/>
              <a:t>对石英振荡器产生的信号进行分频，得到</a:t>
            </a:r>
            <a:r>
              <a:rPr lang="en-US" altLang="zh-CN" smtClean="0"/>
              <a:t>100Hz</a:t>
            </a:r>
            <a:r>
              <a:rPr lang="zh-CN" altLang="en-US" smtClean="0"/>
              <a:t>、</a:t>
            </a:r>
            <a:r>
              <a:rPr lang="en-US" altLang="zh-CN" smtClean="0"/>
              <a:t>10Hz</a:t>
            </a:r>
            <a:r>
              <a:rPr lang="zh-CN" altLang="en-US" smtClean="0"/>
              <a:t>和</a:t>
            </a:r>
            <a:r>
              <a:rPr lang="en-US" altLang="zh-CN" smtClean="0"/>
              <a:t>1Hz</a:t>
            </a:r>
            <a:r>
              <a:rPr lang="zh-CN" altLang="en-US" smtClean="0"/>
              <a:t>三个基准频率；同时产</a:t>
            </a:r>
            <a:endParaRPr lang="zh-CN" altLang="en-US" smtClean="0"/>
          </a:p>
          <a:p>
            <a:pPr algn="just" eaLnBrk="1" hangingPunct="1"/>
            <a:r>
              <a:rPr lang="zh-CN" altLang="en-US" smtClean="0"/>
              <a:t>一个</a:t>
            </a:r>
            <a:r>
              <a:rPr lang="en-US" altLang="zh-CN" smtClean="0"/>
              <a:t>1000Hz</a:t>
            </a:r>
            <a:r>
              <a:rPr lang="zh-CN" altLang="en-US" smtClean="0"/>
              <a:t>的信号作为扫描显示译码模块的时钟，以产生扫描选择信号。</a:t>
            </a:r>
            <a:endParaRPr lang="zh-CN" altLang="en-US" smtClean="0"/>
          </a:p>
          <a:p>
            <a:pPr algn="just" eaLnBrk="1" hangingPunct="1"/>
            <a:r>
              <a:rPr lang="zh-CN" altLang="en-US" b="1" smtClean="0"/>
              <a:t>门控电路：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门控电路在时间基准信号的控制下产生门控信号</a:t>
            </a:r>
            <a:r>
              <a:rPr lang="en-US" altLang="zh-CN" smtClean="0"/>
              <a:t>GATE</a:t>
            </a:r>
            <a:r>
              <a:rPr lang="zh-CN" altLang="en-US" smtClean="0"/>
              <a:t>，门控信号有效时，闸门开通，计数器计数。当门控信号停止作用时，闸门关断。此时，为了使计数结果能够在显示器上稳定的显示，门控电路要产生一个锁存命令</a:t>
            </a:r>
            <a:r>
              <a:rPr lang="en-US" altLang="zh-CN" smtClean="0"/>
              <a:t>Latch</a:t>
            </a:r>
            <a:r>
              <a:rPr lang="zh-CN" altLang="en-US" smtClean="0"/>
              <a:t>使锁存器锁存计数结果。在计数结果锁存以后，下一次计数开始以前，门控电路还要产生一个清零信号</a:t>
            </a:r>
            <a:r>
              <a:rPr lang="en-US" altLang="zh-CN" smtClean="0"/>
              <a:t>CLEAR</a:t>
            </a:r>
            <a:r>
              <a:rPr lang="zh-CN" altLang="en-US" smtClean="0"/>
              <a:t>将计数器清零，以便重新计数。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37B34-F284-4F3D-B32D-8EB904F2BBBA}" type="datetimeFigureOut">
              <a:rPr lang="zh-CN" altLang="en-US"/>
            </a:fld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A4BB2-4E6A-462E-A333-184ED7F5846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C161-0ED3-4014-8ABA-B2C62CEA7C6F}" type="datetimeFigureOut">
              <a:rPr lang="zh-CN" altLang="en-US"/>
            </a:fld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24E92-E275-413A-A0B1-FDE6D1033EC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15888"/>
            <a:ext cx="2058987" cy="59674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115888"/>
            <a:ext cx="6029325" cy="59674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A6D47-D0AE-4ACE-8590-96E1196555EF}" type="datetimeFigureOut">
              <a:rPr lang="zh-CN" altLang="en-US"/>
            </a:fld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A7613-ED57-46A4-9C01-C13EB2E0F84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cover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0" y="5229225"/>
            <a:ext cx="2051050" cy="1628775"/>
          </a:xfrm>
          <a:custGeom>
            <a:avLst/>
            <a:gdLst>
              <a:gd name="connsiteX0" fmla="*/ 0 w 3819760"/>
              <a:gd name="connsiteY0" fmla="*/ 60419 h 3787467"/>
              <a:gd name="connsiteX1" fmla="*/ 3727048 w 3819760"/>
              <a:gd name="connsiteY1" fmla="*/ 3787467 h 3787467"/>
              <a:gd name="connsiteX2" fmla="*/ 0 w 3819760"/>
              <a:gd name="connsiteY2" fmla="*/ 3787467 h 3787467"/>
              <a:gd name="connsiteX3" fmla="*/ 281032 w 3819760"/>
              <a:gd name="connsiteY3" fmla="*/ 0 h 3787467"/>
              <a:gd name="connsiteX4" fmla="*/ 3819760 w 3819760"/>
              <a:gd name="connsiteY4" fmla="*/ 3538728 h 3787467"/>
              <a:gd name="connsiteX5" fmla="*/ 3686653 w 3819760"/>
              <a:gd name="connsiteY5" fmla="*/ 3538728 h 3787467"/>
              <a:gd name="connsiteX6" fmla="*/ 281032 w 3819760"/>
              <a:gd name="connsiteY6" fmla="*/ 133107 h 37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9760" h="3787467">
                <a:moveTo>
                  <a:pt x="0" y="60419"/>
                </a:moveTo>
                <a:lnTo>
                  <a:pt x="3727048" y="3787467"/>
                </a:lnTo>
                <a:lnTo>
                  <a:pt x="0" y="3787467"/>
                </a:lnTo>
                <a:close/>
                <a:moveTo>
                  <a:pt x="281032" y="0"/>
                </a:moveTo>
                <a:lnTo>
                  <a:pt x="3819760" y="3538728"/>
                </a:lnTo>
                <a:lnTo>
                  <a:pt x="3686653" y="3538728"/>
                </a:lnTo>
                <a:lnTo>
                  <a:pt x="281032" y="133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1350" b="0" noProof="1"/>
          </a:p>
        </p:txBody>
      </p:sp>
      <p:sp>
        <p:nvSpPr>
          <p:cNvPr id="3" name="文本框 2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588"/>
            <a:ext cx="9144000" cy="1201737"/>
          </a:xfrm>
          <a:prstGeom prst="rect">
            <a:avLst/>
          </a:prstGeom>
          <a:solidFill>
            <a:srgbClr val="CCE9AD"/>
          </a:solidFill>
          <a:ln>
            <a:noFill/>
          </a:ln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 dirty="0" smtClean="0">
              <a:solidFill>
                <a:srgbClr val="D6009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0E60C-3711-426F-8EBD-1A90D1A86863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DF561-38A5-49CA-83D2-7ED6CA035A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D6440-41CA-4E8F-9B90-054BD42AC2E1}" type="datetimeFigureOut">
              <a:rPr lang="zh-CN" altLang="en-US"/>
            </a:fld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14BBA-C02C-436A-8FCC-84613C5CCF3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2CCD-6DC0-4D8A-8FDE-FEE1137AEA55}" type="datetimeFigureOut">
              <a:rPr lang="zh-CN" altLang="en-US"/>
            </a:fld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F128C-2154-44B0-B873-04BF1D8648F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484313"/>
            <a:ext cx="40386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1484313"/>
            <a:ext cx="40386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9D57E-7B4F-488B-9D60-2E0E1E995699}" type="datetimeFigureOut">
              <a:rPr lang="zh-CN" altLang="en-US"/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55DA2-2133-463C-8F4A-32DE055DEB9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F1BEA-928A-46AF-871B-5DE39028E8E9}" type="datetimeFigureOut">
              <a:rPr lang="zh-CN" altLang="en-US"/>
            </a:fld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5136E-6023-4176-B70B-16EEAF925DA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91995-2203-4D4D-BA53-B5D52EA77CDB}" type="datetimeFigureOut">
              <a:rPr lang="zh-CN" altLang="en-US"/>
            </a:fld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AD5E1-CB8E-4DFA-B285-221EBC2FA90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0" y="5157788"/>
            <a:ext cx="2159000" cy="1700212"/>
          </a:xfrm>
          <a:custGeom>
            <a:avLst/>
            <a:gdLst>
              <a:gd name="connsiteX0" fmla="*/ 0 w 3819760"/>
              <a:gd name="connsiteY0" fmla="*/ 60419 h 3787467"/>
              <a:gd name="connsiteX1" fmla="*/ 3727048 w 3819760"/>
              <a:gd name="connsiteY1" fmla="*/ 3787467 h 3787467"/>
              <a:gd name="connsiteX2" fmla="*/ 0 w 3819760"/>
              <a:gd name="connsiteY2" fmla="*/ 3787467 h 3787467"/>
              <a:gd name="connsiteX3" fmla="*/ 281032 w 3819760"/>
              <a:gd name="connsiteY3" fmla="*/ 0 h 3787467"/>
              <a:gd name="connsiteX4" fmla="*/ 3819760 w 3819760"/>
              <a:gd name="connsiteY4" fmla="*/ 3538728 h 3787467"/>
              <a:gd name="connsiteX5" fmla="*/ 3686653 w 3819760"/>
              <a:gd name="connsiteY5" fmla="*/ 3538728 h 3787467"/>
              <a:gd name="connsiteX6" fmla="*/ 281032 w 3819760"/>
              <a:gd name="connsiteY6" fmla="*/ 133107 h 37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9760" h="3787467">
                <a:moveTo>
                  <a:pt x="0" y="60419"/>
                </a:moveTo>
                <a:lnTo>
                  <a:pt x="3727048" y="3787467"/>
                </a:lnTo>
                <a:lnTo>
                  <a:pt x="0" y="3787467"/>
                </a:lnTo>
                <a:close/>
                <a:moveTo>
                  <a:pt x="281032" y="0"/>
                </a:moveTo>
                <a:lnTo>
                  <a:pt x="3819760" y="3538728"/>
                </a:lnTo>
                <a:lnTo>
                  <a:pt x="3686653" y="3538728"/>
                </a:lnTo>
                <a:lnTo>
                  <a:pt x="281032" y="133107"/>
                </a:lnTo>
                <a:close/>
              </a:path>
            </a:pathLst>
          </a:custGeom>
          <a:solidFill>
            <a:srgbClr val="D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1350" b="0" noProof="1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268BC-E9F4-4AAA-9743-7239356D6207}" type="datetimeFigureOut">
              <a:rPr lang="zh-CN" altLang="en-US"/>
            </a:fld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761D1-49F4-47A0-A167-6049447EF97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0F45C-17A1-4BE4-9821-555B0BF9C26E}" type="datetimeFigureOut">
              <a:rPr lang="zh-CN" altLang="en-US"/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EDB97-7AEF-42CB-9BC5-1CC13FCC681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7DAC3-A5A6-4188-A4D0-DDB167150178}" type="datetimeFigureOut">
              <a:rPr lang="zh-CN" altLang="en-US"/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67C61-D5DC-4551-BB19-91BA3F93EEE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just" eaLnBrk="0" hangingPunct="0">
              <a:lnSpc>
                <a:spcPct val="150000"/>
              </a:lnSpc>
              <a:buFont typeface="Wingdings" panose="05000000000000000000" pitchFamily="2" charset="2"/>
              <a:buChar char="u"/>
              <a:defRPr kumimoji="0" sz="1400" b="1">
                <a:solidFill>
                  <a:schemeClr val="tx2"/>
                </a:solidFill>
                <a:latin typeface="+mn-lt"/>
                <a:ea typeface="楷体_GB2312" pitchFamily="49" charset="-122"/>
              </a:defRPr>
            </a:lvl1pPr>
          </a:lstStyle>
          <a:p>
            <a:pPr>
              <a:defRPr/>
            </a:pPr>
            <a:fld id="{DAA9F15C-7260-488D-ADAA-059123A5A7D1}" type="datetimeFigureOut">
              <a:rPr lang="zh-CN" altLang="en-US"/>
            </a:fld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0" hangingPunct="0">
              <a:lnSpc>
                <a:spcPct val="150000"/>
              </a:lnSpc>
              <a:buFont typeface="Wingdings" panose="05000000000000000000" pitchFamily="2" charset="2"/>
              <a:buChar char="u"/>
              <a:defRPr kumimoji="0" sz="1400" b="1">
                <a:solidFill>
                  <a:schemeClr val="tx2"/>
                </a:solidFill>
                <a:latin typeface="+mn-lt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lnSpc>
                <a:spcPct val="150000"/>
              </a:lnSpc>
              <a:buFont typeface="Wingdings" panose="05000000000000000000" pitchFamily="2" charset="2"/>
              <a:buChar char="u"/>
              <a:defRPr sz="140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</a:lstStyle>
          <a:p>
            <a:pPr>
              <a:defRPr/>
            </a:pPr>
            <a:fld id="{DB63F6A4-EF0C-4978-8F3B-C2A006295ACE}" type="slidenum">
              <a:rPr lang="zh-CN" altLang="zh-CN"/>
            </a:fld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6088" y="1484313"/>
            <a:ext cx="822960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push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u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043305" y="2204720"/>
            <a:ext cx="7465060" cy="34010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上课地点：</a:t>
            </a:r>
            <a:r>
              <a:rPr lang="zh-CN" altLang="en-US" sz="2800" dirty="0"/>
              <a:t>基础实验大楼</a:t>
            </a:r>
            <a:endParaRPr lang="en-US" altLang="zh-CN" sz="2800" dirty="0"/>
          </a:p>
          <a:p>
            <a:pPr algn="l">
              <a:lnSpc>
                <a:spcPct val="150000"/>
              </a:lnSpc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A502</a:t>
            </a:r>
            <a:r>
              <a:rPr lang="zh-CN" altLang="en-US" sz="2800" dirty="0"/>
              <a:t>、</a:t>
            </a:r>
            <a:r>
              <a:rPr lang="en-US" altLang="zh-CN" sz="2800" dirty="0"/>
              <a:t>A504</a:t>
            </a:r>
            <a:r>
              <a:rPr lang="zh-CN" altLang="en-US" sz="2800" dirty="0"/>
              <a:t>、</a:t>
            </a:r>
            <a:r>
              <a:rPr lang="en-US" altLang="zh-CN" sz="2800" dirty="0" smtClean="0"/>
              <a:t>A508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A510</a:t>
            </a:r>
            <a:endParaRPr lang="en-US" altLang="zh-CN" sz="2800" dirty="0"/>
          </a:p>
          <a:p>
            <a:pPr algn="l" latinLnBrk="0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上课时间：</a:t>
            </a:r>
            <a:endParaRPr lang="zh-CN" altLang="en-US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cs typeface="Times New Roman" panose="02020603050405020304" pitchFamily="18" charset="0"/>
              </a:rPr>
              <a:t>第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13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周</a:t>
            </a:r>
            <a:r>
              <a:rPr lang="zh-CN" altLang="en-US" sz="2800" dirty="0">
                <a:cs typeface="Times New Roman" panose="02020603050405020304" pitchFamily="18" charset="0"/>
              </a:rPr>
              <a:t>星期六和星期天上午</a:t>
            </a:r>
            <a:r>
              <a:rPr lang="en-US" altLang="zh-CN" sz="2800" dirty="0">
                <a:cs typeface="Times New Roman" panose="02020603050405020304" pitchFamily="18" charset="0"/>
              </a:rPr>
              <a:t>8:30-</a:t>
            </a:r>
            <a:r>
              <a:rPr lang="zh-CN" altLang="en-US" sz="2800" dirty="0">
                <a:cs typeface="Times New Roman" panose="02020603050405020304" pitchFamily="18" charset="0"/>
              </a:rPr>
              <a:t>晚上</a:t>
            </a:r>
            <a:r>
              <a:rPr lang="en-US" altLang="zh-CN" sz="2800" dirty="0">
                <a:cs typeface="Times New Roman" panose="02020603050405020304" pitchFamily="18" charset="0"/>
              </a:rPr>
              <a:t>22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:00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cs typeface="Times New Roman" panose="02020603050405020304" pitchFamily="18" charset="0"/>
              </a:rPr>
              <a:t>14</a:t>
            </a:r>
            <a:r>
              <a:rPr lang="zh-CN" altLang="en-US" sz="2800" dirty="0">
                <a:cs typeface="Times New Roman" panose="02020603050405020304" pitchFamily="18" charset="0"/>
              </a:rPr>
              <a:t>周星期天</a:t>
            </a:r>
            <a:r>
              <a:rPr lang="zh-CN" altLang="en-US" sz="2800" dirty="0">
                <a:cs typeface="Times New Roman" panose="02020603050405020304" pitchFamily="18" charset="0"/>
                <a:sym typeface="+mn-ea"/>
              </a:rPr>
              <a:t>上午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8:30-</a:t>
            </a:r>
            <a:r>
              <a:rPr lang="zh-CN" altLang="en-US" sz="2800" dirty="0">
                <a:cs typeface="Times New Roman" panose="02020603050405020304" pitchFamily="18" charset="0"/>
                <a:sym typeface="+mn-ea"/>
              </a:rPr>
              <a:t>下午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17</a:t>
            </a:r>
            <a:r>
              <a:rPr lang="en-US" altLang="zh-CN" sz="2800" dirty="0" smtClean="0">
                <a:cs typeface="Times New Roman" panose="02020603050405020304" pitchFamily="18" charset="0"/>
                <a:sym typeface="+mn-ea"/>
              </a:rPr>
              <a:t>:30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01622" y="215856"/>
            <a:ext cx="79248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/>
            <a:r>
              <a:rPr lang="en-US" altLang="zh-CN" sz="5400" dirty="0">
                <a:solidFill>
                  <a:srgbClr val="FF0000"/>
                </a:solidFill>
              </a:rPr>
              <a:t>EDA</a:t>
            </a:r>
            <a:r>
              <a:rPr lang="zh-CN" altLang="en-US" sz="5400" dirty="0">
                <a:solidFill>
                  <a:srgbClr val="FF0000"/>
                </a:solidFill>
              </a:rPr>
              <a:t>实验</a:t>
            </a:r>
            <a:endParaRPr lang="zh-CN" altLang="en-US" sz="5400" b="0" dirty="0">
              <a:solidFill>
                <a:srgbClr val="0000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340" y="1196975"/>
            <a:ext cx="4572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latinLnBrk="0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>
                <a:cs typeface="Times New Roman" panose="02020603050405020304" pitchFamily="18" charset="0"/>
                <a:sym typeface="+mn-ea"/>
              </a:rPr>
              <a:t>指导老师：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cs typeface="Times New Roman" panose="02020603050405020304" pitchFamily="18" charset="0"/>
                <a:sym typeface="+mn-ea"/>
              </a:rPr>
              <a:t>陈学英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dirty="0">
                <a:cs typeface="Times New Roman" panose="02020603050405020304" pitchFamily="18" charset="0"/>
                <a:sym typeface="+mn-ea"/>
              </a:rPr>
              <a:t>屈家松</a:t>
            </a:r>
            <a:endParaRPr lang="zh-CN" altLang="en-US" sz="2800" dirty="0"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96863"/>
            <a:ext cx="8229600" cy="755650"/>
          </a:xfrm>
        </p:spPr>
        <p:txBody>
          <a:bodyPr anchor="t"/>
          <a:lstStyle/>
          <a:p>
            <a:r>
              <a:rPr lang="zh-CN" altLang="en-US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分频器（附带跑马灯）</a:t>
            </a:r>
            <a:r>
              <a:rPr lang="en-US" altLang="zh-CN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--VHDL</a:t>
            </a:r>
            <a:endParaRPr lang="en-US" altLang="zh-CN" sz="3600" b="1" smtClean="0">
              <a:solidFill>
                <a:srgbClr val="CC00CC"/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  <p:sp>
        <p:nvSpPr>
          <p:cNvPr id="12292" name="Rectangle 64"/>
          <p:cNvSpPr>
            <a:spLocks noChangeArrowheads="1"/>
          </p:cNvSpPr>
          <p:nvPr/>
        </p:nvSpPr>
        <p:spPr bwMode="auto">
          <a:xfrm>
            <a:off x="307975" y="2564765"/>
            <a:ext cx="838993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</a:rPr>
              <a:t>library IEEE;</a:t>
            </a:r>
            <a:endParaRPr lang="en-US" altLang="zh-CN" sz="2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</a:rPr>
              <a:t>use IEEE.STD_LOGIC_1164.ALL;</a:t>
            </a:r>
            <a:endParaRPr lang="en-US" altLang="zh-CN" sz="2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</a:rPr>
              <a:t>use IEEE.STD_LOGIC_ARITH.ALL;</a:t>
            </a:r>
            <a:endParaRPr lang="en-US" altLang="zh-CN" sz="2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</a:rPr>
              <a:t>use IEEE.STD_LOGIC_UNSIGNED.ALL;</a:t>
            </a:r>
            <a:endParaRPr lang="en-US" altLang="zh-CN" sz="2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zh-CN" sz="2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</a:rPr>
              <a:t>entity fpq_led8 is</a:t>
            </a:r>
            <a:endParaRPr lang="en-US" altLang="zh-CN" sz="2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</a:rPr>
              <a:t>    Port ( clk_50mhz : in  STD_LOGIC;</a:t>
            </a:r>
            <a:endParaRPr lang="en-US" altLang="zh-CN" sz="2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</a:rPr>
              <a:t>               start : in  STD_LOGIC;</a:t>
            </a:r>
            <a:endParaRPr lang="en-US" altLang="zh-CN" sz="2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</a:rPr>
              <a:t>               clk_1hz : out  STD_LOGIC;</a:t>
            </a:r>
            <a:endParaRPr lang="en-US" altLang="zh-CN" sz="2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</a:rPr>
              <a:t>               led : out  STD_LOGIC_VECTOR (7 downto 0));</a:t>
            </a:r>
            <a:endParaRPr lang="en-US" altLang="zh-CN" sz="2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>
                <a:latin typeface="Arial" panose="020B0604020202020204" pitchFamily="34" charset="0"/>
              </a:rPr>
              <a:t>end fpq_led8;</a:t>
            </a:r>
            <a:endParaRPr lang="en-US" altLang="zh-CN" sz="2200">
              <a:latin typeface="Arial" panose="020B0604020202020204" pitchFamily="34" charset="0"/>
            </a:endParaRPr>
          </a:p>
        </p:txBody>
      </p:sp>
      <p:grpSp>
        <p:nvGrpSpPr>
          <p:cNvPr id="12293" name="组合 4"/>
          <p:cNvGrpSpPr/>
          <p:nvPr/>
        </p:nvGrpSpPr>
        <p:grpSpPr bwMode="auto">
          <a:xfrm>
            <a:off x="5039995" y="1556068"/>
            <a:ext cx="3600450" cy="1212850"/>
            <a:chOff x="5327650" y="2024063"/>
            <a:chExt cx="3600450" cy="1212850"/>
          </a:xfrm>
        </p:grpSpPr>
        <p:pic>
          <p:nvPicPr>
            <p:cNvPr id="12294" name="Picture 6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50" y="2024063"/>
              <a:ext cx="36004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文本框 1"/>
            <p:cNvSpPr txBox="1">
              <a:spLocks noChangeArrowheads="1"/>
            </p:cNvSpPr>
            <p:nvPr/>
          </p:nvSpPr>
          <p:spPr bwMode="auto">
            <a:xfrm>
              <a:off x="7272300" y="2131497"/>
              <a:ext cx="1018444" cy="353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700" b="0">
                  <a:latin typeface="Arial" panose="020B0604020202020204" pitchFamily="34" charset="0"/>
                </a:rPr>
                <a:t>led(7:0)</a:t>
              </a:r>
              <a:endParaRPr lang="zh-CN" altLang="en-US" sz="1700" b="0">
                <a:latin typeface="Arial" panose="020B0604020202020204" pitchFamily="34" charset="0"/>
              </a:endParaRPr>
            </a:p>
          </p:txBody>
        </p:sp>
        <p:sp>
          <p:nvSpPr>
            <p:cNvPr id="12296" name="文本框 3"/>
            <p:cNvSpPr txBox="1">
              <a:spLocks noChangeArrowheads="1"/>
            </p:cNvSpPr>
            <p:nvPr/>
          </p:nvSpPr>
          <p:spPr bwMode="auto">
            <a:xfrm>
              <a:off x="5940152" y="2132856"/>
              <a:ext cx="1368152" cy="353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700" b="0">
                  <a:latin typeface="Arial" panose="020B0604020202020204" pitchFamily="34" charset="0"/>
                </a:rPr>
                <a:t>clk_50mhz</a:t>
              </a:r>
              <a:endParaRPr lang="zh-CN" altLang="en-US" sz="17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128"/>
          <p:cNvGrpSpPr/>
          <p:nvPr/>
        </p:nvGrpSpPr>
        <p:grpSpPr bwMode="auto">
          <a:xfrm>
            <a:off x="935038" y="1412875"/>
            <a:ext cx="6840537" cy="2166938"/>
            <a:chOff x="589" y="890"/>
            <a:chExt cx="4309" cy="1365"/>
          </a:xfrm>
        </p:grpSpPr>
        <p:sp>
          <p:nvSpPr>
            <p:cNvPr id="13317" name="Line 6"/>
            <p:cNvSpPr>
              <a:spLocks noChangeShapeType="1"/>
            </p:cNvSpPr>
            <p:nvPr/>
          </p:nvSpPr>
          <p:spPr bwMode="auto">
            <a:xfrm flipV="1">
              <a:off x="1604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Line 7"/>
            <p:cNvSpPr>
              <a:spLocks noChangeShapeType="1"/>
            </p:cNvSpPr>
            <p:nvPr/>
          </p:nvSpPr>
          <p:spPr bwMode="auto">
            <a:xfrm>
              <a:off x="1604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" name="Line 8"/>
            <p:cNvSpPr>
              <a:spLocks noChangeShapeType="1"/>
            </p:cNvSpPr>
            <p:nvPr/>
          </p:nvSpPr>
          <p:spPr bwMode="auto">
            <a:xfrm flipV="1">
              <a:off x="1604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Line 9"/>
            <p:cNvSpPr>
              <a:spLocks noChangeShapeType="1"/>
            </p:cNvSpPr>
            <p:nvPr/>
          </p:nvSpPr>
          <p:spPr bwMode="auto">
            <a:xfrm>
              <a:off x="1604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Line 10"/>
            <p:cNvSpPr>
              <a:spLocks noChangeShapeType="1"/>
            </p:cNvSpPr>
            <p:nvPr/>
          </p:nvSpPr>
          <p:spPr bwMode="auto">
            <a:xfrm flipV="1">
              <a:off x="1740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1"/>
            <p:cNvSpPr>
              <a:spLocks noChangeShapeType="1"/>
            </p:cNvSpPr>
            <p:nvPr/>
          </p:nvSpPr>
          <p:spPr bwMode="auto">
            <a:xfrm>
              <a:off x="1740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2"/>
            <p:cNvSpPr>
              <a:spLocks noChangeShapeType="1"/>
            </p:cNvSpPr>
            <p:nvPr/>
          </p:nvSpPr>
          <p:spPr bwMode="auto">
            <a:xfrm flipV="1">
              <a:off x="1876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13"/>
            <p:cNvSpPr>
              <a:spLocks noChangeShapeType="1"/>
            </p:cNvSpPr>
            <p:nvPr/>
          </p:nvSpPr>
          <p:spPr bwMode="auto">
            <a:xfrm>
              <a:off x="1876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14"/>
            <p:cNvSpPr>
              <a:spLocks noChangeShapeType="1"/>
            </p:cNvSpPr>
            <p:nvPr/>
          </p:nvSpPr>
          <p:spPr bwMode="auto">
            <a:xfrm flipV="1">
              <a:off x="1876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5"/>
            <p:cNvSpPr>
              <a:spLocks noChangeShapeType="1"/>
            </p:cNvSpPr>
            <p:nvPr/>
          </p:nvSpPr>
          <p:spPr bwMode="auto">
            <a:xfrm>
              <a:off x="1876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6"/>
            <p:cNvSpPr>
              <a:spLocks noChangeShapeType="1"/>
            </p:cNvSpPr>
            <p:nvPr/>
          </p:nvSpPr>
          <p:spPr bwMode="auto">
            <a:xfrm flipV="1">
              <a:off x="2012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7"/>
            <p:cNvSpPr>
              <a:spLocks noChangeShapeType="1"/>
            </p:cNvSpPr>
            <p:nvPr/>
          </p:nvSpPr>
          <p:spPr bwMode="auto">
            <a:xfrm>
              <a:off x="2012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29"/>
            <p:cNvSpPr>
              <a:spLocks noChangeShapeType="1"/>
            </p:cNvSpPr>
            <p:nvPr/>
          </p:nvSpPr>
          <p:spPr bwMode="auto">
            <a:xfrm>
              <a:off x="2556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30"/>
            <p:cNvSpPr>
              <a:spLocks noChangeShapeType="1"/>
            </p:cNvSpPr>
            <p:nvPr/>
          </p:nvSpPr>
          <p:spPr bwMode="auto">
            <a:xfrm flipV="1">
              <a:off x="2693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31"/>
            <p:cNvSpPr>
              <a:spLocks noChangeShapeType="1"/>
            </p:cNvSpPr>
            <p:nvPr/>
          </p:nvSpPr>
          <p:spPr bwMode="auto">
            <a:xfrm>
              <a:off x="2693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32"/>
            <p:cNvSpPr>
              <a:spLocks noChangeShapeType="1"/>
            </p:cNvSpPr>
            <p:nvPr/>
          </p:nvSpPr>
          <p:spPr bwMode="auto">
            <a:xfrm flipV="1">
              <a:off x="2693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33"/>
            <p:cNvSpPr>
              <a:spLocks noChangeShapeType="1"/>
            </p:cNvSpPr>
            <p:nvPr/>
          </p:nvSpPr>
          <p:spPr bwMode="auto">
            <a:xfrm>
              <a:off x="2693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34"/>
            <p:cNvSpPr>
              <a:spLocks noChangeShapeType="1"/>
            </p:cNvSpPr>
            <p:nvPr/>
          </p:nvSpPr>
          <p:spPr bwMode="auto">
            <a:xfrm flipV="1">
              <a:off x="2829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35"/>
            <p:cNvSpPr>
              <a:spLocks noChangeShapeType="1"/>
            </p:cNvSpPr>
            <p:nvPr/>
          </p:nvSpPr>
          <p:spPr bwMode="auto">
            <a:xfrm>
              <a:off x="2829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36"/>
            <p:cNvSpPr>
              <a:spLocks noChangeShapeType="1"/>
            </p:cNvSpPr>
            <p:nvPr/>
          </p:nvSpPr>
          <p:spPr bwMode="auto">
            <a:xfrm flipV="1">
              <a:off x="2965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37"/>
            <p:cNvSpPr>
              <a:spLocks noChangeShapeType="1"/>
            </p:cNvSpPr>
            <p:nvPr/>
          </p:nvSpPr>
          <p:spPr bwMode="auto">
            <a:xfrm>
              <a:off x="2965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38"/>
            <p:cNvSpPr>
              <a:spLocks noChangeShapeType="1"/>
            </p:cNvSpPr>
            <p:nvPr/>
          </p:nvSpPr>
          <p:spPr bwMode="auto">
            <a:xfrm flipV="1">
              <a:off x="2965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39"/>
            <p:cNvSpPr>
              <a:spLocks noChangeShapeType="1"/>
            </p:cNvSpPr>
            <p:nvPr/>
          </p:nvSpPr>
          <p:spPr bwMode="auto">
            <a:xfrm>
              <a:off x="2965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40"/>
            <p:cNvSpPr>
              <a:spLocks noChangeShapeType="1"/>
            </p:cNvSpPr>
            <p:nvPr/>
          </p:nvSpPr>
          <p:spPr bwMode="auto">
            <a:xfrm flipV="1">
              <a:off x="3101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41"/>
            <p:cNvSpPr>
              <a:spLocks noChangeShapeType="1"/>
            </p:cNvSpPr>
            <p:nvPr/>
          </p:nvSpPr>
          <p:spPr bwMode="auto">
            <a:xfrm>
              <a:off x="3101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42"/>
            <p:cNvSpPr>
              <a:spLocks noChangeShapeType="1"/>
            </p:cNvSpPr>
            <p:nvPr/>
          </p:nvSpPr>
          <p:spPr bwMode="auto">
            <a:xfrm flipV="1">
              <a:off x="3237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43"/>
            <p:cNvSpPr>
              <a:spLocks noChangeShapeType="1"/>
            </p:cNvSpPr>
            <p:nvPr/>
          </p:nvSpPr>
          <p:spPr bwMode="auto">
            <a:xfrm>
              <a:off x="3237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44"/>
            <p:cNvSpPr>
              <a:spLocks noChangeShapeType="1"/>
            </p:cNvSpPr>
            <p:nvPr/>
          </p:nvSpPr>
          <p:spPr bwMode="auto">
            <a:xfrm flipV="1">
              <a:off x="3237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45"/>
            <p:cNvSpPr>
              <a:spLocks noChangeShapeType="1"/>
            </p:cNvSpPr>
            <p:nvPr/>
          </p:nvSpPr>
          <p:spPr bwMode="auto">
            <a:xfrm>
              <a:off x="3237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46"/>
            <p:cNvSpPr>
              <a:spLocks noChangeShapeType="1"/>
            </p:cNvSpPr>
            <p:nvPr/>
          </p:nvSpPr>
          <p:spPr bwMode="auto">
            <a:xfrm flipV="1">
              <a:off x="3373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47"/>
            <p:cNvSpPr>
              <a:spLocks noChangeShapeType="1"/>
            </p:cNvSpPr>
            <p:nvPr/>
          </p:nvSpPr>
          <p:spPr bwMode="auto">
            <a:xfrm>
              <a:off x="3373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60"/>
            <p:cNvSpPr>
              <a:spLocks noChangeShapeType="1"/>
            </p:cNvSpPr>
            <p:nvPr/>
          </p:nvSpPr>
          <p:spPr bwMode="auto">
            <a:xfrm>
              <a:off x="3930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61"/>
            <p:cNvSpPr>
              <a:spLocks noChangeShapeType="1"/>
            </p:cNvSpPr>
            <p:nvPr/>
          </p:nvSpPr>
          <p:spPr bwMode="auto">
            <a:xfrm flipV="1">
              <a:off x="4066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62"/>
            <p:cNvSpPr>
              <a:spLocks noChangeShapeType="1"/>
            </p:cNvSpPr>
            <p:nvPr/>
          </p:nvSpPr>
          <p:spPr bwMode="auto">
            <a:xfrm>
              <a:off x="4066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63"/>
            <p:cNvSpPr>
              <a:spLocks noChangeShapeType="1"/>
            </p:cNvSpPr>
            <p:nvPr/>
          </p:nvSpPr>
          <p:spPr bwMode="auto">
            <a:xfrm flipV="1">
              <a:off x="4066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64"/>
            <p:cNvSpPr>
              <a:spLocks noChangeShapeType="1"/>
            </p:cNvSpPr>
            <p:nvPr/>
          </p:nvSpPr>
          <p:spPr bwMode="auto">
            <a:xfrm>
              <a:off x="4066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65"/>
            <p:cNvSpPr>
              <a:spLocks noChangeShapeType="1"/>
            </p:cNvSpPr>
            <p:nvPr/>
          </p:nvSpPr>
          <p:spPr bwMode="auto">
            <a:xfrm flipV="1">
              <a:off x="4202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66"/>
            <p:cNvSpPr>
              <a:spLocks noChangeShapeType="1"/>
            </p:cNvSpPr>
            <p:nvPr/>
          </p:nvSpPr>
          <p:spPr bwMode="auto">
            <a:xfrm>
              <a:off x="4202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67"/>
            <p:cNvSpPr>
              <a:spLocks noChangeShapeType="1"/>
            </p:cNvSpPr>
            <p:nvPr/>
          </p:nvSpPr>
          <p:spPr bwMode="auto">
            <a:xfrm flipV="1">
              <a:off x="4338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68"/>
            <p:cNvSpPr>
              <a:spLocks noChangeShapeType="1"/>
            </p:cNvSpPr>
            <p:nvPr/>
          </p:nvSpPr>
          <p:spPr bwMode="auto">
            <a:xfrm>
              <a:off x="4338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69"/>
            <p:cNvSpPr>
              <a:spLocks noChangeShapeType="1"/>
            </p:cNvSpPr>
            <p:nvPr/>
          </p:nvSpPr>
          <p:spPr bwMode="auto">
            <a:xfrm flipV="1">
              <a:off x="4338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70"/>
            <p:cNvSpPr>
              <a:spLocks noChangeShapeType="1"/>
            </p:cNvSpPr>
            <p:nvPr/>
          </p:nvSpPr>
          <p:spPr bwMode="auto">
            <a:xfrm>
              <a:off x="4338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71"/>
            <p:cNvSpPr>
              <a:spLocks noChangeShapeType="1"/>
            </p:cNvSpPr>
            <p:nvPr/>
          </p:nvSpPr>
          <p:spPr bwMode="auto">
            <a:xfrm flipV="1">
              <a:off x="4474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Line 72"/>
            <p:cNvSpPr>
              <a:spLocks noChangeShapeType="1"/>
            </p:cNvSpPr>
            <p:nvPr/>
          </p:nvSpPr>
          <p:spPr bwMode="auto">
            <a:xfrm>
              <a:off x="4474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Line 73"/>
            <p:cNvSpPr>
              <a:spLocks noChangeShapeType="1"/>
            </p:cNvSpPr>
            <p:nvPr/>
          </p:nvSpPr>
          <p:spPr bwMode="auto">
            <a:xfrm flipV="1">
              <a:off x="4610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74"/>
            <p:cNvSpPr>
              <a:spLocks noChangeShapeType="1"/>
            </p:cNvSpPr>
            <p:nvPr/>
          </p:nvSpPr>
          <p:spPr bwMode="auto">
            <a:xfrm>
              <a:off x="4610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75"/>
            <p:cNvSpPr>
              <a:spLocks noChangeShapeType="1"/>
            </p:cNvSpPr>
            <p:nvPr/>
          </p:nvSpPr>
          <p:spPr bwMode="auto">
            <a:xfrm flipV="1">
              <a:off x="4610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76"/>
            <p:cNvSpPr>
              <a:spLocks noChangeShapeType="1"/>
            </p:cNvSpPr>
            <p:nvPr/>
          </p:nvSpPr>
          <p:spPr bwMode="auto">
            <a:xfrm>
              <a:off x="4610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77"/>
            <p:cNvSpPr>
              <a:spLocks noChangeShapeType="1"/>
            </p:cNvSpPr>
            <p:nvPr/>
          </p:nvSpPr>
          <p:spPr bwMode="auto">
            <a:xfrm flipV="1">
              <a:off x="4746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78"/>
            <p:cNvSpPr>
              <a:spLocks noChangeShapeType="1"/>
            </p:cNvSpPr>
            <p:nvPr/>
          </p:nvSpPr>
          <p:spPr bwMode="auto">
            <a:xfrm>
              <a:off x="4746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Rectangle 80"/>
            <p:cNvSpPr>
              <a:spLocks noChangeArrowheads="1"/>
            </p:cNvSpPr>
            <p:nvPr/>
          </p:nvSpPr>
          <p:spPr bwMode="auto">
            <a:xfrm>
              <a:off x="1564" y="1391"/>
              <a:ext cx="22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68" name="Rectangle 81"/>
            <p:cNvSpPr>
              <a:spLocks noChangeArrowheads="1"/>
            </p:cNvSpPr>
            <p:nvPr/>
          </p:nvSpPr>
          <p:spPr bwMode="auto">
            <a:xfrm>
              <a:off x="1850" y="1391"/>
              <a:ext cx="18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69" name="Rectangle 85"/>
            <p:cNvSpPr>
              <a:spLocks noChangeArrowheads="1"/>
            </p:cNvSpPr>
            <p:nvPr/>
          </p:nvSpPr>
          <p:spPr bwMode="auto">
            <a:xfrm>
              <a:off x="2917" y="1391"/>
              <a:ext cx="18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0" name="Rectangle 86"/>
            <p:cNvSpPr>
              <a:spLocks noChangeArrowheads="1"/>
            </p:cNvSpPr>
            <p:nvPr/>
          </p:nvSpPr>
          <p:spPr bwMode="auto">
            <a:xfrm>
              <a:off x="3205" y="1391"/>
              <a:ext cx="18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1" name="Rectangle 89"/>
            <p:cNvSpPr>
              <a:spLocks noChangeArrowheads="1"/>
            </p:cNvSpPr>
            <p:nvPr/>
          </p:nvSpPr>
          <p:spPr bwMode="auto">
            <a:xfrm>
              <a:off x="4006" y="1391"/>
              <a:ext cx="22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2" name="Rectangle 90"/>
            <p:cNvSpPr>
              <a:spLocks noChangeArrowheads="1"/>
            </p:cNvSpPr>
            <p:nvPr/>
          </p:nvSpPr>
          <p:spPr bwMode="auto">
            <a:xfrm>
              <a:off x="4278" y="1391"/>
              <a:ext cx="22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3" name="Rectangle 91"/>
            <p:cNvSpPr>
              <a:spLocks noChangeArrowheads="1"/>
            </p:cNvSpPr>
            <p:nvPr/>
          </p:nvSpPr>
          <p:spPr bwMode="auto">
            <a:xfrm>
              <a:off x="4550" y="1391"/>
              <a:ext cx="22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4" name="Text Box 92"/>
            <p:cNvSpPr txBox="1">
              <a:spLocks noChangeArrowheads="1"/>
            </p:cNvSpPr>
            <p:nvPr/>
          </p:nvSpPr>
          <p:spPr bwMode="auto">
            <a:xfrm>
              <a:off x="589" y="1379"/>
              <a:ext cx="95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clk_48mhz</a:t>
              </a:r>
              <a:endParaRPr lang="en-US" altLang="zh-CN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5" name="Text Box 94"/>
            <p:cNvSpPr txBox="1">
              <a:spLocks noChangeArrowheads="1"/>
            </p:cNvSpPr>
            <p:nvPr/>
          </p:nvSpPr>
          <p:spPr bwMode="auto">
            <a:xfrm>
              <a:off x="725" y="1865"/>
              <a:ext cx="7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clk_1hz</a:t>
              </a:r>
              <a:endParaRPr lang="en-US" altLang="zh-CN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6" name="Line 95"/>
            <p:cNvSpPr>
              <a:spLocks noChangeShapeType="1"/>
            </p:cNvSpPr>
            <p:nvPr/>
          </p:nvSpPr>
          <p:spPr bwMode="auto">
            <a:xfrm>
              <a:off x="1587" y="2092"/>
              <a:ext cx="13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Line 96"/>
            <p:cNvSpPr>
              <a:spLocks noChangeShapeType="1"/>
            </p:cNvSpPr>
            <p:nvPr/>
          </p:nvSpPr>
          <p:spPr bwMode="auto">
            <a:xfrm flipV="1">
              <a:off x="2948" y="1820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Line 97"/>
            <p:cNvSpPr>
              <a:spLocks noChangeShapeType="1"/>
            </p:cNvSpPr>
            <p:nvPr/>
          </p:nvSpPr>
          <p:spPr bwMode="auto">
            <a:xfrm>
              <a:off x="2932" y="1820"/>
              <a:ext cx="13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Line 98"/>
            <p:cNvSpPr>
              <a:spLocks noChangeShapeType="1"/>
            </p:cNvSpPr>
            <p:nvPr/>
          </p:nvSpPr>
          <p:spPr bwMode="auto">
            <a:xfrm flipV="1">
              <a:off x="4308" y="1820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Line 99"/>
            <p:cNvSpPr>
              <a:spLocks noChangeShapeType="1"/>
            </p:cNvSpPr>
            <p:nvPr/>
          </p:nvSpPr>
          <p:spPr bwMode="auto">
            <a:xfrm>
              <a:off x="4308" y="2092"/>
              <a:ext cx="5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AutoShape 100"/>
            <p:cNvSpPr>
              <a:spLocks noChangeArrowheads="1"/>
            </p:cNvSpPr>
            <p:nvPr/>
          </p:nvSpPr>
          <p:spPr bwMode="auto">
            <a:xfrm>
              <a:off x="1564" y="1162"/>
              <a:ext cx="2677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560" y="8509"/>
                  </a:moveTo>
                  <a:cubicBezTo>
                    <a:pt x="1632" y="3715"/>
                    <a:pt x="5887" y="306"/>
                    <a:pt x="10800" y="307"/>
                  </a:cubicBezTo>
                  <a:cubicBezTo>
                    <a:pt x="15712" y="307"/>
                    <a:pt x="19967" y="3715"/>
                    <a:pt x="21039" y="8509"/>
                  </a:cubicBezTo>
                  <a:lnTo>
                    <a:pt x="21339" y="8442"/>
                  </a:lnTo>
                  <a:cubicBezTo>
                    <a:pt x="20235" y="3507"/>
                    <a:pt x="15856" y="-1"/>
                    <a:pt x="10799" y="0"/>
                  </a:cubicBezTo>
                  <a:cubicBezTo>
                    <a:pt x="5743" y="0"/>
                    <a:pt x="1364" y="3507"/>
                    <a:pt x="260" y="8442"/>
                  </a:cubicBezTo>
                  <a:lnTo>
                    <a:pt x="560" y="8509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Text Box 101"/>
            <p:cNvSpPr txBox="1">
              <a:spLocks noChangeArrowheads="1"/>
            </p:cNvSpPr>
            <p:nvPr/>
          </p:nvSpPr>
          <p:spPr bwMode="auto">
            <a:xfrm>
              <a:off x="2517" y="890"/>
              <a:ext cx="131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50000000</a:t>
              </a:r>
              <a:r>
                <a:rPr lang="zh-CN" altLang="en-US" sz="18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个脉冲</a:t>
              </a:r>
              <a:endPara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83" name="Text Box 118"/>
            <p:cNvSpPr txBox="1">
              <a:spLocks noChangeArrowheads="1"/>
            </p:cNvSpPr>
            <p:nvPr/>
          </p:nvSpPr>
          <p:spPr bwMode="auto">
            <a:xfrm>
              <a:off x="2200" y="141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84" name="Line 119"/>
            <p:cNvSpPr>
              <a:spLocks noChangeShapeType="1"/>
            </p:cNvSpPr>
            <p:nvPr/>
          </p:nvSpPr>
          <p:spPr bwMode="auto">
            <a:xfrm>
              <a:off x="1587" y="1729"/>
              <a:ext cx="0" cy="476"/>
            </a:xfrm>
            <a:prstGeom prst="line">
              <a:avLst/>
            </a:prstGeom>
            <a:noFill/>
            <a:ln w="19050">
              <a:solidFill>
                <a:srgbClr val="DE0000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Line 120"/>
            <p:cNvSpPr>
              <a:spLocks noChangeShapeType="1"/>
            </p:cNvSpPr>
            <p:nvPr/>
          </p:nvSpPr>
          <p:spPr bwMode="auto">
            <a:xfrm>
              <a:off x="2948" y="1706"/>
              <a:ext cx="0" cy="522"/>
            </a:xfrm>
            <a:prstGeom prst="line">
              <a:avLst/>
            </a:prstGeom>
            <a:noFill/>
            <a:ln w="19050">
              <a:solidFill>
                <a:srgbClr val="DE0000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Line 121"/>
            <p:cNvSpPr>
              <a:spLocks noChangeShapeType="1"/>
            </p:cNvSpPr>
            <p:nvPr/>
          </p:nvSpPr>
          <p:spPr bwMode="auto">
            <a:xfrm>
              <a:off x="1587" y="1956"/>
              <a:ext cx="1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Text Box 122"/>
            <p:cNvSpPr txBox="1">
              <a:spLocks noChangeArrowheads="1"/>
            </p:cNvSpPr>
            <p:nvPr/>
          </p:nvSpPr>
          <p:spPr bwMode="auto">
            <a:xfrm>
              <a:off x="1701" y="1748"/>
              <a:ext cx="1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1~250000000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3388" name="Line 123"/>
            <p:cNvSpPr>
              <a:spLocks noChangeShapeType="1"/>
            </p:cNvSpPr>
            <p:nvPr/>
          </p:nvSpPr>
          <p:spPr bwMode="auto">
            <a:xfrm>
              <a:off x="4309" y="1729"/>
              <a:ext cx="0" cy="454"/>
            </a:xfrm>
            <a:prstGeom prst="line">
              <a:avLst/>
            </a:prstGeom>
            <a:noFill/>
            <a:ln w="19050">
              <a:solidFill>
                <a:srgbClr val="DE0000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Line 124"/>
            <p:cNvSpPr>
              <a:spLocks noChangeShapeType="1"/>
            </p:cNvSpPr>
            <p:nvPr/>
          </p:nvSpPr>
          <p:spPr bwMode="auto">
            <a:xfrm>
              <a:off x="2948" y="2001"/>
              <a:ext cx="1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Text Box 125"/>
            <p:cNvSpPr txBox="1">
              <a:spLocks noChangeArrowheads="1"/>
            </p:cNvSpPr>
            <p:nvPr/>
          </p:nvSpPr>
          <p:spPr bwMode="auto">
            <a:xfrm>
              <a:off x="3130" y="2024"/>
              <a:ext cx="1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1~250000000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3391" name="Text Box 126"/>
            <p:cNvSpPr txBox="1">
              <a:spLocks noChangeArrowheads="1"/>
            </p:cNvSpPr>
            <p:nvPr/>
          </p:nvSpPr>
          <p:spPr bwMode="auto">
            <a:xfrm>
              <a:off x="3560" y="1418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92" name="Line 29"/>
            <p:cNvSpPr>
              <a:spLocks noChangeShapeType="1"/>
            </p:cNvSpPr>
            <p:nvPr/>
          </p:nvSpPr>
          <p:spPr bwMode="auto">
            <a:xfrm>
              <a:off x="1474" y="1616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6" name="Rectangle 129"/>
          <p:cNvSpPr>
            <a:spLocks noChangeArrowheads="1"/>
          </p:cNvSpPr>
          <p:nvPr/>
        </p:nvSpPr>
        <p:spPr bwMode="auto">
          <a:xfrm>
            <a:off x="684213" y="3968750"/>
            <a:ext cx="7777162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architecture behavioral of fpq_led8 is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signal clk1hz:std_logic:='0';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signal reg_led: std_logic_vector(7 downto 0);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begin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/>
        </p:nvSpPr>
        <p:spPr>
          <a:xfrm>
            <a:off x="468313" y="296863"/>
            <a:ext cx="8229600" cy="755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分频器（附带跑马灯）</a:t>
            </a:r>
            <a:r>
              <a:rPr lang="en-US" altLang="zh-CN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--VHDL</a:t>
            </a:r>
            <a:endParaRPr lang="en-US" altLang="zh-CN" sz="3600" b="1" smtClean="0">
              <a:solidFill>
                <a:srgbClr val="CC00CC"/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71438" y="1268413"/>
            <a:ext cx="8785225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p1_fpq:  process(clk_50mhz)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    variable q: integer range 1 to 25000000:=1;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begin  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    if clk_50mhz'event and clk_50mhz='1' then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       if q=25000000 then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       clk1hz&lt;= not clk1hz;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       q:=1;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   else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       q:=q+1;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   end if;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   end if;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end process;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clk_1hz&lt;=clk1hz;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/>
        </p:nvSpPr>
        <p:spPr>
          <a:xfrm>
            <a:off x="468313" y="296863"/>
            <a:ext cx="8229600" cy="755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分频器（附带跑马灯）</a:t>
            </a:r>
            <a:r>
              <a:rPr lang="en-US" altLang="zh-CN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--VHDL</a:t>
            </a:r>
            <a:endParaRPr lang="en-US" altLang="zh-CN" sz="3600" b="1" smtClean="0">
              <a:solidFill>
                <a:srgbClr val="CC00CC"/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1438" y="1160463"/>
            <a:ext cx="914400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p2_led6:  process(clk1hz)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 begin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if clk1hz'event and clk1hz='1' then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   if start='0' then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       reg_led&lt;="11111110";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   else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	        reg_led(7 downto 1)&lt;= reg_led(6 downto 0);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       reg_led(0)&lt;=reg_led(7);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   end if;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            end if;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end process;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        led&lt;= reg_led;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end Behavioral;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/>
        </p:nvSpPr>
        <p:spPr>
          <a:xfrm>
            <a:off x="468313" y="296863"/>
            <a:ext cx="8229600" cy="755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分频器（附带跑马灯）</a:t>
            </a:r>
            <a:r>
              <a:rPr lang="en-US" altLang="zh-CN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--VHDL</a:t>
            </a:r>
            <a:endParaRPr lang="en-US" altLang="zh-CN" sz="3600" b="1" smtClean="0">
              <a:solidFill>
                <a:srgbClr val="CC00CC"/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73025"/>
            <a:ext cx="6307138" cy="1052513"/>
          </a:xfrm>
        </p:spPr>
        <p:txBody>
          <a:bodyPr/>
          <a:lstStyle/>
          <a:p>
            <a:pPr eaLnBrk="1" hangingPunct="1"/>
            <a:r>
              <a:rPr lang="zh-CN" altLang="en-US" sz="5400" smtClean="0">
                <a:solidFill>
                  <a:srgbClr val="0066FF"/>
                </a:solidFill>
                <a:ea typeface="黑体" panose="02010609060101010101" pitchFamily="49" charset="-122"/>
              </a:rPr>
              <a:t>作 业</a:t>
            </a:r>
            <a:endParaRPr lang="zh-CN" altLang="en-US" sz="5400" smtClean="0">
              <a:solidFill>
                <a:srgbClr val="0066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39750" y="1916113"/>
          <a:ext cx="2736850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" r:id="rId1" imgW="3938905" imgH="3421380" progId="MS_ClipArt_Gallery.2">
                  <p:embed/>
                </p:oleObj>
              </mc:Choice>
              <mc:Fallback>
                <p:oleObj name="" r:id="rId1" imgW="3938905" imgH="342138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2736850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88080" y="2571750"/>
            <a:ext cx="4974590" cy="142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>
                <a:latin typeface="Arial" panose="020B0604020202020204" pitchFamily="34" charset="0"/>
              </a:rPr>
              <a:t>2.    </a:t>
            </a:r>
            <a:r>
              <a:rPr lang="zh-CN" altLang="en-US" b="0">
                <a:latin typeface="Arial" panose="020B0604020202020204" pitchFamily="34" charset="0"/>
              </a:rPr>
              <a:t>仿照案例设计一个产生</a:t>
            </a:r>
            <a:r>
              <a:rPr lang="en-US" altLang="zh-CN" b="0">
                <a:latin typeface="Arial" panose="020B0604020202020204" pitchFamily="34" charset="0"/>
              </a:rPr>
              <a:t>1Hz</a:t>
            </a:r>
            <a:r>
              <a:rPr lang="zh-CN" altLang="en-US" b="0">
                <a:latin typeface="Arial" panose="020B0604020202020204" pitchFamily="34" charset="0"/>
              </a:rPr>
              <a:t>，</a:t>
            </a:r>
            <a:r>
              <a:rPr lang="en-US" altLang="zh-CN" b="0">
                <a:latin typeface="Arial" panose="020B0604020202020204" pitchFamily="34" charset="0"/>
              </a:rPr>
              <a:t>100Hz, 1KHz, 1MHz</a:t>
            </a:r>
            <a:r>
              <a:rPr lang="zh-CN" altLang="en-US" b="0">
                <a:latin typeface="Arial" panose="020B0604020202020204" pitchFamily="34" charset="0"/>
              </a:rPr>
              <a:t>信号的方波信号源模块。完成该模块的仿真测试</a:t>
            </a:r>
            <a:endParaRPr lang="zh-CN" altLang="en-US" b="0">
              <a:latin typeface="Arial" panose="020B0604020202020204" pitchFamily="34" charset="0"/>
            </a:endParaRPr>
          </a:p>
        </p:txBody>
      </p:sp>
      <p:grpSp>
        <p:nvGrpSpPr>
          <p:cNvPr id="16389" name="组合 2"/>
          <p:cNvGrpSpPr/>
          <p:nvPr/>
        </p:nvGrpSpPr>
        <p:grpSpPr bwMode="auto">
          <a:xfrm>
            <a:off x="4032250" y="4317683"/>
            <a:ext cx="3987801" cy="1921885"/>
            <a:chOff x="3779912" y="4378374"/>
            <a:chExt cx="3987799" cy="1921928"/>
          </a:xfrm>
        </p:grpSpPr>
        <p:grpSp>
          <p:nvGrpSpPr>
            <p:cNvPr id="16391" name="Group 12"/>
            <p:cNvGrpSpPr/>
            <p:nvPr/>
          </p:nvGrpSpPr>
          <p:grpSpPr bwMode="auto">
            <a:xfrm>
              <a:off x="3779912" y="4389804"/>
              <a:ext cx="3987799" cy="1910498"/>
              <a:chOff x="2381" y="2931"/>
              <a:chExt cx="2512" cy="985"/>
            </a:xfrm>
          </p:grpSpPr>
          <p:sp>
            <p:nvSpPr>
              <p:cNvPr id="16395" name="AutoShape 5"/>
              <p:cNvSpPr>
                <a:spLocks noChangeArrowheads="1"/>
              </p:cNvSpPr>
              <p:nvPr/>
            </p:nvSpPr>
            <p:spPr bwMode="auto">
              <a:xfrm>
                <a:off x="3107" y="2931"/>
                <a:ext cx="862" cy="985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396" name="Line 6"/>
              <p:cNvSpPr>
                <a:spLocks noChangeShapeType="1"/>
              </p:cNvSpPr>
              <p:nvPr/>
            </p:nvSpPr>
            <p:spPr bwMode="auto">
              <a:xfrm>
                <a:off x="2517" y="3420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" name="Line 7"/>
              <p:cNvSpPr>
                <a:spLocks noChangeShapeType="1"/>
              </p:cNvSpPr>
              <p:nvPr/>
            </p:nvSpPr>
            <p:spPr bwMode="auto">
              <a:xfrm>
                <a:off x="3969" y="3341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Line 8"/>
              <p:cNvSpPr>
                <a:spLocks noChangeShapeType="1"/>
              </p:cNvSpPr>
              <p:nvPr/>
            </p:nvSpPr>
            <p:spPr bwMode="auto">
              <a:xfrm>
                <a:off x="3969" y="3546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Text Box 9"/>
              <p:cNvSpPr txBox="1">
                <a:spLocks noChangeArrowheads="1"/>
              </p:cNvSpPr>
              <p:nvPr/>
            </p:nvSpPr>
            <p:spPr bwMode="auto">
              <a:xfrm>
                <a:off x="2381" y="3180"/>
                <a:ext cx="90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</a:rPr>
                  <a:t>clk50mhz</a:t>
                </a:r>
                <a:endParaRPr lang="en-US" altLang="zh-CN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6400" name="Text Box 10"/>
              <p:cNvSpPr txBox="1">
                <a:spLocks noChangeArrowheads="1"/>
              </p:cNvSpPr>
              <p:nvPr/>
            </p:nvSpPr>
            <p:spPr bwMode="auto">
              <a:xfrm>
                <a:off x="3969" y="3151"/>
                <a:ext cx="81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</a:rPr>
                  <a:t>clk100hz</a:t>
                </a:r>
                <a:endParaRPr lang="en-US" altLang="zh-CN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6401" name="Text Box 11"/>
              <p:cNvSpPr txBox="1">
                <a:spLocks noChangeArrowheads="1"/>
              </p:cNvSpPr>
              <p:nvPr/>
            </p:nvSpPr>
            <p:spPr bwMode="auto">
              <a:xfrm>
                <a:off x="3986" y="3377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</a:rPr>
                  <a:t>clk1khz</a:t>
                </a:r>
                <a:endParaRPr lang="en-US" altLang="zh-CN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6309939" y="4761148"/>
              <a:ext cx="936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6300788" y="4378374"/>
              <a:ext cx="10810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clk1hz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16394" name="文本框 1"/>
            <p:cNvSpPr txBox="1">
              <a:spLocks noChangeArrowheads="1"/>
            </p:cNvSpPr>
            <p:nvPr/>
          </p:nvSpPr>
          <p:spPr bwMode="auto">
            <a:xfrm>
              <a:off x="5121007" y="4950000"/>
              <a:ext cx="999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分频器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3671888" y="1406525"/>
            <a:ext cx="48450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b="0">
                <a:latin typeface="Arial" panose="020B0604020202020204" pitchFamily="34" charset="0"/>
              </a:rPr>
              <a:t>学习案例完成跑马灯的设计、仿真与实现</a:t>
            </a: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6573520" y="5592055"/>
            <a:ext cx="1439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clk1Mhz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6573520" y="593341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55333" y="2348865"/>
            <a:ext cx="7308850" cy="9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4400">
                <a:solidFill>
                  <a:srgbClr val="DE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4400" smtClean="0">
                <a:solidFill>
                  <a:srgbClr val="FF0000"/>
                </a:solidFill>
                <a:sym typeface="+mn-ea"/>
              </a:rPr>
              <a:t>按键消抖电路的设计与应用</a:t>
            </a:r>
            <a:endParaRPr lang="zh-CN" altLang="en-US" sz="4400">
              <a:solidFill>
                <a:srgbClr val="DE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2231708" y="296545"/>
            <a:ext cx="45275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DE00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实 验 三  按键消抖</a:t>
            </a:r>
            <a:endParaRPr lang="en-US" altLang="zh-CN" sz="4000" b="0">
              <a:solidFill>
                <a:srgbClr val="DE0000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7"/>
          <p:cNvSpPr txBox="1">
            <a:spLocks noChangeArrowheads="1"/>
          </p:cNvSpPr>
          <p:nvPr/>
        </p:nvSpPr>
        <p:spPr bwMode="auto">
          <a:xfrm>
            <a:off x="395288" y="3421063"/>
            <a:ext cx="835342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0000DA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noProof="1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延时消抖法（采用计数方法实现延迟）：</a:t>
            </a:r>
            <a:endParaRPr lang="en-US" altLang="zh-CN">
              <a:latin typeface="宋体" panose="02010600030101010101" pitchFamily="2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FF"/>
              </a:buClr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zh-CN" altLang="en-US" sz="2000" b="0" noProof="1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对输入信号进行检测，</a:t>
            </a:r>
            <a:r>
              <a:rPr lang="zh-CN" altLang="en-US" sz="2000" b="0">
                <a:latin typeface="宋体" panose="02010600030101010101" pitchFamily="2" charset="-122"/>
                <a:ea typeface="黑体" panose="02010609060101010101" pitchFamily="49" charset="-122"/>
              </a:rPr>
              <a:t>当检测出键闭合后执行一个</a:t>
            </a:r>
            <a:r>
              <a:rPr lang="en-US" altLang="zh-CN" sz="2000" b="0">
                <a:latin typeface="宋体" panose="02010600030101010101" pitchFamily="2" charset="-122"/>
                <a:ea typeface="黑体" panose="02010609060101010101" pitchFamily="49" charset="-122"/>
              </a:rPr>
              <a:t>20ms</a:t>
            </a:r>
            <a:r>
              <a:rPr lang="zh-CN" altLang="en-US" sz="2000" b="0">
                <a:latin typeface="宋体" panose="02010600030101010101" pitchFamily="2" charset="-122"/>
                <a:ea typeface="黑体" panose="02010609060101010101" pitchFamily="49" charset="-122"/>
              </a:rPr>
              <a:t>左右的延时计</a:t>
            </a:r>
            <a:endParaRPr lang="zh-CN" altLang="en-US" sz="2000" b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FF"/>
              </a:buClr>
              <a:buSzTx/>
              <a:buFontTx/>
              <a:buNone/>
            </a:pPr>
            <a:r>
              <a:rPr lang="zh-CN" altLang="en-US" sz="2000" b="0">
                <a:latin typeface="宋体" panose="02010600030101010101" pitchFamily="2" charset="-122"/>
                <a:ea typeface="黑体" panose="02010609060101010101" pitchFamily="49" charset="-122"/>
              </a:rPr>
              <a:t>数程序，如满足计数最大值，则确认真正有键按下，产生输出有效信号；</a:t>
            </a:r>
            <a:endParaRPr lang="zh-CN" altLang="en-US" sz="2000" b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FF"/>
              </a:buClr>
              <a:buSzTx/>
              <a:buFontTx/>
              <a:buNone/>
            </a:pPr>
            <a:r>
              <a:rPr lang="zh-CN" altLang="en-US" sz="2000" b="0">
                <a:latin typeface="宋体" panose="02010600030101010101" pitchFamily="2" charset="-122"/>
                <a:ea typeface="黑体" panose="02010609060101010101" pitchFamily="49" charset="-122"/>
              </a:rPr>
              <a:t>若因抖动计数时间不够，则判输出无效并复位计数器。</a:t>
            </a:r>
            <a:endParaRPr lang="en-US" altLang="zh-CN" sz="2000" b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spcAft>
                <a:spcPct val="2000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逻辑关系消抖方法：</a:t>
            </a:r>
            <a:endParaRPr lang="zh-CN" altLang="en-US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b="0">
                <a:latin typeface="宋体" panose="02010600030101010101" pitchFamily="2" charset="-122"/>
                <a:ea typeface="黑体" panose="02010609060101010101" pitchFamily="49" charset="-122"/>
              </a:rPr>
              <a:t>   用一个较低频率的时钟信号去延迟输入，经过两个节拍的延迟后，</a:t>
            </a:r>
            <a:endParaRPr lang="zh-CN" altLang="en-US" sz="2000" b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b="0">
                <a:latin typeface="宋体" panose="02010600030101010101" pitchFamily="2" charset="-122"/>
                <a:ea typeface="黑体" panose="02010609060101010101" pitchFamily="49" charset="-122"/>
              </a:rPr>
              <a:t>产生的输出都为按下键后的稳定信号，则输出有效信号，否则输出无效。</a:t>
            </a:r>
            <a:endParaRPr lang="zh-CN" altLang="zh-CN" sz="2000" b="0" noProof="1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8229600" cy="828675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zh-CN" altLang="en-US" smtClean="0">
                <a:solidFill>
                  <a:srgbClr val="D60093"/>
                </a:solidFill>
                <a:ea typeface="黑体" panose="02010609060101010101" pitchFamily="49" charset="-122"/>
              </a:rPr>
              <a:t>消抖电路原理 </a:t>
            </a:r>
            <a:endParaRPr lang="zh-CN" altLang="en-US" smtClean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Rectangle 2051"/>
          <p:cNvSpPr txBox="1">
            <a:spLocks noChangeArrowheads="1"/>
          </p:cNvSpPr>
          <p:nvPr/>
        </p:nvSpPr>
        <p:spPr bwMode="auto">
          <a:xfrm>
            <a:off x="395288" y="1196975"/>
            <a:ext cx="467995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>
                <a:latin typeface="Arial" panose="020B0604020202020204" pitchFamily="34" charset="0"/>
                <a:ea typeface="黑体" panose="02010609060101010101" pitchFamily="49" charset="-122"/>
              </a:rPr>
              <a:t>按键消抖</a:t>
            </a:r>
            <a:endParaRPr lang="en-US" altLang="zh-CN" sz="28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b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  消除机械按键抖动产生的毛刺。</a:t>
            </a:r>
            <a:endParaRPr lang="en-US" altLang="zh-CN" sz="2000" b="0">
              <a:latin typeface="幼圆" panose="02010509060101010101" pitchFamily="49" charset="-122"/>
              <a:ea typeface="幼圆" panose="02010509060101010101" pitchFamily="49" charset="-122"/>
              <a:sym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b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  抖动时间一般为</a:t>
            </a:r>
            <a:r>
              <a: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5ms—20ms</a:t>
            </a:r>
            <a:endParaRPr lang="zh-CN" altLang="en-US" sz="2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395288" y="2816225"/>
            <a:ext cx="41767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zh-CN" altLang="en-US" sz="2800" noProof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常用按键消抖法：</a:t>
            </a:r>
            <a:endParaRPr lang="zh-CN" altLang="en-US" sz="280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grpSp>
        <p:nvGrpSpPr>
          <p:cNvPr id="18438" name="组合 257043"/>
          <p:cNvGrpSpPr/>
          <p:nvPr/>
        </p:nvGrpSpPr>
        <p:grpSpPr bwMode="auto">
          <a:xfrm>
            <a:off x="4751388" y="1258888"/>
            <a:ext cx="2978150" cy="1531937"/>
            <a:chOff x="5004711" y="1232979"/>
            <a:chExt cx="2978268" cy="1531109"/>
          </a:xfrm>
        </p:grpSpPr>
        <p:cxnSp>
          <p:nvCxnSpPr>
            <p:cNvPr id="18439" name="直接连接符 2"/>
            <p:cNvCxnSpPr>
              <a:cxnSpLocks noChangeShapeType="1"/>
            </p:cNvCxnSpPr>
            <p:nvPr/>
          </p:nvCxnSpPr>
          <p:spPr bwMode="auto">
            <a:xfrm>
              <a:off x="5004711" y="2226062"/>
              <a:ext cx="50405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0" name="直接连接符 4"/>
            <p:cNvCxnSpPr>
              <a:cxnSpLocks noChangeShapeType="1"/>
            </p:cNvCxnSpPr>
            <p:nvPr/>
          </p:nvCxnSpPr>
          <p:spPr bwMode="auto">
            <a:xfrm flipV="1">
              <a:off x="5508767" y="1556151"/>
              <a:ext cx="144016" cy="669912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直接连接符 6"/>
            <p:cNvCxnSpPr>
              <a:cxnSpLocks noChangeShapeType="1"/>
            </p:cNvCxnSpPr>
            <p:nvPr/>
          </p:nvCxnSpPr>
          <p:spPr bwMode="auto">
            <a:xfrm>
              <a:off x="5580775" y="1722775"/>
              <a:ext cx="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2" name="直接连接符 9"/>
            <p:cNvCxnSpPr>
              <a:cxnSpLocks noChangeShapeType="1"/>
            </p:cNvCxnSpPr>
            <p:nvPr/>
          </p:nvCxnSpPr>
          <p:spPr bwMode="auto">
            <a:xfrm>
              <a:off x="5652783" y="1556151"/>
              <a:ext cx="36004" cy="66991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3" name="直接连接符 12"/>
            <p:cNvCxnSpPr>
              <a:cxnSpLocks noChangeShapeType="1"/>
            </p:cNvCxnSpPr>
            <p:nvPr/>
          </p:nvCxnSpPr>
          <p:spPr bwMode="auto">
            <a:xfrm flipV="1">
              <a:off x="5688787" y="1470747"/>
              <a:ext cx="108012" cy="755315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4" name="直接连接符 14"/>
            <p:cNvCxnSpPr>
              <a:cxnSpLocks noChangeShapeType="1"/>
            </p:cNvCxnSpPr>
            <p:nvPr/>
          </p:nvCxnSpPr>
          <p:spPr bwMode="auto">
            <a:xfrm>
              <a:off x="5796799" y="1470747"/>
              <a:ext cx="72008" cy="4203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直接连接符 16"/>
            <p:cNvCxnSpPr>
              <a:cxnSpLocks noChangeShapeType="1"/>
            </p:cNvCxnSpPr>
            <p:nvPr/>
          </p:nvCxnSpPr>
          <p:spPr bwMode="auto">
            <a:xfrm flipV="1">
              <a:off x="5868807" y="1362462"/>
              <a:ext cx="71401" cy="52864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直接连接符 18"/>
            <p:cNvCxnSpPr>
              <a:cxnSpLocks noChangeShapeType="1"/>
            </p:cNvCxnSpPr>
            <p:nvPr/>
          </p:nvCxnSpPr>
          <p:spPr bwMode="auto">
            <a:xfrm>
              <a:off x="5940208" y="1362735"/>
              <a:ext cx="1116731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直接连接符 20"/>
            <p:cNvCxnSpPr>
              <a:cxnSpLocks noChangeShapeType="1"/>
            </p:cNvCxnSpPr>
            <p:nvPr/>
          </p:nvCxnSpPr>
          <p:spPr bwMode="auto">
            <a:xfrm>
              <a:off x="7056939" y="1362462"/>
              <a:ext cx="107102" cy="85685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8" name="直接连接符 22"/>
            <p:cNvCxnSpPr>
              <a:cxnSpLocks noChangeShapeType="1"/>
            </p:cNvCxnSpPr>
            <p:nvPr/>
          </p:nvCxnSpPr>
          <p:spPr bwMode="auto">
            <a:xfrm flipV="1">
              <a:off x="7163619" y="1858676"/>
              <a:ext cx="71401" cy="35083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9" name="直接连接符 24"/>
            <p:cNvCxnSpPr>
              <a:cxnSpLocks noChangeShapeType="1"/>
            </p:cNvCxnSpPr>
            <p:nvPr/>
          </p:nvCxnSpPr>
          <p:spPr bwMode="auto">
            <a:xfrm>
              <a:off x="7232262" y="1858676"/>
              <a:ext cx="38458" cy="36738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0" name="直接连接符 28"/>
            <p:cNvCxnSpPr>
              <a:cxnSpLocks noChangeShapeType="1"/>
            </p:cNvCxnSpPr>
            <p:nvPr/>
          </p:nvCxnSpPr>
          <p:spPr bwMode="auto">
            <a:xfrm flipV="1">
              <a:off x="7267540" y="2042369"/>
              <a:ext cx="59277" cy="17541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1" name="直接连接符 30"/>
            <p:cNvCxnSpPr>
              <a:cxnSpLocks noChangeShapeType="1"/>
            </p:cNvCxnSpPr>
            <p:nvPr/>
          </p:nvCxnSpPr>
          <p:spPr bwMode="auto">
            <a:xfrm>
              <a:off x="7338390" y="2049112"/>
              <a:ext cx="70979" cy="168675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2" name="直接连接符 257024"/>
            <p:cNvCxnSpPr>
              <a:cxnSpLocks noChangeShapeType="1"/>
            </p:cNvCxnSpPr>
            <p:nvPr/>
          </p:nvCxnSpPr>
          <p:spPr bwMode="auto">
            <a:xfrm>
              <a:off x="7409369" y="2217787"/>
              <a:ext cx="57361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3" name="直接连接符 257030"/>
            <p:cNvCxnSpPr>
              <a:cxnSpLocks noChangeShapeType="1"/>
            </p:cNvCxnSpPr>
            <p:nvPr/>
          </p:nvCxnSpPr>
          <p:spPr bwMode="auto">
            <a:xfrm>
              <a:off x="5508767" y="1232979"/>
              <a:ext cx="0" cy="14759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4" name="直接连接符 44"/>
            <p:cNvCxnSpPr>
              <a:cxnSpLocks noChangeShapeType="1"/>
            </p:cNvCxnSpPr>
            <p:nvPr/>
          </p:nvCxnSpPr>
          <p:spPr bwMode="auto">
            <a:xfrm>
              <a:off x="5940208" y="1232979"/>
              <a:ext cx="0" cy="14759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直接连接符 45"/>
            <p:cNvCxnSpPr>
              <a:cxnSpLocks noChangeShapeType="1"/>
            </p:cNvCxnSpPr>
            <p:nvPr/>
          </p:nvCxnSpPr>
          <p:spPr bwMode="auto">
            <a:xfrm>
              <a:off x="7056939" y="1232979"/>
              <a:ext cx="0" cy="14759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直接连接符 46"/>
            <p:cNvCxnSpPr>
              <a:cxnSpLocks noChangeShapeType="1"/>
            </p:cNvCxnSpPr>
            <p:nvPr/>
          </p:nvCxnSpPr>
          <p:spPr bwMode="auto">
            <a:xfrm>
              <a:off x="7422145" y="1232979"/>
              <a:ext cx="0" cy="14759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直接箭头连接符 257036"/>
            <p:cNvCxnSpPr>
              <a:cxnSpLocks noChangeShapeType="1"/>
            </p:cNvCxnSpPr>
            <p:nvPr/>
          </p:nvCxnSpPr>
          <p:spPr bwMode="auto">
            <a:xfrm>
              <a:off x="5184068" y="2492896"/>
              <a:ext cx="324699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直接箭头连接符 257038"/>
            <p:cNvCxnSpPr>
              <a:cxnSpLocks noChangeShapeType="1"/>
            </p:cNvCxnSpPr>
            <p:nvPr/>
          </p:nvCxnSpPr>
          <p:spPr bwMode="auto">
            <a:xfrm flipH="1">
              <a:off x="5940208" y="2492896"/>
              <a:ext cx="32398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9" name="直接箭头连接符 55"/>
            <p:cNvCxnSpPr>
              <a:cxnSpLocks noChangeShapeType="1"/>
            </p:cNvCxnSpPr>
            <p:nvPr/>
          </p:nvCxnSpPr>
          <p:spPr bwMode="auto">
            <a:xfrm>
              <a:off x="6732240" y="2492896"/>
              <a:ext cx="324699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0" name="直接箭头连接符 56"/>
            <p:cNvCxnSpPr>
              <a:cxnSpLocks noChangeShapeType="1"/>
            </p:cNvCxnSpPr>
            <p:nvPr/>
          </p:nvCxnSpPr>
          <p:spPr bwMode="auto">
            <a:xfrm flipH="1">
              <a:off x="7409369" y="2492896"/>
              <a:ext cx="32398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1" name="文本框 257040"/>
            <p:cNvSpPr txBox="1">
              <a:spLocks noChangeArrowheads="1"/>
            </p:cNvSpPr>
            <p:nvPr/>
          </p:nvSpPr>
          <p:spPr bwMode="auto">
            <a:xfrm>
              <a:off x="5437090" y="2221704"/>
              <a:ext cx="611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>
                  <a:latin typeface="Arial" panose="020B0604020202020204" pitchFamily="34" charset="0"/>
                </a:rPr>
                <a:t>前沿抖动</a:t>
              </a: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8462" name="文本框 58"/>
            <p:cNvSpPr txBox="1">
              <a:spLocks noChangeArrowheads="1"/>
            </p:cNvSpPr>
            <p:nvPr/>
          </p:nvSpPr>
          <p:spPr bwMode="auto">
            <a:xfrm>
              <a:off x="6961837" y="2240868"/>
              <a:ext cx="611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>
                  <a:latin typeface="Arial" panose="020B0604020202020204" pitchFamily="34" charset="0"/>
                </a:rPr>
                <a:t>后沿抖动</a:t>
              </a: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8463" name="文本框 257041"/>
            <p:cNvSpPr txBox="1">
              <a:spLocks noChangeArrowheads="1"/>
            </p:cNvSpPr>
            <p:nvPr/>
          </p:nvSpPr>
          <p:spPr bwMode="auto">
            <a:xfrm>
              <a:off x="5971183" y="2166795"/>
              <a:ext cx="2886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t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/>
      <p:bldP spid="2570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1331913" y="404813"/>
            <a:ext cx="5976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黑体" panose="02010609060101010101" pitchFamily="49" charset="-122"/>
                <a:cs typeface="+mj-cs"/>
              </a:rPr>
              <a:t>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按键消抖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黑体" panose="02010609060101010101" pitchFamily="49" charset="-122"/>
                <a:cs typeface="+mj-cs"/>
              </a:rPr>
              <a:t> 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7" name="矩形 4"/>
          <p:cNvSpPr/>
          <p:nvPr/>
        </p:nvSpPr>
        <p:spPr>
          <a:xfrm>
            <a:off x="468313" y="1366838"/>
            <a:ext cx="7704137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800" dirty="0">
                <a:latin typeface="Arial" panose="020B0604020202020204" pitchFamily="34" charset="0"/>
                <a:ea typeface="等线" panose="02010600030101010101" pitchFamily="2" charset="-122"/>
              </a:rPr>
              <a:t>一般情况下，抖动</a:t>
            </a:r>
            <a:r>
              <a:rPr lang="zh-CN" altLang="en-US" sz="1800" dirty="0">
                <a:latin typeface="Arial" panose="020B0604020202020204" pitchFamily="34" charset="0"/>
                <a:ea typeface="等线" panose="02010600030101010101" pitchFamily="2" charset="-122"/>
              </a:rPr>
              <a:t>的</a:t>
            </a:r>
            <a:r>
              <a:rPr lang="zh-CN" altLang="zh-CN" sz="1800" dirty="0">
                <a:latin typeface="Arial" panose="020B0604020202020204" pitchFamily="34" charset="0"/>
                <a:ea typeface="等线" panose="02010600030101010101" pitchFamily="2" charset="-122"/>
              </a:rPr>
              <a:t>持续时间不超过</a:t>
            </a:r>
            <a:r>
              <a:rPr lang="en-US" altLang="zh-CN" sz="1800" dirty="0">
                <a:latin typeface="Arial" panose="020B0604020202020204" pitchFamily="34" charset="0"/>
                <a:ea typeface="等线" panose="02010600030101010101" pitchFamily="2" charset="-122"/>
              </a:rPr>
              <a:t>20ms</a:t>
            </a:r>
            <a:r>
              <a:rPr lang="zh-CN" altLang="zh-CN" sz="1800" dirty="0">
                <a:latin typeface="Arial" panose="020B0604020202020204" pitchFamily="34" charset="0"/>
                <a:ea typeface="等线" panose="02010600030101010101" pitchFamily="2" charset="-122"/>
              </a:rPr>
              <a:t>，因此</a:t>
            </a:r>
            <a:r>
              <a:rPr lang="zh-CN" altLang="en-US" sz="1800" dirty="0">
                <a:latin typeface="Arial" panose="020B0604020202020204" pitchFamily="34" charset="0"/>
                <a:ea typeface="等线" panose="02010600030101010101" pitchFamily="2" charset="-122"/>
              </a:rPr>
              <a:t>可</a:t>
            </a:r>
            <a:r>
              <a:rPr lang="zh-CN" altLang="zh-CN" sz="1800" dirty="0">
                <a:latin typeface="Arial" panose="020B0604020202020204" pitchFamily="34" charset="0"/>
                <a:ea typeface="等线" panose="02010600030101010101" pitchFamily="2" charset="-122"/>
              </a:rPr>
              <a:t>使用</a:t>
            </a:r>
            <a:r>
              <a:rPr lang="en-US" altLang="zh-CN" sz="1800" dirty="0">
                <a:latin typeface="Arial" panose="020B0604020202020204" pitchFamily="34" charset="0"/>
                <a:ea typeface="等线" panose="02010600030101010101" pitchFamily="2" charset="-122"/>
              </a:rPr>
              <a:t>50HZ</a:t>
            </a:r>
            <a:r>
              <a:rPr lang="zh-CN" altLang="zh-CN" sz="1800" dirty="0">
                <a:latin typeface="Arial" panose="020B0604020202020204" pitchFamily="34" charset="0"/>
                <a:ea typeface="等线" panose="02010600030101010101" pitchFamily="2" charset="-122"/>
              </a:rPr>
              <a:t>信号进行按键信号电平读取与消抖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863" y="2924175"/>
            <a:ext cx="233045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可采用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两级寄存器消除按键的不稳定状态。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389" name="图片 8"/>
          <p:cNvPicPr>
            <a:picLocks noChangeAspect="1"/>
          </p:cNvPicPr>
          <p:nvPr/>
        </p:nvPicPr>
        <p:blipFill>
          <a:blip r:embed="rId1"/>
          <a:srcRect l="2022" b="16446"/>
          <a:stretch>
            <a:fillRect/>
          </a:stretch>
        </p:blipFill>
        <p:spPr>
          <a:xfrm>
            <a:off x="3262313" y="1947863"/>
            <a:ext cx="4752975" cy="1655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7375"/>
            <a:ext cx="3446463" cy="1263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3848100"/>
            <a:ext cx="5191125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3"/>
          <p:cNvSpPr txBox="1">
            <a:spLocks noChangeArrowheads="1"/>
          </p:cNvSpPr>
          <p:nvPr/>
        </p:nvSpPr>
        <p:spPr bwMode="auto">
          <a:xfrm>
            <a:off x="503238" y="1700213"/>
            <a:ext cx="611187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00DA"/>
                </a:solidFill>
                <a:latin typeface="Times New Roman" panose="02020603050405020304" pitchFamily="18" charset="0"/>
                <a:sym typeface="黑体" panose="02010609060101010101" pitchFamily="49" charset="-122"/>
              </a:rPr>
              <a:t>延迟消抖</a:t>
            </a:r>
            <a:endParaRPr lang="zh-CN" altLang="en-US" sz="2800">
              <a:solidFill>
                <a:srgbClr val="0000DA"/>
              </a:solidFill>
              <a:latin typeface="Times New Roman" panose="02020603050405020304" pitchFamily="18" charset="0"/>
              <a:sym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00DA"/>
                </a:solidFill>
                <a:latin typeface="Times New Roman" panose="02020603050405020304" pitchFamily="18" charset="0"/>
                <a:sym typeface="黑体" panose="02010609060101010101" pitchFamily="49" charset="-122"/>
              </a:rPr>
              <a:t>法</a:t>
            </a:r>
            <a:endParaRPr lang="zh-CN" altLang="en-US" sz="2800">
              <a:solidFill>
                <a:srgbClr val="0000DA"/>
              </a:solidFill>
              <a:latin typeface="Times New Roman" panose="02020603050405020304" pitchFamily="18" charset="0"/>
              <a:sym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00DA"/>
                </a:solidFill>
                <a:latin typeface="Times New Roman" panose="02020603050405020304" pitchFamily="18" charset="0"/>
                <a:sym typeface="黑体" panose="02010609060101010101" pitchFamily="49" charset="-122"/>
              </a:rPr>
              <a:t>：</a:t>
            </a:r>
            <a:endParaRPr lang="zh-CN" altLang="en-US" sz="2800">
              <a:solidFill>
                <a:srgbClr val="0000DA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285750"/>
            <a:ext cx="5688012" cy="8509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D60093"/>
                </a:solidFill>
                <a:ea typeface="黑体" panose="02010609060101010101" pitchFamily="49" charset="-122"/>
              </a:rPr>
              <a:t>消抖参考案例</a:t>
            </a:r>
            <a:endParaRPr lang="zh-CN" altLang="zh-CN" smtClean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  <p:grpSp>
        <p:nvGrpSpPr>
          <p:cNvPr id="19461" name="Group 22"/>
          <p:cNvGrpSpPr/>
          <p:nvPr/>
        </p:nvGrpSpPr>
        <p:grpSpPr bwMode="auto">
          <a:xfrm>
            <a:off x="5539105" y="2781300"/>
            <a:ext cx="3388995" cy="1158240"/>
            <a:chOff x="3787" y="1706"/>
            <a:chExt cx="1973" cy="667"/>
          </a:xfrm>
        </p:grpSpPr>
        <p:sp>
          <p:nvSpPr>
            <p:cNvPr id="19462" name="AutoShape 12"/>
            <p:cNvSpPr>
              <a:spLocks noChangeArrowheads="1"/>
            </p:cNvSpPr>
            <p:nvPr/>
          </p:nvSpPr>
          <p:spPr bwMode="auto">
            <a:xfrm>
              <a:off x="4422" y="1728"/>
              <a:ext cx="589" cy="645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463" name="Line 13"/>
            <p:cNvSpPr>
              <a:spLocks noChangeShapeType="1"/>
            </p:cNvSpPr>
            <p:nvPr/>
          </p:nvSpPr>
          <p:spPr bwMode="auto">
            <a:xfrm>
              <a:off x="3832" y="1955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Line 14"/>
            <p:cNvSpPr>
              <a:spLocks noChangeShapeType="1"/>
            </p:cNvSpPr>
            <p:nvPr/>
          </p:nvSpPr>
          <p:spPr bwMode="auto">
            <a:xfrm>
              <a:off x="5011" y="2001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Text Box 16"/>
            <p:cNvSpPr txBox="1">
              <a:spLocks noChangeArrowheads="1"/>
            </p:cNvSpPr>
            <p:nvPr/>
          </p:nvSpPr>
          <p:spPr bwMode="auto">
            <a:xfrm>
              <a:off x="3787" y="1706"/>
              <a:ext cx="5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clk_1k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9466" name="Text Box 17"/>
            <p:cNvSpPr txBox="1">
              <a:spLocks noChangeArrowheads="1"/>
            </p:cNvSpPr>
            <p:nvPr/>
          </p:nvSpPr>
          <p:spPr bwMode="auto">
            <a:xfrm>
              <a:off x="5011" y="1750"/>
              <a:ext cx="7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key_out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9467" name="Line 19"/>
            <p:cNvSpPr>
              <a:spLocks noChangeShapeType="1"/>
            </p:cNvSpPr>
            <p:nvPr/>
          </p:nvSpPr>
          <p:spPr bwMode="auto">
            <a:xfrm>
              <a:off x="3832" y="2203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Text Box 20"/>
            <p:cNvSpPr txBox="1">
              <a:spLocks noChangeArrowheads="1"/>
            </p:cNvSpPr>
            <p:nvPr/>
          </p:nvSpPr>
          <p:spPr bwMode="auto">
            <a:xfrm>
              <a:off x="3834" y="1955"/>
              <a:ext cx="5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key_in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403350" y="1412875"/>
            <a:ext cx="3756025" cy="5152390"/>
          </a:xfrm>
          <a:prstGeom prst="rect">
            <a:avLst/>
          </a:prstGeom>
          <a:solidFill>
            <a:srgbClr val="DBFFF6"/>
          </a:solidFill>
        </p:spPr>
        <p:txBody>
          <a:bodyPr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always@(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posedge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clk_1k)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begin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if(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key_in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==1'b1)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begin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key_out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&lt;=1'b1;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&lt;=0;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end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else  begin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if(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==20) </a:t>
            </a:r>
            <a:r>
              <a:rPr lang="en-US" altLang="zh-CN" sz="2200" b="0" noProof="0" dirty="0">
                <a:ln>
                  <a:noFill/>
                </a:ln>
                <a:effectLst/>
                <a:uLnTx/>
                <a:uFillTx/>
                <a:sym typeface="+mn-ea"/>
              </a:rPr>
              <a:t>begin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key_out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&lt;=1'b0;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&lt;=0;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end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else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&lt;=cnt+1;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end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end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框 3"/>
          <p:cNvSpPr txBox="1">
            <a:spLocks noChangeArrowheads="1"/>
          </p:cNvSpPr>
          <p:nvPr/>
        </p:nvSpPr>
        <p:spPr bwMode="auto">
          <a:xfrm>
            <a:off x="215900" y="2097088"/>
            <a:ext cx="7556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00DA"/>
                </a:solidFill>
                <a:latin typeface="Times New Roman" panose="02020603050405020304" pitchFamily="18" charset="0"/>
                <a:sym typeface="黑体" panose="02010609060101010101" pitchFamily="49" charset="-122"/>
              </a:rPr>
              <a:t>逻辑消抖</a:t>
            </a:r>
            <a:endParaRPr lang="zh-CN" altLang="en-US" sz="2800">
              <a:solidFill>
                <a:srgbClr val="0000DA"/>
              </a:solidFill>
              <a:latin typeface="Times New Roman" panose="02020603050405020304" pitchFamily="18" charset="0"/>
              <a:sym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00DA"/>
                </a:solidFill>
                <a:latin typeface="Times New Roman" panose="02020603050405020304" pitchFamily="18" charset="0"/>
                <a:sym typeface="黑体" panose="02010609060101010101" pitchFamily="49" charset="-122"/>
              </a:rPr>
              <a:t>法：</a:t>
            </a:r>
            <a:endParaRPr lang="zh-CN" altLang="en-US" sz="2800">
              <a:solidFill>
                <a:srgbClr val="0000DA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20484" name="Group 13"/>
          <p:cNvGrpSpPr/>
          <p:nvPr/>
        </p:nvGrpSpPr>
        <p:grpSpPr bwMode="auto">
          <a:xfrm>
            <a:off x="5724525" y="3392488"/>
            <a:ext cx="3240088" cy="1155699"/>
            <a:chOff x="3606" y="2137"/>
            <a:chExt cx="2041" cy="728"/>
          </a:xfrm>
        </p:grpSpPr>
        <p:sp>
          <p:nvSpPr>
            <p:cNvPr id="20486" name="AutoShape 6"/>
            <p:cNvSpPr>
              <a:spLocks noChangeArrowheads="1"/>
            </p:cNvSpPr>
            <p:nvPr/>
          </p:nvSpPr>
          <p:spPr bwMode="auto">
            <a:xfrm>
              <a:off x="4309" y="2150"/>
              <a:ext cx="589" cy="715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3719" y="2386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4898" y="2432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3606" y="2137"/>
              <a:ext cx="7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clk100hz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4898" y="2159"/>
              <a:ext cx="7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key_out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3719" y="2659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3697" y="2407"/>
              <a:ext cx="56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key_in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03238" y="285750"/>
            <a:ext cx="56880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kern="0" smtClean="0">
                <a:solidFill>
                  <a:srgbClr val="D60093"/>
                </a:solidFill>
                <a:ea typeface="黑体" panose="02010609060101010101" pitchFamily="49" charset="-122"/>
              </a:rPr>
              <a:t>消抖参考案例</a:t>
            </a:r>
            <a:endParaRPr lang="zh-CN" altLang="zh-CN" b="0" kern="0" dirty="0" smtClean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2230" y="3068955"/>
            <a:ext cx="4029075" cy="2764155"/>
          </a:xfrm>
          <a:prstGeom prst="rect">
            <a:avLst/>
          </a:prstGeom>
          <a:solidFill>
            <a:srgbClr val="E9FFFA"/>
          </a:solidFill>
        </p:spPr>
        <p:txBody>
          <a:bodyPr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always@(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posedge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clk100hz)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begin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key1&lt;=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key_in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key2&lt;=key1;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assign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key_out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=key1| key2;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39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1268730"/>
            <a:ext cx="4265930" cy="1564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Rot="1" noChangeArrowheads="1"/>
          </p:cNvSpPr>
          <p:nvPr>
            <p:ph idx="4294967295"/>
          </p:nvPr>
        </p:nvSpPr>
        <p:spPr bwMode="auto">
          <a:xfrm>
            <a:off x="1303346" y="1457298"/>
            <a:ext cx="7445118" cy="4310094"/>
          </a:xfrm>
          <a:prstGeom prst="rect">
            <a:avLst/>
          </a:prstGeom>
          <a:solidFill>
            <a:srgbClr val="FFFFFF"/>
          </a:solidFill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chemeClr val="tx1"/>
                </a:solidFill>
              </a:rPr>
              <a:t>实验一    </a:t>
            </a:r>
            <a:r>
              <a:rPr lang="en-US" altLang="zh-CN" b="1" dirty="0">
                <a:solidFill>
                  <a:schemeClr val="tx1"/>
                </a:solidFill>
              </a:rPr>
              <a:t>EDA</a:t>
            </a:r>
            <a:r>
              <a:rPr lang="zh-CN" altLang="en-US" b="1" dirty="0">
                <a:solidFill>
                  <a:schemeClr val="tx1"/>
                </a:solidFill>
              </a:rPr>
              <a:t>软硬件平台</a:t>
            </a:r>
            <a:r>
              <a:rPr lang="zh-CN" altLang="en-US" b="1" dirty="0" smtClean="0">
                <a:solidFill>
                  <a:schemeClr val="tx1"/>
                </a:solidFill>
              </a:rPr>
              <a:t>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实验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二    分频器</a:t>
            </a:r>
            <a:r>
              <a:rPr lang="zh-CN" altLang="en-US" sz="2600" b="1" dirty="0">
                <a:solidFill>
                  <a:srgbClr val="FF0000"/>
                </a:solidFill>
              </a:rPr>
              <a:t>与跑马灯的设计与实现</a:t>
            </a:r>
            <a:endParaRPr lang="zh-CN" altLang="en-US" sz="2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b="1" dirty="0" smtClean="0">
                <a:solidFill>
                  <a:srgbClr val="FF0000"/>
                </a:solidFill>
              </a:rPr>
              <a:t>实验三    按键消抖电路的设计与应用 </a:t>
            </a:r>
            <a:endParaRPr lang="zh-CN" altLang="en-US" sz="2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FF0000"/>
                </a:solidFill>
              </a:rPr>
              <a:t>实验四    模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60</a:t>
            </a:r>
            <a:r>
              <a:rPr lang="zh-CN" altLang="en-US" sz="2600" b="1" dirty="0">
                <a:solidFill>
                  <a:srgbClr val="FF0000"/>
                </a:solidFill>
              </a:rPr>
              <a:t>的计数及扫描显示电路设计与实现</a:t>
            </a:r>
            <a:endParaRPr lang="zh-CN" altLang="en-US" sz="2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b="1" dirty="0" smtClean="0">
                <a:solidFill>
                  <a:srgbClr val="FF0000"/>
                </a:solidFill>
              </a:rPr>
              <a:t>实验五    秒表设计与实现</a:t>
            </a:r>
            <a:endParaRPr lang="zh-CN" altLang="en-US" sz="2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FF0000"/>
                </a:solidFill>
              </a:rPr>
              <a:t>实验六    多功能</a:t>
            </a:r>
            <a:r>
              <a:rPr lang="zh-CN" altLang="en-US" sz="2600" b="1" dirty="0">
                <a:solidFill>
                  <a:srgbClr val="FF0000"/>
                </a:solidFill>
              </a:rPr>
              <a:t>数字时钟项目设计与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实现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            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2600" b="1" dirty="0">
                <a:solidFill>
                  <a:srgbClr val="FF0000"/>
                </a:solidFill>
              </a:rPr>
              <a:t>校时、闹钟与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秒表嵌入）</a:t>
            </a:r>
            <a:endParaRPr lang="zh-CN" altLang="en-US" sz="2600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46350" y="398421"/>
            <a:ext cx="3286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4000" b="0" dirty="0" smtClean="0">
                <a:solidFill>
                  <a:srgbClr val="D6009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实验内容</a:t>
            </a:r>
            <a:endParaRPr lang="en-US" altLang="zh-CN" sz="4000" b="0" dirty="0">
              <a:solidFill>
                <a:srgbClr val="D60093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73025"/>
            <a:ext cx="6307138" cy="1052513"/>
          </a:xfrm>
        </p:spPr>
        <p:txBody>
          <a:bodyPr/>
          <a:lstStyle/>
          <a:p>
            <a:pPr eaLnBrk="1" hangingPunct="1"/>
            <a:r>
              <a:rPr lang="zh-CN" altLang="en-US" sz="5400" smtClean="0">
                <a:solidFill>
                  <a:srgbClr val="0066FF"/>
                </a:solidFill>
                <a:ea typeface="黑体" panose="02010609060101010101" pitchFamily="49" charset="-122"/>
              </a:rPr>
              <a:t>作 业</a:t>
            </a:r>
            <a:endParaRPr lang="zh-CN" altLang="en-US" sz="5400" smtClean="0">
              <a:solidFill>
                <a:srgbClr val="0066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39750" y="1916113"/>
          <a:ext cx="2736850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" r:id="rId1" imgW="3938905" imgH="3421380" progId="MS_ClipArt_Gallery.2">
                  <p:embed/>
                </p:oleObj>
              </mc:Choice>
              <mc:Fallback>
                <p:oleObj name="" r:id="rId1" imgW="3938905" imgH="342138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2736850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527425" y="1444625"/>
            <a:ext cx="50768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latin typeface="Arial" panose="020B0604020202020204" pitchFamily="34" charset="0"/>
              </a:rPr>
              <a:t>3. </a:t>
            </a:r>
            <a:r>
              <a:rPr lang="zh-CN" altLang="en-US" b="0" dirty="0" smtClean="0">
                <a:latin typeface="Arial" panose="020B0604020202020204" pitchFamily="34" charset="0"/>
              </a:rPr>
              <a:t>设计一个对按键</a:t>
            </a:r>
            <a:r>
              <a:rPr lang="en-US" altLang="zh-CN" b="0" dirty="0" smtClean="0">
                <a:latin typeface="Arial" panose="020B0604020202020204" pitchFamily="34" charset="0"/>
              </a:rPr>
              <a:t>BTN0</a:t>
            </a:r>
            <a:r>
              <a:rPr lang="zh-CN" altLang="en-US" b="0" dirty="0" smtClean="0">
                <a:latin typeface="Arial" panose="020B0604020202020204" pitchFamily="34" charset="0"/>
              </a:rPr>
              <a:t>进行模</a:t>
            </a:r>
            <a:r>
              <a:rPr lang="en-US" altLang="zh-CN" b="0" dirty="0" smtClean="0">
                <a:latin typeface="Arial" panose="020B0604020202020204" pitchFamily="34" charset="0"/>
              </a:rPr>
              <a:t>10</a:t>
            </a:r>
            <a:r>
              <a:rPr lang="zh-CN" altLang="en-US" b="0" dirty="0" smtClean="0">
                <a:latin typeface="Arial" panose="020B0604020202020204" pitchFamily="34" charset="0"/>
              </a:rPr>
              <a:t>的计数器，输出用一个数码管显示。完成该电路的硬件测试</a:t>
            </a:r>
            <a:endParaRPr lang="zh-CN" altLang="en-US" b="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AutoNum type="arabicPeriod"/>
              <a:defRPr/>
            </a:pPr>
            <a:endParaRPr lang="zh-CN" altLang="en-US" b="0" dirty="0" smtClean="0">
              <a:latin typeface="Arial" panose="020B0604020202020204" pitchFamily="34" charset="0"/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4518025"/>
            <a:ext cx="3913187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4"/>
          <p:cNvGrpSpPr/>
          <p:nvPr/>
        </p:nvGrpSpPr>
        <p:grpSpPr bwMode="auto">
          <a:xfrm>
            <a:off x="4427538" y="3068638"/>
            <a:ext cx="3476625" cy="1154112"/>
            <a:chOff x="4587711" y="3126449"/>
            <a:chExt cx="3476677" cy="1154058"/>
          </a:xfrm>
        </p:grpSpPr>
        <p:grpSp>
          <p:nvGrpSpPr>
            <p:cNvPr id="21511" name="Group 12"/>
            <p:cNvGrpSpPr/>
            <p:nvPr/>
          </p:nvGrpSpPr>
          <p:grpSpPr bwMode="auto">
            <a:xfrm>
              <a:off x="4732444" y="3126449"/>
              <a:ext cx="3331944" cy="1154058"/>
              <a:chOff x="2697" y="2975"/>
              <a:chExt cx="1962" cy="595"/>
            </a:xfrm>
          </p:grpSpPr>
          <p:sp>
            <p:nvSpPr>
              <p:cNvPr id="21517" name="AutoShape 5"/>
              <p:cNvSpPr>
                <a:spLocks noChangeArrowheads="1"/>
              </p:cNvSpPr>
              <p:nvPr/>
            </p:nvSpPr>
            <p:spPr bwMode="auto">
              <a:xfrm>
                <a:off x="3287" y="2990"/>
                <a:ext cx="614" cy="580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18" name="Line 6"/>
              <p:cNvSpPr>
                <a:spLocks noChangeShapeType="1"/>
              </p:cNvSpPr>
              <p:nvPr/>
            </p:nvSpPr>
            <p:spPr bwMode="auto">
              <a:xfrm>
                <a:off x="2697" y="3187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" name="Line 7"/>
              <p:cNvSpPr>
                <a:spLocks noChangeShapeType="1"/>
              </p:cNvSpPr>
              <p:nvPr/>
            </p:nvSpPr>
            <p:spPr bwMode="auto">
              <a:xfrm>
                <a:off x="3900" y="3435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" name="Text Box 9"/>
              <p:cNvSpPr txBox="1">
                <a:spLocks noChangeArrowheads="1"/>
              </p:cNvSpPr>
              <p:nvPr/>
            </p:nvSpPr>
            <p:spPr bwMode="auto">
              <a:xfrm>
                <a:off x="2778" y="3012"/>
                <a:ext cx="54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b="0">
                    <a:latin typeface="Arial" panose="020B0604020202020204" pitchFamily="34" charset="0"/>
                  </a:rPr>
                  <a:t>BTN0</a:t>
                </a:r>
                <a:endParaRPr lang="en-US" altLang="zh-CN" sz="16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21" name="Text Box 10"/>
              <p:cNvSpPr txBox="1">
                <a:spLocks noChangeArrowheads="1"/>
              </p:cNvSpPr>
              <p:nvPr/>
            </p:nvSpPr>
            <p:spPr bwMode="auto">
              <a:xfrm>
                <a:off x="3843" y="2975"/>
                <a:ext cx="816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b="0">
                    <a:latin typeface="Arial" panose="020B0604020202020204" pitchFamily="34" charset="0"/>
                  </a:rPr>
                  <a:t> SEG[6:0]</a:t>
                </a:r>
                <a:endParaRPr lang="en-US" altLang="zh-CN" sz="16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12" name="文本框 1"/>
            <p:cNvSpPr txBox="1">
              <a:spLocks noChangeArrowheads="1"/>
            </p:cNvSpPr>
            <p:nvPr/>
          </p:nvSpPr>
          <p:spPr bwMode="auto">
            <a:xfrm>
              <a:off x="5774933" y="3493651"/>
              <a:ext cx="9706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模</a:t>
              </a:r>
              <a:r>
                <a:rPr lang="en-US" altLang="zh-CN" sz="1800">
                  <a:latin typeface="Arial" panose="020B0604020202020204" pitchFamily="34" charset="0"/>
                </a:rPr>
                <a:t>10</a:t>
              </a:r>
              <a:endParaRPr lang="en-US" altLang="zh-CN" sz="1800"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计数器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6892413" y="3686692"/>
              <a:ext cx="923841" cy="33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Arial" panose="020B0604020202020204" pitchFamily="34" charset="0"/>
                </a:rPr>
                <a:t>key0</a:t>
              </a:r>
              <a:endParaRPr lang="en-US" altLang="zh-CN" sz="1600" b="0">
                <a:latin typeface="Arial" panose="020B0604020202020204" pitchFamily="34" charset="0"/>
              </a:endParaRPr>
            </a:p>
          </p:txBody>
        </p:sp>
        <p:sp>
          <p:nvSpPr>
            <p:cNvPr id="21514" name="右箭头 2"/>
            <p:cNvSpPr>
              <a:spLocks noChangeArrowheads="1"/>
            </p:cNvSpPr>
            <p:nvPr/>
          </p:nvSpPr>
          <p:spPr bwMode="auto">
            <a:xfrm>
              <a:off x="6775601" y="3391667"/>
              <a:ext cx="1001782" cy="159492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 flipV="1">
              <a:off x="4732444" y="4018660"/>
              <a:ext cx="100915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Text Box 9"/>
            <p:cNvSpPr txBox="1">
              <a:spLocks noChangeArrowheads="1"/>
            </p:cNvSpPr>
            <p:nvPr/>
          </p:nvSpPr>
          <p:spPr bwMode="auto">
            <a:xfrm>
              <a:off x="4587711" y="3686692"/>
              <a:ext cx="1271516" cy="33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Arial" panose="020B0604020202020204" pitchFamily="34" charset="0"/>
                </a:rPr>
                <a:t>CLK_50M</a:t>
              </a:r>
              <a:endParaRPr lang="en-US" altLang="zh-CN" sz="16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489075" y="2168525"/>
            <a:ext cx="6518275" cy="185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4400">
                <a:solidFill>
                  <a:srgbClr val="DE0000"/>
                </a:solidFill>
                <a:latin typeface="Arial" panose="020B0604020202020204" pitchFamily="34" charset="0"/>
              </a:rPr>
              <a:t>设计一个</a:t>
            </a:r>
            <a:r>
              <a:rPr lang="en-US" altLang="zh-CN" sz="4400">
                <a:solidFill>
                  <a:srgbClr val="DE0000"/>
                </a:solidFill>
                <a:latin typeface="Arial" panose="020B0604020202020204" pitchFamily="34" charset="0"/>
              </a:rPr>
              <a:t>0-99</a:t>
            </a:r>
            <a:r>
              <a:rPr lang="zh-CN" altLang="en-US" sz="4400">
                <a:solidFill>
                  <a:srgbClr val="DE0000"/>
                </a:solidFill>
                <a:latin typeface="Arial" panose="020B0604020202020204" pitchFamily="34" charset="0"/>
              </a:rPr>
              <a:t>的计数</a:t>
            </a:r>
            <a:endParaRPr lang="en-US" altLang="zh-CN" sz="4400">
              <a:solidFill>
                <a:srgbClr val="DE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4400">
                <a:solidFill>
                  <a:srgbClr val="DE0000"/>
                </a:solidFill>
                <a:latin typeface="Arial" panose="020B0604020202020204" pitchFamily="34" charset="0"/>
              </a:rPr>
              <a:t>及扫描显示电路</a:t>
            </a:r>
            <a:endParaRPr lang="zh-CN" altLang="en-US" sz="4400">
              <a:solidFill>
                <a:srgbClr val="DE00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矩形 3"/>
          <p:cNvSpPr>
            <a:spLocks noChangeArrowheads="1"/>
          </p:cNvSpPr>
          <p:nvPr/>
        </p:nvSpPr>
        <p:spPr bwMode="auto">
          <a:xfrm>
            <a:off x="2484438" y="292100"/>
            <a:ext cx="45275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DE00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实 验 四  扫描显示</a:t>
            </a:r>
            <a:endParaRPr lang="en-US" altLang="zh-CN" sz="4000" b="0">
              <a:solidFill>
                <a:srgbClr val="DE0000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 noChangeArrowheads="1"/>
          </p:cNvSpPr>
          <p:nvPr/>
        </p:nvSpPr>
        <p:spPr bwMode="auto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0668F278-BC28-4E55-A865-169117E50FD8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23555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575310" y="1434783"/>
            <a:ext cx="8137525" cy="6127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对频率</a:t>
            </a:r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100Hz</a:t>
            </a: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的信号进行</a:t>
            </a:r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0-99</a:t>
            </a: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计数。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23556" name="Rectangle 2061"/>
          <p:cNvSpPr>
            <a:spLocks noGrp="1" noChangeArrowheads="1"/>
          </p:cNvSpPr>
          <p:nvPr>
            <p:ph type="title" idx="4294967295"/>
          </p:nvPr>
        </p:nvSpPr>
        <p:spPr>
          <a:xfrm>
            <a:off x="1697038" y="257175"/>
            <a:ext cx="5105400" cy="8509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zh-CN" altLang="en-US" b="1" smtClean="0">
                <a:solidFill>
                  <a:srgbClr val="D60093"/>
                </a:solidFill>
                <a:ea typeface="黑体" panose="02010609060101010101" pitchFamily="49" charset="-122"/>
              </a:rPr>
              <a:t>计数器</a:t>
            </a:r>
            <a:endParaRPr lang="zh-CN" altLang="en-US" b="1" smtClean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  <p:sp>
        <p:nvSpPr>
          <p:cNvPr id="23557" name="Rectangle 2054"/>
          <p:cNvSpPr>
            <a:spLocks noChangeArrowheads="1"/>
          </p:cNvSpPr>
          <p:nvPr/>
        </p:nvSpPr>
        <p:spPr bwMode="auto">
          <a:xfrm>
            <a:off x="3252788" y="278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58" name="Rectangle 2057"/>
          <p:cNvSpPr>
            <a:spLocks noChangeArrowheads="1"/>
          </p:cNvSpPr>
          <p:nvPr/>
        </p:nvSpPr>
        <p:spPr bwMode="auto">
          <a:xfrm>
            <a:off x="3195638" y="1909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3559" name="Picture 205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83" y="1786255"/>
            <a:ext cx="240347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 Box 2058"/>
          <p:cNvSpPr txBox="1">
            <a:spLocks noChangeArrowheads="1"/>
          </p:cNvSpPr>
          <p:nvPr/>
        </p:nvSpPr>
        <p:spPr bwMode="auto">
          <a:xfrm>
            <a:off x="6551930" y="166497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1800" b="0">
                <a:latin typeface="Arial" panose="020B0604020202020204" pitchFamily="34" charset="0"/>
                <a:ea typeface="黑体" panose="02010609060101010101" pitchFamily="49" charset="-122"/>
              </a:rPr>
              <a:t>单级计数器</a:t>
            </a:r>
            <a:endParaRPr lang="zh-CN" altLang="en-US" sz="1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3561" name="组合 2"/>
          <p:cNvGrpSpPr/>
          <p:nvPr/>
        </p:nvGrpSpPr>
        <p:grpSpPr bwMode="auto">
          <a:xfrm>
            <a:off x="935038" y="2245360"/>
            <a:ext cx="3852862" cy="1387475"/>
            <a:chOff x="1115616" y="2533496"/>
            <a:chExt cx="3852862" cy="1387475"/>
          </a:xfrm>
        </p:grpSpPr>
        <p:grpSp>
          <p:nvGrpSpPr>
            <p:cNvPr id="23563" name="Group 27"/>
            <p:cNvGrpSpPr/>
            <p:nvPr/>
          </p:nvGrpSpPr>
          <p:grpSpPr bwMode="auto">
            <a:xfrm>
              <a:off x="1115616" y="2533496"/>
              <a:ext cx="3852862" cy="1387475"/>
              <a:chOff x="703" y="1763"/>
              <a:chExt cx="2427" cy="874"/>
            </a:xfrm>
          </p:grpSpPr>
          <p:sp>
            <p:nvSpPr>
              <p:cNvPr id="23565" name="Text Box 14"/>
              <p:cNvSpPr txBox="1">
                <a:spLocks noChangeArrowheads="1"/>
              </p:cNvSpPr>
              <p:nvPr/>
            </p:nvSpPr>
            <p:spPr bwMode="auto">
              <a:xfrm>
                <a:off x="998" y="1843"/>
                <a:ext cx="20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66" name="AutoShape 15"/>
              <p:cNvSpPr>
                <a:spLocks noChangeArrowheads="1"/>
              </p:cNvSpPr>
              <p:nvPr/>
            </p:nvSpPr>
            <p:spPr bwMode="auto">
              <a:xfrm>
                <a:off x="1406" y="1775"/>
                <a:ext cx="817" cy="862"/>
              </a:xfrm>
              <a:prstGeom prst="flowChartProcess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67" name="Line 16"/>
              <p:cNvSpPr>
                <a:spLocks noChangeShapeType="1"/>
              </p:cNvSpPr>
              <p:nvPr/>
            </p:nvSpPr>
            <p:spPr bwMode="auto">
              <a:xfrm>
                <a:off x="703" y="1979"/>
                <a:ext cx="7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8" name="Line 17"/>
              <p:cNvSpPr>
                <a:spLocks noChangeShapeType="1"/>
              </p:cNvSpPr>
              <p:nvPr/>
            </p:nvSpPr>
            <p:spPr bwMode="auto">
              <a:xfrm>
                <a:off x="703" y="2229"/>
                <a:ext cx="7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9" name="Line 18"/>
              <p:cNvSpPr>
                <a:spLocks noChangeShapeType="1"/>
              </p:cNvSpPr>
              <p:nvPr/>
            </p:nvSpPr>
            <p:spPr bwMode="auto">
              <a:xfrm>
                <a:off x="703" y="2501"/>
                <a:ext cx="7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0" name="AutoShape 19"/>
              <p:cNvSpPr>
                <a:spLocks noChangeArrowheads="1"/>
              </p:cNvSpPr>
              <p:nvPr/>
            </p:nvSpPr>
            <p:spPr bwMode="auto">
              <a:xfrm>
                <a:off x="2223" y="1978"/>
                <a:ext cx="907" cy="181"/>
              </a:xfrm>
              <a:prstGeom prst="rightArrow">
                <a:avLst>
                  <a:gd name="adj1" fmla="val 50000"/>
                  <a:gd name="adj2" fmla="val 125253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71" name="AutoShape 20"/>
              <p:cNvSpPr>
                <a:spLocks noChangeArrowheads="1"/>
              </p:cNvSpPr>
              <p:nvPr/>
            </p:nvSpPr>
            <p:spPr bwMode="auto">
              <a:xfrm>
                <a:off x="2223" y="2296"/>
                <a:ext cx="907" cy="181"/>
              </a:xfrm>
              <a:prstGeom prst="rightArrow">
                <a:avLst>
                  <a:gd name="adj1" fmla="val 50000"/>
                  <a:gd name="adj2" fmla="val 125253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72" name="Text Box 21"/>
              <p:cNvSpPr txBox="1">
                <a:spLocks noChangeArrowheads="1"/>
              </p:cNvSpPr>
              <p:nvPr/>
            </p:nvSpPr>
            <p:spPr bwMode="auto">
              <a:xfrm>
                <a:off x="922" y="1763"/>
                <a:ext cx="39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</a:rPr>
                  <a:t>clk</a:t>
                </a:r>
                <a:endParaRPr lang="en-US" altLang="zh-CN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3573" name="Text Box 22"/>
              <p:cNvSpPr txBox="1">
                <a:spLocks noChangeArrowheads="1"/>
              </p:cNvSpPr>
              <p:nvPr/>
            </p:nvSpPr>
            <p:spPr bwMode="auto">
              <a:xfrm>
                <a:off x="907" y="2020"/>
                <a:ext cx="56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</a:rPr>
                  <a:t>en</a:t>
                </a:r>
                <a:endParaRPr lang="en-US" altLang="zh-CN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3574" name="Text Box 23"/>
              <p:cNvSpPr txBox="1">
                <a:spLocks noChangeArrowheads="1"/>
              </p:cNvSpPr>
              <p:nvPr/>
            </p:nvSpPr>
            <p:spPr bwMode="auto">
              <a:xfrm>
                <a:off x="907" y="2292"/>
                <a:ext cx="56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</a:rPr>
                  <a:t>rst</a:t>
                </a:r>
                <a:endParaRPr lang="en-US" altLang="zh-CN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3575" name="Text Box 24"/>
              <p:cNvSpPr txBox="1">
                <a:spLocks noChangeArrowheads="1"/>
              </p:cNvSpPr>
              <p:nvPr/>
            </p:nvSpPr>
            <p:spPr bwMode="auto">
              <a:xfrm>
                <a:off x="2268" y="1774"/>
                <a:ext cx="70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Q0[3:0]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76" name="Text Box 25"/>
              <p:cNvSpPr txBox="1">
                <a:spLocks noChangeArrowheads="1"/>
              </p:cNvSpPr>
              <p:nvPr/>
            </p:nvSpPr>
            <p:spPr bwMode="auto">
              <a:xfrm>
                <a:off x="2268" y="2115"/>
                <a:ext cx="70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Q10[3:0]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564" name="文本框 1"/>
            <p:cNvSpPr txBox="1">
              <a:spLocks noChangeArrowheads="1"/>
            </p:cNvSpPr>
            <p:nvPr/>
          </p:nvSpPr>
          <p:spPr bwMode="auto">
            <a:xfrm>
              <a:off x="2407641" y="2892613"/>
              <a:ext cx="107989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模</a:t>
              </a:r>
              <a:r>
                <a:rPr lang="en-US" altLang="zh-CN" sz="1800">
                  <a:latin typeface="Arial" panose="020B0604020202020204" pitchFamily="34" charset="0"/>
                </a:rPr>
                <a:t>60</a:t>
              </a:r>
              <a:endParaRPr lang="en-US" altLang="zh-CN" sz="1800"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计数器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9725" y="3896360"/>
            <a:ext cx="5751830" cy="2953385"/>
          </a:xfrm>
          <a:prstGeom prst="rect">
            <a:avLst/>
          </a:prstGeom>
          <a:solidFill>
            <a:srgbClr val="FFFFCC"/>
          </a:solidFill>
          <a:ln w="9525">
            <a:solidFill>
              <a:srgbClr val="CCFFFF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Tx/>
              <a:buNone/>
              <a:defRPr/>
            </a:pPr>
            <a:r>
              <a:rPr lang="zh-CN" altLang="en-US" sz="2000" dirty="0" smtClean="0"/>
              <a:t>单级同步计数器主要语句示例：</a:t>
            </a:r>
            <a:endParaRPr lang="zh-CN" altLang="en-US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always@( posedge clk or negedge rst) begin</a:t>
            </a: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if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!rst)  cnt&lt;=0;</a:t>
            </a: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else if(carry_in)   </a:t>
            </a: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         if(cnt==9)  cnt&lt;=0;</a:t>
            </a: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          else cnt&lt;=cnt+1;</a:t>
            </a: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end</a:t>
            </a: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assign </a:t>
            </a:r>
            <a:r>
              <a:rPr lang="en-US" altLang="zh-CN" sz="2000">
                <a:sym typeface="+mn-ea"/>
              </a:rPr>
              <a:t>carry_out = carry_in &amp;&amp; (cnt==9)</a:t>
            </a:r>
            <a:endParaRPr lang="en-US" altLang="zh-CN" sz="2000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ChangeArrowheads="1"/>
          </p:cNvSpPr>
          <p:nvPr/>
        </p:nvSpPr>
        <p:spPr bwMode="auto">
          <a:xfrm>
            <a:off x="684213" y="468313"/>
            <a:ext cx="2590800" cy="457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同步级联原理图：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4579" name="组合 1"/>
          <p:cNvGrpSpPr/>
          <p:nvPr/>
        </p:nvGrpSpPr>
        <p:grpSpPr bwMode="auto">
          <a:xfrm>
            <a:off x="830263" y="1520825"/>
            <a:ext cx="7378700" cy="4057650"/>
            <a:chOff x="829867" y="1520788"/>
            <a:chExt cx="7378537" cy="4057911"/>
          </a:xfrm>
        </p:grpSpPr>
        <p:pic>
          <p:nvPicPr>
            <p:cNvPr id="2458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67" y="1520788"/>
              <a:ext cx="7378537" cy="4057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9" name="文本框 15"/>
            <p:cNvSpPr txBox="1">
              <a:spLocks noChangeArrowheads="1"/>
            </p:cNvSpPr>
            <p:nvPr/>
          </p:nvSpPr>
          <p:spPr bwMode="auto">
            <a:xfrm>
              <a:off x="7312115" y="3190697"/>
              <a:ext cx="684076" cy="202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  <a:buClrTx/>
                <a:buSzTx/>
                <a:buFontTx/>
                <a:buNone/>
              </a:pPr>
              <a:r>
                <a:rPr lang="en-US" altLang="zh-CN" sz="1000" b="0">
                  <a:latin typeface="Arial" panose="020B0604020202020204" pitchFamily="34" charset="0"/>
                </a:rPr>
                <a:t>Q10[3:0]</a:t>
              </a:r>
              <a:endParaRPr lang="zh-CN" altLang="en-US" sz="1000" b="0">
                <a:latin typeface="Arial" panose="020B0604020202020204" pitchFamily="34" charset="0"/>
              </a:endParaRPr>
            </a:p>
          </p:txBody>
        </p:sp>
        <p:sp>
          <p:nvSpPr>
            <p:cNvPr id="24590" name="文本框 16"/>
            <p:cNvSpPr txBox="1">
              <a:spLocks noChangeArrowheads="1"/>
            </p:cNvSpPr>
            <p:nvPr/>
          </p:nvSpPr>
          <p:spPr bwMode="auto">
            <a:xfrm>
              <a:off x="7308304" y="5242925"/>
              <a:ext cx="684076" cy="202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  <a:buClrTx/>
                <a:buSzTx/>
                <a:buFontTx/>
                <a:buNone/>
              </a:pPr>
              <a:r>
                <a:rPr lang="en-US" altLang="zh-CN" sz="1000" b="0">
                  <a:latin typeface="Arial" panose="020B0604020202020204" pitchFamily="34" charset="0"/>
                </a:rPr>
                <a:t>Q0[3:0]</a:t>
              </a:r>
              <a:endParaRPr lang="zh-CN" altLang="en-US" sz="1000" b="0">
                <a:latin typeface="Arial" panose="020B0604020202020204" pitchFamily="34" charset="0"/>
              </a:endParaRPr>
            </a:p>
          </p:txBody>
        </p:sp>
      </p:grp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5759450" y="4365625"/>
            <a:ext cx="828675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 flipV="1">
            <a:off x="6588125" y="4005263"/>
            <a:ext cx="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419475" y="4005263"/>
            <a:ext cx="3168650" cy="11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H="1" flipV="1">
            <a:off x="3419475" y="3309938"/>
            <a:ext cx="0" cy="706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 flipH="1" flipV="1">
            <a:off x="3419475" y="3309938"/>
            <a:ext cx="5159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H="1">
            <a:off x="1547813" y="4819650"/>
            <a:ext cx="2482850" cy="142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2986088" y="2816225"/>
            <a:ext cx="0" cy="20177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>
            <a:off x="2986088" y="2803525"/>
            <a:ext cx="949325" cy="12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/>
          <p:cNvSpPr>
            <a:spLocks noChangeArrowheads="1"/>
          </p:cNvSpPr>
          <p:nvPr/>
        </p:nvSpPr>
        <p:spPr bwMode="auto">
          <a:xfrm>
            <a:off x="719138" y="476250"/>
            <a:ext cx="2590800" cy="457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异步级联原理图：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5603" name="组合 4"/>
          <p:cNvGrpSpPr/>
          <p:nvPr/>
        </p:nvGrpSpPr>
        <p:grpSpPr bwMode="auto">
          <a:xfrm>
            <a:off x="1116013" y="1520825"/>
            <a:ext cx="7308850" cy="4029075"/>
            <a:chOff x="1079612" y="2099795"/>
            <a:chExt cx="7308465" cy="4029505"/>
          </a:xfrm>
        </p:grpSpPr>
        <p:pic>
          <p:nvPicPr>
            <p:cNvPr id="25612" name="Picture 3"/>
            <p:cNvPicPr preferRelativeResize="0"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612" y="2099795"/>
              <a:ext cx="7308465" cy="4029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文本框 1"/>
            <p:cNvSpPr txBox="1">
              <a:spLocks noChangeArrowheads="1"/>
            </p:cNvSpPr>
            <p:nvPr/>
          </p:nvSpPr>
          <p:spPr bwMode="auto">
            <a:xfrm>
              <a:off x="7488324" y="3860135"/>
              <a:ext cx="684076" cy="202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  <a:buClrTx/>
                <a:buSzTx/>
                <a:buFontTx/>
                <a:buNone/>
              </a:pPr>
              <a:r>
                <a:rPr lang="en-US" altLang="zh-CN" sz="1000" b="0">
                  <a:latin typeface="Arial" panose="020B0604020202020204" pitchFamily="34" charset="0"/>
                </a:rPr>
                <a:t>Q10[3:0]</a:t>
              </a:r>
              <a:endParaRPr lang="zh-CN" altLang="en-US" sz="1000" b="0">
                <a:latin typeface="Arial" panose="020B0604020202020204" pitchFamily="34" charset="0"/>
              </a:endParaRPr>
            </a:p>
          </p:txBody>
        </p:sp>
        <p:sp>
          <p:nvSpPr>
            <p:cNvPr id="25614" name="文本框 14"/>
            <p:cNvSpPr txBox="1">
              <a:spLocks noChangeArrowheads="1"/>
            </p:cNvSpPr>
            <p:nvPr/>
          </p:nvSpPr>
          <p:spPr bwMode="auto">
            <a:xfrm>
              <a:off x="7488324" y="5768347"/>
              <a:ext cx="684076" cy="202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  <a:buClrTx/>
                <a:buSzTx/>
                <a:buFontTx/>
                <a:buNone/>
              </a:pPr>
              <a:r>
                <a:rPr lang="en-US" altLang="zh-CN" sz="1000" b="0">
                  <a:latin typeface="Arial" panose="020B0604020202020204" pitchFamily="34" charset="0"/>
                </a:rPr>
                <a:t>Q0[3:0]</a:t>
              </a:r>
              <a:endParaRPr lang="zh-CN" altLang="en-US" sz="1000" b="0">
                <a:latin typeface="Arial" panose="020B0604020202020204" pitchFamily="34" charset="0"/>
              </a:endParaRPr>
            </a:p>
          </p:txBody>
        </p:sp>
      </p:grpSp>
      <p:sp>
        <p:nvSpPr>
          <p:cNvPr id="22" name="Line 8"/>
          <p:cNvSpPr>
            <a:spLocks noChangeShapeType="1"/>
          </p:cNvSpPr>
          <p:nvPr/>
        </p:nvSpPr>
        <p:spPr bwMode="auto">
          <a:xfrm flipH="1" flipV="1">
            <a:off x="6823075" y="3749675"/>
            <a:ext cx="0" cy="501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671888" y="3743325"/>
            <a:ext cx="3151187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3671888" y="2884488"/>
            <a:ext cx="0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 flipH="1">
            <a:off x="3671888" y="2884488"/>
            <a:ext cx="504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11"/>
          <p:cNvSpPr>
            <a:spLocks noChangeShapeType="1"/>
          </p:cNvSpPr>
          <p:nvPr/>
        </p:nvSpPr>
        <p:spPr bwMode="auto">
          <a:xfrm flipH="1">
            <a:off x="5976938" y="4251325"/>
            <a:ext cx="8461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124075" y="5292725"/>
            <a:ext cx="2193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>
            <a:off x="3144838" y="3390900"/>
            <a:ext cx="0" cy="1908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3130550" y="3390900"/>
            <a:ext cx="10461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92163" y="180975"/>
            <a:ext cx="5724525" cy="11430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zh-CN" altLang="en-US" b="1" smtClean="0">
                <a:solidFill>
                  <a:srgbClr val="D60093"/>
                </a:solidFill>
                <a:ea typeface="黑体" panose="02010609060101010101" pitchFamily="49" charset="-122"/>
              </a:rPr>
              <a:t>扫描显示器</a:t>
            </a:r>
            <a:endParaRPr lang="zh-CN" altLang="en-US" b="1" smtClean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4972050" y="2646363"/>
            <a:ext cx="3603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</a:rPr>
              <a:t>两位数码管采用动态扫描方式，选管信号 </a:t>
            </a:r>
            <a:r>
              <a:rPr lang="en-US" altLang="zh-CN" sz="2000" b="0">
                <a:latin typeface="Arial" panose="020B0604020202020204" pitchFamily="34" charset="0"/>
                <a:ea typeface="黑体" panose="02010609060101010101" pitchFamily="49" charset="-122"/>
              </a:rPr>
              <a:t>sel[1:0]</a:t>
            </a:r>
            <a:endParaRPr lang="zh-CN" altLang="en-US" sz="2000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  <a:ea typeface="黑体" panose="02010609060101010101" pitchFamily="49" charset="-122"/>
              </a:rPr>
              <a:t>数码管为共阳数码管，七段译码数据信号</a:t>
            </a:r>
            <a:r>
              <a:rPr lang="en-US" altLang="zh-CN" sz="2000" b="0">
                <a:latin typeface="Arial" panose="020B0604020202020204" pitchFamily="34" charset="0"/>
                <a:ea typeface="黑体" panose="02010609060101010101" pitchFamily="49" charset="-122"/>
              </a:rPr>
              <a:t>seg[6:0]</a:t>
            </a:r>
            <a:endParaRPr lang="en-US" altLang="zh-CN" sz="20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580" name="Rectangle 2051"/>
          <p:cNvSpPr txBox="1">
            <a:spLocks noChangeArrowheads="1"/>
          </p:cNvSpPr>
          <p:nvPr/>
        </p:nvSpPr>
        <p:spPr bwMode="auto">
          <a:xfrm>
            <a:off x="539750" y="1504950"/>
            <a:ext cx="81359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完成个位与十位计时数据的扫描显示，输出显示数据的七段译码</a:t>
            </a:r>
            <a:endParaRPr lang="en-US" altLang="zh-CN" sz="2000" b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和管选信号</a:t>
            </a:r>
            <a:endParaRPr lang="zh-CN" altLang="en-US" sz="28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6629" name="Group 24"/>
          <p:cNvGrpSpPr/>
          <p:nvPr/>
        </p:nvGrpSpPr>
        <p:grpSpPr bwMode="auto">
          <a:xfrm>
            <a:off x="1331913" y="2701925"/>
            <a:ext cx="3744912" cy="1527175"/>
            <a:chOff x="635" y="2666"/>
            <a:chExt cx="2359" cy="962"/>
          </a:xfrm>
        </p:grpSpPr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2086" y="2909"/>
              <a:ext cx="9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35" name="AutoShape 11"/>
            <p:cNvSpPr>
              <a:spLocks noChangeArrowheads="1"/>
            </p:cNvSpPr>
            <p:nvPr/>
          </p:nvSpPr>
          <p:spPr bwMode="auto">
            <a:xfrm>
              <a:off x="1338" y="2720"/>
              <a:ext cx="748" cy="908"/>
            </a:xfrm>
            <a:prstGeom prst="flowChartProcess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635" y="2912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639" y="3225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635" y="3506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AutoShape 15"/>
            <p:cNvSpPr>
              <a:spLocks noChangeArrowheads="1"/>
            </p:cNvSpPr>
            <p:nvPr/>
          </p:nvSpPr>
          <p:spPr bwMode="auto">
            <a:xfrm>
              <a:off x="2098" y="2913"/>
              <a:ext cx="794" cy="181"/>
            </a:xfrm>
            <a:prstGeom prst="rightArrow">
              <a:avLst>
                <a:gd name="adj1" fmla="val 50000"/>
                <a:gd name="adj2" fmla="val 125245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40" name="AutoShape 16"/>
            <p:cNvSpPr>
              <a:spLocks noChangeArrowheads="1"/>
            </p:cNvSpPr>
            <p:nvPr/>
          </p:nvSpPr>
          <p:spPr bwMode="auto">
            <a:xfrm>
              <a:off x="2097" y="3277"/>
              <a:ext cx="794" cy="181"/>
            </a:xfrm>
            <a:prstGeom prst="rightArrow">
              <a:avLst>
                <a:gd name="adj1" fmla="val 50000"/>
                <a:gd name="adj2" fmla="val 125245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793" y="2666"/>
              <a:ext cx="5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clk1k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703" y="2973"/>
              <a:ext cx="6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Q0[3:0]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6643" name="Text Box 20"/>
            <p:cNvSpPr txBox="1">
              <a:spLocks noChangeArrowheads="1"/>
            </p:cNvSpPr>
            <p:nvPr/>
          </p:nvSpPr>
          <p:spPr bwMode="auto">
            <a:xfrm>
              <a:off x="2119" y="2703"/>
              <a:ext cx="7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sel[1:0]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26644" name="Text Box 21"/>
            <p:cNvSpPr txBox="1">
              <a:spLocks noChangeArrowheads="1"/>
            </p:cNvSpPr>
            <p:nvPr/>
          </p:nvSpPr>
          <p:spPr bwMode="auto">
            <a:xfrm>
              <a:off x="2097" y="3098"/>
              <a:ext cx="7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seg[6:0]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26645" name="Text Box 22"/>
            <p:cNvSpPr txBox="1">
              <a:spLocks noChangeArrowheads="1"/>
            </p:cNvSpPr>
            <p:nvPr/>
          </p:nvSpPr>
          <p:spPr bwMode="auto">
            <a:xfrm>
              <a:off x="703" y="3274"/>
              <a:ext cx="6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Q1[3:0]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</p:grp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4470400"/>
            <a:ext cx="4017962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749800"/>
            <a:ext cx="1068387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749800"/>
            <a:ext cx="215900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文本框 22"/>
          <p:cNvSpPr txBox="1">
            <a:spLocks noChangeArrowheads="1"/>
          </p:cNvSpPr>
          <p:nvPr/>
        </p:nvSpPr>
        <p:spPr bwMode="auto">
          <a:xfrm>
            <a:off x="2555875" y="3163888"/>
            <a:ext cx="935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扫描</a:t>
            </a:r>
            <a:endParaRPr lang="en-US" altLang="zh-CN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显示器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 noChangeArrowheads="1"/>
          </p:cNvSpPr>
          <p:nvPr/>
        </p:nvSpPr>
        <p:spPr bwMode="auto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4A398FCC-9E33-41DF-89C4-D5D843A8B84D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41300"/>
            <a:ext cx="5003800" cy="885825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a typeface="黑体" panose="02010609060101010101" pitchFamily="49" charset="-122"/>
              </a:rPr>
              <a:t>扫描显示原理</a:t>
            </a:r>
            <a:endParaRPr lang="zh-CN" altLang="zh-CN" sz="4000" smtClean="0">
              <a:ea typeface="黑体" panose="02010609060101010101" pitchFamily="49" charset="-122"/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690688" y="1844675"/>
            <a:ext cx="1439862" cy="1152525"/>
          </a:xfrm>
          <a:prstGeom prst="rect">
            <a:avLst/>
          </a:prstGeom>
          <a:solidFill>
            <a:srgbClr val="DD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 typeface="Monotype Sorts" pitchFamily="2" charset="2"/>
              <a:buNone/>
            </a:pPr>
            <a:r>
              <a:rPr lang="zh-CN" altLang="en-US" sz="2800" b="0">
                <a:latin typeface="Arial" panose="020B0604020202020204" pitchFamily="34" charset="0"/>
                <a:ea typeface="黑体" panose="02010609060101010101" pitchFamily="49" charset="-122"/>
              </a:rPr>
              <a:t>扫描</a:t>
            </a:r>
            <a:endParaRPr lang="zh-CN" altLang="en-US" sz="2800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00000"/>
              </a:lnSpc>
              <a:buClrTx/>
              <a:buSzTx/>
              <a:buFont typeface="Monotype Sorts" pitchFamily="2" charset="2"/>
              <a:buNone/>
            </a:pPr>
            <a:r>
              <a:rPr lang="zh-CN" altLang="en-US" sz="2800" b="0">
                <a:latin typeface="Arial" panose="020B0604020202020204" pitchFamily="34" charset="0"/>
                <a:ea typeface="黑体" panose="02010609060101010101" pitchFamily="49" charset="-122"/>
              </a:rPr>
              <a:t>计数</a:t>
            </a:r>
            <a:endParaRPr lang="zh-CN" altLang="en-US" sz="2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682625" y="2420938"/>
            <a:ext cx="1008063" cy="0"/>
          </a:xfrm>
          <a:prstGeom prst="line">
            <a:avLst/>
          </a:prstGeom>
          <a:noFill/>
          <a:ln w="57150">
            <a:solidFill>
              <a:srgbClr val="008A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611188" y="1962150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CLK1k</a:t>
            </a:r>
            <a:endParaRPr lang="en-US" altLang="zh-CN" b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6083300" y="3357563"/>
            <a:ext cx="1368425" cy="2087562"/>
          </a:xfrm>
          <a:prstGeom prst="rect">
            <a:avLst/>
          </a:prstGeom>
          <a:solidFill>
            <a:srgbClr val="DD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 typeface="Monotype Sorts" pitchFamily="2" charset="2"/>
              <a:buNone/>
            </a:pPr>
            <a:r>
              <a:rPr lang="zh-CN" altLang="en-US" sz="2800" b="0">
                <a:latin typeface="Arial" panose="020B0604020202020204" pitchFamily="34" charset="0"/>
                <a:ea typeface="黑体" panose="02010609060101010101" pitchFamily="49" charset="-122"/>
              </a:rPr>
              <a:t>七段</a:t>
            </a:r>
            <a:endParaRPr lang="zh-CN" altLang="en-US" sz="2800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 typeface="Monotype Sorts" pitchFamily="2" charset="2"/>
              <a:buNone/>
            </a:pPr>
            <a:r>
              <a:rPr lang="zh-CN" altLang="en-US" sz="2800" b="0">
                <a:latin typeface="Arial" panose="020B0604020202020204" pitchFamily="34" charset="0"/>
                <a:ea typeface="黑体" panose="02010609060101010101" pitchFamily="49" charset="-122"/>
              </a:rPr>
              <a:t>译码器</a:t>
            </a:r>
            <a:endParaRPr lang="zh-CN" altLang="en-US" sz="2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25" name="AutoShape 25"/>
          <p:cNvSpPr>
            <a:spLocks noChangeArrowheads="1"/>
          </p:cNvSpPr>
          <p:nvPr/>
        </p:nvSpPr>
        <p:spPr bwMode="auto">
          <a:xfrm>
            <a:off x="4714875" y="4221163"/>
            <a:ext cx="1368425" cy="287337"/>
          </a:xfrm>
          <a:prstGeom prst="rightArrow">
            <a:avLst>
              <a:gd name="adj1" fmla="val 50000"/>
              <a:gd name="adj2" fmla="val 106471"/>
            </a:avLst>
          </a:prstGeom>
          <a:solidFill>
            <a:srgbClr val="FFFF66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714875" y="3829050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data[3:0]</a:t>
            </a:r>
            <a:endParaRPr lang="en-US" altLang="zh-CN" b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27" name="AutoShape 27"/>
          <p:cNvSpPr>
            <a:spLocks noChangeArrowheads="1"/>
          </p:cNvSpPr>
          <p:nvPr/>
        </p:nvSpPr>
        <p:spPr bwMode="auto">
          <a:xfrm>
            <a:off x="7446963" y="4284663"/>
            <a:ext cx="1079500" cy="288925"/>
          </a:xfrm>
          <a:prstGeom prst="rightArrow">
            <a:avLst>
              <a:gd name="adj1" fmla="val 50000"/>
              <a:gd name="adj2" fmla="val 93389"/>
            </a:avLst>
          </a:prstGeom>
          <a:solidFill>
            <a:srgbClr val="FFFF66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7446963" y="3849688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Monotype Sorts" pitchFamily="2" charset="2"/>
              <a:buNone/>
            </a:pPr>
            <a:r>
              <a:rPr lang="en-US" altLang="zh-CN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Seg[6:0]</a:t>
            </a:r>
            <a:endParaRPr lang="en-US" altLang="zh-CN" b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34" name="AutoShape 34"/>
          <p:cNvSpPr>
            <a:spLocks noChangeArrowheads="1"/>
          </p:cNvSpPr>
          <p:nvPr/>
        </p:nvSpPr>
        <p:spPr bwMode="auto">
          <a:xfrm>
            <a:off x="3995738" y="2420938"/>
            <a:ext cx="288925" cy="936625"/>
          </a:xfrm>
          <a:prstGeom prst="downArrow">
            <a:avLst>
              <a:gd name="adj1" fmla="val 50000"/>
              <a:gd name="adj2" fmla="val 81029"/>
            </a:avLst>
          </a:prstGeom>
          <a:solidFill>
            <a:srgbClr val="FFFF66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3130550" y="1887538"/>
            <a:ext cx="4032250" cy="719137"/>
            <a:chOff x="3203575" y="2032089"/>
            <a:chExt cx="4032721" cy="719049"/>
          </a:xfrm>
        </p:grpSpPr>
        <p:sp>
          <p:nvSpPr>
            <p:cNvPr id="27668" name="AutoShape 9"/>
            <p:cNvSpPr>
              <a:spLocks noChangeArrowheads="1"/>
            </p:cNvSpPr>
            <p:nvPr/>
          </p:nvSpPr>
          <p:spPr bwMode="auto">
            <a:xfrm>
              <a:off x="3203575" y="2492375"/>
              <a:ext cx="4032721" cy="258763"/>
            </a:xfrm>
            <a:prstGeom prst="rightArrow">
              <a:avLst>
                <a:gd name="adj1" fmla="val 50000"/>
                <a:gd name="adj2" fmla="val 250653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669" name="Text Box 26"/>
            <p:cNvSpPr txBox="1">
              <a:spLocks noChangeArrowheads="1"/>
            </p:cNvSpPr>
            <p:nvPr/>
          </p:nvSpPr>
          <p:spPr bwMode="auto">
            <a:xfrm>
              <a:off x="4788173" y="2032089"/>
              <a:ext cx="1512888" cy="462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b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sel[1:0]</a:t>
              </a:r>
              <a:endParaRPr lang="en-US" altLang="zh-CN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Group 39"/>
          <p:cNvGrpSpPr/>
          <p:nvPr/>
        </p:nvGrpSpPr>
        <p:grpSpPr bwMode="auto">
          <a:xfrm>
            <a:off x="2159000" y="3429000"/>
            <a:ext cx="2555875" cy="1836738"/>
            <a:chOff x="1360" y="2160"/>
            <a:chExt cx="1701" cy="1157"/>
          </a:xfrm>
        </p:grpSpPr>
        <p:sp>
          <p:nvSpPr>
            <p:cNvPr id="27663" name="Rectangle 7"/>
            <p:cNvSpPr>
              <a:spLocks noChangeArrowheads="1"/>
            </p:cNvSpPr>
            <p:nvPr/>
          </p:nvSpPr>
          <p:spPr bwMode="auto">
            <a:xfrm>
              <a:off x="2154" y="2160"/>
              <a:ext cx="907" cy="1157"/>
            </a:xfrm>
            <a:prstGeom prst="rect">
              <a:avLst/>
            </a:prstGeom>
            <a:solidFill>
              <a:srgbClr val="DD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 typeface="Monotype Sorts" pitchFamily="2" charset="2"/>
                <a:buNone/>
              </a:pPr>
              <a:r>
                <a:rPr lang="zh-CN" altLang="en-US" sz="3200" b="0">
                  <a:latin typeface="Arial" panose="020B0604020202020204" pitchFamily="34" charset="0"/>
                  <a:ea typeface="黑体" panose="02010609060101010101" pitchFamily="49" charset="-122"/>
                </a:rPr>
                <a:t>数据</a:t>
              </a:r>
              <a:endParaRPr lang="zh-CN" altLang="en-US" sz="3200" b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 typeface="Monotype Sorts" pitchFamily="2" charset="2"/>
                <a:buNone/>
              </a:pPr>
              <a:r>
                <a:rPr lang="zh-CN" altLang="en-US" sz="3200" b="0">
                  <a:latin typeface="Arial" panose="020B0604020202020204" pitchFamily="34" charset="0"/>
                  <a:ea typeface="黑体" panose="02010609060101010101" pitchFamily="49" charset="-122"/>
                </a:rPr>
                <a:t>选择</a:t>
              </a:r>
              <a:endParaRPr lang="zh-CN" altLang="en-US" sz="32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664" name="AutoShape 14"/>
            <p:cNvSpPr>
              <a:spLocks noChangeArrowheads="1"/>
            </p:cNvSpPr>
            <p:nvPr/>
          </p:nvSpPr>
          <p:spPr bwMode="auto">
            <a:xfrm>
              <a:off x="1406" y="2478"/>
              <a:ext cx="726" cy="91"/>
            </a:xfrm>
            <a:prstGeom prst="rightArrow">
              <a:avLst>
                <a:gd name="adj1" fmla="val 50000"/>
                <a:gd name="adj2" fmla="val 199414"/>
              </a:avLst>
            </a:prstGeom>
            <a:solidFill>
              <a:srgbClr val="003300"/>
            </a:solidFill>
            <a:ln w="57150">
              <a:solidFill>
                <a:srgbClr val="008A00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665" name="AutoShape 15"/>
            <p:cNvSpPr>
              <a:spLocks noChangeArrowheads="1"/>
            </p:cNvSpPr>
            <p:nvPr/>
          </p:nvSpPr>
          <p:spPr bwMode="auto">
            <a:xfrm>
              <a:off x="1383" y="2886"/>
              <a:ext cx="726" cy="91"/>
            </a:xfrm>
            <a:prstGeom prst="rightArrow">
              <a:avLst>
                <a:gd name="adj1" fmla="val 50000"/>
                <a:gd name="adj2" fmla="val 199414"/>
              </a:avLst>
            </a:prstGeom>
            <a:solidFill>
              <a:srgbClr val="003300"/>
            </a:solidFill>
            <a:ln w="57150">
              <a:solidFill>
                <a:srgbClr val="008A00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666" name="Text Box 36"/>
            <p:cNvSpPr txBox="1">
              <a:spLocks noChangeArrowheads="1"/>
            </p:cNvSpPr>
            <p:nvPr/>
          </p:nvSpPr>
          <p:spPr bwMode="auto">
            <a:xfrm>
              <a:off x="1360" y="2228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Q0[3:0]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27667" name="Text Box 37"/>
            <p:cNvSpPr txBox="1">
              <a:spLocks noChangeArrowheads="1"/>
            </p:cNvSpPr>
            <p:nvPr/>
          </p:nvSpPr>
          <p:spPr bwMode="auto">
            <a:xfrm>
              <a:off x="1383" y="2659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Q1[3:0]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nimBg="1"/>
      <p:bldP spid="128006" grpId="0"/>
      <p:bldP spid="128024" grpId="0" animBg="1"/>
      <p:bldP spid="128027" grpId="0" animBg="1"/>
      <p:bldP spid="128028" grpId="0"/>
      <p:bldP spid="1280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73025"/>
            <a:ext cx="6307138" cy="1052513"/>
          </a:xfrm>
        </p:spPr>
        <p:txBody>
          <a:bodyPr/>
          <a:lstStyle/>
          <a:p>
            <a:pPr eaLnBrk="1" hangingPunct="1"/>
            <a:r>
              <a:rPr lang="zh-CN" altLang="en-US" sz="5400" smtClean="0">
                <a:solidFill>
                  <a:srgbClr val="0066FF"/>
                </a:solidFill>
                <a:ea typeface="黑体" panose="02010609060101010101" pitchFamily="49" charset="-122"/>
              </a:rPr>
              <a:t>作 业</a:t>
            </a:r>
            <a:endParaRPr lang="zh-CN" altLang="en-US" sz="5400" smtClean="0">
              <a:solidFill>
                <a:srgbClr val="0066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39750" y="1916113"/>
          <a:ext cx="2736850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" r:id="rId1" imgW="3938905" imgH="3421380" progId="MS_ClipArt_Gallery.2">
                  <p:embed/>
                </p:oleObj>
              </mc:Choice>
              <mc:Fallback>
                <p:oleObj name="" r:id="rId1" imgW="3938905" imgH="342138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2736850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683000" y="1462088"/>
            <a:ext cx="504031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>
                <a:latin typeface="Arial" panose="020B0604020202020204" pitchFamily="34" charset="0"/>
              </a:rPr>
              <a:t>4.  </a:t>
            </a:r>
            <a:r>
              <a:rPr lang="zh-CN" altLang="en-US" b="0">
                <a:latin typeface="Arial" panose="020B0604020202020204" pitchFamily="34" charset="0"/>
              </a:rPr>
              <a:t>采用自顶向下的设计方法，完成</a:t>
            </a:r>
            <a:r>
              <a:rPr lang="en-US" altLang="zh-CN" b="0">
                <a:latin typeface="Arial" panose="020B0604020202020204" pitchFamily="34" charset="0"/>
              </a:rPr>
              <a:t>0-99</a:t>
            </a:r>
            <a:r>
              <a:rPr lang="zh-CN" altLang="en-US" b="0">
                <a:latin typeface="Arial" panose="020B0604020202020204" pitchFamily="34" charset="0"/>
              </a:rPr>
              <a:t>的计数及显示，输出用两个数码管。</a:t>
            </a:r>
            <a:endParaRPr lang="zh-CN" altLang="en-US" b="0">
              <a:latin typeface="Arial" panose="020B0604020202020204" pitchFamily="34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8" y="4527550"/>
            <a:ext cx="3913187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组合 17"/>
          <p:cNvGrpSpPr/>
          <p:nvPr/>
        </p:nvGrpSpPr>
        <p:grpSpPr bwMode="auto">
          <a:xfrm>
            <a:off x="3995738" y="2905125"/>
            <a:ext cx="3852862" cy="1387475"/>
            <a:chOff x="1115616" y="2533496"/>
            <a:chExt cx="3852862" cy="1387475"/>
          </a:xfrm>
        </p:grpSpPr>
        <p:grpSp>
          <p:nvGrpSpPr>
            <p:cNvPr id="28679" name="Group 27"/>
            <p:cNvGrpSpPr/>
            <p:nvPr/>
          </p:nvGrpSpPr>
          <p:grpSpPr bwMode="auto">
            <a:xfrm>
              <a:off x="1115616" y="2533496"/>
              <a:ext cx="3852862" cy="1387475"/>
              <a:chOff x="703" y="1763"/>
              <a:chExt cx="2427" cy="874"/>
            </a:xfrm>
          </p:grpSpPr>
          <p:sp>
            <p:nvSpPr>
              <p:cNvPr id="28681" name="Text Box 14"/>
              <p:cNvSpPr txBox="1">
                <a:spLocks noChangeArrowheads="1"/>
              </p:cNvSpPr>
              <p:nvPr/>
            </p:nvSpPr>
            <p:spPr bwMode="auto">
              <a:xfrm>
                <a:off x="998" y="1843"/>
                <a:ext cx="20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682" name="AutoShape 15"/>
              <p:cNvSpPr>
                <a:spLocks noChangeArrowheads="1"/>
              </p:cNvSpPr>
              <p:nvPr/>
            </p:nvSpPr>
            <p:spPr bwMode="auto">
              <a:xfrm>
                <a:off x="1406" y="1775"/>
                <a:ext cx="817" cy="862"/>
              </a:xfrm>
              <a:prstGeom prst="flowChartProcess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683" name="Line 16"/>
              <p:cNvSpPr>
                <a:spLocks noChangeShapeType="1"/>
              </p:cNvSpPr>
              <p:nvPr/>
            </p:nvSpPr>
            <p:spPr bwMode="auto">
              <a:xfrm>
                <a:off x="703" y="1979"/>
                <a:ext cx="7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4" name="Line 17"/>
              <p:cNvSpPr>
                <a:spLocks noChangeShapeType="1"/>
              </p:cNvSpPr>
              <p:nvPr/>
            </p:nvSpPr>
            <p:spPr bwMode="auto">
              <a:xfrm>
                <a:off x="703" y="2229"/>
                <a:ext cx="7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5" name="Line 18"/>
              <p:cNvSpPr>
                <a:spLocks noChangeShapeType="1"/>
              </p:cNvSpPr>
              <p:nvPr/>
            </p:nvSpPr>
            <p:spPr bwMode="auto">
              <a:xfrm>
                <a:off x="703" y="2501"/>
                <a:ext cx="7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6" name="AutoShape 19"/>
              <p:cNvSpPr>
                <a:spLocks noChangeArrowheads="1"/>
              </p:cNvSpPr>
              <p:nvPr/>
            </p:nvSpPr>
            <p:spPr bwMode="auto">
              <a:xfrm>
                <a:off x="2223" y="1978"/>
                <a:ext cx="907" cy="181"/>
              </a:xfrm>
              <a:prstGeom prst="rightArrow">
                <a:avLst>
                  <a:gd name="adj1" fmla="val 50000"/>
                  <a:gd name="adj2" fmla="val 125253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687" name="AutoShape 20"/>
              <p:cNvSpPr>
                <a:spLocks noChangeArrowheads="1"/>
              </p:cNvSpPr>
              <p:nvPr/>
            </p:nvSpPr>
            <p:spPr bwMode="auto">
              <a:xfrm>
                <a:off x="2223" y="2296"/>
                <a:ext cx="907" cy="181"/>
              </a:xfrm>
              <a:prstGeom prst="rightArrow">
                <a:avLst>
                  <a:gd name="adj1" fmla="val 50000"/>
                  <a:gd name="adj2" fmla="val 125253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688" name="Text Box 21"/>
              <p:cNvSpPr txBox="1">
                <a:spLocks noChangeArrowheads="1"/>
              </p:cNvSpPr>
              <p:nvPr/>
            </p:nvSpPr>
            <p:spPr bwMode="auto">
              <a:xfrm>
                <a:off x="922" y="1763"/>
                <a:ext cx="39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</a:rPr>
                  <a:t>clk</a:t>
                </a:r>
                <a:endParaRPr lang="en-US" altLang="zh-CN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8689" name="Text Box 22"/>
              <p:cNvSpPr txBox="1">
                <a:spLocks noChangeArrowheads="1"/>
              </p:cNvSpPr>
              <p:nvPr/>
            </p:nvSpPr>
            <p:spPr bwMode="auto">
              <a:xfrm>
                <a:off x="907" y="2020"/>
                <a:ext cx="56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</a:rPr>
                  <a:t>en</a:t>
                </a:r>
                <a:endParaRPr lang="en-US" altLang="zh-CN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8690" name="Text Box 23"/>
              <p:cNvSpPr txBox="1">
                <a:spLocks noChangeArrowheads="1"/>
              </p:cNvSpPr>
              <p:nvPr/>
            </p:nvSpPr>
            <p:spPr bwMode="auto">
              <a:xfrm>
                <a:off x="907" y="2292"/>
                <a:ext cx="56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</a:rPr>
                  <a:t>rst</a:t>
                </a:r>
                <a:endParaRPr lang="en-US" altLang="zh-CN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8691" name="Text Box 24"/>
              <p:cNvSpPr txBox="1">
                <a:spLocks noChangeArrowheads="1"/>
              </p:cNvSpPr>
              <p:nvPr/>
            </p:nvSpPr>
            <p:spPr bwMode="auto">
              <a:xfrm>
                <a:off x="2268" y="1774"/>
                <a:ext cx="70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sel[1:0]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692" name="Text Box 25"/>
              <p:cNvSpPr txBox="1">
                <a:spLocks noChangeArrowheads="1"/>
              </p:cNvSpPr>
              <p:nvPr/>
            </p:nvSpPr>
            <p:spPr bwMode="auto">
              <a:xfrm>
                <a:off x="2268" y="2115"/>
                <a:ext cx="70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seg[6:0]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680" name="文本框 21"/>
            <p:cNvSpPr txBox="1">
              <a:spLocks noChangeArrowheads="1"/>
            </p:cNvSpPr>
            <p:nvPr/>
          </p:nvSpPr>
          <p:spPr bwMode="auto">
            <a:xfrm>
              <a:off x="2407641" y="2892613"/>
              <a:ext cx="10798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模</a:t>
              </a:r>
              <a:r>
                <a:rPr lang="en-US" altLang="zh-CN" sz="1800">
                  <a:latin typeface="Arial" panose="020B0604020202020204" pitchFamily="34" charset="0"/>
                </a:rPr>
                <a:t>100</a:t>
              </a:r>
              <a:endParaRPr lang="en-US" altLang="zh-CN" sz="1800"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计数器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11188" y="2241550"/>
            <a:ext cx="76327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4400">
                <a:solidFill>
                  <a:srgbClr val="DE0000"/>
                </a:solidFill>
                <a:latin typeface="Arial" panose="020B0604020202020204" pitchFamily="34" charset="0"/>
              </a:rPr>
              <a:t>多功能秒表设计与实现</a:t>
            </a:r>
            <a:endParaRPr lang="zh-CN" altLang="en-US" sz="4400">
              <a:solidFill>
                <a:srgbClr val="DE00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矩形 3"/>
          <p:cNvSpPr>
            <a:spLocks noChangeArrowheads="1"/>
          </p:cNvSpPr>
          <p:nvPr/>
        </p:nvSpPr>
        <p:spPr bwMode="auto">
          <a:xfrm>
            <a:off x="2484438" y="292100"/>
            <a:ext cx="45275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DE00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实 验 五  秒表</a:t>
            </a:r>
            <a:endParaRPr lang="en-US" altLang="zh-CN" sz="4000" b="0">
              <a:solidFill>
                <a:srgbClr val="DE0000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33375"/>
            <a:ext cx="6321425" cy="684213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zh-CN" altLang="en-US" sz="3600" smtClean="0">
                <a:solidFill>
                  <a:srgbClr val="D60093"/>
                </a:solidFill>
                <a:ea typeface="黑体" panose="02010609060101010101" pitchFamily="49" charset="-122"/>
              </a:rPr>
              <a:t>指标</a:t>
            </a:r>
            <a:endParaRPr lang="zh-CN" altLang="en-US" sz="3600" smtClean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05" y="1268730"/>
            <a:ext cx="8029575" cy="4728845"/>
          </a:xfrm>
          <a:solidFill>
            <a:srgbClr val="FFFFFF"/>
          </a:solidFill>
          <a:ln cap="flat">
            <a:solidFill>
              <a:srgbClr val="000000"/>
            </a:solidFill>
            <a:round/>
          </a:ln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、秒表精度为</a:t>
            </a: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0.01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秒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、秒表计时范围为：</a:t>
            </a: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小时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3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、设置开始计时</a:t>
            </a: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/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停止计时、复位两个按钮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、显示工作方式：用六位</a:t>
            </a: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BCD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七段数码管显示读数。显示格式：</a:t>
            </a: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spcBef>
                <a:spcPts val="3000"/>
              </a:spcBef>
              <a:buFont typeface="Symbol" panose="05050102010706020507" pitchFamily="18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扩展功能：</a:t>
            </a: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</a:t>
            </a: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）按键消抖；</a:t>
            </a: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buFont typeface="Symbol" panose="05050102010706020507" pitchFamily="18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</a:t>
            </a: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）计次：</a:t>
            </a:r>
            <a:r>
              <a:rPr lang="zh-CN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分别存储三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次及以上</a:t>
            </a:r>
            <a:r>
              <a:rPr lang="zh-CN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时间并分时回放显示</a:t>
            </a: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手动或自动）</a:t>
            </a: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spcBef>
                <a:spcPts val="1200"/>
              </a:spcBef>
              <a:buFont typeface="Symbol" panose="05050102010706020507" pitchFamily="18" charset="2"/>
              <a:buNone/>
            </a:pPr>
            <a:r>
              <a:rPr lang="zh-CN" altLang="en-US" sz="2000" b="1" smtClean="0">
                <a:solidFill>
                  <a:srgbClr val="0000DA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备注：根据开发板资源，显示采用外扩数码管</a:t>
            </a:r>
            <a:r>
              <a:rPr lang="zh-CN" altLang="en-US" sz="2000" b="1" smtClean="0">
                <a:solidFill>
                  <a:srgbClr val="0000DA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进行</a:t>
            </a:r>
            <a:endParaRPr lang="zh-CN" altLang="en-US" sz="2000" b="1" smtClean="0">
              <a:solidFill>
                <a:srgbClr val="0000DA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grpSp>
        <p:nvGrpSpPr>
          <p:cNvPr id="30724" name="Group 51"/>
          <p:cNvGrpSpPr/>
          <p:nvPr/>
        </p:nvGrpSpPr>
        <p:grpSpPr bwMode="auto">
          <a:xfrm>
            <a:off x="1692275" y="3071813"/>
            <a:ext cx="4495800" cy="1004887"/>
            <a:chOff x="1008" y="2928"/>
            <a:chExt cx="2832" cy="530"/>
          </a:xfrm>
        </p:grpSpPr>
        <p:grpSp>
          <p:nvGrpSpPr>
            <p:cNvPr id="30725" name="Group 49"/>
            <p:cNvGrpSpPr/>
            <p:nvPr/>
          </p:nvGrpSpPr>
          <p:grpSpPr bwMode="auto">
            <a:xfrm>
              <a:off x="1008" y="2928"/>
              <a:ext cx="1944" cy="336"/>
              <a:chOff x="1008" y="2928"/>
              <a:chExt cx="1944" cy="336"/>
            </a:xfrm>
          </p:grpSpPr>
          <p:grpSp>
            <p:nvGrpSpPr>
              <p:cNvPr id="30727" name="Group 31"/>
              <p:cNvGrpSpPr/>
              <p:nvPr/>
            </p:nvGrpSpPr>
            <p:grpSpPr bwMode="auto">
              <a:xfrm>
                <a:off x="1304" y="2928"/>
                <a:ext cx="192" cy="336"/>
                <a:chOff x="960" y="2592"/>
                <a:chExt cx="192" cy="336"/>
              </a:xfrm>
            </p:grpSpPr>
            <p:sp>
              <p:nvSpPr>
                <p:cNvPr id="30743" name="Rectangle 13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744" name="Line 14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28" name="Group 32"/>
              <p:cNvGrpSpPr/>
              <p:nvPr/>
            </p:nvGrpSpPr>
            <p:grpSpPr bwMode="auto">
              <a:xfrm>
                <a:off x="1008" y="2928"/>
                <a:ext cx="192" cy="336"/>
                <a:chOff x="960" y="2592"/>
                <a:chExt cx="192" cy="336"/>
              </a:xfrm>
            </p:grpSpPr>
            <p:sp>
              <p:nvSpPr>
                <p:cNvPr id="30741" name="Rectangle 33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742" name="Line 34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29" name="Group 35"/>
              <p:cNvGrpSpPr/>
              <p:nvPr/>
            </p:nvGrpSpPr>
            <p:grpSpPr bwMode="auto">
              <a:xfrm>
                <a:off x="1728" y="2928"/>
                <a:ext cx="192" cy="336"/>
                <a:chOff x="960" y="2592"/>
                <a:chExt cx="192" cy="336"/>
              </a:xfrm>
            </p:grpSpPr>
            <p:sp>
              <p:nvSpPr>
                <p:cNvPr id="30739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740" name="Line 37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30" name="Group 38"/>
              <p:cNvGrpSpPr/>
              <p:nvPr/>
            </p:nvGrpSpPr>
            <p:grpSpPr bwMode="auto">
              <a:xfrm>
                <a:off x="2016" y="2928"/>
                <a:ext cx="192" cy="336"/>
                <a:chOff x="960" y="2592"/>
                <a:chExt cx="192" cy="336"/>
              </a:xfrm>
            </p:grpSpPr>
            <p:sp>
              <p:nvSpPr>
                <p:cNvPr id="30737" name="Rectangle 39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738" name="Line 40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31" name="Group 41"/>
              <p:cNvGrpSpPr/>
              <p:nvPr/>
            </p:nvGrpSpPr>
            <p:grpSpPr bwMode="auto">
              <a:xfrm>
                <a:off x="2464" y="2928"/>
                <a:ext cx="192" cy="336"/>
                <a:chOff x="960" y="2592"/>
                <a:chExt cx="192" cy="336"/>
              </a:xfrm>
            </p:grpSpPr>
            <p:sp>
              <p:nvSpPr>
                <p:cNvPr id="30735" name="Rectangle 42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736" name="Line 43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32" name="Group 44"/>
              <p:cNvGrpSpPr/>
              <p:nvPr/>
            </p:nvGrpSpPr>
            <p:grpSpPr bwMode="auto">
              <a:xfrm>
                <a:off x="2760" y="2928"/>
                <a:ext cx="192" cy="336"/>
                <a:chOff x="960" y="2592"/>
                <a:chExt cx="192" cy="336"/>
              </a:xfrm>
            </p:grpSpPr>
            <p:sp>
              <p:nvSpPr>
                <p:cNvPr id="30733" name="Rectangle 45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734" name="Line 46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0726" name="Text Box 50"/>
            <p:cNvSpPr txBox="1">
              <a:spLocks noChangeArrowheads="1"/>
            </p:cNvSpPr>
            <p:nvPr/>
          </p:nvSpPr>
          <p:spPr bwMode="auto">
            <a:xfrm>
              <a:off x="1008" y="3264"/>
              <a:ext cx="28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  </a:t>
              </a:r>
              <a:r>
                <a: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rPr>
                <a:t>分             秒             </a:t>
              </a: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0.01</a:t>
              </a:r>
              <a:r>
                <a: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rPr>
                <a:t>秒</a:t>
              </a:r>
              <a:endParaRPr lang="zh-CN" altLang="en-US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303338" y="1457325"/>
            <a:ext cx="6846887" cy="4310063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600" b="1" smtClean="0"/>
              <a:t>实验一    </a:t>
            </a:r>
            <a:r>
              <a:rPr lang="en-US" altLang="zh-CN" sz="2600" b="1" smtClean="0"/>
              <a:t>EDA</a:t>
            </a:r>
            <a:r>
              <a:rPr lang="zh-CN" altLang="en-US" sz="2600" b="1" smtClean="0"/>
              <a:t>软硬件平台使用</a:t>
            </a:r>
            <a:endParaRPr lang="zh-CN" altLang="en-US" sz="2600" b="1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600" b="1" smtClean="0">
                <a:solidFill>
                  <a:srgbClr val="FF0000"/>
                </a:solidFill>
              </a:rPr>
              <a:t>实验二    分频器设计与实现</a:t>
            </a:r>
            <a:endParaRPr lang="zh-CN" altLang="en-US" sz="26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600" b="1" smtClean="0">
                <a:solidFill>
                  <a:srgbClr val="FF0000"/>
                </a:solidFill>
              </a:rPr>
              <a:t>实验三    按键消抖电路的设计与应用 </a:t>
            </a:r>
            <a:endParaRPr lang="zh-CN" altLang="en-US" sz="26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600" b="1" smtClean="0">
                <a:solidFill>
                  <a:srgbClr val="FF0000"/>
                </a:solidFill>
              </a:rPr>
              <a:t>实验四    </a:t>
            </a:r>
            <a:r>
              <a:rPr lang="en-US" altLang="zh-CN" sz="2600" b="1" smtClean="0">
                <a:solidFill>
                  <a:srgbClr val="FF0000"/>
                </a:solidFill>
              </a:rPr>
              <a:t>0-99</a:t>
            </a:r>
            <a:r>
              <a:rPr lang="zh-CN" altLang="en-US" sz="2600" b="1" smtClean="0">
                <a:solidFill>
                  <a:srgbClr val="FF0000"/>
                </a:solidFill>
              </a:rPr>
              <a:t>计数及扫描显示设计与实现</a:t>
            </a:r>
            <a:endParaRPr lang="zh-CN" altLang="en-US" sz="26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600" b="1" smtClean="0">
                <a:solidFill>
                  <a:srgbClr val="FF0000"/>
                </a:solidFill>
              </a:rPr>
              <a:t>实验五    秒表设计与实现</a:t>
            </a:r>
            <a:endParaRPr lang="zh-CN" altLang="en-US" sz="26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600" b="1" smtClean="0">
                <a:solidFill>
                  <a:srgbClr val="FF0000"/>
                </a:solidFill>
              </a:rPr>
              <a:t>实验六    多功能电子时钟设计与实现</a:t>
            </a:r>
            <a:endParaRPr lang="en-US" altLang="zh-CN" sz="26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600" b="1" smtClean="0">
                <a:solidFill>
                  <a:srgbClr val="FF0000"/>
                </a:solidFill>
              </a:rPr>
              <a:t>             （附带校时、闹钟与秒表嵌入）</a:t>
            </a:r>
            <a:endParaRPr lang="zh-CN" altLang="en-US" sz="2600" b="1" smtClean="0">
              <a:solidFill>
                <a:srgbClr val="FF0000"/>
              </a:solidFill>
            </a:endParaRPr>
          </a:p>
        </p:txBody>
      </p:sp>
      <p:sp>
        <p:nvSpPr>
          <p:cNvPr id="7171" name="矩形 3"/>
          <p:cNvSpPr>
            <a:spLocks noChangeArrowheads="1"/>
          </p:cNvSpPr>
          <p:nvPr/>
        </p:nvSpPr>
        <p:spPr bwMode="auto">
          <a:xfrm>
            <a:off x="2746375" y="398463"/>
            <a:ext cx="328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D6009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实验内容</a:t>
            </a:r>
            <a:endParaRPr lang="en-US" altLang="zh-CN" sz="4000" b="0">
              <a:solidFill>
                <a:srgbClr val="D60093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4"/>
          <p:cNvSpPr txBox="1">
            <a:spLocks noChangeArrowheads="1"/>
          </p:cNvSpPr>
          <p:nvPr/>
        </p:nvSpPr>
        <p:spPr bwMode="auto">
          <a:xfrm>
            <a:off x="684213" y="476250"/>
            <a:ext cx="3552825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Clr>
                <a:schemeClr val="accent2"/>
              </a:buClr>
              <a:defRPr/>
            </a:pPr>
            <a:r>
              <a:rPr lang="zh-CN" altLang="en-US" sz="3600" dirty="0">
                <a:solidFill>
                  <a:srgbClr val="D60093"/>
                </a:solidFill>
                <a:latin typeface="+mj-lt"/>
                <a:ea typeface="黑体" panose="02010609060101010101" pitchFamily="49" charset="-122"/>
                <a:cs typeface="+mj-cs"/>
              </a:rPr>
              <a:t>任务要求</a:t>
            </a:r>
            <a:endParaRPr lang="zh-CN" altLang="en-US" sz="3600" dirty="0">
              <a:solidFill>
                <a:srgbClr val="D60093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70339" name="矩形 8196"/>
          <p:cNvSpPr>
            <a:spLocks noChangeArrowheads="1"/>
          </p:cNvSpPr>
          <p:nvPr/>
        </p:nvSpPr>
        <p:spPr bwMode="auto">
          <a:xfrm>
            <a:off x="684213" y="1808163"/>
            <a:ext cx="7775575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8" rIns="69056" bIns="34528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noProof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（1）完成系统方案总体设计</a:t>
            </a:r>
            <a:endParaRPr lang="zh-CN" altLang="en-US" noProof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（2）利用硬件描述语言完成控制电路的设计、仿真</a:t>
            </a:r>
            <a:endParaRPr lang="zh-CN" altLang="en-US" noProof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（3）利用开发板完成系统的硬件实现</a:t>
            </a:r>
            <a:endParaRPr lang="zh-CN" altLang="en-US" noProof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（4）进行系统调试及功能测试</a:t>
            </a:r>
            <a:endParaRPr lang="zh-CN" altLang="en-US" noProof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15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（5）撰写设计报告</a:t>
            </a:r>
            <a:endParaRPr lang="zh-CN" altLang="en-US" noProof="1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6263" y="322263"/>
            <a:ext cx="6046787" cy="741362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zh-CN" altLang="en-US" sz="3600" b="1" kern="1200" dirty="0">
                <a:solidFill>
                  <a:srgbClr val="D60093"/>
                </a:solidFill>
                <a:ea typeface="黑体" panose="02010609060101010101" pitchFamily="49" charset="-122"/>
              </a:rPr>
              <a:t>系统组成（基本要求）</a:t>
            </a:r>
            <a:endParaRPr lang="zh-CN" altLang="en-US" sz="3600" b="1" kern="1200" dirty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  <p:sp>
        <p:nvSpPr>
          <p:cNvPr id="32771" name="Rectangle 59"/>
          <p:cNvSpPr>
            <a:spLocks noChangeArrowheads="1"/>
          </p:cNvSpPr>
          <p:nvPr/>
        </p:nvSpPr>
        <p:spPr bwMode="auto">
          <a:xfrm>
            <a:off x="2185988" y="1520825"/>
            <a:ext cx="5334000" cy="3962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48" name="Text Box 93"/>
          <p:cNvSpPr txBox="1">
            <a:spLocks noChangeArrowheads="1"/>
          </p:cNvSpPr>
          <p:nvPr/>
        </p:nvSpPr>
        <p:spPr bwMode="auto">
          <a:xfrm>
            <a:off x="2538413" y="3692525"/>
            <a:ext cx="914400" cy="73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eaLnBrk="1" hangingPunct="1">
              <a:lnSpc>
                <a:spcPct val="100000"/>
              </a:lnSpc>
              <a:buClrTx/>
              <a:buSzTx/>
              <a:buFontTx/>
              <a:buNone/>
              <a:defRPr sz="2400" b="0">
                <a:ea typeface="黑体" panose="02010609060101010101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latin typeface="Tahoma" panose="020B0604030504040204" pitchFamily="34" charset="0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latin typeface="Tahoma" panose="020B0604030504040204" pitchFamily="34" charset="0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r>
              <a:rPr lang="zh-CN" altLang="en-US" smtClean="0"/>
              <a:t>使能</a:t>
            </a:r>
            <a:endParaRPr lang="zh-CN" altLang="en-US" smtClean="0"/>
          </a:p>
          <a:p>
            <a:pPr algn="ctr">
              <a:defRPr/>
            </a:pPr>
            <a:r>
              <a:rPr lang="zh-CN" altLang="en-US" smtClean="0"/>
              <a:t>控制</a:t>
            </a:r>
            <a:endParaRPr lang="zh-CN" altLang="en-US" smtClean="0"/>
          </a:p>
        </p:txBody>
      </p:sp>
      <p:grpSp>
        <p:nvGrpSpPr>
          <p:cNvPr id="32773" name="Group 97"/>
          <p:cNvGrpSpPr/>
          <p:nvPr/>
        </p:nvGrpSpPr>
        <p:grpSpPr bwMode="auto">
          <a:xfrm>
            <a:off x="468313" y="1704975"/>
            <a:ext cx="8089900" cy="3819525"/>
            <a:chOff x="520" y="1323"/>
            <a:chExt cx="5096" cy="2406"/>
          </a:xfrm>
        </p:grpSpPr>
        <p:sp>
          <p:nvSpPr>
            <p:cNvPr id="32774" name="AutoShape 81"/>
            <p:cNvSpPr>
              <a:spLocks noChangeArrowheads="1"/>
            </p:cNvSpPr>
            <p:nvPr/>
          </p:nvSpPr>
          <p:spPr bwMode="auto">
            <a:xfrm>
              <a:off x="4752" y="1920"/>
              <a:ext cx="480" cy="384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751" name="Text Box 6"/>
            <p:cNvSpPr txBox="1">
              <a:spLocks noChangeArrowheads="1"/>
            </p:cNvSpPr>
            <p:nvPr/>
          </p:nvSpPr>
          <p:spPr bwMode="auto">
            <a:xfrm>
              <a:off x="2736" y="1440"/>
              <a:ext cx="480" cy="21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zh-CN" altLang="en-US" b="0" smtClean="0">
                  <a:latin typeface="Arial" panose="020B0604020202020204" pitchFamily="34" charset="0"/>
                  <a:ea typeface="黑体" panose="02010609060101010101" pitchFamily="49" charset="-122"/>
                </a:rPr>
                <a:t>计</a:t>
              </a:r>
              <a:endParaRPr lang="zh-CN" altLang="en-US" b="0" smtClean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zh-CN" altLang="en-US" b="0" smtClean="0">
                  <a:latin typeface="Arial" panose="020B0604020202020204" pitchFamily="34" charset="0"/>
                  <a:ea typeface="黑体" panose="02010609060101010101" pitchFamily="49" charset="-122"/>
                </a:rPr>
                <a:t>数</a:t>
              </a:r>
              <a:endParaRPr lang="zh-CN" altLang="en-US" b="0" smtClean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zh-CN" altLang="en-US" b="0" smtClean="0">
                  <a:latin typeface="Arial" panose="020B0604020202020204" pitchFamily="34" charset="0"/>
                  <a:ea typeface="黑体" panose="02010609060101010101" pitchFamily="49" charset="-122"/>
                </a:rPr>
                <a:t>器</a:t>
              </a:r>
              <a:endParaRPr lang="zh-CN" altLang="en-US" b="0" smtClean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648" y="1488"/>
              <a:ext cx="656" cy="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zh-CN" altLang="en-US" b="0" dirty="0" smtClean="0">
                  <a:latin typeface="Arial" panose="020B0604020202020204" pitchFamily="34" charset="0"/>
                  <a:ea typeface="黑体" panose="02010609060101010101" pitchFamily="49" charset="-122"/>
                </a:rPr>
                <a:t>石英</a:t>
              </a:r>
              <a:endPara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zh-CN" altLang="en-US" b="0" dirty="0" smtClean="0">
                  <a:latin typeface="Arial" panose="020B0604020202020204" pitchFamily="34" charset="0"/>
                  <a:ea typeface="黑体" panose="02010609060101010101" pitchFamily="49" charset="-122"/>
                </a:rPr>
                <a:t>振荡器</a:t>
              </a:r>
              <a:endParaRPr lang="zh-CN" altLang="en-US" b="0" dirty="0" smtClean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753" name="Text Box 12"/>
            <p:cNvSpPr txBox="1">
              <a:spLocks noChangeArrowheads="1"/>
            </p:cNvSpPr>
            <p:nvPr/>
          </p:nvSpPr>
          <p:spPr bwMode="auto">
            <a:xfrm>
              <a:off x="1872" y="1323"/>
              <a:ext cx="480" cy="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100000"/>
                </a:lnSpc>
                <a:buClrTx/>
                <a:buSzTx/>
                <a:buFontTx/>
                <a:buNone/>
                <a:defRPr sz="2400" b="0"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zh-CN" altLang="en-US" smtClean="0"/>
                <a:t>分</a:t>
              </a:r>
              <a:endParaRPr lang="zh-CN" altLang="en-US" smtClean="0"/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mtClean="0"/>
                <a:t>频</a:t>
              </a:r>
              <a:endParaRPr lang="zh-CN" altLang="en-US" smtClean="0"/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mtClean="0"/>
                <a:t>器</a:t>
              </a:r>
              <a:endParaRPr lang="zh-CN" altLang="en-US" smtClean="0"/>
            </a:p>
          </p:txBody>
        </p:sp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3592" y="1440"/>
              <a:ext cx="1152" cy="15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zh-CN" altLang="en-US" b="0" smtClean="0">
                  <a:latin typeface="Arial" panose="020B0604020202020204" pitchFamily="34" charset="0"/>
                  <a:ea typeface="黑体" panose="02010609060101010101" pitchFamily="49" charset="-122"/>
                </a:rPr>
                <a:t>显示</a:t>
              </a:r>
              <a:endParaRPr lang="zh-CN" altLang="en-US" b="0" smtClean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zh-CN" altLang="en-US" b="0" smtClean="0">
                  <a:latin typeface="Arial" panose="020B0604020202020204" pitchFamily="34" charset="0"/>
                  <a:ea typeface="黑体" panose="02010609060101010101" pitchFamily="49" charset="-122"/>
                </a:rPr>
                <a:t>控制</a:t>
              </a:r>
              <a:endParaRPr lang="zh-CN" altLang="en-US" b="0" smtClean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endParaRPr lang="en-US" altLang="zh-CN" b="0" smtClean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755" name="Text Box 15"/>
            <p:cNvSpPr txBox="1">
              <a:spLocks noChangeArrowheads="1"/>
            </p:cNvSpPr>
            <p:nvPr/>
          </p:nvSpPr>
          <p:spPr bwMode="auto">
            <a:xfrm>
              <a:off x="520" y="2544"/>
              <a:ext cx="922" cy="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100000"/>
                </a:lnSpc>
                <a:buClrTx/>
                <a:buSzTx/>
                <a:buFontTx/>
                <a:buNone/>
                <a:defRPr sz="2400" b="0"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mtClean="0"/>
                <a:t>开始</a:t>
              </a:r>
              <a:r>
                <a:rPr lang="en-US" altLang="zh-CN" smtClean="0"/>
                <a:t>/</a:t>
              </a:r>
              <a:r>
                <a:rPr lang="zh-CN" altLang="en-US" smtClean="0"/>
                <a:t>停止按键</a:t>
              </a:r>
              <a:endParaRPr lang="zh-CN" altLang="en-US" smtClean="0"/>
            </a:p>
          </p:txBody>
        </p:sp>
        <p:sp>
          <p:nvSpPr>
            <p:cNvPr id="32780" name="Line 20"/>
            <p:cNvSpPr>
              <a:spLocks noChangeShapeType="1"/>
            </p:cNvSpPr>
            <p:nvPr/>
          </p:nvSpPr>
          <p:spPr bwMode="auto">
            <a:xfrm>
              <a:off x="1376" y="3456"/>
              <a:ext cx="13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Line 33"/>
            <p:cNvSpPr>
              <a:spLocks noChangeShapeType="1"/>
            </p:cNvSpPr>
            <p:nvPr/>
          </p:nvSpPr>
          <p:spPr bwMode="auto">
            <a:xfrm>
              <a:off x="2352" y="172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Text Box 44"/>
            <p:cNvSpPr txBox="1">
              <a:spLocks noChangeArrowheads="1"/>
            </p:cNvSpPr>
            <p:nvPr/>
          </p:nvSpPr>
          <p:spPr bwMode="auto">
            <a:xfrm>
              <a:off x="5232" y="1440"/>
              <a:ext cx="384" cy="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zh-CN" altLang="en-US" b="0" smtClean="0">
                  <a:latin typeface="Arial" panose="020B0604020202020204" pitchFamily="34" charset="0"/>
                  <a:ea typeface="黑体" panose="02010609060101010101" pitchFamily="49" charset="-122"/>
                </a:rPr>
                <a:t>时间</a:t>
              </a:r>
              <a:endParaRPr lang="zh-CN" altLang="en-US" b="0" smtClean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zh-CN" altLang="en-US" b="0" smtClean="0">
                  <a:latin typeface="Arial" panose="020B0604020202020204" pitchFamily="34" charset="0"/>
                  <a:ea typeface="黑体" panose="02010609060101010101" pitchFamily="49" charset="-122"/>
                </a:rPr>
                <a:t>显示</a:t>
              </a:r>
              <a:endParaRPr lang="zh-CN" altLang="en-US" b="0" smtClean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759" name="Text Box 89"/>
            <p:cNvSpPr txBox="1">
              <a:spLocks noChangeArrowheads="1"/>
            </p:cNvSpPr>
            <p:nvPr/>
          </p:nvSpPr>
          <p:spPr bwMode="auto">
            <a:xfrm>
              <a:off x="648" y="3171"/>
              <a:ext cx="768" cy="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ct val="120000"/>
                </a:lnSpc>
                <a:buClrTx/>
                <a:buSzTx/>
                <a:buFontTx/>
                <a:buNone/>
                <a:defRPr sz="2400" b="0"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mtClean="0"/>
                <a:t>复位</a:t>
              </a:r>
              <a:endParaRPr lang="zh-CN" altLang="en-US" smtClean="0"/>
            </a:p>
            <a:p>
              <a:pPr>
                <a:defRPr/>
              </a:pPr>
              <a:r>
                <a:rPr lang="zh-CN" altLang="en-US" smtClean="0"/>
                <a:t>按键</a:t>
              </a:r>
              <a:endParaRPr lang="zh-CN" altLang="en-US" smtClean="0"/>
            </a:p>
          </p:txBody>
        </p:sp>
        <p:sp>
          <p:nvSpPr>
            <p:cNvPr id="32784" name="AutoShape 90"/>
            <p:cNvSpPr>
              <a:spLocks noChangeArrowheads="1"/>
            </p:cNvSpPr>
            <p:nvPr/>
          </p:nvSpPr>
          <p:spPr bwMode="auto">
            <a:xfrm>
              <a:off x="3216" y="1968"/>
              <a:ext cx="384" cy="38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5" name="Line 21"/>
            <p:cNvSpPr>
              <a:spLocks noChangeShapeType="1"/>
            </p:cNvSpPr>
            <p:nvPr/>
          </p:nvSpPr>
          <p:spPr bwMode="auto">
            <a:xfrm>
              <a:off x="1312" y="1728"/>
              <a:ext cx="57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Line 94"/>
            <p:cNvSpPr>
              <a:spLocks noChangeShapeType="1"/>
            </p:cNvSpPr>
            <p:nvPr/>
          </p:nvSpPr>
          <p:spPr bwMode="auto">
            <a:xfrm>
              <a:off x="1440" y="2784"/>
              <a:ext cx="4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Line 95"/>
            <p:cNvSpPr>
              <a:spLocks noChangeShapeType="1"/>
            </p:cNvSpPr>
            <p:nvPr/>
          </p:nvSpPr>
          <p:spPr bwMode="auto">
            <a:xfrm>
              <a:off x="2408" y="2784"/>
              <a:ext cx="3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 txBox="1">
            <a:spLocks noGrp="1" noChangeArrowheads="1"/>
          </p:cNvSpPr>
          <p:nvPr/>
        </p:nvSpPr>
        <p:spPr bwMode="auto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23AC7F2D-3195-46C1-98C5-0A68C775E8AD}" type="slidenum">
              <a:rPr lang="zh-CN" altLang="en-US" sz="1200" b="0">
                <a:latin typeface="Arial" panose="020B0604020202020204" pitchFamily="34" charset="0"/>
              </a:rPr>
            </a:fld>
            <a:endParaRPr lang="zh-CN" altLang="en-US" sz="1200" b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6588125" cy="922338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zh-CN" altLang="en-US" sz="3600" b="1" kern="1200" dirty="0">
                <a:solidFill>
                  <a:srgbClr val="D60093"/>
                </a:solidFill>
                <a:ea typeface="黑体" panose="02010609060101010101" pitchFamily="49" charset="-122"/>
              </a:rPr>
              <a:t>系统组成（扩展要求）</a:t>
            </a:r>
            <a:endParaRPr lang="zh-CN" altLang="en-US" sz="3600" b="1" kern="1200" dirty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332230" y="1700530"/>
          <a:ext cx="6851650" cy="413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" r:id="rId1" imgW="5288915" imgH="3254375" progId="Visio.Drawing.11">
                  <p:embed/>
                </p:oleObj>
              </mc:Choice>
              <mc:Fallback>
                <p:oleObj name="" r:id="rId1" imgW="5288915" imgH="325437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30" y="1700530"/>
                        <a:ext cx="6851650" cy="4132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 txBox="1">
            <a:spLocks noGrp="1" noChangeArrowheads="1"/>
          </p:cNvSpPr>
          <p:nvPr/>
        </p:nvSpPr>
        <p:spPr bwMode="auto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0EC25F35-C401-4F8C-AA0D-C63E4C3C8697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714375" y="404813"/>
            <a:ext cx="3733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accent2"/>
              </a:buClr>
              <a:buSzTx/>
              <a:buFont typeface="Monotype Sorts" pitchFamily="2" charset="2"/>
              <a:buNone/>
              <a:defRPr/>
            </a:pPr>
            <a:r>
              <a:rPr lang="zh-CN" altLang="en-US" sz="3600" dirty="0">
                <a:solidFill>
                  <a:srgbClr val="D60093"/>
                </a:solidFill>
                <a:latin typeface="+mj-lt"/>
                <a:ea typeface="黑体" panose="02010609060101010101" pitchFamily="49" charset="-122"/>
                <a:cs typeface="+mj-cs"/>
              </a:rPr>
              <a:t>内部模块</a:t>
            </a:r>
            <a:endParaRPr lang="zh-CN" altLang="en-US" sz="3600" dirty="0">
              <a:solidFill>
                <a:srgbClr val="D60093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36868" name="Group 4"/>
          <p:cNvGrpSpPr/>
          <p:nvPr/>
        </p:nvGrpSpPr>
        <p:grpSpPr bwMode="auto">
          <a:xfrm>
            <a:off x="755650" y="1844675"/>
            <a:ext cx="7848600" cy="2962275"/>
            <a:chOff x="521" y="1609"/>
            <a:chExt cx="4625" cy="1504"/>
          </a:xfrm>
        </p:grpSpPr>
        <p:sp>
          <p:nvSpPr>
            <p:cNvPr id="36869" name="Text Box 3"/>
            <p:cNvSpPr txBox="1">
              <a:spLocks noChangeArrowheads="1"/>
            </p:cNvSpPr>
            <p:nvPr/>
          </p:nvSpPr>
          <p:spPr bwMode="auto">
            <a:xfrm>
              <a:off x="538" y="1609"/>
              <a:ext cx="38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566" y="1707"/>
              <a:ext cx="998" cy="4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输入读取</a:t>
              </a:r>
              <a:endParaRPr lang="zh-CN" altLang="en-US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模块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2199" y="1707"/>
              <a:ext cx="998" cy="4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数据处理</a:t>
              </a:r>
              <a:r>
                <a:rPr lang="en-US" altLang="zh-CN">
                  <a:latin typeface="Arial" panose="020B0604020202020204" pitchFamily="34" charset="0"/>
                </a:rPr>
                <a:t>/</a:t>
              </a:r>
              <a:endParaRPr lang="en-US" altLang="zh-CN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控制模块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3877" y="1707"/>
              <a:ext cx="998" cy="4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输出驱动</a:t>
              </a:r>
              <a:endParaRPr lang="zh-CN" altLang="en-US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模块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1564" y="1934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3197" y="1934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521" y="2569"/>
              <a:ext cx="498" cy="4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分频</a:t>
              </a:r>
              <a:endParaRPr lang="zh-CN" altLang="en-US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器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1156" y="2569"/>
              <a:ext cx="499" cy="4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消抖</a:t>
              </a:r>
              <a:endParaRPr lang="zh-CN" altLang="en-US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电路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2108" y="2569"/>
              <a:ext cx="499" cy="4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计数</a:t>
              </a:r>
              <a:endParaRPr lang="zh-CN" altLang="en-US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器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2743" y="2569"/>
              <a:ext cx="499" cy="4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存取</a:t>
              </a:r>
              <a:endParaRPr lang="zh-CN" altLang="en-US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电路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3605" y="2569"/>
              <a:ext cx="453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扫描</a:t>
              </a:r>
              <a:endParaRPr lang="zh-CN" altLang="en-US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电路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4149" y="2569"/>
              <a:ext cx="453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数据</a:t>
              </a:r>
              <a:endParaRPr lang="zh-CN" altLang="en-US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选择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4693" y="2569"/>
              <a:ext cx="453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七段</a:t>
              </a:r>
              <a:endParaRPr lang="zh-CN" altLang="en-US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译码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cxnSp>
          <p:nvCxnSpPr>
            <p:cNvPr id="36882" name="AutoShape 18"/>
            <p:cNvCxnSpPr>
              <a:cxnSpLocks noChangeShapeType="1"/>
              <a:stCxn id="36870" idx="2"/>
              <a:endCxn id="36875" idx="0"/>
            </p:cNvCxnSpPr>
            <p:nvPr/>
          </p:nvCxnSpPr>
          <p:spPr bwMode="auto">
            <a:xfrm rot="5400000">
              <a:off x="735" y="2239"/>
              <a:ext cx="363" cy="295"/>
            </a:xfrm>
            <a:prstGeom prst="bentConnector3">
              <a:avLst>
                <a:gd name="adj1" fmla="val 49861"/>
              </a:avLst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19"/>
            <p:cNvCxnSpPr>
              <a:cxnSpLocks noChangeShapeType="1"/>
              <a:stCxn id="36870" idx="2"/>
              <a:endCxn id="36876" idx="0"/>
            </p:cNvCxnSpPr>
            <p:nvPr/>
          </p:nvCxnSpPr>
          <p:spPr bwMode="auto">
            <a:xfrm rot="16200000" flipH="1">
              <a:off x="1053" y="2216"/>
              <a:ext cx="363" cy="341"/>
            </a:xfrm>
            <a:prstGeom prst="bentConnector3">
              <a:avLst>
                <a:gd name="adj1" fmla="val 49861"/>
              </a:avLst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0"/>
            <p:cNvCxnSpPr>
              <a:cxnSpLocks noChangeShapeType="1"/>
              <a:stCxn id="36871" idx="2"/>
              <a:endCxn id="36877" idx="0"/>
            </p:cNvCxnSpPr>
            <p:nvPr/>
          </p:nvCxnSpPr>
          <p:spPr bwMode="auto">
            <a:xfrm rot="5400000">
              <a:off x="2345" y="2217"/>
              <a:ext cx="363" cy="340"/>
            </a:xfrm>
            <a:prstGeom prst="bentConnector3">
              <a:avLst>
                <a:gd name="adj1" fmla="val 49861"/>
              </a:avLst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1"/>
            <p:cNvCxnSpPr>
              <a:cxnSpLocks noChangeShapeType="1"/>
              <a:stCxn id="36871" idx="2"/>
              <a:endCxn id="36878" idx="0"/>
            </p:cNvCxnSpPr>
            <p:nvPr/>
          </p:nvCxnSpPr>
          <p:spPr bwMode="auto">
            <a:xfrm rot="16200000" flipH="1">
              <a:off x="2663" y="2239"/>
              <a:ext cx="363" cy="295"/>
            </a:xfrm>
            <a:prstGeom prst="bentConnector3">
              <a:avLst>
                <a:gd name="adj1" fmla="val 49861"/>
              </a:avLst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6" name="AutoShape 22"/>
            <p:cNvCxnSpPr>
              <a:cxnSpLocks noChangeShapeType="1"/>
              <a:stCxn id="36872" idx="2"/>
              <a:endCxn id="36879" idx="0"/>
            </p:cNvCxnSpPr>
            <p:nvPr/>
          </p:nvCxnSpPr>
          <p:spPr bwMode="auto">
            <a:xfrm rot="5400000">
              <a:off x="3921" y="2115"/>
              <a:ext cx="363" cy="544"/>
            </a:xfrm>
            <a:prstGeom prst="bentConnector3">
              <a:avLst>
                <a:gd name="adj1" fmla="val 49861"/>
              </a:avLst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7" name="AutoShape 23"/>
            <p:cNvCxnSpPr>
              <a:cxnSpLocks noChangeShapeType="1"/>
              <a:stCxn id="36872" idx="2"/>
              <a:endCxn id="36880" idx="0"/>
            </p:cNvCxnSpPr>
            <p:nvPr/>
          </p:nvCxnSpPr>
          <p:spPr bwMode="auto">
            <a:xfrm rot="5400000">
              <a:off x="4193" y="2387"/>
              <a:ext cx="36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8" name="AutoShape 24"/>
            <p:cNvCxnSpPr>
              <a:cxnSpLocks noChangeShapeType="1"/>
              <a:stCxn id="36872" idx="2"/>
              <a:endCxn id="36881" idx="0"/>
            </p:cNvCxnSpPr>
            <p:nvPr/>
          </p:nvCxnSpPr>
          <p:spPr bwMode="auto">
            <a:xfrm rot="16200000" flipH="1">
              <a:off x="4465" y="2115"/>
              <a:ext cx="363" cy="544"/>
            </a:xfrm>
            <a:prstGeom prst="bentConnector3">
              <a:avLst>
                <a:gd name="adj1" fmla="val 49861"/>
              </a:avLst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7"/>
          <p:cNvSpPr txBox="1">
            <a:spLocks noChangeArrowheads="1"/>
          </p:cNvSpPr>
          <p:nvPr/>
        </p:nvSpPr>
        <p:spPr bwMode="auto">
          <a:xfrm>
            <a:off x="482600" y="1925638"/>
            <a:ext cx="8104188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0000FF"/>
              </a:buClr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  <a:sym typeface="黑体" panose="02010609060101010101" pitchFamily="49" charset="-122"/>
              </a:rPr>
              <a:t>  常用方法：计数存储方法、移位寄存器方法</a:t>
            </a:r>
            <a:endParaRPr lang="en-US" altLang="zh-CN" sz="200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D6009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0">
                <a:solidFill>
                  <a:srgbClr val="DE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计数存储方法：</a:t>
            </a:r>
            <a:r>
              <a:rPr lang="zh-CN" altLang="en-US" sz="1800" b="0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存储按键每按一次，存储一组实时数据，用一组信号输出；存储按键每按</a:t>
            </a:r>
            <a:r>
              <a:rPr lang="en-US" altLang="zh-CN" sz="1800" b="0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1</a:t>
            </a:r>
            <a:r>
              <a:rPr lang="zh-CN" altLang="en-US" sz="1800" b="0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次用计数器进行表达个数（或叫次数）；读取按键每按一次，读取一组存储的数据，读取数据的组数与存储的组数一致；</a:t>
            </a:r>
            <a:endParaRPr lang="zh-CN" altLang="en-US" sz="1800" b="0">
              <a:latin typeface="宋体" panose="02010600030101010101" pitchFamily="2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15925" y="231775"/>
            <a:ext cx="6913563" cy="958850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zh-CN" altLang="en-US" sz="4000" smtClean="0">
                <a:solidFill>
                  <a:srgbClr val="D60093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数据存储 与数据读取</a:t>
            </a:r>
            <a:endParaRPr lang="zh-CN" altLang="en-US" sz="4000" smtClean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  <p:sp>
        <p:nvSpPr>
          <p:cNvPr id="37892" name="Rectangle 2051"/>
          <p:cNvSpPr txBox="1">
            <a:spLocks noChangeArrowheads="1"/>
          </p:cNvSpPr>
          <p:nvPr/>
        </p:nvSpPr>
        <p:spPr bwMode="auto">
          <a:xfrm>
            <a:off x="468313" y="1295400"/>
            <a:ext cx="698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0000DA"/>
              </a:buClr>
            </a:pPr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用于实时数据存储记录，也简读为计次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1873250" y="3933825"/>
            <a:ext cx="5581650" cy="2133600"/>
            <a:chOff x="1619250" y="4283075"/>
            <a:chExt cx="5113338" cy="1910229"/>
          </a:xfrm>
        </p:grpSpPr>
        <p:sp>
          <p:nvSpPr>
            <p:cNvPr id="14" name="矩形 13"/>
            <p:cNvSpPr/>
            <p:nvPr/>
          </p:nvSpPr>
          <p:spPr>
            <a:xfrm>
              <a:off x="2987752" y="4375460"/>
              <a:ext cx="721336" cy="104607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b="0" dirty="0">
                  <a:solidFill>
                    <a:schemeClr val="tx1"/>
                  </a:solidFill>
                </a:rPr>
                <a:t>数据分配器</a:t>
              </a:r>
              <a:endParaRPr lang="zh-CN" altLang="en-US" sz="1600" b="0" dirty="0">
                <a:solidFill>
                  <a:schemeClr val="tx1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3709087" y="4581548"/>
              <a:ext cx="1294332" cy="17482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 b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09087" y="5157176"/>
              <a:ext cx="1294332" cy="200403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 b="0"/>
            </a:p>
          </p:txBody>
        </p:sp>
        <p:sp>
          <p:nvSpPr>
            <p:cNvPr id="37897" name="TextBox 10"/>
            <p:cNvSpPr txBox="1">
              <a:spLocks noChangeArrowheads="1"/>
            </p:cNvSpPr>
            <p:nvPr/>
          </p:nvSpPr>
          <p:spPr bwMode="auto">
            <a:xfrm>
              <a:off x="3778408" y="4283075"/>
              <a:ext cx="107950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600" b="0">
                  <a:latin typeface="Arial" panose="020B0604020202020204" pitchFamily="34" charset="0"/>
                  <a:ea typeface="黑体" panose="02010609060101010101" pitchFamily="49" charset="-122"/>
                </a:rPr>
                <a:t>实时数据</a:t>
              </a:r>
              <a:r>
                <a:rPr lang="en-US" altLang="zh-CN" sz="1600" b="0"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zh-CN" altLang="en-US" sz="16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898" name="TextBox 17"/>
            <p:cNvSpPr txBox="1">
              <a:spLocks noChangeArrowheads="1"/>
            </p:cNvSpPr>
            <p:nvPr/>
          </p:nvSpPr>
          <p:spPr bwMode="auto">
            <a:xfrm>
              <a:off x="3778408" y="4868863"/>
              <a:ext cx="1079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600" b="0">
                  <a:latin typeface="Arial" panose="020B0604020202020204" pitchFamily="34" charset="0"/>
                  <a:ea typeface="黑体" panose="02010609060101010101" pitchFamily="49" charset="-122"/>
                </a:rPr>
                <a:t>实时数据</a:t>
              </a:r>
              <a:r>
                <a:rPr lang="en-US" altLang="zh-CN" sz="1600" b="0">
                  <a:latin typeface="Arial" panose="020B0604020202020204" pitchFamily="34" charset="0"/>
                  <a:ea typeface="黑体" panose="02010609060101010101" pitchFamily="49" charset="-122"/>
                </a:rPr>
                <a:t>n</a:t>
              </a:r>
              <a:endParaRPr lang="zh-CN" altLang="en-US" sz="16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899" name="TextBox 11"/>
            <p:cNvSpPr txBox="1">
              <a:spLocks noChangeArrowheads="1"/>
            </p:cNvSpPr>
            <p:nvPr/>
          </p:nvSpPr>
          <p:spPr bwMode="auto">
            <a:xfrm>
              <a:off x="4140200" y="4581525"/>
              <a:ext cx="431800" cy="358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ea typeface="黑体" panose="02010609060101010101" pitchFamily="49" charset="-122"/>
                </a:rPr>
                <a:t>…</a:t>
              </a:r>
              <a:endParaRPr lang="zh-CN" altLang="en-US" sz="20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2195155" y="4899920"/>
              <a:ext cx="792597" cy="18476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 b="0"/>
            </a:p>
          </p:txBody>
        </p:sp>
        <p:sp>
          <p:nvSpPr>
            <p:cNvPr id="37901" name="TextBox 20"/>
            <p:cNvSpPr txBox="1">
              <a:spLocks noChangeArrowheads="1"/>
            </p:cNvSpPr>
            <p:nvPr/>
          </p:nvSpPr>
          <p:spPr bwMode="auto">
            <a:xfrm>
              <a:off x="2051050" y="4602163"/>
              <a:ext cx="10810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600" b="0">
                  <a:latin typeface="Arial" panose="020B0604020202020204" pitchFamily="34" charset="0"/>
                  <a:ea typeface="黑体" panose="02010609060101010101" pitchFamily="49" charset="-122"/>
                </a:rPr>
                <a:t>实时数据</a:t>
              </a:r>
              <a:endParaRPr lang="zh-CN" altLang="en-US" sz="16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3419" y="4332821"/>
              <a:ext cx="721336" cy="108871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b="0" dirty="0">
                  <a:solidFill>
                    <a:schemeClr val="tx1"/>
                  </a:solidFill>
                </a:rPr>
                <a:t>数据选择器</a:t>
              </a:r>
              <a:endParaRPr lang="zh-CN" altLang="en-US" sz="1600" b="0" dirty="0">
                <a:solidFill>
                  <a:schemeClr val="tx1"/>
                </a:solidFill>
              </a:endParaRPr>
            </a:p>
          </p:txBody>
        </p:sp>
        <p:sp>
          <p:nvSpPr>
            <p:cNvPr id="23" name="右箭头 22"/>
            <p:cNvSpPr/>
            <p:nvPr/>
          </p:nvSpPr>
          <p:spPr>
            <a:xfrm>
              <a:off x="5724755" y="4851596"/>
              <a:ext cx="792596" cy="18334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 b="0"/>
            </a:p>
          </p:txBody>
        </p:sp>
        <p:sp>
          <p:nvSpPr>
            <p:cNvPr id="37904" name="TextBox 23"/>
            <p:cNvSpPr txBox="1">
              <a:spLocks noChangeArrowheads="1"/>
            </p:cNvSpPr>
            <p:nvPr/>
          </p:nvSpPr>
          <p:spPr bwMode="auto">
            <a:xfrm>
              <a:off x="5651500" y="4581525"/>
              <a:ext cx="10810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600" b="0">
                  <a:latin typeface="Arial" panose="020B0604020202020204" pitchFamily="34" charset="0"/>
                  <a:ea typeface="黑体" panose="02010609060101010101" pitchFamily="49" charset="-122"/>
                </a:rPr>
                <a:t>存储数据</a:t>
              </a:r>
              <a:endParaRPr lang="zh-CN" altLang="en-US" sz="16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39562" y="5613413"/>
              <a:ext cx="936573" cy="51451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b="0" dirty="0">
                  <a:solidFill>
                    <a:schemeClr val="tx1"/>
                  </a:solidFill>
                </a:rPr>
                <a:t>计数器</a:t>
              </a:r>
              <a:endParaRPr lang="zh-CN" altLang="en-US" sz="1600" b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3627646" y="5886303"/>
              <a:ext cx="5119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07" name="TextBox 29"/>
            <p:cNvSpPr txBox="1">
              <a:spLocks noChangeArrowheads="1"/>
            </p:cNvSpPr>
            <p:nvPr/>
          </p:nvSpPr>
          <p:spPr bwMode="auto">
            <a:xfrm>
              <a:off x="3676650" y="5581650"/>
              <a:ext cx="608013" cy="61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1600" b="0">
                  <a:latin typeface="Arial" panose="020B0604020202020204" pitchFamily="34" charset="0"/>
                  <a:ea typeface="黑体" panose="02010609060101010101" pitchFamily="49" charset="-122"/>
                </a:rPr>
                <a:t>读取</a:t>
              </a:r>
              <a:endParaRPr lang="en-US" altLang="zh-CN" sz="1600" b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1600" b="0">
                  <a:latin typeface="Arial" panose="020B0604020202020204" pitchFamily="34" charset="0"/>
                  <a:ea typeface="黑体" panose="02010609060101010101" pitchFamily="49" charset="-122"/>
                </a:rPr>
                <a:t>按键</a:t>
              </a:r>
              <a:endParaRPr lang="zh-CN" altLang="en-US" sz="16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08" name="矩形 30"/>
            <p:cNvSpPr>
              <a:spLocks noChangeArrowheads="1"/>
            </p:cNvSpPr>
            <p:nvPr/>
          </p:nvSpPr>
          <p:spPr bwMode="auto">
            <a:xfrm flipV="1">
              <a:off x="5057775" y="5846763"/>
              <a:ext cx="306388" cy="8096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3362A7"/>
              </a:solidFill>
              <a:miter lim="800000"/>
            </a:ln>
          </p:spPr>
          <p:txBody>
            <a:bodyPr rot="10800000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6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09" name="下箭头 31"/>
            <p:cNvSpPr>
              <a:spLocks noChangeArrowheads="1"/>
            </p:cNvSpPr>
            <p:nvPr/>
          </p:nvSpPr>
          <p:spPr bwMode="auto">
            <a:xfrm flipH="1" flipV="1">
              <a:off x="5292725" y="5445125"/>
              <a:ext cx="215900" cy="504825"/>
            </a:xfrm>
            <a:prstGeom prst="downArrow">
              <a:avLst>
                <a:gd name="adj1" fmla="val 50000"/>
                <a:gd name="adj2" fmla="val 49991"/>
              </a:avLst>
            </a:prstGeom>
            <a:solidFill>
              <a:srgbClr val="FFFF00"/>
            </a:solidFill>
            <a:ln w="25400">
              <a:solidFill>
                <a:srgbClr val="3362A7"/>
              </a:solidFill>
              <a:miter lim="800000"/>
            </a:ln>
          </p:spPr>
          <p:txBody>
            <a:bodyPr rot="10800000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6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34074" y="5613413"/>
              <a:ext cx="935119" cy="51451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600" b="0" dirty="0">
                  <a:solidFill>
                    <a:schemeClr val="tx1"/>
                  </a:solidFill>
                </a:rPr>
                <a:t>计数器</a:t>
              </a:r>
              <a:endParaRPr lang="zh-CN" altLang="en-US" sz="1600" b="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619250" y="5886303"/>
              <a:ext cx="5148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12" name="TextBox 35"/>
            <p:cNvSpPr txBox="1">
              <a:spLocks noChangeArrowheads="1"/>
            </p:cNvSpPr>
            <p:nvPr/>
          </p:nvSpPr>
          <p:spPr bwMode="auto">
            <a:xfrm>
              <a:off x="1670050" y="5581650"/>
              <a:ext cx="606425" cy="61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1600" b="0">
                  <a:latin typeface="Arial" panose="020B0604020202020204" pitchFamily="34" charset="0"/>
                  <a:ea typeface="黑体" panose="02010609060101010101" pitchFamily="49" charset="-122"/>
                </a:rPr>
                <a:t>存储</a:t>
              </a:r>
              <a:endParaRPr lang="en-US" altLang="zh-CN" sz="1600" b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1600" b="0">
                  <a:latin typeface="Arial" panose="020B0604020202020204" pitchFamily="34" charset="0"/>
                  <a:ea typeface="黑体" panose="02010609060101010101" pitchFamily="49" charset="-122"/>
                </a:rPr>
                <a:t>按键</a:t>
              </a:r>
              <a:endParaRPr lang="zh-CN" altLang="en-US" sz="16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13" name="矩形 36"/>
            <p:cNvSpPr>
              <a:spLocks noChangeArrowheads="1"/>
            </p:cNvSpPr>
            <p:nvPr/>
          </p:nvSpPr>
          <p:spPr bwMode="auto">
            <a:xfrm flipV="1">
              <a:off x="3051175" y="5846763"/>
              <a:ext cx="306388" cy="8096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3362A7"/>
              </a:solidFill>
              <a:miter lim="800000"/>
            </a:ln>
          </p:spPr>
          <p:txBody>
            <a:bodyPr rot="10800000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6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914" name="下箭头 37"/>
            <p:cNvSpPr>
              <a:spLocks noChangeArrowheads="1"/>
            </p:cNvSpPr>
            <p:nvPr/>
          </p:nvSpPr>
          <p:spPr bwMode="auto">
            <a:xfrm flipH="1" flipV="1">
              <a:off x="3284538" y="5445125"/>
              <a:ext cx="215900" cy="504825"/>
            </a:xfrm>
            <a:prstGeom prst="downArrow">
              <a:avLst>
                <a:gd name="adj1" fmla="val 50000"/>
                <a:gd name="adj2" fmla="val 49991"/>
              </a:avLst>
            </a:prstGeom>
            <a:solidFill>
              <a:srgbClr val="FFFF00"/>
            </a:solidFill>
            <a:ln w="25400">
              <a:solidFill>
                <a:srgbClr val="3362A7"/>
              </a:solidFill>
              <a:miter lim="800000"/>
            </a:ln>
          </p:spPr>
          <p:txBody>
            <a:bodyPr rot="10800000" anchor="ctr"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6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15925" y="231775"/>
            <a:ext cx="6913563" cy="958850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zh-CN" altLang="en-US" sz="4000" smtClean="0">
                <a:solidFill>
                  <a:srgbClr val="D60093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数据存储 与数据读取</a:t>
            </a:r>
            <a:endParaRPr lang="zh-CN" altLang="en-US" sz="4000" smtClean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  <p:sp>
        <p:nvSpPr>
          <p:cNvPr id="38915" name="Rectangle 2051"/>
          <p:cNvSpPr txBox="1">
            <a:spLocks noChangeArrowheads="1"/>
          </p:cNvSpPr>
          <p:nvPr/>
        </p:nvSpPr>
        <p:spPr bwMode="auto">
          <a:xfrm>
            <a:off x="468313" y="1295400"/>
            <a:ext cx="698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0000DA"/>
              </a:buClr>
            </a:pPr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用于实时数据存储记录，也简读为计次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84188" y="1927225"/>
            <a:ext cx="8104187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1200"/>
              </a:spcAft>
              <a:buClr>
                <a:srgbClr val="0000FF"/>
              </a:buClr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  <a:sym typeface="黑体" panose="02010609060101010101" pitchFamily="49" charset="-122"/>
              </a:rPr>
              <a:t>  常用方法：计数存储方法、移位寄存器方法</a:t>
            </a:r>
            <a:endParaRPr lang="en-US" altLang="zh-CN" sz="200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0">
                <a:solidFill>
                  <a:srgbClr val="DE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移位寄存器方法：</a:t>
            </a:r>
            <a:r>
              <a:rPr lang="zh-CN" altLang="en-US" sz="1800" b="0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用</a:t>
            </a:r>
            <a:r>
              <a:rPr lang="en-US" altLang="zh-CN" sz="1800" b="0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n</a:t>
            </a:r>
            <a:r>
              <a:rPr lang="zh-CN" altLang="en-US" sz="1800" b="0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个</a:t>
            </a:r>
            <a:r>
              <a:rPr lang="en-US" altLang="zh-CN" sz="1800" b="0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24</a:t>
            </a:r>
            <a:r>
              <a:rPr lang="zh-CN" altLang="en-US" sz="1800" b="0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位的移位寄存器级联构成。存储按键作为移位寄存器的时钟，每按一次实时数据寄存一次并延迟一个节拍，当按了</a:t>
            </a:r>
            <a:r>
              <a:rPr lang="en-US" altLang="zh-CN" sz="1800" b="0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n</a:t>
            </a:r>
            <a:r>
              <a:rPr lang="zh-CN" altLang="en-US" sz="1800" b="0">
                <a:latin typeface="宋体" panose="02010600030101010101" pitchFamily="2" charset="-122"/>
                <a:ea typeface="黑体" panose="02010609060101010101" pitchFamily="49" charset="-122"/>
                <a:sym typeface="黑体" panose="02010609060101010101" pitchFamily="49" charset="-122"/>
              </a:rPr>
              <a:t>次时，最后一个寄存器的输出则为第一次存储的数据，第一个移位寄存器的输出为最后存储的数据。继续再按则依次取出数据。也可把各位存储的数据送入数据选择器，用读取按键输出。</a:t>
            </a:r>
            <a:endParaRPr lang="zh-CN" altLang="en-US" sz="1800" b="0">
              <a:latin typeface="宋体" panose="02010600030101010101" pitchFamily="2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grpSp>
        <p:nvGrpSpPr>
          <p:cNvPr id="30" name="组合 81"/>
          <p:cNvGrpSpPr/>
          <p:nvPr/>
        </p:nvGrpSpPr>
        <p:grpSpPr bwMode="auto">
          <a:xfrm>
            <a:off x="1206500" y="4483100"/>
            <a:ext cx="6786563" cy="1358900"/>
            <a:chOff x="857224" y="4643446"/>
            <a:chExt cx="6786610" cy="1358910"/>
          </a:xfrm>
        </p:grpSpPr>
        <p:sp>
          <p:nvSpPr>
            <p:cNvPr id="31" name="右箭头 30"/>
            <p:cNvSpPr/>
            <p:nvPr/>
          </p:nvSpPr>
          <p:spPr>
            <a:xfrm>
              <a:off x="2714612" y="5072074"/>
              <a:ext cx="785818" cy="2143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286248" y="5072074"/>
              <a:ext cx="642942" cy="2143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5500694" y="5072074"/>
              <a:ext cx="714380" cy="2143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  <p:sp>
          <p:nvSpPr>
            <p:cNvPr id="38921" name="TextBox 42"/>
            <p:cNvSpPr txBox="1">
              <a:spLocks noChangeArrowheads="1"/>
            </p:cNvSpPr>
            <p:nvPr/>
          </p:nvSpPr>
          <p:spPr bwMode="auto">
            <a:xfrm>
              <a:off x="4857752" y="4916498"/>
              <a:ext cx="642942" cy="366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……</a:t>
              </a:r>
              <a:endParaRPr lang="zh-CN" altLang="en-US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071538" y="5000637"/>
              <a:ext cx="857256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  <p:grpSp>
          <p:nvGrpSpPr>
            <p:cNvPr id="38923" name="组合 48"/>
            <p:cNvGrpSpPr/>
            <p:nvPr/>
          </p:nvGrpSpPr>
          <p:grpSpPr bwMode="auto">
            <a:xfrm>
              <a:off x="1928794" y="4786322"/>
              <a:ext cx="857256" cy="1000132"/>
              <a:chOff x="1928794" y="4786322"/>
              <a:chExt cx="857256" cy="1000132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928794" y="4786322"/>
                <a:ext cx="785817" cy="1000132"/>
              </a:xfrm>
              <a:prstGeom prst="rect">
                <a:avLst/>
              </a:prstGeom>
              <a:solidFill>
                <a:srgbClr val="CC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/>
              </a:p>
            </p:txBody>
          </p:sp>
          <p:sp>
            <p:nvSpPr>
              <p:cNvPr id="38947" name="TextBox 45"/>
              <p:cNvSpPr txBox="1">
                <a:spLocks noChangeArrowheads="1"/>
              </p:cNvSpPr>
              <p:nvPr/>
            </p:nvSpPr>
            <p:spPr bwMode="auto">
              <a:xfrm>
                <a:off x="1928794" y="4929198"/>
                <a:ext cx="428628" cy="366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ea typeface="黑体" panose="02010609060101010101" pitchFamily="49" charset="-122"/>
                  </a:rPr>
                  <a:t>D</a:t>
                </a:r>
                <a:endPara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48" name="TextBox 46"/>
              <p:cNvSpPr txBox="1">
                <a:spLocks noChangeArrowheads="1"/>
              </p:cNvSpPr>
              <p:nvPr/>
            </p:nvSpPr>
            <p:spPr bwMode="auto">
              <a:xfrm>
                <a:off x="2357422" y="4929198"/>
                <a:ext cx="428628" cy="366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ea typeface="黑体" panose="02010609060101010101" pitchFamily="49" charset="-122"/>
                  </a:rPr>
                  <a:t>Q</a:t>
                </a:r>
                <a:endPara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49" name="TextBox 47"/>
              <p:cNvSpPr txBox="1">
                <a:spLocks noChangeArrowheads="1"/>
              </p:cNvSpPr>
              <p:nvPr/>
            </p:nvSpPr>
            <p:spPr bwMode="auto">
              <a:xfrm>
                <a:off x="1928794" y="5345126"/>
                <a:ext cx="428628" cy="366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ea typeface="黑体" panose="02010609060101010101" pitchFamily="49" charset="-122"/>
                  </a:rPr>
                  <a:t>C</a:t>
                </a:r>
                <a:endPara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924" name="组合 49"/>
            <p:cNvGrpSpPr/>
            <p:nvPr/>
          </p:nvGrpSpPr>
          <p:grpSpPr bwMode="auto">
            <a:xfrm>
              <a:off x="3500430" y="4786322"/>
              <a:ext cx="857256" cy="1000132"/>
              <a:chOff x="1928794" y="4786322"/>
              <a:chExt cx="857256" cy="1000132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928794" y="4786322"/>
                <a:ext cx="785817" cy="1000132"/>
              </a:xfrm>
              <a:prstGeom prst="rect">
                <a:avLst/>
              </a:prstGeom>
              <a:solidFill>
                <a:srgbClr val="CC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/>
              </a:p>
            </p:txBody>
          </p:sp>
          <p:sp>
            <p:nvSpPr>
              <p:cNvPr id="38943" name="TextBox 51"/>
              <p:cNvSpPr txBox="1">
                <a:spLocks noChangeArrowheads="1"/>
              </p:cNvSpPr>
              <p:nvPr/>
            </p:nvSpPr>
            <p:spPr bwMode="auto">
              <a:xfrm>
                <a:off x="1928794" y="4929198"/>
                <a:ext cx="428628" cy="366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ea typeface="黑体" panose="02010609060101010101" pitchFamily="49" charset="-122"/>
                  </a:rPr>
                  <a:t>D</a:t>
                </a:r>
                <a:endPara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44" name="TextBox 52"/>
              <p:cNvSpPr txBox="1">
                <a:spLocks noChangeArrowheads="1"/>
              </p:cNvSpPr>
              <p:nvPr/>
            </p:nvSpPr>
            <p:spPr bwMode="auto">
              <a:xfrm>
                <a:off x="2357422" y="4929198"/>
                <a:ext cx="428628" cy="366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ea typeface="黑体" panose="02010609060101010101" pitchFamily="49" charset="-122"/>
                  </a:rPr>
                  <a:t>Q</a:t>
                </a:r>
                <a:endPara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45" name="TextBox 53"/>
              <p:cNvSpPr txBox="1">
                <a:spLocks noChangeArrowheads="1"/>
              </p:cNvSpPr>
              <p:nvPr/>
            </p:nvSpPr>
            <p:spPr bwMode="auto">
              <a:xfrm>
                <a:off x="1928794" y="5345126"/>
                <a:ext cx="428628" cy="366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ea typeface="黑体" panose="02010609060101010101" pitchFamily="49" charset="-122"/>
                  </a:rPr>
                  <a:t>C</a:t>
                </a:r>
                <a:endPara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925" name="组合 54"/>
            <p:cNvGrpSpPr/>
            <p:nvPr/>
          </p:nvGrpSpPr>
          <p:grpSpPr bwMode="auto">
            <a:xfrm>
              <a:off x="6215074" y="4786322"/>
              <a:ext cx="857256" cy="1000132"/>
              <a:chOff x="1928794" y="4786322"/>
              <a:chExt cx="857256" cy="1000132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28794" y="4786322"/>
                <a:ext cx="785817" cy="1000132"/>
              </a:xfrm>
              <a:prstGeom prst="rect">
                <a:avLst/>
              </a:prstGeom>
              <a:solidFill>
                <a:srgbClr val="CC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/>
              </a:p>
            </p:txBody>
          </p:sp>
          <p:sp>
            <p:nvSpPr>
              <p:cNvPr id="38939" name="TextBox 56"/>
              <p:cNvSpPr txBox="1">
                <a:spLocks noChangeArrowheads="1"/>
              </p:cNvSpPr>
              <p:nvPr/>
            </p:nvSpPr>
            <p:spPr bwMode="auto">
              <a:xfrm>
                <a:off x="1928794" y="4929198"/>
                <a:ext cx="428628" cy="366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ea typeface="黑体" panose="02010609060101010101" pitchFamily="49" charset="-122"/>
                  </a:rPr>
                  <a:t>D</a:t>
                </a:r>
                <a:endPara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40" name="TextBox 57"/>
              <p:cNvSpPr txBox="1">
                <a:spLocks noChangeArrowheads="1"/>
              </p:cNvSpPr>
              <p:nvPr/>
            </p:nvSpPr>
            <p:spPr bwMode="auto">
              <a:xfrm>
                <a:off x="2357422" y="4929198"/>
                <a:ext cx="428628" cy="366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ea typeface="黑体" panose="02010609060101010101" pitchFamily="49" charset="-122"/>
                  </a:rPr>
                  <a:t>Q</a:t>
                </a:r>
                <a:endPara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41" name="TextBox 58"/>
              <p:cNvSpPr txBox="1">
                <a:spLocks noChangeArrowheads="1"/>
              </p:cNvSpPr>
              <p:nvPr/>
            </p:nvSpPr>
            <p:spPr bwMode="auto">
              <a:xfrm>
                <a:off x="1928794" y="5345126"/>
                <a:ext cx="428628" cy="366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ea typeface="黑体" panose="02010609060101010101" pitchFamily="49" charset="-122"/>
                  </a:rPr>
                  <a:t>C</a:t>
                </a:r>
                <a:endPara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8926" name="TextBox 59"/>
            <p:cNvSpPr txBox="1">
              <a:spLocks noChangeArrowheads="1"/>
            </p:cNvSpPr>
            <p:nvPr/>
          </p:nvSpPr>
          <p:spPr bwMode="auto">
            <a:xfrm>
              <a:off x="857224" y="4643446"/>
              <a:ext cx="1428760" cy="36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cnt[23:0]</a:t>
              </a:r>
              <a:endParaRPr lang="zh-CN" altLang="en-US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927" name="TextBox 60"/>
            <p:cNvSpPr txBox="1">
              <a:spLocks noChangeArrowheads="1"/>
            </p:cNvSpPr>
            <p:nvPr/>
          </p:nvSpPr>
          <p:spPr bwMode="auto">
            <a:xfrm>
              <a:off x="2643174" y="4773622"/>
              <a:ext cx="1428760" cy="30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b="0">
                  <a:latin typeface="Arial" panose="020B0604020202020204" pitchFamily="34" charset="0"/>
                  <a:ea typeface="黑体" panose="02010609060101010101" pitchFamily="49" charset="-122"/>
                </a:rPr>
                <a:t>Qn[23:0]</a:t>
              </a:r>
              <a:endParaRPr lang="zh-CN" altLang="en-US" sz="14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928" name="TextBox 61"/>
            <p:cNvSpPr txBox="1">
              <a:spLocks noChangeArrowheads="1"/>
            </p:cNvSpPr>
            <p:nvPr/>
          </p:nvSpPr>
          <p:spPr bwMode="auto">
            <a:xfrm>
              <a:off x="5357818" y="4786322"/>
              <a:ext cx="1428760" cy="30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b="0">
                  <a:latin typeface="Arial" panose="020B0604020202020204" pitchFamily="34" charset="0"/>
                  <a:ea typeface="黑体" panose="02010609060101010101" pitchFamily="49" charset="-122"/>
                </a:rPr>
                <a:t>Q1[23:0]</a:t>
              </a:r>
              <a:endParaRPr lang="zh-CN" altLang="en-US" sz="14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>
              <a:off x="7000892" y="5072074"/>
              <a:ext cx="642942" cy="2143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928662" y="6000769"/>
              <a:ext cx="4929221" cy="1587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 flipH="1" flipV="1">
              <a:off x="2928926" y="5784867"/>
              <a:ext cx="428628" cy="3175"/>
            </a:xfrm>
            <a:prstGeom prst="line">
              <a:avLst/>
            </a:prstGeom>
            <a:ln w="19050">
              <a:solidFill>
                <a:srgbClr val="00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 flipH="1" flipV="1">
              <a:off x="5644363" y="5785661"/>
              <a:ext cx="428628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 flipH="1" flipV="1">
              <a:off x="1358083" y="5785661"/>
              <a:ext cx="428628" cy="1588"/>
            </a:xfrm>
            <a:prstGeom prst="line">
              <a:avLst/>
            </a:prstGeom>
            <a:ln w="19050">
              <a:solidFill>
                <a:srgbClr val="00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1571604" y="5572141"/>
              <a:ext cx="357190" cy="1587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3143240" y="5572141"/>
              <a:ext cx="357190" cy="1587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5857884" y="5572141"/>
              <a:ext cx="357190" cy="1587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7" name="TextBox 80"/>
            <p:cNvSpPr txBox="1">
              <a:spLocks noChangeArrowheads="1"/>
            </p:cNvSpPr>
            <p:nvPr/>
          </p:nvSpPr>
          <p:spPr bwMode="auto">
            <a:xfrm>
              <a:off x="1000100" y="5630878"/>
              <a:ext cx="785818" cy="366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kin</a:t>
              </a:r>
              <a:endParaRPr lang="zh-CN" altLang="en-US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组合 1"/>
          <p:cNvGrpSpPr/>
          <p:nvPr/>
        </p:nvGrpSpPr>
        <p:grpSpPr>
          <a:xfrm>
            <a:off x="799465" y="2132013"/>
            <a:ext cx="7733348" cy="3659070"/>
            <a:chOff x="1320" y="1999"/>
            <a:chExt cx="12178" cy="5760"/>
          </a:xfrm>
        </p:grpSpPr>
        <p:sp>
          <p:nvSpPr>
            <p:cNvPr id="15367" name="Rectangle 66"/>
            <p:cNvSpPr/>
            <p:nvPr/>
          </p:nvSpPr>
          <p:spPr>
            <a:xfrm>
              <a:off x="7740" y="4977"/>
              <a:ext cx="1190" cy="153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七段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译码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368" name="Line 87"/>
            <p:cNvSpPr/>
            <p:nvPr/>
          </p:nvSpPr>
          <p:spPr>
            <a:xfrm>
              <a:off x="8930" y="5742"/>
              <a:ext cx="127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5369" name="Text Box 93"/>
            <p:cNvSpPr txBox="1"/>
            <p:nvPr/>
          </p:nvSpPr>
          <p:spPr>
            <a:xfrm>
              <a:off x="8602" y="2382"/>
              <a:ext cx="165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dig(7:0)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370" name="Line 100"/>
            <p:cNvSpPr/>
            <p:nvPr/>
          </p:nvSpPr>
          <p:spPr>
            <a:xfrm>
              <a:off x="6805" y="5657"/>
              <a:ext cx="93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5371" name="Line 101"/>
            <p:cNvSpPr/>
            <p:nvPr/>
          </p:nvSpPr>
          <p:spPr>
            <a:xfrm>
              <a:off x="6295" y="3020"/>
              <a:ext cx="0" cy="17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5372" name="Rectangle 102"/>
            <p:cNvSpPr/>
            <p:nvPr/>
          </p:nvSpPr>
          <p:spPr>
            <a:xfrm>
              <a:off x="5612" y="4720"/>
              <a:ext cx="1287" cy="2820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数据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选择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373" name="Rectangle 116"/>
            <p:cNvSpPr/>
            <p:nvPr/>
          </p:nvSpPr>
          <p:spPr>
            <a:xfrm>
              <a:off x="3657" y="2507"/>
              <a:ext cx="1955" cy="102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计数器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4" name="Line 120"/>
            <p:cNvSpPr/>
            <p:nvPr/>
          </p:nvSpPr>
          <p:spPr>
            <a:xfrm>
              <a:off x="2467" y="2932"/>
              <a:ext cx="119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5375" name="Text Box 121"/>
            <p:cNvSpPr txBox="1"/>
            <p:nvPr/>
          </p:nvSpPr>
          <p:spPr>
            <a:xfrm>
              <a:off x="1320" y="2357"/>
              <a:ext cx="1787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500" dirty="0">
                  <a:latin typeface="Times New Roman" panose="02020603050405020304" pitchFamily="18" charset="0"/>
                </a:rPr>
                <a:t>clk_1khz</a:t>
              </a:r>
              <a:endParaRPr lang="en-US" altLang="zh-CN" sz="1500" dirty="0">
                <a:latin typeface="Times New Roman" panose="02020603050405020304" pitchFamily="18" charset="0"/>
              </a:endParaRPr>
            </a:p>
          </p:txBody>
        </p:sp>
        <p:sp>
          <p:nvSpPr>
            <p:cNvPr id="15376" name="Text Box 126"/>
            <p:cNvSpPr txBox="1"/>
            <p:nvPr/>
          </p:nvSpPr>
          <p:spPr>
            <a:xfrm>
              <a:off x="8942" y="4991"/>
              <a:ext cx="184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seg(7:0)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393" name="Line 129"/>
            <p:cNvSpPr/>
            <p:nvPr/>
          </p:nvSpPr>
          <p:spPr>
            <a:xfrm>
              <a:off x="2638" y="4980"/>
              <a:ext cx="2977" cy="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5378" name="Line 87"/>
            <p:cNvSpPr/>
            <p:nvPr/>
          </p:nvSpPr>
          <p:spPr>
            <a:xfrm>
              <a:off x="5620" y="2992"/>
              <a:ext cx="127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5379" name="Rectangle 66"/>
            <p:cNvSpPr/>
            <p:nvPr/>
          </p:nvSpPr>
          <p:spPr>
            <a:xfrm>
              <a:off x="6887" y="2357"/>
              <a:ext cx="1350" cy="160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zh-CN" sz="2000" dirty="0">
                  <a:latin typeface="Times New Roman" panose="02020603050405020304" pitchFamily="18" charset="0"/>
                </a:rPr>
                <a:t>位选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译码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380" name="Line 87"/>
            <p:cNvSpPr/>
            <p:nvPr/>
          </p:nvSpPr>
          <p:spPr>
            <a:xfrm>
              <a:off x="8255" y="3328"/>
              <a:ext cx="1850" cy="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1" name="矩形 20"/>
            <p:cNvSpPr/>
            <p:nvPr/>
          </p:nvSpPr>
          <p:spPr>
            <a:xfrm>
              <a:off x="3046" y="2041"/>
              <a:ext cx="6392" cy="57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82" name="Rectangle 102"/>
            <p:cNvSpPr/>
            <p:nvPr/>
          </p:nvSpPr>
          <p:spPr>
            <a:xfrm>
              <a:off x="10173" y="2796"/>
              <a:ext cx="1491" cy="344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串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并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转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换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控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制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383" name="Line 87"/>
            <p:cNvSpPr/>
            <p:nvPr/>
          </p:nvSpPr>
          <p:spPr>
            <a:xfrm>
              <a:off x="11648" y="3363"/>
              <a:ext cx="1850" cy="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5384" name="Line 87"/>
            <p:cNvSpPr/>
            <p:nvPr/>
          </p:nvSpPr>
          <p:spPr>
            <a:xfrm flipV="1">
              <a:off x="11647" y="5515"/>
              <a:ext cx="1850" cy="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5385" name="Line 87"/>
            <p:cNvSpPr/>
            <p:nvPr/>
          </p:nvSpPr>
          <p:spPr>
            <a:xfrm flipV="1">
              <a:off x="11648" y="4385"/>
              <a:ext cx="1850" cy="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5386" name="Text Box 121"/>
            <p:cNvSpPr txBox="1"/>
            <p:nvPr/>
          </p:nvSpPr>
          <p:spPr>
            <a:xfrm>
              <a:off x="12213" y="2796"/>
              <a:ext cx="933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500" dirty="0">
                  <a:latin typeface="Times New Roman" panose="02020603050405020304" pitchFamily="18" charset="0"/>
                </a:rPr>
                <a:t>rclk</a:t>
              </a:r>
              <a:endParaRPr lang="en-US" altLang="zh-CN" sz="1500" dirty="0">
                <a:latin typeface="Times New Roman" panose="02020603050405020304" pitchFamily="18" charset="0"/>
              </a:endParaRPr>
            </a:p>
          </p:txBody>
        </p:sp>
        <p:sp>
          <p:nvSpPr>
            <p:cNvPr id="15387" name="Text Box 121"/>
            <p:cNvSpPr txBox="1"/>
            <p:nvPr/>
          </p:nvSpPr>
          <p:spPr>
            <a:xfrm>
              <a:off x="12213" y="3930"/>
              <a:ext cx="933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500" dirty="0">
                  <a:latin typeface="Times New Roman" panose="02020603050405020304" pitchFamily="18" charset="0"/>
                </a:rPr>
                <a:t>sclk</a:t>
              </a:r>
              <a:endParaRPr lang="en-US" altLang="zh-CN" sz="1500" dirty="0">
                <a:latin typeface="Times New Roman" panose="02020603050405020304" pitchFamily="18" charset="0"/>
              </a:endParaRPr>
            </a:p>
          </p:txBody>
        </p:sp>
        <p:sp>
          <p:nvSpPr>
            <p:cNvPr id="15388" name="Text Box 121"/>
            <p:cNvSpPr txBox="1"/>
            <p:nvPr/>
          </p:nvSpPr>
          <p:spPr>
            <a:xfrm>
              <a:off x="12327" y="4951"/>
              <a:ext cx="933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500" dirty="0">
                  <a:latin typeface="Times New Roman" panose="02020603050405020304" pitchFamily="18" charset="0"/>
                </a:rPr>
                <a:t>dio</a:t>
              </a:r>
              <a:endParaRPr lang="en-US" altLang="zh-CN" sz="1500" dirty="0">
                <a:latin typeface="Times New Roman" panose="02020603050405020304" pitchFamily="18" charset="0"/>
              </a:endParaRPr>
            </a:p>
          </p:txBody>
        </p:sp>
        <p:sp>
          <p:nvSpPr>
            <p:cNvPr id="15389" name="Line 101"/>
            <p:cNvSpPr/>
            <p:nvPr/>
          </p:nvSpPr>
          <p:spPr>
            <a:xfrm rot="180000">
              <a:off x="10799" y="2136"/>
              <a:ext cx="45" cy="73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5390" name="Text Box 121"/>
            <p:cNvSpPr txBox="1"/>
            <p:nvPr/>
          </p:nvSpPr>
          <p:spPr>
            <a:xfrm>
              <a:off x="10944" y="1999"/>
              <a:ext cx="1787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500" dirty="0">
                  <a:latin typeface="Times New Roman" panose="02020603050405020304" pitchFamily="18" charset="0"/>
                </a:rPr>
                <a:t>clk_1Mhz</a:t>
              </a:r>
              <a:endParaRPr lang="en-US" altLang="zh-CN" sz="15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63" name="Rectangle 4"/>
          <p:cNvSpPr>
            <a:spLocks noGrp="1"/>
          </p:cNvSpPr>
          <p:nvPr>
            <p:ph idx="1"/>
          </p:nvPr>
        </p:nvSpPr>
        <p:spPr>
          <a:xfrm>
            <a:off x="2301875" y="1660525"/>
            <a:ext cx="3024188" cy="398463"/>
          </a:xfrm>
        </p:spPr>
        <p:txBody>
          <a:bodyPr vert="horz" wrap="square" lIns="91440" tIns="45720" rIns="91440" bIns="45720" anchor="t" anchorCtr="0">
            <a:spAutoFit/>
          </a:bodyPr>
          <a:p>
            <a:pPr marL="0" indent="0" eaLnBrk="1" hangingPunct="1">
              <a:lnSpc>
                <a:spcPct val="100000"/>
              </a:lnSpc>
              <a:buSzPct val="70000"/>
              <a:buNone/>
            </a:pPr>
            <a:r>
              <a:rPr lang="zh-CN" altLang="en-US" sz="2000" dirty="0">
                <a:latin typeface="宋体" panose="02010600030101010101" pitchFamily="2" charset="-122"/>
                <a:sym typeface="黑体" panose="02010609060101010101" pitchFamily="49" charset="-122"/>
              </a:rPr>
              <a:t>显示扫描控制电路组成</a:t>
            </a:r>
            <a:endParaRPr lang="zh-CN" altLang="en-US" sz="2000" dirty="0">
              <a:latin typeface="宋体" panose="0201060003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35" name="Rectangle 2"/>
          <p:cNvSpPr txBox="1">
            <a:spLocks noRot="1" noChangeArrowheads="1"/>
          </p:cNvSpPr>
          <p:nvPr/>
        </p:nvSpPr>
        <p:spPr bwMode="auto">
          <a:xfrm>
            <a:off x="944563" y="294323"/>
            <a:ext cx="5976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黑体" panose="02010609060101010101" pitchFamily="49" charset="-122"/>
                <a:cs typeface="+mj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黑体" panose="02010609060101010101" pitchFamily="49" charset="-122"/>
                <a:cs typeface="+mj-cs"/>
              </a:rPr>
              <a:t>显示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黑体" panose="02010609060101010101" pitchFamily="49" charset="-122"/>
                <a:cs typeface="+mj-cs"/>
              </a:rPr>
              <a:t>原理 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Line 129"/>
          <p:cNvSpPr/>
          <p:nvPr/>
        </p:nvSpPr>
        <p:spPr>
          <a:xfrm>
            <a:off x="1640887" y="5242513"/>
            <a:ext cx="1890461" cy="238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6" name="Line 129"/>
          <p:cNvSpPr/>
          <p:nvPr/>
        </p:nvSpPr>
        <p:spPr>
          <a:xfrm>
            <a:off x="1634537" y="5530168"/>
            <a:ext cx="1890461" cy="238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8" name="Line 129"/>
          <p:cNvSpPr/>
          <p:nvPr/>
        </p:nvSpPr>
        <p:spPr>
          <a:xfrm>
            <a:off x="1640887" y="4353513"/>
            <a:ext cx="1890461" cy="238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" name="Line 129"/>
          <p:cNvSpPr/>
          <p:nvPr/>
        </p:nvSpPr>
        <p:spPr>
          <a:xfrm>
            <a:off x="1625647" y="4658313"/>
            <a:ext cx="1890461" cy="238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2" name="Line 129"/>
          <p:cNvSpPr/>
          <p:nvPr/>
        </p:nvSpPr>
        <p:spPr>
          <a:xfrm>
            <a:off x="1625647" y="4942793"/>
            <a:ext cx="1890461" cy="238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5" name="Text Box 139"/>
          <p:cNvSpPr txBox="1"/>
          <p:nvPr/>
        </p:nvSpPr>
        <p:spPr>
          <a:xfrm>
            <a:off x="1044793" y="3897371"/>
            <a:ext cx="812745" cy="275590"/>
          </a:xfrm>
          <a:prstGeom prst="rect">
            <a:avLst/>
          </a:prstGeom>
          <a:solidFill>
            <a:srgbClr val="FFFFFF"/>
          </a:solidFill>
          <a:ln w="444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ms0[3:0]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6" name="Text Box 139"/>
          <p:cNvSpPr txBox="1"/>
          <p:nvPr/>
        </p:nvSpPr>
        <p:spPr>
          <a:xfrm>
            <a:off x="1024473" y="4197091"/>
            <a:ext cx="812745" cy="275590"/>
          </a:xfrm>
          <a:prstGeom prst="rect">
            <a:avLst/>
          </a:prstGeom>
          <a:solidFill>
            <a:srgbClr val="FFFFFF"/>
          </a:solidFill>
          <a:ln w="444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ms1</a:t>
            </a:r>
            <a:r>
              <a:rPr lang="en-US" altLang="zh-CN" sz="1200" dirty="0">
                <a:latin typeface="Times New Roman" panose="02020603050405020304" pitchFamily="18" charset="0"/>
              </a:rPr>
              <a:t>[3:0]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" name="Text Box 139"/>
          <p:cNvSpPr txBox="1"/>
          <p:nvPr/>
        </p:nvSpPr>
        <p:spPr>
          <a:xfrm>
            <a:off x="1029553" y="4486651"/>
            <a:ext cx="812745" cy="275590"/>
          </a:xfrm>
          <a:prstGeom prst="rect">
            <a:avLst/>
          </a:prstGeom>
          <a:solidFill>
            <a:srgbClr val="FFFFFF"/>
          </a:solidFill>
          <a:ln w="444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se0[3:0]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8" name="Text Box 139"/>
          <p:cNvSpPr txBox="1"/>
          <p:nvPr/>
        </p:nvSpPr>
        <p:spPr>
          <a:xfrm>
            <a:off x="1044793" y="4786371"/>
            <a:ext cx="812745" cy="275590"/>
          </a:xfrm>
          <a:prstGeom prst="rect">
            <a:avLst/>
          </a:prstGeom>
          <a:solidFill>
            <a:srgbClr val="FFFFFF"/>
          </a:solidFill>
          <a:ln w="444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se1</a:t>
            </a:r>
            <a:r>
              <a:rPr lang="en-US" altLang="zh-CN" sz="1200" dirty="0">
                <a:latin typeface="Times New Roman" panose="02020603050405020304" pitchFamily="18" charset="0"/>
              </a:rPr>
              <a:t>[3:0]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9" name="Text Box 139"/>
          <p:cNvSpPr txBox="1"/>
          <p:nvPr/>
        </p:nvSpPr>
        <p:spPr>
          <a:xfrm>
            <a:off x="1066800" y="5091430"/>
            <a:ext cx="736600" cy="275590"/>
          </a:xfrm>
          <a:prstGeom prst="rect">
            <a:avLst/>
          </a:prstGeom>
          <a:solidFill>
            <a:srgbClr val="FFFFFF"/>
          </a:solidFill>
          <a:ln w="444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ds0[3:0]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20" name="Text Box 139"/>
          <p:cNvSpPr txBox="1"/>
          <p:nvPr/>
        </p:nvSpPr>
        <p:spPr>
          <a:xfrm>
            <a:off x="1051560" y="5360670"/>
            <a:ext cx="736600" cy="275590"/>
          </a:xfrm>
          <a:prstGeom prst="rect">
            <a:avLst/>
          </a:prstGeom>
          <a:solidFill>
            <a:srgbClr val="FFFFFF"/>
          </a:solidFill>
          <a:ln w="444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ds1[3:0]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5310" y="2025015"/>
            <a:ext cx="4572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always@(negedge clk1mhz)</a:t>
            </a:r>
            <a:endParaRPr lang="zh-CN" altLang="en-US"/>
          </a:p>
          <a:p>
            <a:r>
              <a:rPr lang="zh-CN" altLang="en-US"/>
              <a:t> begin</a:t>
            </a:r>
            <a:endParaRPr lang="zh-CN" altLang="en-US"/>
          </a:p>
          <a:p>
            <a:r>
              <a:rPr lang="zh-CN" altLang="en-US"/>
              <a:t>     if(cnt1==15)begin</a:t>
            </a:r>
            <a:endParaRPr lang="zh-CN" altLang="en-US"/>
          </a:p>
          <a:p>
            <a:r>
              <a:rPr lang="zh-CN" altLang="en-US"/>
              <a:t>        cnt1&lt;=0;</a:t>
            </a:r>
            <a:endParaRPr lang="zh-CN" altLang="en-US"/>
          </a:p>
          <a:p>
            <a:r>
              <a:rPr lang="zh-CN" altLang="en-US"/>
              <a:t>        rclk&lt;=1'b1;</a:t>
            </a:r>
            <a:endParaRPr lang="zh-CN" altLang="en-US"/>
          </a:p>
          <a:p>
            <a:r>
              <a:rPr lang="zh-CN" altLang="en-US"/>
              <a:t>      end</a:t>
            </a:r>
            <a:endParaRPr lang="zh-CN" altLang="en-US"/>
          </a:p>
          <a:p>
            <a:r>
              <a:rPr lang="zh-CN" altLang="en-US"/>
              <a:t>      else  begin 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      </a:t>
            </a:r>
            <a:r>
              <a:rPr lang="zh-CN" altLang="en-US"/>
              <a:t>cnt1&lt;=cnt1+1;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      </a:t>
            </a:r>
            <a:r>
              <a:rPr lang="zh-CN" altLang="en-US"/>
              <a:t>rclk&lt;=1'b0; 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</a:t>
            </a:r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 end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52340" y="1232535"/>
            <a:ext cx="334327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always@(cnt1) begin</a:t>
            </a:r>
            <a:endParaRPr lang="zh-CN" altLang="en-US"/>
          </a:p>
          <a:p>
            <a:r>
              <a:rPr lang="zh-CN" altLang="en-US">
                <a:sym typeface="+mn-ea"/>
              </a:rPr>
              <a:t> case(cnt1) </a:t>
            </a:r>
            <a:endParaRPr lang="zh-CN" altLang="en-US"/>
          </a:p>
          <a:p>
            <a:r>
              <a:rPr lang="zh-CN" altLang="en-US">
                <a:sym typeface="+mn-ea"/>
              </a:rPr>
              <a:t> 0:  dio &lt;= seg[0];</a:t>
            </a:r>
            <a:endParaRPr lang="zh-CN" altLang="en-US"/>
          </a:p>
          <a:p>
            <a:r>
              <a:rPr lang="zh-CN" altLang="en-US">
                <a:sym typeface="+mn-ea"/>
              </a:rPr>
              <a:t> 1:  dio &lt;= seg[1];</a:t>
            </a:r>
            <a:endParaRPr lang="zh-CN" altLang="en-US"/>
          </a:p>
          <a:p>
            <a:r>
              <a:rPr lang="zh-CN" altLang="en-US">
                <a:sym typeface="+mn-ea"/>
              </a:rPr>
              <a:t> 2:  dio &lt;= seg[2];</a:t>
            </a:r>
            <a:endParaRPr lang="zh-CN" altLang="en-US"/>
          </a:p>
          <a:p>
            <a:r>
              <a:rPr lang="zh-CN" altLang="en-US">
                <a:sym typeface="+mn-ea"/>
              </a:rPr>
              <a:t> 3:  dio &lt;= seg[3];</a:t>
            </a:r>
            <a:endParaRPr lang="zh-CN" altLang="en-US"/>
          </a:p>
          <a:p>
            <a:r>
              <a:rPr lang="zh-CN" altLang="en-US">
                <a:sym typeface="+mn-ea"/>
              </a:rPr>
              <a:t> 4:  dio &lt;= seg[4];</a:t>
            </a:r>
            <a:endParaRPr lang="zh-CN" altLang="en-US"/>
          </a:p>
          <a:p>
            <a:r>
              <a:rPr lang="zh-CN" altLang="en-US">
                <a:sym typeface="+mn-ea"/>
              </a:rPr>
              <a:t> 5:  dio &lt;= seg[5];</a:t>
            </a:r>
            <a:endParaRPr lang="zh-CN" altLang="en-US"/>
          </a:p>
          <a:p>
            <a:r>
              <a:rPr lang="zh-CN" altLang="en-US">
                <a:sym typeface="+mn-ea"/>
              </a:rPr>
              <a:t> 6:  dio &lt;= seg[6];</a:t>
            </a:r>
            <a:endParaRPr lang="zh-CN" altLang="en-US"/>
          </a:p>
          <a:p>
            <a:r>
              <a:rPr lang="zh-CN" altLang="en-US">
                <a:sym typeface="+mn-ea"/>
              </a:rPr>
              <a:t> 7:  dio &lt;= seg[7];</a:t>
            </a:r>
            <a:endParaRPr lang="zh-CN" altLang="en-US"/>
          </a:p>
          <a:p>
            <a:r>
              <a:rPr lang="zh-CN" altLang="en-US">
                <a:sym typeface="+mn-ea"/>
              </a:rPr>
              <a:t> 8:  dio &lt;= dig[7];</a:t>
            </a:r>
            <a:endParaRPr lang="zh-CN" altLang="en-US"/>
          </a:p>
          <a:p>
            <a:r>
              <a:rPr lang="zh-CN" altLang="en-US">
                <a:sym typeface="+mn-ea"/>
              </a:rPr>
              <a:t> 9:  dio &lt;= dig[6];</a:t>
            </a:r>
            <a:endParaRPr lang="zh-CN" altLang="en-US"/>
          </a:p>
          <a:p>
            <a:r>
              <a:rPr lang="zh-CN" altLang="en-US">
                <a:sym typeface="+mn-ea"/>
              </a:rPr>
              <a:t> 10: dio &lt;= dig[5];</a:t>
            </a:r>
            <a:endParaRPr lang="zh-CN" altLang="en-US"/>
          </a:p>
          <a:p>
            <a:r>
              <a:rPr lang="zh-CN" altLang="en-US">
                <a:sym typeface="+mn-ea"/>
              </a:rPr>
              <a:t> 11: dio &lt;= dig[4];</a:t>
            </a:r>
            <a:endParaRPr lang="zh-CN" altLang="en-US"/>
          </a:p>
          <a:p>
            <a:r>
              <a:rPr lang="zh-CN" altLang="en-US">
                <a:sym typeface="+mn-ea"/>
              </a:rPr>
              <a:t> 12: dio &lt;= dig[3];</a:t>
            </a:r>
            <a:endParaRPr lang="zh-CN" altLang="en-US"/>
          </a:p>
          <a:p>
            <a:r>
              <a:rPr lang="zh-CN" altLang="en-US">
                <a:sym typeface="+mn-ea"/>
              </a:rPr>
              <a:t> 13: dio &lt;= dig[2];</a:t>
            </a:r>
            <a:endParaRPr lang="zh-CN" altLang="en-US"/>
          </a:p>
          <a:p>
            <a:r>
              <a:rPr lang="zh-CN" altLang="en-US">
                <a:sym typeface="+mn-ea"/>
              </a:rPr>
              <a:t> 14: dio &lt;= dig[1];</a:t>
            </a:r>
            <a:endParaRPr lang="zh-CN" altLang="en-US"/>
          </a:p>
          <a:p>
            <a:r>
              <a:rPr lang="zh-CN" altLang="en-US">
                <a:sym typeface="+mn-ea"/>
              </a:rPr>
              <a:t> 15: dio &lt;= dig[0];</a:t>
            </a:r>
            <a:endParaRPr lang="zh-CN" altLang="en-US"/>
          </a:p>
          <a:p>
            <a:r>
              <a:rPr lang="zh-CN" altLang="en-US">
                <a:sym typeface="+mn-ea"/>
              </a:rPr>
              <a:t> default: dio &lt;= 0;</a:t>
            </a:r>
            <a:endParaRPr lang="zh-CN" altLang="en-US"/>
          </a:p>
          <a:p>
            <a:r>
              <a:rPr lang="zh-CN" altLang="en-US">
                <a:sym typeface="+mn-ea"/>
              </a:rPr>
              <a:t>endcase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650" y="512445"/>
            <a:ext cx="7390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C00000"/>
                </a:solidFill>
              </a:rPr>
              <a:t>外扩数码管</a:t>
            </a:r>
            <a:r>
              <a:rPr lang="zh-CN" altLang="en-US" sz="2800">
                <a:solidFill>
                  <a:srgbClr val="0000FF"/>
                </a:solidFill>
              </a:rPr>
              <a:t>并</a:t>
            </a:r>
            <a:r>
              <a:rPr lang="en-US" altLang="zh-CN" sz="2800">
                <a:solidFill>
                  <a:srgbClr val="0000FF"/>
                </a:solidFill>
              </a:rPr>
              <a:t>/</a:t>
            </a:r>
            <a:r>
              <a:rPr lang="zh-CN" altLang="en-US" sz="2800">
                <a:solidFill>
                  <a:srgbClr val="0000FF"/>
                </a:solidFill>
              </a:rPr>
              <a:t>串</a:t>
            </a:r>
            <a:r>
              <a:rPr lang="zh-CN" altLang="en-US" sz="2800">
                <a:solidFill>
                  <a:srgbClr val="C00000"/>
                </a:solidFill>
              </a:rPr>
              <a:t>转换参考代码（</a:t>
            </a:r>
            <a:r>
              <a:rPr lang="en-US" altLang="zh-CN" sz="2800">
                <a:solidFill>
                  <a:srgbClr val="C00000"/>
                </a:solidFill>
              </a:rPr>
              <a:t>Verilog)</a:t>
            </a:r>
            <a:endParaRPr lang="en-US" altLang="zh-CN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2"/>
          <p:cNvSpPr txBox="1">
            <a:spLocks noChangeArrowheads="1"/>
          </p:cNvSpPr>
          <p:nvPr/>
        </p:nvSpPr>
        <p:spPr bwMode="auto">
          <a:xfrm>
            <a:off x="2447925" y="116205"/>
            <a:ext cx="54146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秒表计时与计次存储参考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--VHDL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722313"/>
            <a:ext cx="8953500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513013"/>
            <a:ext cx="891540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25413"/>
            <a:ext cx="8829675" cy="673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042988" y="2384425"/>
            <a:ext cx="7164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5400">
                <a:solidFill>
                  <a:srgbClr val="FF0000"/>
                </a:solidFill>
                <a:latin typeface="Arial" panose="020B0604020202020204" pitchFamily="34" charset="0"/>
              </a:rPr>
              <a:t>分频器设计与实现</a:t>
            </a:r>
            <a:endParaRPr lang="zh-CN" altLang="en-US" sz="5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2600325" y="471488"/>
            <a:ext cx="3578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DE00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实 验 二</a:t>
            </a:r>
            <a:endParaRPr lang="en-US" altLang="zh-CN" sz="4000" b="0">
              <a:solidFill>
                <a:srgbClr val="DE0000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0963"/>
            <a:ext cx="8567738" cy="670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4813"/>
            <a:ext cx="87852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0963"/>
            <a:ext cx="8677275" cy="669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73025"/>
            <a:ext cx="6307138" cy="1052513"/>
          </a:xfrm>
        </p:spPr>
        <p:txBody>
          <a:bodyPr/>
          <a:lstStyle/>
          <a:p>
            <a:pPr eaLnBrk="1" hangingPunct="1"/>
            <a:r>
              <a:rPr lang="zh-CN" altLang="en-US" sz="5400" smtClean="0">
                <a:solidFill>
                  <a:srgbClr val="0066FF"/>
                </a:solidFill>
                <a:ea typeface="黑体" panose="02010609060101010101" pitchFamily="49" charset="-122"/>
              </a:rPr>
              <a:t>作 业</a:t>
            </a:r>
            <a:endParaRPr lang="zh-CN" altLang="en-US" sz="5400" smtClean="0">
              <a:solidFill>
                <a:srgbClr val="0066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39750" y="1916113"/>
          <a:ext cx="2736850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" r:id="rId1" imgW="3938905" imgH="3421380" progId="MS_ClipArt_Gallery.2">
                  <p:embed/>
                </p:oleObj>
              </mc:Choice>
              <mc:Fallback>
                <p:oleObj name="" r:id="rId1" imgW="3938905" imgH="3421380" progId="MS_ClipArt_Gallery.2">
                  <p:embed/>
                  <p:pic>
                    <p:nvPicPr>
                      <p:cNvPr id="0" name="图片 35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2736850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569618" y="1363117"/>
            <a:ext cx="5065464" cy="230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Arial" panose="020B0604020202020204" pitchFamily="34" charset="0"/>
              </a:rPr>
              <a:t>5</a:t>
            </a:r>
            <a:r>
              <a:rPr lang="en-US" altLang="zh-CN" b="0" dirty="0" smtClean="0">
                <a:latin typeface="Arial" panose="020B0604020202020204" pitchFamily="34" charset="0"/>
              </a:rPr>
              <a:t>.  </a:t>
            </a:r>
            <a:r>
              <a:rPr lang="zh-CN" altLang="en-US" b="0" dirty="0">
                <a:latin typeface="Arial" panose="020B0604020202020204" pitchFamily="34" charset="0"/>
              </a:rPr>
              <a:t>采用自顶向下的设计方法，</a:t>
            </a:r>
            <a:r>
              <a:rPr lang="zh-CN" altLang="en-US" b="0" dirty="0" smtClean="0">
                <a:latin typeface="Arial" panose="020B0604020202020204" pitchFamily="34" charset="0"/>
              </a:rPr>
              <a:t>完成多功能秒表的设计与实现，其功能包括计时与计次，请参考实验五的具体功能指标要求。输出</a:t>
            </a:r>
            <a:r>
              <a:rPr lang="zh-CN" altLang="en-US" b="0" dirty="0" smtClean="0">
                <a:latin typeface="Arial" panose="020B0604020202020204" pitchFamily="34" charset="0"/>
              </a:rPr>
              <a:t>用外扩</a:t>
            </a:r>
            <a:r>
              <a:rPr lang="en-US" altLang="zh-CN" b="0" dirty="0" smtClean="0">
                <a:latin typeface="Arial" panose="020B0604020202020204" pitchFamily="34" charset="0"/>
              </a:rPr>
              <a:t>8</a:t>
            </a:r>
            <a:r>
              <a:rPr lang="zh-CN" altLang="en-US" b="0" dirty="0" smtClean="0">
                <a:latin typeface="Arial" panose="020B0604020202020204" pitchFamily="34" charset="0"/>
              </a:rPr>
              <a:t>个数码管显示。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31940" y="3897052"/>
            <a:ext cx="3822699" cy="1728788"/>
            <a:chOff x="4103948" y="3665543"/>
            <a:chExt cx="3822699" cy="1728788"/>
          </a:xfrm>
        </p:grpSpPr>
        <p:grpSp>
          <p:nvGrpSpPr>
            <p:cNvPr id="28678" name="组合 17"/>
            <p:cNvGrpSpPr/>
            <p:nvPr/>
          </p:nvGrpSpPr>
          <p:grpSpPr bwMode="auto">
            <a:xfrm>
              <a:off x="4103948" y="3665543"/>
              <a:ext cx="3822699" cy="1728788"/>
              <a:chOff x="1037828" y="2533497"/>
              <a:chExt cx="3822699" cy="1728788"/>
            </a:xfrm>
          </p:grpSpPr>
          <p:grpSp>
            <p:nvGrpSpPr>
              <p:cNvPr id="28679" name="Group 27"/>
              <p:cNvGrpSpPr/>
              <p:nvPr/>
            </p:nvGrpSpPr>
            <p:grpSpPr bwMode="auto">
              <a:xfrm>
                <a:off x="1037828" y="2533497"/>
                <a:ext cx="3822699" cy="1728788"/>
                <a:chOff x="654" y="1763"/>
                <a:chExt cx="2408" cy="1089"/>
              </a:xfrm>
            </p:grpSpPr>
            <p:sp>
              <p:nvSpPr>
                <p:cNvPr id="2868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998" y="1843"/>
                  <a:ext cx="206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2" name="AutoShape 15"/>
                <p:cNvSpPr>
                  <a:spLocks noChangeArrowheads="1"/>
                </p:cNvSpPr>
                <p:nvPr/>
              </p:nvSpPr>
              <p:spPr bwMode="auto">
                <a:xfrm>
                  <a:off x="1406" y="1775"/>
                  <a:ext cx="817" cy="1077"/>
                </a:xfrm>
                <a:prstGeom prst="flowChartProcess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3" name="Line 16"/>
                <p:cNvSpPr>
                  <a:spLocks noChangeShapeType="1"/>
                </p:cNvSpPr>
                <p:nvPr/>
              </p:nvSpPr>
              <p:spPr bwMode="auto">
                <a:xfrm>
                  <a:off x="703" y="1979"/>
                  <a:ext cx="70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4" name="Line 17"/>
                <p:cNvSpPr>
                  <a:spLocks noChangeShapeType="1"/>
                </p:cNvSpPr>
                <p:nvPr/>
              </p:nvSpPr>
              <p:spPr bwMode="auto">
                <a:xfrm>
                  <a:off x="703" y="2229"/>
                  <a:ext cx="70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5" name="Line 18"/>
                <p:cNvSpPr>
                  <a:spLocks noChangeShapeType="1"/>
                </p:cNvSpPr>
                <p:nvPr/>
              </p:nvSpPr>
              <p:spPr bwMode="auto">
                <a:xfrm>
                  <a:off x="703" y="2501"/>
                  <a:ext cx="70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22" y="1763"/>
                  <a:ext cx="39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0">
                      <a:latin typeface="Arial" panose="020B0604020202020204" pitchFamily="34" charset="0"/>
                    </a:rPr>
                    <a:t>clk</a:t>
                  </a:r>
                  <a:endParaRPr lang="en-US" altLang="zh-CN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54" y="1986"/>
                  <a:ext cx="92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 dirty="0" smtClean="0">
                      <a:latin typeface="Arial" panose="020B0604020202020204" pitchFamily="34" charset="0"/>
                    </a:rPr>
                    <a:t>开始</a:t>
                  </a:r>
                  <a:r>
                    <a:rPr lang="en-US" altLang="zh-CN" sz="1800" b="0" dirty="0" smtClean="0">
                      <a:latin typeface="Arial" panose="020B0604020202020204" pitchFamily="34" charset="0"/>
                    </a:rPr>
                    <a:t>/</a:t>
                  </a:r>
                  <a:r>
                    <a:rPr lang="zh-CN" altLang="en-US" sz="1800" b="0" dirty="0" smtClean="0">
                      <a:latin typeface="Arial" panose="020B0604020202020204" pitchFamily="34" charset="0"/>
                    </a:rPr>
                    <a:t>暂停</a:t>
                  </a:r>
                  <a:endParaRPr lang="en-US" altLang="zh-CN" sz="1800" b="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9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77" y="2292"/>
                  <a:ext cx="797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 dirty="0" smtClean="0">
                      <a:latin typeface="Arial" panose="020B0604020202020204" pitchFamily="34" charset="0"/>
                    </a:rPr>
                    <a:t>复位按键</a:t>
                  </a:r>
                  <a:endParaRPr lang="en-US" altLang="zh-CN" sz="1800" b="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9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246" y="1818"/>
                  <a:ext cx="703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dirty="0" smtClean="0">
                      <a:latin typeface="Arial" panose="020B0604020202020204" pitchFamily="34" charset="0"/>
                    </a:rPr>
                    <a:t>dio</a:t>
                  </a:r>
                  <a:endParaRPr lang="en-US" altLang="zh-CN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9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23" y="2063"/>
                  <a:ext cx="703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latin typeface="Arial" panose="020B0604020202020204" pitchFamily="34" charset="0"/>
                    </a:rPr>
                    <a:t>sclk</a:t>
                  </a:r>
                  <a:endParaRPr lang="en-US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680" name="文本框 21"/>
              <p:cNvSpPr txBox="1">
                <a:spLocks noChangeArrowheads="1"/>
              </p:cNvSpPr>
              <p:nvPr/>
            </p:nvSpPr>
            <p:spPr bwMode="auto">
              <a:xfrm>
                <a:off x="2407641" y="2892613"/>
                <a:ext cx="107989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800" dirty="0" smtClean="0">
                    <a:latin typeface="Arial" panose="020B0604020202020204" pitchFamily="34" charset="0"/>
                  </a:rPr>
                  <a:t>多功能秒表</a:t>
                </a:r>
                <a:endParaRPr lang="en-US" altLang="zh-CN" sz="18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195046" y="5204279"/>
              <a:ext cx="11160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175918" y="4872492"/>
              <a:ext cx="12430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 dirty="0" smtClean="0">
                  <a:latin typeface="Arial" panose="020B0604020202020204" pitchFamily="34" charset="0"/>
                </a:rPr>
                <a:t>计次按键</a:t>
              </a:r>
              <a:endParaRPr lang="en-US" altLang="zh-CN" sz="1800" b="0" dirty="0">
                <a:latin typeface="Arial" panose="020B0604020202020204" pitchFamily="34" charset="0"/>
              </a:endParaRPr>
            </a:p>
          </p:txBody>
        </p:sp>
      </p:grpSp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6520180" y="4345305"/>
            <a:ext cx="742950" cy="19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6540500" y="4756785"/>
            <a:ext cx="742950" cy="19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6540500" y="5112385"/>
            <a:ext cx="742950" cy="19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6543047" y="4784782"/>
            <a:ext cx="1116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rclk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935038" y="1989138"/>
            <a:ext cx="706120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4400">
                <a:solidFill>
                  <a:srgbClr val="DE0000"/>
                </a:solidFill>
                <a:latin typeface="Arial" panose="020B0604020202020204" pitchFamily="34" charset="0"/>
              </a:rPr>
              <a:t>多功能数字时钟</a:t>
            </a:r>
            <a:endParaRPr lang="en-US" altLang="zh-CN" sz="4400">
              <a:solidFill>
                <a:srgbClr val="DE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4400">
                <a:solidFill>
                  <a:srgbClr val="DE0000"/>
                </a:solidFill>
                <a:latin typeface="Arial" panose="020B0604020202020204" pitchFamily="34" charset="0"/>
              </a:rPr>
              <a:t>           的设计与实现</a:t>
            </a:r>
            <a:endParaRPr lang="zh-CN" altLang="en-US" sz="4400">
              <a:solidFill>
                <a:srgbClr val="DE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矩形 3"/>
          <p:cNvSpPr>
            <a:spLocks noChangeArrowheads="1"/>
          </p:cNvSpPr>
          <p:nvPr/>
        </p:nvSpPr>
        <p:spPr bwMode="auto">
          <a:xfrm>
            <a:off x="2484438" y="292100"/>
            <a:ext cx="45275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DE00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实 验 六  数字时钟</a:t>
            </a:r>
            <a:endParaRPr lang="en-US" altLang="zh-CN" sz="4000" b="0">
              <a:solidFill>
                <a:srgbClr val="DE0000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sp>
        <p:nvSpPr>
          <p:cNvPr id="46084" name="文本框 1"/>
          <p:cNvSpPr txBox="1">
            <a:spLocks noChangeArrowheads="1"/>
          </p:cNvSpPr>
          <p:nvPr/>
        </p:nvSpPr>
        <p:spPr bwMode="auto">
          <a:xfrm>
            <a:off x="1943100" y="4437063"/>
            <a:ext cx="625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FF"/>
                </a:solidFill>
              </a:rPr>
              <a:t>实验形式：以组为单位进行（</a:t>
            </a:r>
            <a:r>
              <a:rPr lang="en-US" altLang="zh-CN" sz="2400">
                <a:solidFill>
                  <a:srgbClr val="0000FF"/>
                </a:solidFill>
              </a:rPr>
              <a:t>1-3</a:t>
            </a:r>
            <a:r>
              <a:rPr lang="zh-CN" altLang="en-US" sz="2400">
                <a:solidFill>
                  <a:srgbClr val="0000FF"/>
                </a:solidFill>
              </a:rPr>
              <a:t>人为一组）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314325"/>
            <a:ext cx="5638800" cy="684213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zh-CN" altLang="en-US" sz="3600" smtClean="0">
                <a:solidFill>
                  <a:srgbClr val="7030A0"/>
                </a:solidFill>
                <a:ea typeface="黑体" panose="02010609060101010101" pitchFamily="49" charset="-122"/>
              </a:rPr>
              <a:t>功能与指标</a:t>
            </a:r>
            <a:endParaRPr lang="zh-CN" altLang="en-US" sz="3600" smtClean="0">
              <a:solidFill>
                <a:srgbClr val="7030A0"/>
              </a:solidFill>
              <a:ea typeface="黑体" panose="02010609060101010101" pitchFamily="49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7788" y="1341438"/>
            <a:ext cx="6734175" cy="4824412"/>
          </a:xfrm>
          <a:solidFill>
            <a:srgbClr val="FFFFFF"/>
          </a:solidFill>
          <a:ln cap="flat">
            <a:solidFill>
              <a:srgbClr val="000000"/>
            </a:solidFill>
            <a:round/>
          </a:ln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zh-CN" sz="22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2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</a:t>
            </a:r>
            <a:r>
              <a:rPr lang="zh-CN" altLang="en-US" sz="2200" b="1" smtClean="0">
                <a:solidFill>
                  <a:srgbClr val="000000"/>
                </a:solidFill>
                <a:latin typeface="Arial Unicode MS" panose="020B0604020202020204" charset="-122"/>
                <a:ea typeface="黑体" panose="02010609060101010101" pitchFamily="49" charset="-122"/>
              </a:rPr>
              <a:t>完成 时、分、秒的计数及数码管显示，</a:t>
            </a:r>
            <a:endParaRPr lang="en-US" altLang="zh-CN" sz="2200" b="1" smtClean="0">
              <a:solidFill>
                <a:srgbClr val="000000"/>
              </a:solidFill>
              <a:latin typeface="Arial Unicode MS" panose="020B0604020202020204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zh-CN" sz="2200" b="1" smtClean="0">
                <a:solidFill>
                  <a:srgbClr val="000000"/>
                </a:solidFill>
                <a:latin typeface="Arial Unicode MS" panose="020B0604020202020204" charset="-122"/>
                <a:ea typeface="黑体" panose="02010609060101010101" pitchFamily="49" charset="-122"/>
              </a:rPr>
              <a:t>      </a:t>
            </a:r>
            <a:r>
              <a:rPr lang="zh-CN" altLang="en-US" sz="2200" b="1" smtClean="0">
                <a:solidFill>
                  <a:srgbClr val="000000"/>
                </a:solidFill>
                <a:latin typeface="Arial Unicode MS" panose="020B0604020202020204" charset="-122"/>
                <a:ea typeface="黑体" panose="02010609060101010101" pitchFamily="49" charset="-122"/>
              </a:rPr>
              <a:t>以 </a:t>
            </a:r>
            <a:r>
              <a:rPr lang="en-US" altLang="zh-CN" sz="2200" b="1" smtClean="0">
                <a:solidFill>
                  <a:srgbClr val="000000"/>
                </a:solidFill>
                <a:latin typeface="Arial Unicode MS" panose="020B0604020202020204" charset="-122"/>
                <a:ea typeface="黑体" panose="02010609060101010101" pitchFamily="49" charset="-122"/>
              </a:rPr>
              <a:t>24 </a:t>
            </a:r>
            <a:r>
              <a:rPr lang="zh-CN" altLang="en-US" sz="2200" b="1" smtClean="0">
                <a:solidFill>
                  <a:srgbClr val="000000"/>
                </a:solidFill>
                <a:latin typeface="Arial Unicode MS" panose="020B0604020202020204" charset="-122"/>
                <a:ea typeface="黑体" panose="02010609060101010101" pitchFamily="49" charset="-122"/>
              </a:rPr>
              <a:t>小时循环计时。</a:t>
            </a:r>
            <a:endParaRPr lang="zh-CN" altLang="en-US" sz="2200" b="1" smtClean="0">
              <a:solidFill>
                <a:srgbClr val="000000"/>
              </a:solidFill>
              <a:latin typeface="Arial Unicode MS" panose="020B0604020202020204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zh-CN" altLang="en-US" sz="22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、具有清零，调节小时、分钟功能</a:t>
            </a:r>
            <a:endParaRPr lang="en-US" altLang="zh-CN" sz="22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3</a:t>
            </a:r>
            <a:r>
              <a:rPr lang="zh-CN" altLang="en-US" sz="22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、具有闹钟设置和定时时间到的报警功能</a:t>
            </a:r>
            <a:endParaRPr lang="en-US" altLang="zh-CN" sz="22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</a:t>
            </a:r>
            <a:r>
              <a:rPr lang="zh-CN" altLang="en-US" sz="22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、具有秒表功能</a:t>
            </a:r>
            <a:endParaRPr lang="en-US" altLang="zh-CN" sz="22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endParaRPr lang="en-US" altLang="zh-CN" sz="22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endParaRPr lang="en-US" altLang="zh-CN" sz="22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endParaRPr lang="en-US" altLang="zh-CN" sz="22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200" b="1" smtClean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备注：</a:t>
            </a:r>
            <a:r>
              <a:rPr lang="zh-CN" altLang="en-US" sz="22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根据开发板提供资源，所有显示均可采用四位数码管的形式，也可采用</a:t>
            </a:r>
            <a:r>
              <a:rPr lang="en-US" altLang="zh-CN" sz="22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6-8</a:t>
            </a:r>
            <a:r>
              <a:rPr lang="zh-CN" altLang="en-US" sz="22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位扩展数码管显示</a:t>
            </a:r>
            <a:endParaRPr lang="zh-CN" altLang="en-US" sz="22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grpSp>
        <p:nvGrpSpPr>
          <p:cNvPr id="47108" name="Group 51"/>
          <p:cNvGrpSpPr/>
          <p:nvPr/>
        </p:nvGrpSpPr>
        <p:grpSpPr bwMode="auto">
          <a:xfrm>
            <a:off x="2630488" y="4041775"/>
            <a:ext cx="4495800" cy="1004888"/>
            <a:chOff x="1008" y="2928"/>
            <a:chExt cx="2832" cy="530"/>
          </a:xfrm>
        </p:grpSpPr>
        <p:grpSp>
          <p:nvGrpSpPr>
            <p:cNvPr id="47109" name="Group 49"/>
            <p:cNvGrpSpPr/>
            <p:nvPr/>
          </p:nvGrpSpPr>
          <p:grpSpPr bwMode="auto">
            <a:xfrm>
              <a:off x="1008" y="2928"/>
              <a:ext cx="1944" cy="336"/>
              <a:chOff x="1008" y="2928"/>
              <a:chExt cx="1944" cy="336"/>
            </a:xfrm>
          </p:grpSpPr>
          <p:grpSp>
            <p:nvGrpSpPr>
              <p:cNvPr id="47111" name="Group 31"/>
              <p:cNvGrpSpPr/>
              <p:nvPr/>
            </p:nvGrpSpPr>
            <p:grpSpPr bwMode="auto">
              <a:xfrm>
                <a:off x="1304" y="2928"/>
                <a:ext cx="192" cy="336"/>
                <a:chOff x="960" y="2592"/>
                <a:chExt cx="192" cy="336"/>
              </a:xfrm>
            </p:grpSpPr>
            <p:sp>
              <p:nvSpPr>
                <p:cNvPr id="47127" name="Rectangle 13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7128" name="Line 14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12" name="Group 32"/>
              <p:cNvGrpSpPr/>
              <p:nvPr/>
            </p:nvGrpSpPr>
            <p:grpSpPr bwMode="auto">
              <a:xfrm>
                <a:off x="1008" y="2928"/>
                <a:ext cx="192" cy="336"/>
                <a:chOff x="960" y="2592"/>
                <a:chExt cx="192" cy="336"/>
              </a:xfrm>
            </p:grpSpPr>
            <p:sp>
              <p:nvSpPr>
                <p:cNvPr id="47125" name="Rectangle 33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7126" name="Line 34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13" name="Group 35"/>
              <p:cNvGrpSpPr/>
              <p:nvPr/>
            </p:nvGrpSpPr>
            <p:grpSpPr bwMode="auto">
              <a:xfrm>
                <a:off x="1728" y="2928"/>
                <a:ext cx="192" cy="336"/>
                <a:chOff x="960" y="2592"/>
                <a:chExt cx="192" cy="336"/>
              </a:xfrm>
            </p:grpSpPr>
            <p:sp>
              <p:nvSpPr>
                <p:cNvPr id="47123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7124" name="Line 37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14" name="Group 38"/>
              <p:cNvGrpSpPr/>
              <p:nvPr/>
            </p:nvGrpSpPr>
            <p:grpSpPr bwMode="auto">
              <a:xfrm>
                <a:off x="2016" y="2928"/>
                <a:ext cx="192" cy="336"/>
                <a:chOff x="960" y="2592"/>
                <a:chExt cx="192" cy="336"/>
              </a:xfrm>
            </p:grpSpPr>
            <p:sp>
              <p:nvSpPr>
                <p:cNvPr id="47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7122" name="Line 40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15" name="Group 41"/>
              <p:cNvGrpSpPr/>
              <p:nvPr/>
            </p:nvGrpSpPr>
            <p:grpSpPr bwMode="auto">
              <a:xfrm>
                <a:off x="2464" y="2928"/>
                <a:ext cx="192" cy="336"/>
                <a:chOff x="960" y="2592"/>
                <a:chExt cx="192" cy="336"/>
              </a:xfrm>
            </p:grpSpPr>
            <p:sp>
              <p:nvSpPr>
                <p:cNvPr id="47119" name="Rectangle 42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7120" name="Line 43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16" name="Group 44"/>
              <p:cNvGrpSpPr/>
              <p:nvPr/>
            </p:nvGrpSpPr>
            <p:grpSpPr bwMode="auto">
              <a:xfrm>
                <a:off x="2760" y="2928"/>
                <a:ext cx="192" cy="336"/>
                <a:chOff x="960" y="2592"/>
                <a:chExt cx="192" cy="336"/>
              </a:xfrm>
            </p:grpSpPr>
            <p:sp>
              <p:nvSpPr>
                <p:cNvPr id="47117" name="Rectangle 45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7118" name="Line 46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10" name="Text Box 50"/>
            <p:cNvSpPr txBox="1">
              <a:spLocks noChangeArrowheads="1"/>
            </p:cNvSpPr>
            <p:nvPr/>
          </p:nvSpPr>
          <p:spPr bwMode="auto">
            <a:xfrm>
              <a:off x="1008" y="3264"/>
              <a:ext cx="28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24</a:t>
              </a:r>
              <a:r>
                <a:rPr lang="zh-CN" altLang="en-US" sz="1800" b="0">
                  <a:latin typeface="Arial" panose="020B0604020202020204" pitchFamily="34" charset="0"/>
                  <a:ea typeface="黑体" panose="02010609060101010101" pitchFamily="49" charset="-122"/>
                </a:rPr>
                <a:t>小时          分             秒</a:t>
              </a:r>
              <a:endParaRPr lang="zh-CN" altLang="en-US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 noChangeArrowheads="1"/>
          </p:cNvSpPr>
          <p:nvPr/>
        </p:nvSpPr>
        <p:spPr bwMode="auto">
          <a:xfrm>
            <a:off x="3490913" y="65151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fld id="{CCFBFEA6-661F-4D35-AA61-240FC217E693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7075" y="134938"/>
            <a:ext cx="5868988" cy="885825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a typeface="黑体" panose="02010609060101010101" pitchFamily="49" charset="-122"/>
              </a:rPr>
              <a:t>系统组成模块</a:t>
            </a:r>
            <a:endParaRPr lang="zh-CN" altLang="zh-CN" sz="4000" smtClean="0">
              <a:ea typeface="黑体" panose="02010609060101010101" pitchFamily="49" charset="-122"/>
            </a:endParaRPr>
          </a:p>
        </p:txBody>
      </p:sp>
      <p:grpSp>
        <p:nvGrpSpPr>
          <p:cNvPr id="48132" name="组合 181"/>
          <p:cNvGrpSpPr/>
          <p:nvPr/>
        </p:nvGrpSpPr>
        <p:grpSpPr bwMode="auto">
          <a:xfrm>
            <a:off x="654050" y="1344613"/>
            <a:ext cx="7842250" cy="4886325"/>
            <a:chOff x="653985" y="1052736"/>
            <a:chExt cx="7842315" cy="4885410"/>
          </a:xfrm>
        </p:grpSpPr>
        <p:grpSp>
          <p:nvGrpSpPr>
            <p:cNvPr id="48133" name="组合 172"/>
            <p:cNvGrpSpPr/>
            <p:nvPr/>
          </p:nvGrpSpPr>
          <p:grpSpPr bwMode="auto">
            <a:xfrm>
              <a:off x="653985" y="1052736"/>
              <a:ext cx="7842315" cy="4885410"/>
              <a:chOff x="653985" y="1251745"/>
              <a:chExt cx="7842315" cy="4885410"/>
            </a:xfrm>
          </p:grpSpPr>
          <p:sp>
            <p:nvSpPr>
              <p:cNvPr id="48137" name="圆角矩形 29"/>
              <p:cNvSpPr>
                <a:spLocks noChangeArrowheads="1"/>
              </p:cNvSpPr>
              <p:nvPr/>
            </p:nvSpPr>
            <p:spPr bwMode="auto">
              <a:xfrm>
                <a:off x="5543550" y="3249613"/>
                <a:ext cx="1549400" cy="100806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24</a:t>
                </a:r>
                <a:r>
                  <a:rPr lang="zh-CN" altLang="en-US">
                    <a:latin typeface="Arial" panose="020B0604020202020204" pitchFamily="34" charset="0"/>
                  </a:rPr>
                  <a:t>小时</a:t>
                </a:r>
                <a:endParaRPr lang="en-US" altLang="zh-CN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计时模块</a:t>
                </a: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38" name="圆角矩形 31"/>
              <p:cNvSpPr>
                <a:spLocks noChangeArrowheads="1"/>
              </p:cNvSpPr>
              <p:nvPr/>
            </p:nvSpPr>
            <p:spPr bwMode="auto">
              <a:xfrm>
                <a:off x="3527425" y="3213100"/>
                <a:ext cx="1439863" cy="1223963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调时分</a:t>
                </a:r>
                <a:endParaRPr lang="en-US" altLang="zh-CN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计数</a:t>
                </a:r>
                <a:endParaRPr lang="en-US" altLang="zh-CN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模块</a:t>
                </a: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39" name="右箭头 36"/>
              <p:cNvSpPr>
                <a:spLocks noChangeArrowheads="1"/>
              </p:cNvSpPr>
              <p:nvPr/>
            </p:nvSpPr>
            <p:spPr bwMode="auto">
              <a:xfrm>
                <a:off x="4967288" y="3500438"/>
                <a:ext cx="576262" cy="180975"/>
              </a:xfrm>
              <a:prstGeom prst="rightArrow">
                <a:avLst>
                  <a:gd name="adj1" fmla="val 50000"/>
                  <a:gd name="adj2" fmla="val 49709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40" name="右箭头 37"/>
              <p:cNvSpPr>
                <a:spLocks noChangeArrowheads="1"/>
              </p:cNvSpPr>
              <p:nvPr/>
            </p:nvSpPr>
            <p:spPr bwMode="auto">
              <a:xfrm>
                <a:off x="4967288" y="3897313"/>
                <a:ext cx="576262" cy="179387"/>
              </a:xfrm>
              <a:prstGeom prst="rightArrow">
                <a:avLst>
                  <a:gd name="adj1" fmla="val 50000"/>
                  <a:gd name="adj2" fmla="val 50149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48141" name="直接箭头连接符 96"/>
              <p:cNvCxnSpPr>
                <a:cxnSpLocks noChangeShapeType="1"/>
              </p:cNvCxnSpPr>
              <p:nvPr/>
            </p:nvCxnSpPr>
            <p:spPr bwMode="auto">
              <a:xfrm>
                <a:off x="1360862" y="1651000"/>
                <a:ext cx="1908175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42" name="TextBox 97"/>
              <p:cNvSpPr txBox="1">
                <a:spLocks noChangeArrowheads="1"/>
              </p:cNvSpPr>
              <p:nvPr/>
            </p:nvSpPr>
            <p:spPr bwMode="auto">
              <a:xfrm>
                <a:off x="1187450" y="2387206"/>
                <a:ext cx="126047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800">
                    <a:latin typeface="Arial" panose="020B0604020202020204" pitchFamily="34" charset="0"/>
                  </a:rPr>
                  <a:t>控制开关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48143" name="直接箭头连接符 101"/>
              <p:cNvCxnSpPr>
                <a:cxnSpLocks noChangeShapeType="1"/>
              </p:cNvCxnSpPr>
              <p:nvPr/>
            </p:nvCxnSpPr>
            <p:spPr bwMode="auto">
              <a:xfrm>
                <a:off x="3017417" y="3694020"/>
                <a:ext cx="50323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44" name="圆角矩形 105"/>
              <p:cNvSpPr>
                <a:spLocks noChangeArrowheads="1"/>
              </p:cNvSpPr>
              <p:nvPr/>
            </p:nvSpPr>
            <p:spPr bwMode="auto">
              <a:xfrm>
                <a:off x="2016125" y="3403254"/>
                <a:ext cx="1008063" cy="103380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消抖模块</a:t>
                </a:r>
                <a:endParaRPr lang="zh-CN" altLang="en-US">
                  <a:latin typeface="Arial" panose="020B0604020202020204" pitchFamily="34" charset="0"/>
                </a:endParaRPr>
              </a:p>
            </p:txBody>
          </p:sp>
          <p:cxnSp>
            <p:nvCxnSpPr>
              <p:cNvPr id="48145" name="直接箭头连接符 108"/>
              <p:cNvCxnSpPr>
                <a:cxnSpLocks noChangeShapeType="1"/>
              </p:cNvCxnSpPr>
              <p:nvPr/>
            </p:nvCxnSpPr>
            <p:spPr bwMode="auto">
              <a:xfrm>
                <a:off x="3017417" y="3987006"/>
                <a:ext cx="50323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46" name="直接箭头连接符 110"/>
              <p:cNvCxnSpPr>
                <a:cxnSpLocks noChangeShapeType="1"/>
              </p:cNvCxnSpPr>
              <p:nvPr/>
            </p:nvCxnSpPr>
            <p:spPr bwMode="auto">
              <a:xfrm>
                <a:off x="1258888" y="3573339"/>
                <a:ext cx="75723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47" name="直接箭头连接符 111"/>
              <p:cNvCxnSpPr>
                <a:cxnSpLocks noChangeShapeType="1"/>
              </p:cNvCxnSpPr>
              <p:nvPr/>
            </p:nvCxnSpPr>
            <p:spPr bwMode="auto">
              <a:xfrm>
                <a:off x="1258888" y="3825044"/>
                <a:ext cx="75723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48" name="TextBox 112"/>
              <p:cNvSpPr txBox="1">
                <a:spLocks noChangeArrowheads="1"/>
              </p:cNvSpPr>
              <p:nvPr/>
            </p:nvSpPr>
            <p:spPr bwMode="auto">
              <a:xfrm>
                <a:off x="1222475" y="3284984"/>
                <a:ext cx="75723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800">
                    <a:latin typeface="Arial" panose="020B0604020202020204" pitchFamily="34" charset="0"/>
                  </a:rPr>
                  <a:t>调时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49" name="TextBox 113"/>
              <p:cNvSpPr txBox="1">
                <a:spLocks noChangeArrowheads="1"/>
              </p:cNvSpPr>
              <p:nvPr/>
            </p:nvSpPr>
            <p:spPr bwMode="auto">
              <a:xfrm>
                <a:off x="1238394" y="3535977"/>
                <a:ext cx="7921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800">
                    <a:latin typeface="Arial" panose="020B0604020202020204" pitchFamily="34" charset="0"/>
                  </a:rPr>
                  <a:t>调分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48150" name="直接连接符 145"/>
              <p:cNvCxnSpPr>
                <a:cxnSpLocks noChangeShapeType="1"/>
              </p:cNvCxnSpPr>
              <p:nvPr/>
            </p:nvCxnSpPr>
            <p:spPr bwMode="auto">
              <a:xfrm flipH="1">
                <a:off x="1403351" y="2744674"/>
                <a:ext cx="936437" cy="13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51" name="TextBox 148"/>
              <p:cNvSpPr txBox="1">
                <a:spLocks noChangeArrowheads="1"/>
              </p:cNvSpPr>
              <p:nvPr/>
            </p:nvSpPr>
            <p:spPr bwMode="auto">
              <a:xfrm>
                <a:off x="1649787" y="1317625"/>
                <a:ext cx="1295400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800">
                    <a:latin typeface="Arial" panose="020B0604020202020204" pitchFamily="34" charset="0"/>
                  </a:rPr>
                  <a:t>系统时钟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52" name="圆角矩形 192"/>
              <p:cNvSpPr>
                <a:spLocks noChangeArrowheads="1"/>
              </p:cNvSpPr>
              <p:nvPr/>
            </p:nvSpPr>
            <p:spPr bwMode="auto">
              <a:xfrm>
                <a:off x="7524750" y="3284538"/>
                <a:ext cx="971550" cy="100806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扫描显示</a:t>
                </a: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53" name="右箭头 193"/>
              <p:cNvSpPr>
                <a:spLocks noChangeArrowheads="1"/>
              </p:cNvSpPr>
              <p:nvPr/>
            </p:nvSpPr>
            <p:spPr bwMode="auto">
              <a:xfrm>
                <a:off x="7092950" y="3429000"/>
                <a:ext cx="431800" cy="179388"/>
              </a:xfrm>
              <a:prstGeom prst="rightArrow">
                <a:avLst>
                  <a:gd name="adj1" fmla="val 50000"/>
                  <a:gd name="adj2" fmla="val 50114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54" name="右箭头 194"/>
              <p:cNvSpPr>
                <a:spLocks noChangeArrowheads="1"/>
              </p:cNvSpPr>
              <p:nvPr/>
            </p:nvSpPr>
            <p:spPr bwMode="auto">
              <a:xfrm>
                <a:off x="7092950" y="3716338"/>
                <a:ext cx="431800" cy="180975"/>
              </a:xfrm>
              <a:prstGeom prst="rightArrow">
                <a:avLst>
                  <a:gd name="adj1" fmla="val 50000"/>
                  <a:gd name="adj2" fmla="val 49674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55" name="右箭头 195"/>
              <p:cNvSpPr>
                <a:spLocks noChangeArrowheads="1"/>
              </p:cNvSpPr>
              <p:nvPr/>
            </p:nvSpPr>
            <p:spPr bwMode="auto">
              <a:xfrm>
                <a:off x="7092950" y="3933825"/>
                <a:ext cx="431800" cy="179388"/>
              </a:xfrm>
              <a:prstGeom prst="rightArrow">
                <a:avLst>
                  <a:gd name="adj1" fmla="val 50000"/>
                  <a:gd name="adj2" fmla="val 50114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56" name="矩形 227"/>
              <p:cNvSpPr>
                <a:spLocks noChangeArrowheads="1"/>
              </p:cNvSpPr>
              <p:nvPr/>
            </p:nvSpPr>
            <p:spPr bwMode="auto">
              <a:xfrm>
                <a:off x="3308794" y="4868968"/>
                <a:ext cx="1325653" cy="981731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2000">
                    <a:latin typeface="Arial" panose="020B0604020202020204" pitchFamily="34" charset="0"/>
                  </a:rPr>
                  <a:t>秒表计时计次存储模块</a:t>
                </a: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cxnSp>
            <p:nvCxnSpPr>
              <p:cNvPr id="48157" name="直接箭头连接符 229"/>
              <p:cNvCxnSpPr>
                <a:cxnSpLocks noChangeShapeType="1"/>
              </p:cNvCxnSpPr>
              <p:nvPr/>
            </p:nvCxnSpPr>
            <p:spPr bwMode="auto">
              <a:xfrm>
                <a:off x="1288399" y="5631819"/>
                <a:ext cx="2012062" cy="1025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58" name="TextBox 230"/>
              <p:cNvSpPr txBox="1">
                <a:spLocks noChangeArrowheads="1"/>
              </p:cNvSpPr>
              <p:nvPr/>
            </p:nvSpPr>
            <p:spPr bwMode="auto">
              <a:xfrm>
                <a:off x="1352674" y="4870101"/>
                <a:ext cx="792162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10ms</a:t>
                </a:r>
                <a:r>
                  <a:rPr lang="zh-CN" altLang="en-US" sz="1800">
                    <a:latin typeface="Arial" panose="020B0604020202020204" pitchFamily="34" charset="0"/>
                  </a:rPr>
                  <a:t>信号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59" name="TextBox 244"/>
              <p:cNvSpPr txBox="1">
                <a:spLocks noChangeArrowheads="1"/>
              </p:cNvSpPr>
              <p:nvPr/>
            </p:nvSpPr>
            <p:spPr bwMode="auto">
              <a:xfrm>
                <a:off x="653985" y="3803055"/>
                <a:ext cx="12521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800">
                    <a:latin typeface="Arial" panose="020B0604020202020204" pitchFamily="34" charset="0"/>
                  </a:rPr>
                  <a:t>开始</a:t>
                </a:r>
                <a:r>
                  <a:rPr lang="en-US" altLang="zh-CN" sz="1800">
                    <a:latin typeface="Arial" panose="020B0604020202020204" pitchFamily="34" charset="0"/>
                  </a:rPr>
                  <a:t>/</a:t>
                </a:r>
                <a:r>
                  <a:rPr lang="zh-CN" altLang="en-US" sz="1800">
                    <a:latin typeface="Arial" panose="020B0604020202020204" pitchFamily="34" charset="0"/>
                  </a:rPr>
                  <a:t>清零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48160" name="肘形连接符 2"/>
              <p:cNvCxnSpPr>
                <a:cxnSpLocks noChangeShapeType="1"/>
                <a:stCxn id="48144" idx="2"/>
                <a:endCxn id="48156" idx="1"/>
              </p:cNvCxnSpPr>
              <p:nvPr/>
            </p:nvCxnSpPr>
            <p:spPr bwMode="auto">
              <a:xfrm rot="16200000" flipH="1">
                <a:off x="2453087" y="4504126"/>
                <a:ext cx="922771" cy="788637"/>
              </a:xfrm>
              <a:prstGeom prst="bentConnector2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61" name="矩形 227"/>
              <p:cNvSpPr>
                <a:spLocks noChangeArrowheads="1"/>
              </p:cNvSpPr>
              <p:nvPr/>
            </p:nvSpPr>
            <p:spPr bwMode="auto">
              <a:xfrm>
                <a:off x="5694834" y="4599272"/>
                <a:ext cx="1541462" cy="116998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闹钟定时设置报警延迟模块</a:t>
                </a: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62" name="圆角矩形 105"/>
              <p:cNvSpPr>
                <a:spLocks noChangeArrowheads="1"/>
              </p:cNvSpPr>
              <p:nvPr/>
            </p:nvSpPr>
            <p:spPr bwMode="auto">
              <a:xfrm>
                <a:off x="3240087" y="1251745"/>
                <a:ext cx="1008063" cy="90011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分频模块</a:t>
                </a: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63" name="圆角矩形 105"/>
              <p:cNvSpPr>
                <a:spLocks noChangeArrowheads="1"/>
              </p:cNvSpPr>
              <p:nvPr/>
            </p:nvSpPr>
            <p:spPr bwMode="auto">
              <a:xfrm>
                <a:off x="2365336" y="2259808"/>
                <a:ext cx="994934" cy="881856"/>
              </a:xfrm>
              <a:prstGeom prst="roundRect">
                <a:avLst>
                  <a:gd name="adj" fmla="val 16667"/>
                </a:avLst>
              </a:prstGeom>
              <a:solidFill>
                <a:srgbClr val="FFE5FF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</a:rPr>
                  <a:t>模式控制</a:t>
                </a:r>
                <a:endParaRPr lang="zh-CN" altLang="en-US">
                  <a:latin typeface="Arial" panose="020B0604020202020204" pitchFamily="34" charset="0"/>
                </a:endParaRPr>
              </a:p>
            </p:txBody>
          </p:sp>
          <p:cxnSp>
            <p:nvCxnSpPr>
              <p:cNvPr id="48164" name="肘形连接符 67"/>
              <p:cNvCxnSpPr>
                <a:cxnSpLocks noChangeShapeType="1"/>
                <a:stCxn id="48144" idx="2"/>
                <a:endCxn id="48156" idx="1"/>
              </p:cNvCxnSpPr>
              <p:nvPr/>
            </p:nvCxnSpPr>
            <p:spPr bwMode="auto">
              <a:xfrm>
                <a:off x="3335011" y="2421939"/>
                <a:ext cx="2794326" cy="826471"/>
              </a:xfrm>
              <a:prstGeom prst="bentConnector3">
                <a:avLst>
                  <a:gd name="adj1" fmla="val 99727"/>
                </a:avLst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5" name="肘形连接符 72"/>
              <p:cNvCxnSpPr>
                <a:cxnSpLocks noChangeShapeType="1"/>
                <a:stCxn id="48144" idx="2"/>
                <a:endCxn id="48138" idx="0"/>
              </p:cNvCxnSpPr>
              <p:nvPr/>
            </p:nvCxnSpPr>
            <p:spPr bwMode="auto">
              <a:xfrm>
                <a:off x="3360270" y="2916762"/>
                <a:ext cx="887087" cy="296338"/>
              </a:xfrm>
              <a:prstGeom prst="bentConnector2">
                <a:avLst/>
              </a:prstGeom>
              <a:noFill/>
              <a:ln w="2540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6" name="肘形连接符 74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>
                <a:off x="3360270" y="2700736"/>
                <a:ext cx="2322234" cy="2204639"/>
              </a:xfrm>
              <a:prstGeom prst="bentConnector3">
                <a:avLst>
                  <a:gd name="adj1" fmla="val 84741"/>
                </a:avLst>
              </a:prstGeom>
              <a:noFill/>
              <a:ln w="25400">
                <a:solidFill>
                  <a:srgbClr val="99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67" name="下箭头 77"/>
              <p:cNvSpPr>
                <a:spLocks noChangeArrowheads="1"/>
              </p:cNvSpPr>
              <p:nvPr/>
            </p:nvSpPr>
            <p:spPr bwMode="auto">
              <a:xfrm>
                <a:off x="6318250" y="4257675"/>
                <a:ext cx="215899" cy="327819"/>
              </a:xfrm>
              <a:prstGeom prst="downArrow">
                <a:avLst>
                  <a:gd name="adj1" fmla="val 50000"/>
                  <a:gd name="adj2" fmla="val 49980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68" name="流程图: 过程 79"/>
              <p:cNvSpPr>
                <a:spLocks noChangeArrowheads="1"/>
              </p:cNvSpPr>
              <p:nvPr/>
            </p:nvSpPr>
            <p:spPr bwMode="auto">
              <a:xfrm>
                <a:off x="3858366" y="5866983"/>
                <a:ext cx="137569" cy="27017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69" name="流程图: 过程 80"/>
              <p:cNvSpPr>
                <a:spLocks noChangeArrowheads="1"/>
              </p:cNvSpPr>
              <p:nvPr/>
            </p:nvSpPr>
            <p:spPr bwMode="auto">
              <a:xfrm>
                <a:off x="3995935" y="6021555"/>
                <a:ext cx="4104457" cy="9934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70" name="上箭头 81"/>
              <p:cNvSpPr>
                <a:spLocks noChangeArrowheads="1"/>
              </p:cNvSpPr>
              <p:nvPr/>
            </p:nvSpPr>
            <p:spPr bwMode="auto">
              <a:xfrm>
                <a:off x="8010523" y="4292599"/>
                <a:ext cx="216373" cy="1828297"/>
              </a:xfrm>
              <a:prstGeom prst="upArrow">
                <a:avLst>
                  <a:gd name="adj1" fmla="val 50000"/>
                  <a:gd name="adj2" fmla="val 49877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48171" name="直接箭头连接符 86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>
                <a:off x="1223963" y="4068152"/>
                <a:ext cx="79216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2" name="直接箭头连接符 88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>
                <a:off x="1258888" y="4284176"/>
                <a:ext cx="79216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73" name="文本框 89"/>
              <p:cNvSpPr txBox="1">
                <a:spLocks noChangeArrowheads="1"/>
              </p:cNvSpPr>
              <p:nvPr/>
            </p:nvSpPr>
            <p:spPr bwMode="auto">
              <a:xfrm>
                <a:off x="1229471" y="4041371"/>
                <a:ext cx="7208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800">
                    <a:latin typeface="Arial" panose="020B0604020202020204" pitchFamily="34" charset="0"/>
                  </a:rPr>
                  <a:t>计次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48174" name="肘形连接符 93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 rot="16200000" flipH="1">
                <a:off x="2640506" y="4496349"/>
                <a:ext cx="710908" cy="592336"/>
              </a:xfrm>
              <a:prstGeom prst="bentConnector3">
                <a:avLst>
                  <a:gd name="adj1" fmla="val 99181"/>
                </a:avLst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5" name="直接箭头连接符 4153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 flipV="1">
                <a:off x="2323442" y="4437064"/>
                <a:ext cx="0" cy="119475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6" name="直接连接符 4172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>
                <a:off x="3317406" y="3694020"/>
                <a:ext cx="0" cy="8883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7" name="直接连接符 4174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>
                <a:off x="3317406" y="4585494"/>
                <a:ext cx="1787994" cy="137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8" name="直接连接符 4176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>
                <a:off x="5105400" y="4599162"/>
                <a:ext cx="0" cy="5927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9" name="直接连接符 4178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>
                <a:off x="3167844" y="3987006"/>
                <a:ext cx="0" cy="7741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80" name="直接连接符 4180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>
                <a:off x="3167844" y="4761148"/>
                <a:ext cx="1728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81" name="直接连接符 4183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>
                <a:off x="4896036" y="4761148"/>
                <a:ext cx="0" cy="7475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82" name="直接箭头连接符 4190"/>
              <p:cNvCxnSpPr>
                <a:cxnSpLocks noChangeShapeType="1"/>
                <a:stCxn id="48163" idx="3"/>
                <a:endCxn id="48138" idx="0"/>
              </p:cNvCxnSpPr>
              <p:nvPr/>
            </p:nvCxnSpPr>
            <p:spPr bwMode="auto">
              <a:xfrm>
                <a:off x="4896036" y="5508706"/>
                <a:ext cx="79879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83" name="直接箭头连接符 4194"/>
              <p:cNvCxnSpPr>
                <a:cxnSpLocks noChangeShapeType="1"/>
                <a:stCxn id="48163" idx="3"/>
                <a:endCxn id="48161" idx="1"/>
              </p:cNvCxnSpPr>
              <p:nvPr/>
            </p:nvCxnSpPr>
            <p:spPr bwMode="auto">
              <a:xfrm>
                <a:off x="5105400" y="5184266"/>
                <a:ext cx="589434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84" name="TextBox 112"/>
              <p:cNvSpPr txBox="1">
                <a:spLocks noChangeArrowheads="1"/>
              </p:cNvSpPr>
              <p:nvPr/>
            </p:nvSpPr>
            <p:spPr bwMode="auto">
              <a:xfrm>
                <a:off x="2945187" y="3320419"/>
                <a:ext cx="75723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800">
                    <a:latin typeface="Arial" panose="020B0604020202020204" pitchFamily="34" charset="0"/>
                  </a:rPr>
                  <a:t>调时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85" name="TextBox 113"/>
              <p:cNvSpPr txBox="1">
                <a:spLocks noChangeArrowheads="1"/>
              </p:cNvSpPr>
              <p:nvPr/>
            </p:nvSpPr>
            <p:spPr bwMode="auto">
              <a:xfrm>
                <a:off x="2915444" y="3688280"/>
                <a:ext cx="7921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800">
                    <a:latin typeface="Arial" panose="020B0604020202020204" pitchFamily="34" charset="0"/>
                  </a:rPr>
                  <a:t>调分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86" name="TextBox 244"/>
              <p:cNvSpPr txBox="1">
                <a:spLocks noChangeArrowheads="1"/>
              </p:cNvSpPr>
              <p:nvPr/>
            </p:nvSpPr>
            <p:spPr bwMode="auto">
              <a:xfrm>
                <a:off x="2434732" y="4849415"/>
                <a:ext cx="10254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400">
                    <a:latin typeface="Arial" panose="020B0604020202020204" pitchFamily="34" charset="0"/>
                  </a:rPr>
                  <a:t>开始</a:t>
                </a:r>
                <a:r>
                  <a:rPr lang="en-US" altLang="zh-CN" sz="1400">
                    <a:latin typeface="Arial" panose="020B0604020202020204" pitchFamily="34" charset="0"/>
                  </a:rPr>
                  <a:t>/</a:t>
                </a:r>
                <a:r>
                  <a:rPr lang="zh-CN" altLang="en-US" sz="1400">
                    <a:latin typeface="Arial" panose="020B0604020202020204" pitchFamily="34" charset="0"/>
                  </a:rPr>
                  <a:t>清零</a:t>
                </a: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48187" name="文本框 169"/>
              <p:cNvSpPr txBox="1">
                <a:spLocks noChangeArrowheads="1"/>
              </p:cNvSpPr>
              <p:nvPr/>
            </p:nvSpPr>
            <p:spPr bwMode="auto">
              <a:xfrm>
                <a:off x="2627040" y="5101443"/>
                <a:ext cx="72082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400">
                    <a:latin typeface="Arial" panose="020B0604020202020204" pitchFamily="34" charset="0"/>
                  </a:rPr>
                  <a:t>计次</a:t>
                </a: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  <p:cxnSp>
            <p:nvCxnSpPr>
              <p:cNvPr id="48188" name="肘形连接符 4207"/>
              <p:cNvCxnSpPr>
                <a:cxnSpLocks noChangeShapeType="1"/>
                <a:stCxn id="48163" idx="3"/>
                <a:endCxn id="48161" idx="1"/>
              </p:cNvCxnSpPr>
              <p:nvPr/>
            </p:nvCxnSpPr>
            <p:spPr bwMode="auto">
              <a:xfrm rot="16200000" flipH="1">
                <a:off x="2404703" y="3535315"/>
                <a:ext cx="2310490" cy="356809"/>
              </a:xfrm>
              <a:prstGeom prst="bentConnector3">
                <a:avLst>
                  <a:gd name="adj1" fmla="val 338"/>
                </a:avLst>
              </a:prstGeom>
              <a:noFill/>
              <a:ln w="254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89" name="肘形连接符 4216"/>
              <p:cNvCxnSpPr>
                <a:cxnSpLocks noChangeShapeType="1"/>
                <a:stCxn id="48163" idx="3"/>
                <a:endCxn id="48161" idx="1"/>
              </p:cNvCxnSpPr>
              <p:nvPr/>
            </p:nvCxnSpPr>
            <p:spPr bwMode="auto">
              <a:xfrm>
                <a:off x="3745127" y="2573847"/>
                <a:ext cx="4088483" cy="728472"/>
              </a:xfrm>
              <a:prstGeom prst="bentConnector3">
                <a:avLst>
                  <a:gd name="adj1" fmla="val 99773"/>
                </a:avLst>
              </a:prstGeom>
              <a:noFill/>
              <a:ln w="25400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90" name="肘形连接符 4219"/>
              <p:cNvCxnSpPr>
                <a:cxnSpLocks noChangeShapeType="1"/>
                <a:stCxn id="48163" idx="3"/>
                <a:endCxn id="48152" idx="0"/>
              </p:cNvCxnSpPr>
              <p:nvPr/>
            </p:nvCxnSpPr>
            <p:spPr bwMode="auto">
              <a:xfrm>
                <a:off x="6129337" y="2420500"/>
                <a:ext cx="1881188" cy="864038"/>
              </a:xfrm>
              <a:prstGeom prst="bent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91" name="肘形连接符 159"/>
              <p:cNvCxnSpPr>
                <a:cxnSpLocks noChangeShapeType="1"/>
                <a:stCxn id="48163" idx="3"/>
                <a:endCxn id="48152" idx="0"/>
              </p:cNvCxnSpPr>
              <p:nvPr/>
            </p:nvCxnSpPr>
            <p:spPr bwMode="auto">
              <a:xfrm>
                <a:off x="4247356" y="1828493"/>
                <a:ext cx="3997052" cy="1456045"/>
              </a:xfrm>
              <a:prstGeom prst="bentConnector3">
                <a:avLst>
                  <a:gd name="adj1" fmla="val 100014"/>
                </a:avLst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92" name="肘形连接符 162"/>
              <p:cNvCxnSpPr>
                <a:cxnSpLocks noChangeShapeType="1"/>
                <a:stCxn id="48163" idx="3"/>
                <a:endCxn id="48152" idx="0"/>
              </p:cNvCxnSpPr>
              <p:nvPr/>
            </p:nvCxnSpPr>
            <p:spPr bwMode="auto">
              <a:xfrm>
                <a:off x="4247964" y="1574667"/>
                <a:ext cx="2347922" cy="1655612"/>
              </a:xfrm>
              <a:prstGeom prst="bentConnector3">
                <a:avLst>
                  <a:gd name="adj1" fmla="val 100019"/>
                </a:avLst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93" name="文本框 164"/>
              <p:cNvSpPr txBox="1">
                <a:spLocks noChangeArrowheads="1"/>
              </p:cNvSpPr>
              <p:nvPr/>
            </p:nvSpPr>
            <p:spPr bwMode="auto">
              <a:xfrm>
                <a:off x="4967288" y="1251745"/>
                <a:ext cx="71521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1hz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94" name="文本框 165"/>
              <p:cNvSpPr txBox="1">
                <a:spLocks noChangeArrowheads="1"/>
              </p:cNvSpPr>
              <p:nvPr/>
            </p:nvSpPr>
            <p:spPr bwMode="auto">
              <a:xfrm>
                <a:off x="6876256" y="1509264"/>
                <a:ext cx="79208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1khz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195" name="文本框 170"/>
              <p:cNvSpPr txBox="1">
                <a:spLocks noChangeArrowheads="1"/>
              </p:cNvSpPr>
              <p:nvPr/>
            </p:nvSpPr>
            <p:spPr bwMode="auto">
              <a:xfrm>
                <a:off x="4881388" y="2149115"/>
                <a:ext cx="125457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400">
                    <a:latin typeface="Arial" panose="020B0604020202020204" pitchFamily="34" charset="0"/>
                  </a:rPr>
                  <a:t>时钟模式</a:t>
                </a: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48196" name="文本框 171"/>
              <p:cNvSpPr txBox="1">
                <a:spLocks noChangeArrowheads="1"/>
              </p:cNvSpPr>
              <p:nvPr/>
            </p:nvSpPr>
            <p:spPr bwMode="auto">
              <a:xfrm>
                <a:off x="6739578" y="2402385"/>
                <a:ext cx="119266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秒表模式</a:t>
                </a:r>
                <a:endParaRPr lang="zh-CN" altLang="en-US" sz="14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197" name="文本框 204"/>
              <p:cNvSpPr txBox="1">
                <a:spLocks noChangeArrowheads="1"/>
              </p:cNvSpPr>
              <p:nvPr/>
            </p:nvSpPr>
            <p:spPr bwMode="auto">
              <a:xfrm>
                <a:off x="4288973" y="2637493"/>
                <a:ext cx="125457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400">
                    <a:solidFill>
                      <a:srgbClr val="9900CC"/>
                    </a:solidFill>
                    <a:latin typeface="Arial" panose="020B0604020202020204" pitchFamily="34" charset="0"/>
                  </a:rPr>
                  <a:t>闹钟模式</a:t>
                </a:r>
                <a:endParaRPr lang="zh-CN" altLang="en-US" sz="1400">
                  <a:solidFill>
                    <a:srgbClr val="9900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198" name="文本框 205"/>
              <p:cNvSpPr txBox="1">
                <a:spLocks noChangeArrowheads="1"/>
              </p:cNvSpPr>
              <p:nvPr/>
            </p:nvSpPr>
            <p:spPr bwMode="auto">
              <a:xfrm>
                <a:off x="3777827" y="2897088"/>
                <a:ext cx="125457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400">
                    <a:solidFill>
                      <a:srgbClr val="0000FF"/>
                    </a:solidFill>
                    <a:latin typeface="Arial" panose="020B0604020202020204" pitchFamily="34" charset="0"/>
                  </a:rPr>
                  <a:t>调时模式</a:t>
                </a:r>
                <a:endParaRPr lang="zh-CN" altLang="en-US" sz="14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34" name="矩形 173"/>
            <p:cNvSpPr>
              <a:spLocks noChangeArrowheads="1"/>
            </p:cNvSpPr>
            <p:nvPr/>
          </p:nvSpPr>
          <p:spPr bwMode="auto">
            <a:xfrm>
              <a:off x="7236296" y="4706366"/>
              <a:ext cx="597314" cy="8937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135" name="上箭头 175"/>
            <p:cNvSpPr>
              <a:spLocks noChangeArrowheads="1"/>
            </p:cNvSpPr>
            <p:nvPr/>
          </p:nvSpPr>
          <p:spPr bwMode="auto">
            <a:xfrm>
              <a:off x="7719102" y="4085060"/>
              <a:ext cx="165266" cy="696562"/>
            </a:xfrm>
            <a:prstGeom prst="upArrow">
              <a:avLst>
                <a:gd name="adj1" fmla="val 50000"/>
                <a:gd name="adj2" fmla="val 49934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48136" name="肘形连接符 177"/>
            <p:cNvCxnSpPr>
              <a:cxnSpLocks noChangeShapeType="1"/>
              <a:stCxn id="48163" idx="3"/>
              <a:endCxn id="48152" idx="0"/>
            </p:cNvCxnSpPr>
            <p:nvPr/>
          </p:nvCxnSpPr>
          <p:spPr bwMode="auto">
            <a:xfrm>
              <a:off x="5328084" y="2501727"/>
              <a:ext cx="2391018" cy="576149"/>
            </a:xfrm>
            <a:prstGeom prst="bentConnector3">
              <a:avLst>
                <a:gd name="adj1" fmla="val 99866"/>
              </a:avLst>
            </a:prstGeom>
            <a:noFill/>
            <a:ln w="25400">
              <a:solidFill>
                <a:srgbClr val="9900CC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 noChangeArrowheads="1"/>
          </p:cNvSpPr>
          <p:nvPr/>
        </p:nvSpPr>
        <p:spPr bwMode="auto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27F4D790-5B11-4672-A68A-9226A71D2A2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62175" y="534988"/>
            <a:ext cx="4953000" cy="563562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zh-CN" altLang="en-US" sz="4000" b="1" noProof="1">
                <a:solidFill>
                  <a:srgbClr val="D60093"/>
                </a:solidFill>
                <a:ea typeface="黑体" panose="02010609060101010101" pitchFamily="49" charset="-122"/>
              </a:rPr>
              <a:t>跑表性能指标</a:t>
            </a:r>
            <a:endParaRPr lang="zh-CN" altLang="en-US" b="1" kern="1200" noProof="1" smtClean="0">
              <a:solidFill>
                <a:srgbClr val="DE0000"/>
              </a:solidFill>
              <a:cs typeface="+mn-cs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55675" y="1428750"/>
            <a:ext cx="7772400" cy="4318000"/>
          </a:xfrm>
          <a:solidFill>
            <a:srgbClr val="FFFFFF"/>
          </a:solidFill>
          <a:ln cap="flat">
            <a:solidFill>
              <a:srgbClr val="000000"/>
            </a:solidFill>
            <a:rou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、跑表精度为</a:t>
            </a: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0.01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秒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、跑表计时范围为：</a:t>
            </a: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小时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3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、设置开始计时</a:t>
            </a: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/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停止计时、复位两个按钮</a:t>
            </a:r>
            <a:endParaRPr lang="zh-CN" altLang="en-US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、显示工作方式：用六位</a:t>
            </a:r>
            <a:r>
              <a:rPr lang="en-US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BCD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七段数码管显示读数。显示格式：</a:t>
            </a: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扩展功能：</a:t>
            </a: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按键消抖； </a:t>
            </a:r>
            <a:r>
              <a:rPr lang="zh-CN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分别存储三组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及以上</a:t>
            </a:r>
            <a:r>
              <a:rPr lang="zh-CN" altLang="zh-CN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选手时间并分时回放显示</a:t>
            </a:r>
            <a:r>
              <a:rPr lang="zh-CN" altLang="en-US" sz="2000" b="1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；</a:t>
            </a:r>
            <a:endParaRPr lang="en-US" altLang="zh-CN" sz="2000" b="1" smtClean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grpSp>
        <p:nvGrpSpPr>
          <p:cNvPr id="49157" name="Group 51"/>
          <p:cNvGrpSpPr/>
          <p:nvPr/>
        </p:nvGrpSpPr>
        <p:grpSpPr bwMode="auto">
          <a:xfrm>
            <a:off x="1908175" y="3465513"/>
            <a:ext cx="4632325" cy="1042987"/>
            <a:chOff x="1008" y="2928"/>
            <a:chExt cx="2918" cy="657"/>
          </a:xfrm>
        </p:grpSpPr>
        <p:grpSp>
          <p:nvGrpSpPr>
            <p:cNvPr id="49158" name="Group 49"/>
            <p:cNvGrpSpPr/>
            <p:nvPr/>
          </p:nvGrpSpPr>
          <p:grpSpPr bwMode="auto">
            <a:xfrm>
              <a:off x="1008" y="2928"/>
              <a:ext cx="1944" cy="336"/>
              <a:chOff x="1008" y="2928"/>
              <a:chExt cx="1944" cy="336"/>
            </a:xfrm>
          </p:grpSpPr>
          <p:grpSp>
            <p:nvGrpSpPr>
              <p:cNvPr id="49160" name="Group 31"/>
              <p:cNvGrpSpPr/>
              <p:nvPr/>
            </p:nvGrpSpPr>
            <p:grpSpPr bwMode="auto">
              <a:xfrm>
                <a:off x="1304" y="2928"/>
                <a:ext cx="192" cy="336"/>
                <a:chOff x="960" y="2592"/>
                <a:chExt cx="192" cy="336"/>
              </a:xfrm>
            </p:grpSpPr>
            <p:sp>
              <p:nvSpPr>
                <p:cNvPr id="49176" name="Rectangle 13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9177" name="Line 14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61" name="Group 32"/>
              <p:cNvGrpSpPr/>
              <p:nvPr/>
            </p:nvGrpSpPr>
            <p:grpSpPr bwMode="auto">
              <a:xfrm>
                <a:off x="1008" y="2928"/>
                <a:ext cx="192" cy="336"/>
                <a:chOff x="960" y="2592"/>
                <a:chExt cx="192" cy="336"/>
              </a:xfrm>
            </p:grpSpPr>
            <p:sp>
              <p:nvSpPr>
                <p:cNvPr id="49174" name="Rectangle 33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9175" name="Line 34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62" name="Group 35"/>
              <p:cNvGrpSpPr/>
              <p:nvPr/>
            </p:nvGrpSpPr>
            <p:grpSpPr bwMode="auto">
              <a:xfrm>
                <a:off x="1728" y="2928"/>
                <a:ext cx="192" cy="336"/>
                <a:chOff x="960" y="2592"/>
                <a:chExt cx="192" cy="336"/>
              </a:xfrm>
            </p:grpSpPr>
            <p:sp>
              <p:nvSpPr>
                <p:cNvPr id="49172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9173" name="Line 37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63" name="Group 38"/>
              <p:cNvGrpSpPr/>
              <p:nvPr/>
            </p:nvGrpSpPr>
            <p:grpSpPr bwMode="auto">
              <a:xfrm>
                <a:off x="2016" y="2928"/>
                <a:ext cx="192" cy="336"/>
                <a:chOff x="960" y="2592"/>
                <a:chExt cx="192" cy="336"/>
              </a:xfrm>
            </p:grpSpPr>
            <p:sp>
              <p:nvSpPr>
                <p:cNvPr id="49170" name="Rectangle 39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9171" name="Line 40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64" name="Group 41"/>
              <p:cNvGrpSpPr/>
              <p:nvPr/>
            </p:nvGrpSpPr>
            <p:grpSpPr bwMode="auto">
              <a:xfrm>
                <a:off x="2464" y="2928"/>
                <a:ext cx="192" cy="336"/>
                <a:chOff x="960" y="2592"/>
                <a:chExt cx="192" cy="336"/>
              </a:xfrm>
            </p:grpSpPr>
            <p:sp>
              <p:nvSpPr>
                <p:cNvPr id="49168" name="Rectangle 42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9169" name="Line 43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65" name="Group 44"/>
              <p:cNvGrpSpPr/>
              <p:nvPr/>
            </p:nvGrpSpPr>
            <p:grpSpPr bwMode="auto">
              <a:xfrm>
                <a:off x="2760" y="2928"/>
                <a:ext cx="192" cy="336"/>
                <a:chOff x="960" y="2592"/>
                <a:chExt cx="192" cy="336"/>
              </a:xfrm>
            </p:grpSpPr>
            <p:sp>
              <p:nvSpPr>
                <p:cNvPr id="49166" name="Rectangle 45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192" cy="336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9167" name="Line 46"/>
                <p:cNvSpPr>
                  <a:spLocks noChangeShapeType="1"/>
                </p:cNvSpPr>
                <p:nvPr/>
              </p:nvSpPr>
              <p:spPr bwMode="auto">
                <a:xfrm>
                  <a:off x="960" y="275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59" name="Text Box 50"/>
            <p:cNvSpPr txBox="1">
              <a:spLocks noChangeArrowheads="1"/>
            </p:cNvSpPr>
            <p:nvPr/>
          </p:nvSpPr>
          <p:spPr bwMode="auto">
            <a:xfrm>
              <a:off x="1094" y="3352"/>
              <a:ext cx="28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800">
                  <a:latin typeface="Arial" panose="020B0604020202020204" pitchFamily="34" charset="0"/>
                  <a:ea typeface="黑体" panose="02010609060101010101" pitchFamily="49" charset="-122"/>
                </a:rPr>
                <a:t>  </a:t>
              </a:r>
              <a:r>
                <a:rPr lang="zh-CN" altLang="en-US" sz="1800">
                  <a:latin typeface="Arial" panose="020B0604020202020204" pitchFamily="34" charset="0"/>
                  <a:ea typeface="黑体" panose="02010609060101010101" pitchFamily="49" charset="-122"/>
                </a:rPr>
                <a:t>分             秒            </a:t>
              </a:r>
              <a:r>
                <a:rPr lang="en-US" altLang="zh-CN" sz="1800">
                  <a:latin typeface="Arial" panose="020B0604020202020204" pitchFamily="34" charset="0"/>
                  <a:ea typeface="黑体" panose="02010609060101010101" pitchFamily="49" charset="-122"/>
                </a:rPr>
                <a:t>0.01</a:t>
              </a:r>
              <a:r>
                <a:rPr lang="zh-CN" altLang="en-US" sz="1800">
                  <a:latin typeface="Arial" panose="020B0604020202020204" pitchFamily="34" charset="0"/>
                  <a:ea typeface="黑体" panose="02010609060101010101" pitchFamily="49" charset="-122"/>
                </a:rPr>
                <a:t>秒</a:t>
              </a:r>
              <a:endParaRPr lang="zh-CN" altLang="en-US" sz="18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blackWhite">
          <a:xfrm>
            <a:off x="215900" y="1341438"/>
            <a:ext cx="4343400" cy="5200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process(s_clk)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begin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if s_clk'event and s_clk='0' then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if cnt4=15 then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r_clk&lt;='1'; cnt4&lt;=0;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else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r_clk&lt;='0'; cnt4&lt;=cnt4+1;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end if;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end if;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end process;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process(cnt4)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begin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case cnt4 is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0 =&gt; dio&lt;=seg(0);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1 =&gt; dio&lt;=seg(1);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2 =&gt; dio&lt;=seg(2);     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blackWhite">
          <a:xfrm>
            <a:off x="868363" y="296863"/>
            <a:ext cx="80010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76176" rIns="92075" bIns="152352" anchor="ctr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>
                <a:solidFill>
                  <a:srgbClr val="FF0000"/>
                </a:solidFill>
                <a:latin typeface="Arial Black" panose="020B0A04020102020204" pitchFamily="34" charset="0"/>
              </a:rPr>
              <a:t>外扩数码管串并转换参考</a:t>
            </a:r>
            <a:endParaRPr kumimoji="1" lang="zh-CN" altLang="en-US" sz="32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blackWhite">
          <a:xfrm>
            <a:off x="4868863" y="1255713"/>
            <a:ext cx="403225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		      when 3 =&gt; dio&lt;=seg(3);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4 =&gt; dio&lt;=seg(4);      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5 =&gt; dio&lt;=seg(5);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6 =&gt; dio&lt;=seg(6);      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7 =&gt; dio&lt;=seg(7);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		when 8 =&gt; dio&lt;='1';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9 =&gt; dio&lt;='0';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10 =&gt; dio&lt;='0';     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11 =&gt; dio&lt;='0';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12 =&gt; dio&lt;='0';      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13 =&gt; dio&lt;='0';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		     when 14 =&gt; dio&lt;='0';      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when 15 =&gt; dio&lt;='0';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		when others =&gt;dio&lt;='0'; 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end case;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1"/>
          <p:cNvSpPr>
            <a:spLocks noChangeArrowheads="1"/>
          </p:cNvSpPr>
          <p:nvPr/>
        </p:nvSpPr>
        <p:spPr bwMode="auto">
          <a:xfrm>
            <a:off x="0" y="152400"/>
            <a:ext cx="5940425" cy="663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process(clk)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begin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if clk'event and clk='1' then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if cnt1=7 then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   cnt1&lt;=0;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else cnt1&lt;=cnt1+1;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end if;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end if;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end process;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process(cnt1,cs,ds,sl,sh)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begin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case cnt1 is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0 =&gt;data&lt;=Q0; dig&lt;="00000001";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1 =&gt;data&lt;=Q1; dig&lt;=“00000010";     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2 =&gt;data&lt;=Q2; dig&lt;="00000100";        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3 =&gt;data&lt;=Q3; dig&lt;="00001000"; 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4 =&gt;data&lt;=Q4; dig&lt;="00010000";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5 =&gt;data&lt;=Q5; dig&lt;="00100000";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6 =&gt;data&lt;=Q6; dig&lt;="01000000";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when 7 =&gt;data&lt;=Q7; dig&lt;=“10000000";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when others =&gt;data&lt;="1111";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                         dig&lt;="11111111";   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end case;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end process;</a:t>
            </a:r>
            <a:endParaRPr lang="zh-CN" altLang="en-US" sz="1700">
              <a:latin typeface="Arial" panose="020B0604020202020204" pitchFamily="34" charset="0"/>
            </a:endParaRPr>
          </a:p>
        </p:txBody>
      </p:sp>
      <p:sp>
        <p:nvSpPr>
          <p:cNvPr id="51203" name="矩形 2"/>
          <p:cNvSpPr>
            <a:spLocks noChangeArrowheads="1"/>
          </p:cNvSpPr>
          <p:nvPr/>
        </p:nvSpPr>
        <p:spPr bwMode="auto">
          <a:xfrm>
            <a:off x="4733925" y="1628775"/>
            <a:ext cx="4249738" cy="427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process(data)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begin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case data is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"0000"=&gt;seg&lt;="00000011";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"0001" =&gt;seg&lt;="10011111";      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"0010" =&gt;seg&lt;="00100101";        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"0011" =&gt;seg&lt;="00001101";     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"0100" =&gt;seg&lt;="10011001";        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"0101" =&gt;seg&lt;="01001001"; 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"0110" =&gt;seg&lt;="01000001";          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"0111" =&gt;seg&lt;="00011111";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"1000" =&gt;seg&lt;="00000001";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"1001" =&gt;seg&lt;="00001001";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      when others =&gt;seg&lt;="11111111";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end case;</a:t>
            </a:r>
            <a:endParaRPr lang="en-US" altLang="zh-CN" sz="17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700">
                <a:latin typeface="Arial" panose="020B0604020202020204" pitchFamily="34" charset="0"/>
              </a:rPr>
              <a:t>end process;</a:t>
            </a:r>
            <a:endParaRPr lang="zh-CN" altLang="en-US" sz="1700">
              <a:latin typeface="Arial" panose="020B0604020202020204" pitchFamily="34" charset="0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blackWhite">
          <a:xfrm>
            <a:off x="3708400" y="152400"/>
            <a:ext cx="406717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76176" rIns="92075" bIns="152352" anchor="ctr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>
                <a:solidFill>
                  <a:srgbClr val="FF0000"/>
                </a:solidFill>
                <a:latin typeface="Arial Black" panose="020B0A04020102020204" pitchFamily="34" charset="0"/>
              </a:rPr>
              <a:t>外扩八位数码管扫描显示参考</a:t>
            </a:r>
            <a:endParaRPr kumimoji="1" lang="zh-CN" altLang="en-US" sz="32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47700" y="1376363"/>
            <a:ext cx="4953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accent2"/>
              </a:buClr>
              <a:buSzTx/>
              <a:buFontTx/>
              <a:buNone/>
            </a:pPr>
            <a:r>
              <a:rPr lang="zh-CN" altLang="en-US" sz="2800" b="0">
                <a:solidFill>
                  <a:srgbClr val="DE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功能指标：</a:t>
            </a:r>
            <a:endParaRPr lang="zh-CN" altLang="en-US" sz="2800" b="0">
              <a:solidFill>
                <a:srgbClr val="DE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63600" y="2124075"/>
            <a:ext cx="7488238" cy="3240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输入频率 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50MHz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；</a:t>
            </a:r>
            <a:endParaRPr lang="zh-CN" altLang="en-US" sz="280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输出频率 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1Hz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100Hz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1KHz, 1MH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z;</a:t>
            </a:r>
            <a:endParaRPr lang="en-US" altLang="zh-CN" sz="280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3.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以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1Hz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频率，设计一个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8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位的跑马灯</a:t>
            </a:r>
            <a:endParaRPr lang="zh-CN" altLang="en-US" sz="280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Tx/>
              <a:buSzTx/>
              <a:buFont typeface="Symbol" panose="05050102010706020507" pitchFamily="18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(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从右至左依次点亮）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输出用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LED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指示灯</a:t>
            </a:r>
            <a:endParaRPr lang="zh-CN" altLang="en-US" sz="280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Tx/>
              <a:buSzTx/>
              <a:buFont typeface="Symbol" panose="05050102010706020507" pitchFamily="18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显示，指示灯高电平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点亮。</a:t>
            </a:r>
            <a:endParaRPr lang="en-US" altLang="zh-CN" sz="280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2484438" y="292100"/>
            <a:ext cx="45275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DE00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实 验 二  分频器</a:t>
            </a:r>
            <a:endParaRPr lang="en-US" altLang="zh-CN" sz="4000" b="0">
              <a:solidFill>
                <a:srgbClr val="DE0000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blackWhite">
          <a:xfrm>
            <a:off x="12700" y="1231900"/>
            <a:ext cx="5603875" cy="551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t1: process(clk1k)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begin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if clk1k'event and clk1k='1' then 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	 if s=1 then 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s&lt;=0;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	 else s&lt;=s+1;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end if;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end if;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end process;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t2: process(Q0,Q1,s)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begin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case s is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when 0 =&gt; data&lt;=Q0; 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&lt;=“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”;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when others =data&lt;=Q1; 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&lt;=“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”;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end case;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end process;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blackWhite">
          <a:xfrm>
            <a:off x="863600" y="263525"/>
            <a:ext cx="8001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76176" rIns="92075" bIns="152352" anchor="ctr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>
                <a:solidFill>
                  <a:srgbClr val="FF0000"/>
                </a:solidFill>
                <a:latin typeface="Arial Black" panose="020B0A04020102020204" pitchFamily="34" charset="0"/>
              </a:rPr>
              <a:t>板载两位数码管扫描显示参考</a:t>
            </a:r>
            <a:endParaRPr kumimoji="1" lang="zh-CN" altLang="en-US" sz="32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blackWhite">
          <a:xfrm>
            <a:off x="5122863" y="1376363"/>
            <a:ext cx="40322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seg&lt;="0000001" when w=0 else</a:t>
            </a:r>
            <a:endParaRPr kumimoji="1"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          "1001111" when w=1 else</a:t>
            </a:r>
            <a:endParaRPr kumimoji="1"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          "0010010" when w=2 else</a:t>
            </a:r>
            <a:endParaRPr kumimoji="1"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          "0000110" when w=3 else</a:t>
            </a:r>
            <a:endParaRPr kumimoji="1"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          "1001100" when w=4 else</a:t>
            </a:r>
            <a:endParaRPr kumimoji="1"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          "0100100" when w=5 else</a:t>
            </a:r>
            <a:endParaRPr kumimoji="1"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          "0100000" when w=6 else</a:t>
            </a:r>
            <a:endParaRPr kumimoji="1"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          "0001111" when w=7 else</a:t>
            </a:r>
            <a:endParaRPr kumimoji="1"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          "0000000" when w=8 else</a:t>
            </a:r>
            <a:endParaRPr kumimoji="1"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          "0000100" when w=9 else</a:t>
            </a:r>
            <a:endParaRPr kumimoji="1"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          "1111111" ;</a:t>
            </a:r>
            <a:endParaRPr kumimoji="1"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DE6C9949-DCED-41DB-AA1A-119C0AAAF9A7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时钟模块</a:t>
            </a:r>
            <a:r>
              <a:rPr lang="en-US" altLang="zh-CN" sz="2800">
                <a:latin typeface="Times New Roman" panose="02020603050405020304" pitchFamily="18" charset="0"/>
              </a:rPr>
              <a:t>--</a:t>
            </a:r>
            <a:r>
              <a:rPr lang="zh-CN" altLang="en-US" sz="2800">
                <a:latin typeface="Times New Roman" panose="02020603050405020304" pitchFamily="18" charset="0"/>
              </a:rPr>
              <a:t>顶层设计文件（主要）：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3ABE238F-E651-4E80-86A2-06C7155BDAA3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秒计数设计文件：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E39D0014-DE29-4AC0-8C2A-90E3CAFF28E4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秒计数设计文件（续）：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2296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64BF8F95-4D89-48F7-8549-6BB359AD1F29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秒计数设计文件（续）：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632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058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7438B56E-0FFD-4050-A467-FFDE0B3BDD9E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分计数设计文件：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534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6355C1D3-0FE5-400D-B17E-21CCF375B48A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分计数设计文件（续）：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079DB065-4164-4E2F-8FA4-C7EA3C3A7EE2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分计数设计文件（续）：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1BFB4D3B-FBA6-4001-9B07-877C4195D48F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小时计数设计文件：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4582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69FD397A-66E4-425A-AB0F-AA4F126B030C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小时计数设计文件（续）：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458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 noChangeArrowheads="1"/>
          </p:cNvSpPr>
          <p:nvPr/>
        </p:nvSpPr>
        <p:spPr bwMode="auto">
          <a:xfrm>
            <a:off x="2969895" y="6622415"/>
            <a:ext cx="213233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4D085EF0-8A5C-4421-BC51-48A4785F3E97}" type="slidenum">
              <a:rPr lang="zh-CN" altLang="en-US" sz="1200" b="0">
                <a:latin typeface="Arial" panose="020B0604020202020204" pitchFamily="34" charset="0"/>
              </a:rPr>
            </a:fld>
            <a:endParaRPr lang="zh-CN" altLang="en-US" sz="1200" b="0">
              <a:latin typeface="Arial" panose="020B0604020202020204" pitchFamily="34" charset="0"/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3770313" y="457200"/>
            <a:ext cx="3476625" cy="425450"/>
          </a:xfrm>
          <a:prstGeom prst="rect">
            <a:avLst/>
          </a:prstGeom>
          <a:solidFill>
            <a:srgbClr val="FFFFCC"/>
          </a:solidFill>
          <a:ln w="9525">
            <a:solidFill>
              <a:srgbClr val="5B81DD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基于计数器方法实现</a:t>
            </a:r>
            <a:endParaRPr lang="zh-CN" altLang="en-US" sz="240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71550" y="1882775"/>
            <a:ext cx="6491288" cy="504825"/>
            <a:chOff x="0" y="0"/>
            <a:chExt cx="4089" cy="318"/>
          </a:xfrm>
        </p:grpSpPr>
        <p:grpSp>
          <p:nvGrpSpPr>
            <p:cNvPr id="11282" name="Group 4"/>
            <p:cNvGrpSpPr/>
            <p:nvPr/>
          </p:nvGrpSpPr>
          <p:grpSpPr bwMode="auto">
            <a:xfrm>
              <a:off x="771" y="46"/>
              <a:ext cx="3318" cy="272"/>
              <a:chOff x="0" y="0"/>
              <a:chExt cx="3318" cy="272"/>
            </a:xfrm>
          </p:grpSpPr>
          <p:grpSp>
            <p:nvGrpSpPr>
              <p:cNvPr id="11284" name="Group 5"/>
              <p:cNvGrpSpPr/>
              <p:nvPr/>
            </p:nvGrpSpPr>
            <p:grpSpPr bwMode="auto">
              <a:xfrm>
                <a:off x="40" y="0"/>
                <a:ext cx="3278" cy="272"/>
                <a:chOff x="0" y="0"/>
                <a:chExt cx="3278" cy="272"/>
              </a:xfrm>
            </p:grpSpPr>
            <p:sp>
              <p:nvSpPr>
                <p:cNvPr id="11298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9" name="Line 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1" name="Line 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36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3" name="Line 11"/>
                <p:cNvSpPr>
                  <a:spLocks noChangeShapeType="1"/>
                </p:cNvSpPr>
                <p:nvPr/>
              </p:nvSpPr>
              <p:spPr bwMode="auto">
                <a:xfrm>
                  <a:off x="136" y="272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72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5" name="Line 13"/>
                <p:cNvSpPr>
                  <a:spLocks noChangeShapeType="1"/>
                </p:cNvSpPr>
                <p:nvPr/>
              </p:nvSpPr>
              <p:spPr bwMode="auto">
                <a:xfrm>
                  <a:off x="272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72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7" name="Line 15"/>
                <p:cNvSpPr>
                  <a:spLocks noChangeShapeType="1"/>
                </p:cNvSpPr>
                <p:nvPr/>
              </p:nvSpPr>
              <p:spPr bwMode="auto">
                <a:xfrm>
                  <a:off x="272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08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9" name="Line 17"/>
                <p:cNvSpPr>
                  <a:spLocks noChangeShapeType="1"/>
                </p:cNvSpPr>
                <p:nvPr/>
              </p:nvSpPr>
              <p:spPr bwMode="auto">
                <a:xfrm>
                  <a:off x="408" y="272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44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1" name="Line 19"/>
                <p:cNvSpPr>
                  <a:spLocks noChangeShapeType="1"/>
                </p:cNvSpPr>
                <p:nvPr/>
              </p:nvSpPr>
              <p:spPr bwMode="auto">
                <a:xfrm>
                  <a:off x="544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44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3" name="Line 21"/>
                <p:cNvSpPr>
                  <a:spLocks noChangeShapeType="1"/>
                </p:cNvSpPr>
                <p:nvPr/>
              </p:nvSpPr>
              <p:spPr bwMode="auto">
                <a:xfrm>
                  <a:off x="544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680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5" name="Line 23"/>
                <p:cNvSpPr>
                  <a:spLocks noChangeShapeType="1"/>
                </p:cNvSpPr>
                <p:nvPr/>
              </p:nvSpPr>
              <p:spPr bwMode="auto">
                <a:xfrm>
                  <a:off x="680" y="272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816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7" name="Line 25"/>
                <p:cNvSpPr>
                  <a:spLocks noChangeShapeType="1"/>
                </p:cNvSpPr>
                <p:nvPr/>
              </p:nvSpPr>
              <p:spPr bwMode="auto">
                <a:xfrm>
                  <a:off x="816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816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9" name="Line 27"/>
                <p:cNvSpPr>
                  <a:spLocks noChangeShapeType="1"/>
                </p:cNvSpPr>
                <p:nvPr/>
              </p:nvSpPr>
              <p:spPr bwMode="auto">
                <a:xfrm>
                  <a:off x="816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52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1" name="Line 29"/>
                <p:cNvSpPr>
                  <a:spLocks noChangeShapeType="1"/>
                </p:cNvSpPr>
                <p:nvPr/>
              </p:nvSpPr>
              <p:spPr bwMode="auto">
                <a:xfrm>
                  <a:off x="952" y="272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089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3" name="Line 31"/>
                <p:cNvSpPr>
                  <a:spLocks noChangeShapeType="1"/>
                </p:cNvSpPr>
                <p:nvPr/>
              </p:nvSpPr>
              <p:spPr bwMode="auto">
                <a:xfrm>
                  <a:off x="1089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089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5" name="Line 33"/>
                <p:cNvSpPr>
                  <a:spLocks noChangeShapeType="1"/>
                </p:cNvSpPr>
                <p:nvPr/>
              </p:nvSpPr>
              <p:spPr bwMode="auto">
                <a:xfrm>
                  <a:off x="1089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225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7" name="Line 35"/>
                <p:cNvSpPr>
                  <a:spLocks noChangeShapeType="1"/>
                </p:cNvSpPr>
                <p:nvPr/>
              </p:nvSpPr>
              <p:spPr bwMode="auto">
                <a:xfrm>
                  <a:off x="1225" y="272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361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9" name="Line 37"/>
                <p:cNvSpPr>
                  <a:spLocks noChangeShapeType="1"/>
                </p:cNvSpPr>
                <p:nvPr/>
              </p:nvSpPr>
              <p:spPr bwMode="auto">
                <a:xfrm>
                  <a:off x="1361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361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1" name="Line 39"/>
                <p:cNvSpPr>
                  <a:spLocks noChangeShapeType="1"/>
                </p:cNvSpPr>
                <p:nvPr/>
              </p:nvSpPr>
              <p:spPr bwMode="auto">
                <a:xfrm>
                  <a:off x="1361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497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3" name="Line 41"/>
                <p:cNvSpPr>
                  <a:spLocks noChangeShapeType="1"/>
                </p:cNvSpPr>
                <p:nvPr/>
              </p:nvSpPr>
              <p:spPr bwMode="auto">
                <a:xfrm>
                  <a:off x="1497" y="272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633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5" name="Line 43"/>
                <p:cNvSpPr>
                  <a:spLocks noChangeShapeType="1"/>
                </p:cNvSpPr>
                <p:nvPr/>
              </p:nvSpPr>
              <p:spPr bwMode="auto">
                <a:xfrm>
                  <a:off x="1633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633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7" name="Line 45"/>
                <p:cNvSpPr>
                  <a:spLocks noChangeShapeType="1"/>
                </p:cNvSpPr>
                <p:nvPr/>
              </p:nvSpPr>
              <p:spPr bwMode="auto">
                <a:xfrm>
                  <a:off x="1633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769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9" name="Line 47"/>
                <p:cNvSpPr>
                  <a:spLocks noChangeShapeType="1"/>
                </p:cNvSpPr>
                <p:nvPr/>
              </p:nvSpPr>
              <p:spPr bwMode="auto">
                <a:xfrm>
                  <a:off x="1769" y="272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905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1" name="Line 49"/>
                <p:cNvSpPr>
                  <a:spLocks noChangeShapeType="1"/>
                </p:cNvSpPr>
                <p:nvPr/>
              </p:nvSpPr>
              <p:spPr bwMode="auto">
                <a:xfrm>
                  <a:off x="1905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2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905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3" name="Line 51"/>
                <p:cNvSpPr>
                  <a:spLocks noChangeShapeType="1"/>
                </p:cNvSpPr>
                <p:nvPr/>
              </p:nvSpPr>
              <p:spPr bwMode="auto">
                <a:xfrm>
                  <a:off x="1905" y="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041" y="0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5" name="Line 53"/>
                <p:cNvSpPr>
                  <a:spLocks noChangeShapeType="1"/>
                </p:cNvSpPr>
                <p:nvPr/>
              </p:nvSpPr>
              <p:spPr bwMode="auto">
                <a:xfrm>
                  <a:off x="2041" y="272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346" name="Group 54"/>
                <p:cNvGrpSpPr/>
                <p:nvPr/>
              </p:nvGrpSpPr>
              <p:grpSpPr bwMode="auto">
                <a:xfrm>
                  <a:off x="2190" y="0"/>
                  <a:ext cx="1088" cy="272"/>
                  <a:chOff x="0" y="0"/>
                  <a:chExt cx="1088" cy="272"/>
                </a:xfrm>
              </p:grpSpPr>
              <p:sp>
                <p:nvSpPr>
                  <p:cNvPr id="11347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9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1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36" y="27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3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2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0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5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2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0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7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08" y="27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9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4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544" y="0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1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4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2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544" y="0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3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0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680" y="27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5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0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8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0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" name="Line 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52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0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952" y="27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285" name="Group 79"/>
              <p:cNvGrpSpPr/>
              <p:nvPr/>
            </p:nvGrpSpPr>
            <p:grpSpPr bwMode="auto">
              <a:xfrm>
                <a:off x="0" y="46"/>
                <a:ext cx="3209" cy="197"/>
                <a:chOff x="0" y="0"/>
                <a:chExt cx="3209" cy="197"/>
              </a:xfrm>
            </p:grpSpPr>
            <p:sp>
              <p:nvSpPr>
                <p:cNvPr id="11286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27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1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87" name="Rectangle 81"/>
                <p:cNvSpPr>
                  <a:spLocks noChangeArrowheads="1"/>
                </p:cNvSpPr>
                <p:nvPr/>
              </p:nvSpPr>
              <p:spPr bwMode="auto">
                <a:xfrm>
                  <a:off x="286" y="0"/>
                  <a:ext cx="187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2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88" name="Rectangle 82"/>
                <p:cNvSpPr>
                  <a:spLocks noChangeArrowheads="1"/>
                </p:cNvSpPr>
                <p:nvPr/>
              </p:nvSpPr>
              <p:spPr bwMode="auto">
                <a:xfrm>
                  <a:off x="553" y="0"/>
                  <a:ext cx="187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3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89" name="Rectangle 83"/>
                <p:cNvSpPr>
                  <a:spLocks noChangeArrowheads="1"/>
                </p:cNvSpPr>
                <p:nvPr/>
              </p:nvSpPr>
              <p:spPr bwMode="auto">
                <a:xfrm>
                  <a:off x="809" y="0"/>
                  <a:ext cx="223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zh-CN" altLang="en-US" sz="1600" b="0">
                      <a:latin typeface="Arial" panose="020B0604020202020204" pitchFamily="34" charset="0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4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90" name="Rectangle 84"/>
                <p:cNvSpPr>
                  <a:spLocks noChangeArrowheads="1"/>
                </p:cNvSpPr>
                <p:nvPr/>
              </p:nvSpPr>
              <p:spPr bwMode="auto">
                <a:xfrm>
                  <a:off x="1110" y="0"/>
                  <a:ext cx="187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5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91" name="Rectangle 85"/>
                <p:cNvSpPr>
                  <a:spLocks noChangeArrowheads="1"/>
                </p:cNvSpPr>
                <p:nvPr/>
              </p:nvSpPr>
              <p:spPr bwMode="auto">
                <a:xfrm>
                  <a:off x="1353" y="0"/>
                  <a:ext cx="187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1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92" name="Rectangle 86"/>
                <p:cNvSpPr>
                  <a:spLocks noChangeArrowheads="1"/>
                </p:cNvSpPr>
                <p:nvPr/>
              </p:nvSpPr>
              <p:spPr bwMode="auto">
                <a:xfrm>
                  <a:off x="1641" y="0"/>
                  <a:ext cx="187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2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93" name="Rectangle 87"/>
                <p:cNvSpPr>
                  <a:spLocks noChangeArrowheads="1"/>
                </p:cNvSpPr>
                <p:nvPr/>
              </p:nvSpPr>
              <p:spPr bwMode="auto">
                <a:xfrm>
                  <a:off x="1900" y="0"/>
                  <a:ext cx="223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zh-CN" altLang="en-US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3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94" name="Rectangle 88"/>
                <p:cNvSpPr>
                  <a:spLocks noChangeArrowheads="1"/>
                </p:cNvSpPr>
                <p:nvPr/>
              </p:nvSpPr>
              <p:spPr bwMode="auto">
                <a:xfrm>
                  <a:off x="2169" y="0"/>
                  <a:ext cx="259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zh-CN" altLang="en-US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4 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95" name="Rectangle 89"/>
                <p:cNvSpPr>
                  <a:spLocks noChangeArrowheads="1"/>
                </p:cNvSpPr>
                <p:nvPr/>
              </p:nvSpPr>
              <p:spPr bwMode="auto">
                <a:xfrm>
                  <a:off x="2442" y="0"/>
                  <a:ext cx="223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zh-CN" altLang="en-US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5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96" name="Rectangle 90"/>
                <p:cNvSpPr>
                  <a:spLocks noChangeArrowheads="1"/>
                </p:cNvSpPr>
                <p:nvPr/>
              </p:nvSpPr>
              <p:spPr bwMode="auto">
                <a:xfrm>
                  <a:off x="2714" y="0"/>
                  <a:ext cx="223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zh-CN" altLang="en-US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1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297" name="Rectangle 91"/>
                <p:cNvSpPr>
                  <a:spLocks noChangeArrowheads="1"/>
                </p:cNvSpPr>
                <p:nvPr/>
              </p:nvSpPr>
              <p:spPr bwMode="auto">
                <a:xfrm>
                  <a:off x="2986" y="0"/>
                  <a:ext cx="223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lang="zh-CN" altLang="en-US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1600" b="0">
                      <a:solidFill>
                        <a:srgbClr val="FF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2</a:t>
                  </a:r>
                  <a:endParaRPr lang="en-US" altLang="zh-CN" sz="1600" b="0">
                    <a:solidFill>
                      <a:srgbClr val="FF0066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1283" name="Text Box 92"/>
            <p:cNvSpPr txBox="1">
              <a:spLocks noChangeArrowheads="1"/>
            </p:cNvSpPr>
            <p:nvPr/>
          </p:nvSpPr>
          <p:spPr bwMode="auto">
            <a:xfrm>
              <a:off x="0" y="0"/>
              <a:ext cx="7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clkin</a:t>
              </a:r>
              <a:endParaRPr lang="en-US" altLang="zh-CN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93"/>
          <p:cNvGrpSpPr/>
          <p:nvPr/>
        </p:nvGrpSpPr>
        <p:grpSpPr bwMode="auto">
          <a:xfrm>
            <a:off x="900113" y="2530475"/>
            <a:ext cx="6624637" cy="431800"/>
            <a:chOff x="0" y="0"/>
            <a:chExt cx="4173" cy="272"/>
          </a:xfrm>
        </p:grpSpPr>
        <p:sp>
          <p:nvSpPr>
            <p:cNvPr id="11276" name="Text Box 94"/>
            <p:cNvSpPr txBox="1">
              <a:spLocks noChangeArrowheads="1"/>
            </p:cNvSpPr>
            <p:nvPr/>
          </p:nvSpPr>
          <p:spPr bwMode="auto">
            <a:xfrm>
              <a:off x="0" y="45"/>
              <a:ext cx="7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clkout</a:t>
              </a:r>
              <a:endParaRPr lang="en-US" altLang="zh-CN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277" name="Line 95"/>
            <p:cNvSpPr>
              <a:spLocks noChangeShapeType="1"/>
            </p:cNvSpPr>
            <p:nvPr/>
          </p:nvSpPr>
          <p:spPr bwMode="auto">
            <a:xfrm>
              <a:off x="816" y="272"/>
              <a:ext cx="14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96"/>
            <p:cNvSpPr>
              <a:spLocks noChangeShapeType="1"/>
            </p:cNvSpPr>
            <p:nvPr/>
          </p:nvSpPr>
          <p:spPr bwMode="auto">
            <a:xfrm flipV="1">
              <a:off x="2223" y="0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97"/>
            <p:cNvSpPr>
              <a:spLocks noChangeShapeType="1"/>
            </p:cNvSpPr>
            <p:nvPr/>
          </p:nvSpPr>
          <p:spPr bwMode="auto">
            <a:xfrm>
              <a:off x="2207" y="0"/>
              <a:ext cx="13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98"/>
            <p:cNvSpPr>
              <a:spLocks noChangeShapeType="1"/>
            </p:cNvSpPr>
            <p:nvPr/>
          </p:nvSpPr>
          <p:spPr bwMode="auto">
            <a:xfrm flipV="1">
              <a:off x="3583" y="0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99"/>
            <p:cNvSpPr>
              <a:spLocks noChangeShapeType="1"/>
            </p:cNvSpPr>
            <p:nvPr/>
          </p:nvSpPr>
          <p:spPr bwMode="auto">
            <a:xfrm>
              <a:off x="3583" y="272"/>
              <a:ext cx="5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429" name="AutoShape 100"/>
          <p:cNvSpPr>
            <a:spLocks noChangeArrowheads="1"/>
          </p:cNvSpPr>
          <p:nvPr/>
        </p:nvSpPr>
        <p:spPr bwMode="auto">
          <a:xfrm>
            <a:off x="2195513" y="1665288"/>
            <a:ext cx="4249737" cy="5762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560" y="8509"/>
                </a:moveTo>
                <a:cubicBezTo>
                  <a:pt x="1632" y="3715"/>
                  <a:pt x="5887" y="306"/>
                  <a:pt x="10800" y="307"/>
                </a:cubicBezTo>
                <a:cubicBezTo>
                  <a:pt x="15712" y="307"/>
                  <a:pt x="19967" y="3715"/>
                  <a:pt x="21039" y="8509"/>
                </a:cubicBezTo>
                <a:lnTo>
                  <a:pt x="21339" y="8442"/>
                </a:lnTo>
                <a:cubicBezTo>
                  <a:pt x="20235" y="3507"/>
                  <a:pt x="15856" y="-1"/>
                  <a:pt x="10799" y="0"/>
                </a:cubicBezTo>
                <a:cubicBezTo>
                  <a:pt x="5743" y="0"/>
                  <a:pt x="1364" y="3507"/>
                  <a:pt x="260" y="8442"/>
                </a:cubicBezTo>
                <a:lnTo>
                  <a:pt x="560" y="850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430" name="Text Box 101"/>
          <p:cNvSpPr txBox="1">
            <a:spLocks noChangeArrowheads="1"/>
          </p:cNvSpPr>
          <p:nvPr/>
        </p:nvSpPr>
        <p:spPr bwMode="auto">
          <a:xfrm>
            <a:off x="3708400" y="1233488"/>
            <a:ext cx="20875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9431" name="Text Box 102"/>
          <p:cNvSpPr txBox="1">
            <a:spLocks noChangeArrowheads="1"/>
          </p:cNvSpPr>
          <p:nvPr/>
        </p:nvSpPr>
        <p:spPr bwMode="auto">
          <a:xfrm>
            <a:off x="745490" y="3460750"/>
            <a:ext cx="7475220" cy="3264535"/>
          </a:xfrm>
          <a:prstGeom prst="rect">
            <a:avLst/>
          </a:prstGeom>
          <a:solidFill>
            <a:srgbClr val="CCFFFF"/>
          </a:solidFill>
          <a:ln w="9525">
            <a:solidFill>
              <a:srgbClr val="3C92E0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 主要语句： 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            </a:t>
            </a: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always@(posedge clkin)  begin</a:t>
            </a:r>
            <a:endParaRPr lang="zh-CN" altLang="en-US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</a:rPr>
              <a:t>                           if  </a:t>
            </a: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</a:rPr>
              <a:t>cnt =</a:t>
            </a: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</a:rPr>
              <a:t> 5</a:t>
            </a: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begin</a:t>
            </a:r>
            <a:endParaRPr lang="zh-CN" altLang="en-US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</a:rPr>
              <a:t>		                    </a:t>
            </a: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</a:rPr>
              <a:t>cnt &lt;= 1; clkout &lt;=not clkout;</a:t>
            </a:r>
            <a:endParaRPr lang="zh-CN" altLang="en-US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end</a:t>
            </a:r>
            <a:endParaRPr lang="zh-CN" altLang="en-US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</a:rPr>
              <a:t>		                 else</a:t>
            </a:r>
            <a:endParaRPr lang="zh-CN" altLang="en-US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</a:rPr>
              <a:t>		                    cnt &lt;= cnt + 1;</a:t>
            </a:r>
            <a:endParaRPr lang="zh-CN" altLang="en-US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</a:rPr>
              <a:t>                 </a:t>
            </a: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  end</a:t>
            </a:r>
            <a:endParaRPr lang="en-US" altLang="zh-CN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9432" name="Text Box 104"/>
          <p:cNvSpPr txBox="1">
            <a:spLocks noChangeArrowheads="1"/>
          </p:cNvSpPr>
          <p:nvPr/>
        </p:nvSpPr>
        <p:spPr bwMode="auto">
          <a:xfrm>
            <a:off x="539750" y="1377950"/>
            <a:ext cx="647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1800" b="0">
                <a:latin typeface="Arial" panose="020B0604020202020204" pitchFamily="34" charset="0"/>
                <a:ea typeface="黑体" panose="02010609060101010101" pitchFamily="49" charset="-122"/>
              </a:rPr>
              <a:t>例</a:t>
            </a:r>
            <a:endParaRPr lang="zh-CN" altLang="en-US" sz="1800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9433" name="Text Box 107"/>
          <p:cNvSpPr txBox="1">
            <a:spLocks noChangeArrowheads="1"/>
          </p:cNvSpPr>
          <p:nvPr/>
        </p:nvSpPr>
        <p:spPr bwMode="auto">
          <a:xfrm>
            <a:off x="745490" y="3423920"/>
            <a:ext cx="7526655" cy="3338195"/>
          </a:xfrm>
          <a:prstGeom prst="rect">
            <a:avLst/>
          </a:prstGeom>
          <a:solidFill>
            <a:srgbClr val="FAD0C8"/>
          </a:solidFill>
          <a:ln w="9525">
            <a:solidFill>
              <a:srgbClr val="FFCCFF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latinLnBrk="0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          always@(posedge clkin)  </a:t>
            </a:r>
            <a:endParaRPr lang="en-US" altLang="zh-CN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          begin   </a:t>
            </a:r>
            <a:endParaRPr lang="en-US" altLang="zh-CN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	   if (cnt==10)  cnt&lt;=1;</a:t>
            </a:r>
            <a:endParaRPr lang="en-US" altLang="zh-CN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	   else cnt&lt;=cnt+1;</a:t>
            </a:r>
            <a:endParaRPr lang="en-US" altLang="zh-CN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          end</a:t>
            </a:r>
            <a:endParaRPr lang="en-US" altLang="zh-CN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</a:rPr>
              <a:t>          assign clkout&lt;=cnt[3];</a:t>
            </a:r>
            <a:endParaRPr lang="en-US" altLang="zh-CN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b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275" name="Rectangle 109"/>
          <p:cNvSpPr>
            <a:spLocks noChangeArrowheads="1"/>
          </p:cNvSpPr>
          <p:nvPr/>
        </p:nvSpPr>
        <p:spPr bwMode="auto">
          <a:xfrm>
            <a:off x="287338" y="452438"/>
            <a:ext cx="36004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accent2"/>
              </a:buClr>
              <a:buSzTx/>
              <a:buFontTx/>
              <a:buNone/>
            </a:pPr>
            <a:r>
              <a:rPr lang="zh-CN" altLang="en-US" sz="2800" b="0">
                <a:solidFill>
                  <a:srgbClr val="DE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分频器实现原理：</a:t>
            </a:r>
            <a:endParaRPr lang="zh-CN" altLang="en-US" sz="2800" b="0">
              <a:solidFill>
                <a:srgbClr val="DE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9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9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2000"/>
                                        <p:tgtEl>
                                          <p:spTgt spid="9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nimBg="1"/>
      <p:bldP spid="99430" grpId="0"/>
      <p:bldP spid="99431" grpId="0" bldLvl="0" animBg="1"/>
      <p:bldP spid="99432" grpId="0" bldLvl="0"/>
      <p:bldP spid="99433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15AEDC30-1639-4B96-8F3E-F18CCDF5CFF7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小时计数设计文件（续）：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058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B3F32CB8-3FFD-436C-8DFD-0F074377B458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扫描 </a:t>
            </a:r>
            <a:r>
              <a:rPr lang="en-US" altLang="zh-CN" sz="2800"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</a:rPr>
              <a:t>选 </a:t>
            </a:r>
            <a:r>
              <a:rPr lang="en-US" altLang="zh-CN" sz="2800">
                <a:latin typeface="Times New Roman" panose="02020603050405020304" pitchFamily="18" charset="0"/>
              </a:rPr>
              <a:t>1 </a:t>
            </a:r>
            <a:r>
              <a:rPr lang="zh-CN" altLang="en-US" sz="2800">
                <a:latin typeface="Times New Roman" panose="02020603050405020304" pitchFamily="18" charset="0"/>
              </a:rPr>
              <a:t>多路器设计文件：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6349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05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91E91D53-1D36-4392-95BD-99E3D9A282DF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扫描 </a:t>
            </a:r>
            <a:r>
              <a:rPr lang="en-US" altLang="zh-CN" sz="2800">
                <a:latin typeface="Times New Roman" panose="02020603050405020304" pitchFamily="18" charset="0"/>
              </a:rPr>
              <a:t>6 </a:t>
            </a:r>
            <a:r>
              <a:rPr lang="zh-CN" altLang="en-US" sz="2800">
                <a:latin typeface="Times New Roman" panose="02020603050405020304" pitchFamily="18" charset="0"/>
              </a:rPr>
              <a:t>选 </a:t>
            </a:r>
            <a:r>
              <a:rPr lang="en-US" altLang="zh-CN" sz="2800">
                <a:latin typeface="Times New Roman" panose="02020603050405020304" pitchFamily="18" charset="0"/>
              </a:rPr>
              <a:t>1 </a:t>
            </a:r>
            <a:r>
              <a:rPr lang="zh-CN" altLang="en-US" sz="2800">
                <a:latin typeface="Times New Roman" panose="02020603050405020304" pitchFamily="18" charset="0"/>
              </a:rPr>
              <a:t>多路器设计文件（续）：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382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B9C3AE28-C3C0-45B5-B5AA-AC5D3962E91C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扫描 </a:t>
            </a:r>
            <a:r>
              <a:rPr lang="en-US" altLang="zh-CN" sz="2800">
                <a:latin typeface="Times New Roman" panose="02020603050405020304" pitchFamily="18" charset="0"/>
              </a:rPr>
              <a:t>6 </a:t>
            </a:r>
            <a:r>
              <a:rPr lang="zh-CN" altLang="en-US" sz="2800">
                <a:latin typeface="Times New Roman" panose="02020603050405020304" pitchFamily="18" charset="0"/>
              </a:rPr>
              <a:t>选 </a:t>
            </a:r>
            <a:r>
              <a:rPr lang="en-US" altLang="zh-CN" sz="2800">
                <a:latin typeface="Times New Roman" panose="02020603050405020304" pitchFamily="18" charset="0"/>
              </a:rPr>
              <a:t>1 </a:t>
            </a:r>
            <a:r>
              <a:rPr lang="zh-CN" altLang="en-US" sz="2800">
                <a:latin typeface="Times New Roman" panose="02020603050405020304" pitchFamily="18" charset="0"/>
              </a:rPr>
              <a:t>多路器设计文件（续）：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82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41B7F5B8-F682-4C36-BACB-E332BA2C790D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七段显示译码设计文件：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6656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2296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DFDB66A2-CF01-446B-B723-B9A370A727AE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七段显示译码设计文件（续）：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610600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6E43BA2D-1A3E-4529-8B0D-48BB1A2A98D0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仿真结果（清零）：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467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8122A201-8FCE-4BA9-8107-4EAC8F84525C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9635" name="Text Box 1026"/>
          <p:cNvSpPr txBox="1">
            <a:spLocks noChangeArrowheads="1"/>
          </p:cNvSpPr>
          <p:nvPr/>
        </p:nvSpPr>
        <p:spPr bwMode="auto">
          <a:xfrm>
            <a:off x="685800" y="4572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仿真结果（全程）：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69636" name="Picture 10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33D88D85-2EDB-42C5-A8C2-9CE41ABE25C8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仿真结果（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小时处）：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43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29231B76-2171-47E9-B609-43966573F901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仿真结果（零点处）：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467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96863"/>
            <a:ext cx="8229600" cy="755650"/>
          </a:xfrm>
        </p:spPr>
        <p:txBody>
          <a:bodyPr anchor="t"/>
          <a:lstStyle/>
          <a:p>
            <a:r>
              <a:rPr lang="zh-CN" altLang="en-US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分频器（附带跑马灯）</a:t>
            </a:r>
            <a:r>
              <a:rPr lang="en-US" altLang="zh-CN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--verilog</a:t>
            </a:r>
            <a:endParaRPr lang="en-US" altLang="zh-CN" sz="3600" b="1" smtClean="0">
              <a:solidFill>
                <a:srgbClr val="CC00CC"/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12293" name="组合 4"/>
          <p:cNvGrpSpPr/>
          <p:nvPr/>
        </p:nvGrpSpPr>
        <p:grpSpPr bwMode="auto">
          <a:xfrm>
            <a:off x="2212340" y="1664970"/>
            <a:ext cx="4183380" cy="1480185"/>
            <a:chOff x="5327650" y="2024063"/>
            <a:chExt cx="3600450" cy="1212850"/>
          </a:xfrm>
        </p:grpSpPr>
        <p:pic>
          <p:nvPicPr>
            <p:cNvPr id="12294" name="Picture 6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50" y="2024063"/>
              <a:ext cx="36004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文本框 1"/>
            <p:cNvSpPr txBox="1">
              <a:spLocks noChangeArrowheads="1"/>
            </p:cNvSpPr>
            <p:nvPr/>
          </p:nvSpPr>
          <p:spPr bwMode="auto">
            <a:xfrm>
              <a:off x="7272300" y="2131497"/>
              <a:ext cx="1018444" cy="28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700" b="0">
                  <a:latin typeface="Arial" panose="020B0604020202020204" pitchFamily="34" charset="0"/>
                </a:rPr>
                <a:t>led(7:0)</a:t>
              </a:r>
              <a:endParaRPr lang="zh-CN" altLang="en-US" sz="1700" b="0">
                <a:latin typeface="Arial" panose="020B0604020202020204" pitchFamily="34" charset="0"/>
              </a:endParaRPr>
            </a:p>
          </p:txBody>
        </p:sp>
        <p:sp>
          <p:nvSpPr>
            <p:cNvPr id="12296" name="文本框 3"/>
            <p:cNvSpPr txBox="1">
              <a:spLocks noChangeArrowheads="1"/>
            </p:cNvSpPr>
            <p:nvPr/>
          </p:nvSpPr>
          <p:spPr bwMode="auto">
            <a:xfrm>
              <a:off x="5940152" y="2132856"/>
              <a:ext cx="1368152" cy="28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700" b="0">
                  <a:latin typeface="Arial" panose="020B0604020202020204" pitchFamily="34" charset="0"/>
                </a:rPr>
                <a:t>clk_50mhz</a:t>
              </a:r>
              <a:endParaRPr lang="zh-CN" altLang="en-US" sz="17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3315" name="Group 128"/>
          <p:cNvGrpSpPr/>
          <p:nvPr/>
        </p:nvGrpSpPr>
        <p:grpSpPr bwMode="auto">
          <a:xfrm>
            <a:off x="971233" y="3684270"/>
            <a:ext cx="6840537" cy="2168526"/>
            <a:chOff x="589" y="890"/>
            <a:chExt cx="4309" cy="1366"/>
          </a:xfrm>
        </p:grpSpPr>
        <p:sp>
          <p:nvSpPr>
            <p:cNvPr id="13317" name="Line 6"/>
            <p:cNvSpPr>
              <a:spLocks noChangeShapeType="1"/>
            </p:cNvSpPr>
            <p:nvPr/>
          </p:nvSpPr>
          <p:spPr bwMode="auto">
            <a:xfrm flipV="1">
              <a:off x="1604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Line 7"/>
            <p:cNvSpPr>
              <a:spLocks noChangeShapeType="1"/>
            </p:cNvSpPr>
            <p:nvPr/>
          </p:nvSpPr>
          <p:spPr bwMode="auto">
            <a:xfrm>
              <a:off x="1604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" name="Line 8"/>
            <p:cNvSpPr>
              <a:spLocks noChangeShapeType="1"/>
            </p:cNvSpPr>
            <p:nvPr/>
          </p:nvSpPr>
          <p:spPr bwMode="auto">
            <a:xfrm flipV="1">
              <a:off x="1604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Line 9"/>
            <p:cNvSpPr>
              <a:spLocks noChangeShapeType="1"/>
            </p:cNvSpPr>
            <p:nvPr/>
          </p:nvSpPr>
          <p:spPr bwMode="auto">
            <a:xfrm>
              <a:off x="1604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Line 10"/>
            <p:cNvSpPr>
              <a:spLocks noChangeShapeType="1"/>
            </p:cNvSpPr>
            <p:nvPr/>
          </p:nvSpPr>
          <p:spPr bwMode="auto">
            <a:xfrm flipV="1">
              <a:off x="1740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1"/>
            <p:cNvSpPr>
              <a:spLocks noChangeShapeType="1"/>
            </p:cNvSpPr>
            <p:nvPr/>
          </p:nvSpPr>
          <p:spPr bwMode="auto">
            <a:xfrm>
              <a:off x="1740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2"/>
            <p:cNvSpPr>
              <a:spLocks noChangeShapeType="1"/>
            </p:cNvSpPr>
            <p:nvPr/>
          </p:nvSpPr>
          <p:spPr bwMode="auto">
            <a:xfrm flipV="1">
              <a:off x="1876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13"/>
            <p:cNvSpPr>
              <a:spLocks noChangeShapeType="1"/>
            </p:cNvSpPr>
            <p:nvPr/>
          </p:nvSpPr>
          <p:spPr bwMode="auto">
            <a:xfrm>
              <a:off x="1876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14"/>
            <p:cNvSpPr>
              <a:spLocks noChangeShapeType="1"/>
            </p:cNvSpPr>
            <p:nvPr/>
          </p:nvSpPr>
          <p:spPr bwMode="auto">
            <a:xfrm flipV="1">
              <a:off x="1876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5"/>
            <p:cNvSpPr>
              <a:spLocks noChangeShapeType="1"/>
            </p:cNvSpPr>
            <p:nvPr/>
          </p:nvSpPr>
          <p:spPr bwMode="auto">
            <a:xfrm>
              <a:off x="1876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6"/>
            <p:cNvSpPr>
              <a:spLocks noChangeShapeType="1"/>
            </p:cNvSpPr>
            <p:nvPr/>
          </p:nvSpPr>
          <p:spPr bwMode="auto">
            <a:xfrm flipV="1">
              <a:off x="2012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7"/>
            <p:cNvSpPr>
              <a:spLocks noChangeShapeType="1"/>
            </p:cNvSpPr>
            <p:nvPr/>
          </p:nvSpPr>
          <p:spPr bwMode="auto">
            <a:xfrm>
              <a:off x="2012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29"/>
            <p:cNvSpPr>
              <a:spLocks noChangeShapeType="1"/>
            </p:cNvSpPr>
            <p:nvPr/>
          </p:nvSpPr>
          <p:spPr bwMode="auto">
            <a:xfrm>
              <a:off x="2556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30"/>
            <p:cNvSpPr>
              <a:spLocks noChangeShapeType="1"/>
            </p:cNvSpPr>
            <p:nvPr/>
          </p:nvSpPr>
          <p:spPr bwMode="auto">
            <a:xfrm flipV="1">
              <a:off x="2693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31"/>
            <p:cNvSpPr>
              <a:spLocks noChangeShapeType="1"/>
            </p:cNvSpPr>
            <p:nvPr/>
          </p:nvSpPr>
          <p:spPr bwMode="auto">
            <a:xfrm>
              <a:off x="2693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32"/>
            <p:cNvSpPr>
              <a:spLocks noChangeShapeType="1"/>
            </p:cNvSpPr>
            <p:nvPr/>
          </p:nvSpPr>
          <p:spPr bwMode="auto">
            <a:xfrm flipV="1">
              <a:off x="2693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33"/>
            <p:cNvSpPr>
              <a:spLocks noChangeShapeType="1"/>
            </p:cNvSpPr>
            <p:nvPr/>
          </p:nvSpPr>
          <p:spPr bwMode="auto">
            <a:xfrm>
              <a:off x="2693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34"/>
            <p:cNvSpPr>
              <a:spLocks noChangeShapeType="1"/>
            </p:cNvSpPr>
            <p:nvPr/>
          </p:nvSpPr>
          <p:spPr bwMode="auto">
            <a:xfrm flipV="1">
              <a:off x="2829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35"/>
            <p:cNvSpPr>
              <a:spLocks noChangeShapeType="1"/>
            </p:cNvSpPr>
            <p:nvPr/>
          </p:nvSpPr>
          <p:spPr bwMode="auto">
            <a:xfrm>
              <a:off x="2829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36"/>
            <p:cNvSpPr>
              <a:spLocks noChangeShapeType="1"/>
            </p:cNvSpPr>
            <p:nvPr/>
          </p:nvSpPr>
          <p:spPr bwMode="auto">
            <a:xfrm flipV="1">
              <a:off x="2965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37"/>
            <p:cNvSpPr>
              <a:spLocks noChangeShapeType="1"/>
            </p:cNvSpPr>
            <p:nvPr/>
          </p:nvSpPr>
          <p:spPr bwMode="auto">
            <a:xfrm>
              <a:off x="2965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38"/>
            <p:cNvSpPr>
              <a:spLocks noChangeShapeType="1"/>
            </p:cNvSpPr>
            <p:nvPr/>
          </p:nvSpPr>
          <p:spPr bwMode="auto">
            <a:xfrm flipV="1">
              <a:off x="2965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39"/>
            <p:cNvSpPr>
              <a:spLocks noChangeShapeType="1"/>
            </p:cNvSpPr>
            <p:nvPr/>
          </p:nvSpPr>
          <p:spPr bwMode="auto">
            <a:xfrm>
              <a:off x="2965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40"/>
            <p:cNvSpPr>
              <a:spLocks noChangeShapeType="1"/>
            </p:cNvSpPr>
            <p:nvPr/>
          </p:nvSpPr>
          <p:spPr bwMode="auto">
            <a:xfrm flipV="1">
              <a:off x="3101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41"/>
            <p:cNvSpPr>
              <a:spLocks noChangeShapeType="1"/>
            </p:cNvSpPr>
            <p:nvPr/>
          </p:nvSpPr>
          <p:spPr bwMode="auto">
            <a:xfrm>
              <a:off x="3101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42"/>
            <p:cNvSpPr>
              <a:spLocks noChangeShapeType="1"/>
            </p:cNvSpPr>
            <p:nvPr/>
          </p:nvSpPr>
          <p:spPr bwMode="auto">
            <a:xfrm flipV="1">
              <a:off x="3237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43"/>
            <p:cNvSpPr>
              <a:spLocks noChangeShapeType="1"/>
            </p:cNvSpPr>
            <p:nvPr/>
          </p:nvSpPr>
          <p:spPr bwMode="auto">
            <a:xfrm>
              <a:off x="3237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44"/>
            <p:cNvSpPr>
              <a:spLocks noChangeShapeType="1"/>
            </p:cNvSpPr>
            <p:nvPr/>
          </p:nvSpPr>
          <p:spPr bwMode="auto">
            <a:xfrm flipV="1">
              <a:off x="3237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45"/>
            <p:cNvSpPr>
              <a:spLocks noChangeShapeType="1"/>
            </p:cNvSpPr>
            <p:nvPr/>
          </p:nvSpPr>
          <p:spPr bwMode="auto">
            <a:xfrm>
              <a:off x="3237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46"/>
            <p:cNvSpPr>
              <a:spLocks noChangeShapeType="1"/>
            </p:cNvSpPr>
            <p:nvPr/>
          </p:nvSpPr>
          <p:spPr bwMode="auto">
            <a:xfrm flipV="1">
              <a:off x="3373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47"/>
            <p:cNvSpPr>
              <a:spLocks noChangeShapeType="1"/>
            </p:cNvSpPr>
            <p:nvPr/>
          </p:nvSpPr>
          <p:spPr bwMode="auto">
            <a:xfrm>
              <a:off x="3373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60"/>
            <p:cNvSpPr>
              <a:spLocks noChangeShapeType="1"/>
            </p:cNvSpPr>
            <p:nvPr/>
          </p:nvSpPr>
          <p:spPr bwMode="auto">
            <a:xfrm>
              <a:off x="3930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61"/>
            <p:cNvSpPr>
              <a:spLocks noChangeShapeType="1"/>
            </p:cNvSpPr>
            <p:nvPr/>
          </p:nvSpPr>
          <p:spPr bwMode="auto">
            <a:xfrm flipV="1">
              <a:off x="4066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62"/>
            <p:cNvSpPr>
              <a:spLocks noChangeShapeType="1"/>
            </p:cNvSpPr>
            <p:nvPr/>
          </p:nvSpPr>
          <p:spPr bwMode="auto">
            <a:xfrm>
              <a:off x="4066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63"/>
            <p:cNvSpPr>
              <a:spLocks noChangeShapeType="1"/>
            </p:cNvSpPr>
            <p:nvPr/>
          </p:nvSpPr>
          <p:spPr bwMode="auto">
            <a:xfrm flipV="1">
              <a:off x="4066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64"/>
            <p:cNvSpPr>
              <a:spLocks noChangeShapeType="1"/>
            </p:cNvSpPr>
            <p:nvPr/>
          </p:nvSpPr>
          <p:spPr bwMode="auto">
            <a:xfrm>
              <a:off x="4066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65"/>
            <p:cNvSpPr>
              <a:spLocks noChangeShapeType="1"/>
            </p:cNvSpPr>
            <p:nvPr/>
          </p:nvSpPr>
          <p:spPr bwMode="auto">
            <a:xfrm flipV="1">
              <a:off x="4202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66"/>
            <p:cNvSpPr>
              <a:spLocks noChangeShapeType="1"/>
            </p:cNvSpPr>
            <p:nvPr/>
          </p:nvSpPr>
          <p:spPr bwMode="auto">
            <a:xfrm>
              <a:off x="4202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67"/>
            <p:cNvSpPr>
              <a:spLocks noChangeShapeType="1"/>
            </p:cNvSpPr>
            <p:nvPr/>
          </p:nvSpPr>
          <p:spPr bwMode="auto">
            <a:xfrm flipV="1">
              <a:off x="4338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68"/>
            <p:cNvSpPr>
              <a:spLocks noChangeShapeType="1"/>
            </p:cNvSpPr>
            <p:nvPr/>
          </p:nvSpPr>
          <p:spPr bwMode="auto">
            <a:xfrm>
              <a:off x="4338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69"/>
            <p:cNvSpPr>
              <a:spLocks noChangeShapeType="1"/>
            </p:cNvSpPr>
            <p:nvPr/>
          </p:nvSpPr>
          <p:spPr bwMode="auto">
            <a:xfrm flipV="1">
              <a:off x="4338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70"/>
            <p:cNvSpPr>
              <a:spLocks noChangeShapeType="1"/>
            </p:cNvSpPr>
            <p:nvPr/>
          </p:nvSpPr>
          <p:spPr bwMode="auto">
            <a:xfrm>
              <a:off x="4338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71"/>
            <p:cNvSpPr>
              <a:spLocks noChangeShapeType="1"/>
            </p:cNvSpPr>
            <p:nvPr/>
          </p:nvSpPr>
          <p:spPr bwMode="auto">
            <a:xfrm flipV="1">
              <a:off x="4474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Line 72"/>
            <p:cNvSpPr>
              <a:spLocks noChangeShapeType="1"/>
            </p:cNvSpPr>
            <p:nvPr/>
          </p:nvSpPr>
          <p:spPr bwMode="auto">
            <a:xfrm>
              <a:off x="4474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Line 73"/>
            <p:cNvSpPr>
              <a:spLocks noChangeShapeType="1"/>
            </p:cNvSpPr>
            <p:nvPr/>
          </p:nvSpPr>
          <p:spPr bwMode="auto">
            <a:xfrm flipV="1">
              <a:off x="4610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74"/>
            <p:cNvSpPr>
              <a:spLocks noChangeShapeType="1"/>
            </p:cNvSpPr>
            <p:nvPr/>
          </p:nvSpPr>
          <p:spPr bwMode="auto">
            <a:xfrm>
              <a:off x="4610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75"/>
            <p:cNvSpPr>
              <a:spLocks noChangeShapeType="1"/>
            </p:cNvSpPr>
            <p:nvPr/>
          </p:nvSpPr>
          <p:spPr bwMode="auto">
            <a:xfrm flipV="1">
              <a:off x="4610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76"/>
            <p:cNvSpPr>
              <a:spLocks noChangeShapeType="1"/>
            </p:cNvSpPr>
            <p:nvPr/>
          </p:nvSpPr>
          <p:spPr bwMode="auto">
            <a:xfrm>
              <a:off x="4610" y="134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77"/>
            <p:cNvSpPr>
              <a:spLocks noChangeShapeType="1"/>
            </p:cNvSpPr>
            <p:nvPr/>
          </p:nvSpPr>
          <p:spPr bwMode="auto">
            <a:xfrm flipV="1">
              <a:off x="4746" y="134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78"/>
            <p:cNvSpPr>
              <a:spLocks noChangeShapeType="1"/>
            </p:cNvSpPr>
            <p:nvPr/>
          </p:nvSpPr>
          <p:spPr bwMode="auto">
            <a:xfrm>
              <a:off x="4746" y="161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Rectangle 80"/>
            <p:cNvSpPr>
              <a:spLocks noChangeArrowheads="1"/>
            </p:cNvSpPr>
            <p:nvPr/>
          </p:nvSpPr>
          <p:spPr bwMode="auto">
            <a:xfrm>
              <a:off x="1564" y="1391"/>
              <a:ext cx="22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68" name="Rectangle 81"/>
            <p:cNvSpPr>
              <a:spLocks noChangeArrowheads="1"/>
            </p:cNvSpPr>
            <p:nvPr/>
          </p:nvSpPr>
          <p:spPr bwMode="auto">
            <a:xfrm>
              <a:off x="1850" y="1391"/>
              <a:ext cx="18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69" name="Rectangle 85"/>
            <p:cNvSpPr>
              <a:spLocks noChangeArrowheads="1"/>
            </p:cNvSpPr>
            <p:nvPr/>
          </p:nvSpPr>
          <p:spPr bwMode="auto">
            <a:xfrm>
              <a:off x="2917" y="1391"/>
              <a:ext cx="18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0" name="Rectangle 86"/>
            <p:cNvSpPr>
              <a:spLocks noChangeArrowheads="1"/>
            </p:cNvSpPr>
            <p:nvPr/>
          </p:nvSpPr>
          <p:spPr bwMode="auto">
            <a:xfrm>
              <a:off x="3205" y="1391"/>
              <a:ext cx="18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1" name="Rectangle 89"/>
            <p:cNvSpPr>
              <a:spLocks noChangeArrowheads="1"/>
            </p:cNvSpPr>
            <p:nvPr/>
          </p:nvSpPr>
          <p:spPr bwMode="auto">
            <a:xfrm>
              <a:off x="4006" y="1391"/>
              <a:ext cx="22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2" name="Rectangle 90"/>
            <p:cNvSpPr>
              <a:spLocks noChangeArrowheads="1"/>
            </p:cNvSpPr>
            <p:nvPr/>
          </p:nvSpPr>
          <p:spPr bwMode="auto">
            <a:xfrm>
              <a:off x="4278" y="1391"/>
              <a:ext cx="22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3" name="Rectangle 91"/>
            <p:cNvSpPr>
              <a:spLocks noChangeArrowheads="1"/>
            </p:cNvSpPr>
            <p:nvPr/>
          </p:nvSpPr>
          <p:spPr bwMode="auto">
            <a:xfrm>
              <a:off x="4550" y="1391"/>
              <a:ext cx="22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600" b="0">
                  <a:solidFill>
                    <a:srgbClr val="FF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en-US" altLang="zh-CN" sz="1600" b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4" name="Text Box 92"/>
            <p:cNvSpPr txBox="1">
              <a:spLocks noChangeArrowheads="1"/>
            </p:cNvSpPr>
            <p:nvPr/>
          </p:nvSpPr>
          <p:spPr bwMode="auto">
            <a:xfrm>
              <a:off x="589" y="1379"/>
              <a:ext cx="95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clk_48mhz</a:t>
              </a:r>
              <a:endParaRPr lang="en-US" altLang="zh-CN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5" name="Text Box 94"/>
            <p:cNvSpPr txBox="1">
              <a:spLocks noChangeArrowheads="1"/>
            </p:cNvSpPr>
            <p:nvPr/>
          </p:nvSpPr>
          <p:spPr bwMode="auto">
            <a:xfrm>
              <a:off x="725" y="1865"/>
              <a:ext cx="7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黑体" panose="02010609060101010101" pitchFamily="49" charset="-122"/>
                </a:rPr>
                <a:t>clk_1hz</a:t>
              </a:r>
              <a:endParaRPr lang="en-US" altLang="zh-CN" sz="1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76" name="Line 95"/>
            <p:cNvSpPr>
              <a:spLocks noChangeShapeType="1"/>
            </p:cNvSpPr>
            <p:nvPr/>
          </p:nvSpPr>
          <p:spPr bwMode="auto">
            <a:xfrm>
              <a:off x="1587" y="2092"/>
              <a:ext cx="13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Line 96"/>
            <p:cNvSpPr>
              <a:spLocks noChangeShapeType="1"/>
            </p:cNvSpPr>
            <p:nvPr/>
          </p:nvSpPr>
          <p:spPr bwMode="auto">
            <a:xfrm flipV="1">
              <a:off x="2948" y="1820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Line 97"/>
            <p:cNvSpPr>
              <a:spLocks noChangeShapeType="1"/>
            </p:cNvSpPr>
            <p:nvPr/>
          </p:nvSpPr>
          <p:spPr bwMode="auto">
            <a:xfrm>
              <a:off x="2932" y="1820"/>
              <a:ext cx="13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Line 98"/>
            <p:cNvSpPr>
              <a:spLocks noChangeShapeType="1"/>
            </p:cNvSpPr>
            <p:nvPr/>
          </p:nvSpPr>
          <p:spPr bwMode="auto">
            <a:xfrm flipV="1">
              <a:off x="4308" y="1820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Line 99"/>
            <p:cNvSpPr>
              <a:spLocks noChangeShapeType="1"/>
            </p:cNvSpPr>
            <p:nvPr/>
          </p:nvSpPr>
          <p:spPr bwMode="auto">
            <a:xfrm>
              <a:off x="4308" y="2092"/>
              <a:ext cx="5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AutoShape 100"/>
            <p:cNvSpPr>
              <a:spLocks noChangeArrowheads="1"/>
            </p:cNvSpPr>
            <p:nvPr/>
          </p:nvSpPr>
          <p:spPr bwMode="auto">
            <a:xfrm>
              <a:off x="1564" y="1162"/>
              <a:ext cx="2677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560" y="8509"/>
                  </a:moveTo>
                  <a:cubicBezTo>
                    <a:pt x="1632" y="3715"/>
                    <a:pt x="5887" y="306"/>
                    <a:pt x="10800" y="307"/>
                  </a:cubicBezTo>
                  <a:cubicBezTo>
                    <a:pt x="15712" y="307"/>
                    <a:pt x="19967" y="3715"/>
                    <a:pt x="21039" y="8509"/>
                  </a:cubicBezTo>
                  <a:lnTo>
                    <a:pt x="21339" y="8442"/>
                  </a:lnTo>
                  <a:cubicBezTo>
                    <a:pt x="20235" y="3507"/>
                    <a:pt x="15856" y="-1"/>
                    <a:pt x="10799" y="0"/>
                  </a:cubicBezTo>
                  <a:cubicBezTo>
                    <a:pt x="5743" y="0"/>
                    <a:pt x="1364" y="3507"/>
                    <a:pt x="260" y="8442"/>
                  </a:cubicBezTo>
                  <a:lnTo>
                    <a:pt x="560" y="8509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Text Box 101"/>
            <p:cNvSpPr txBox="1">
              <a:spLocks noChangeArrowheads="1"/>
            </p:cNvSpPr>
            <p:nvPr/>
          </p:nvSpPr>
          <p:spPr bwMode="auto">
            <a:xfrm>
              <a:off x="2517" y="890"/>
              <a:ext cx="131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50000000</a:t>
              </a:r>
              <a:r>
                <a:rPr lang="zh-CN" altLang="en-US" sz="18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个脉冲</a:t>
              </a:r>
              <a:endPara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383" name="Text Box 118"/>
            <p:cNvSpPr txBox="1">
              <a:spLocks noChangeArrowheads="1"/>
            </p:cNvSpPr>
            <p:nvPr/>
          </p:nvSpPr>
          <p:spPr bwMode="auto">
            <a:xfrm>
              <a:off x="2200" y="141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84" name="Line 119"/>
            <p:cNvSpPr>
              <a:spLocks noChangeShapeType="1"/>
            </p:cNvSpPr>
            <p:nvPr/>
          </p:nvSpPr>
          <p:spPr bwMode="auto">
            <a:xfrm>
              <a:off x="1587" y="1729"/>
              <a:ext cx="0" cy="476"/>
            </a:xfrm>
            <a:prstGeom prst="line">
              <a:avLst/>
            </a:prstGeom>
            <a:noFill/>
            <a:ln w="19050">
              <a:solidFill>
                <a:srgbClr val="DE0000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Line 120"/>
            <p:cNvSpPr>
              <a:spLocks noChangeShapeType="1"/>
            </p:cNvSpPr>
            <p:nvPr/>
          </p:nvSpPr>
          <p:spPr bwMode="auto">
            <a:xfrm>
              <a:off x="2948" y="1706"/>
              <a:ext cx="0" cy="522"/>
            </a:xfrm>
            <a:prstGeom prst="line">
              <a:avLst/>
            </a:prstGeom>
            <a:noFill/>
            <a:ln w="19050">
              <a:solidFill>
                <a:srgbClr val="DE0000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Line 121"/>
            <p:cNvSpPr>
              <a:spLocks noChangeShapeType="1"/>
            </p:cNvSpPr>
            <p:nvPr/>
          </p:nvSpPr>
          <p:spPr bwMode="auto">
            <a:xfrm>
              <a:off x="1587" y="1956"/>
              <a:ext cx="1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Text Box 122"/>
            <p:cNvSpPr txBox="1">
              <a:spLocks noChangeArrowheads="1"/>
            </p:cNvSpPr>
            <p:nvPr/>
          </p:nvSpPr>
          <p:spPr bwMode="auto">
            <a:xfrm>
              <a:off x="1701" y="1748"/>
              <a:ext cx="11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1~25000000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3388" name="Line 123"/>
            <p:cNvSpPr>
              <a:spLocks noChangeShapeType="1"/>
            </p:cNvSpPr>
            <p:nvPr/>
          </p:nvSpPr>
          <p:spPr bwMode="auto">
            <a:xfrm>
              <a:off x="4309" y="1729"/>
              <a:ext cx="0" cy="454"/>
            </a:xfrm>
            <a:prstGeom prst="line">
              <a:avLst/>
            </a:prstGeom>
            <a:noFill/>
            <a:ln w="19050">
              <a:solidFill>
                <a:srgbClr val="DE0000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Line 124"/>
            <p:cNvSpPr>
              <a:spLocks noChangeShapeType="1"/>
            </p:cNvSpPr>
            <p:nvPr/>
          </p:nvSpPr>
          <p:spPr bwMode="auto">
            <a:xfrm>
              <a:off x="2948" y="2001"/>
              <a:ext cx="1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Text Box 125"/>
            <p:cNvSpPr txBox="1">
              <a:spLocks noChangeArrowheads="1"/>
            </p:cNvSpPr>
            <p:nvPr/>
          </p:nvSpPr>
          <p:spPr bwMode="auto">
            <a:xfrm>
              <a:off x="3130" y="2024"/>
              <a:ext cx="11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1~25000000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3391" name="Text Box 126"/>
            <p:cNvSpPr txBox="1">
              <a:spLocks noChangeArrowheads="1"/>
            </p:cNvSpPr>
            <p:nvPr/>
          </p:nvSpPr>
          <p:spPr bwMode="auto">
            <a:xfrm>
              <a:off x="3560" y="1418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92" name="Line 29"/>
            <p:cNvSpPr>
              <a:spLocks noChangeShapeType="1"/>
            </p:cNvSpPr>
            <p:nvPr/>
          </p:nvSpPr>
          <p:spPr bwMode="auto">
            <a:xfrm>
              <a:off x="1474" y="1616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95E3FAC6-4D5B-44BF-8A32-DF5438FE5FE3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696200" cy="599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具有小时、分钟调节功能的顶层设计图：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0"/>
            <a:ext cx="9426575" cy="692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C3CA2A19-3166-4085-846A-9D8B0DE16AD0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分钟调节仿真结果：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7373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43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fld id="{B952419C-2FF1-4076-BA93-05A5A5B0DCA0}" type="slidenum">
              <a:rPr lang="en-US" altLang="zh-CN" sz="1400" smtClean="0">
                <a:solidFill>
                  <a:schemeClr val="tx2"/>
                </a:solidFill>
                <a:ea typeface="楷体_GB2312" pitchFamily="49" charset="-122"/>
              </a:rPr>
            </a:fld>
            <a:endParaRPr lang="en-US" altLang="zh-CN" sz="140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小时调节仿真结果：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438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73025"/>
            <a:ext cx="6307138" cy="1052513"/>
          </a:xfrm>
        </p:spPr>
        <p:txBody>
          <a:bodyPr/>
          <a:lstStyle/>
          <a:p>
            <a:pPr eaLnBrk="1" hangingPunct="1"/>
            <a:r>
              <a:rPr lang="zh-CN" altLang="en-US" sz="5400" smtClean="0">
                <a:solidFill>
                  <a:srgbClr val="0066FF"/>
                </a:solidFill>
                <a:ea typeface="黑体" panose="02010609060101010101" pitchFamily="49" charset="-122"/>
              </a:rPr>
              <a:t>作 业</a:t>
            </a:r>
            <a:endParaRPr lang="zh-CN" altLang="en-US" sz="5400" smtClean="0">
              <a:solidFill>
                <a:srgbClr val="0066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39750" y="1916113"/>
          <a:ext cx="2736850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" r:id="rId1" imgW="3938905" imgH="3421380" progId="MS_ClipArt_Gallery.2">
                  <p:embed/>
                </p:oleObj>
              </mc:Choice>
              <mc:Fallback>
                <p:oleObj name="" r:id="rId1" imgW="3938905" imgH="3421380" progId="MS_ClipArt_Gallery.2">
                  <p:embed/>
                  <p:pic>
                    <p:nvPicPr>
                      <p:cNvPr id="0" name="图片 368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2736850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569618" y="1363117"/>
            <a:ext cx="5065464" cy="260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Arial" panose="020B0604020202020204" pitchFamily="34" charset="0"/>
              </a:rPr>
              <a:t>6</a:t>
            </a:r>
            <a:r>
              <a:rPr lang="en-US" altLang="zh-CN" b="0" dirty="0" smtClean="0">
                <a:latin typeface="Arial" panose="020B0604020202020204" pitchFamily="34" charset="0"/>
              </a:rPr>
              <a:t>.  </a:t>
            </a:r>
            <a:r>
              <a:rPr lang="zh-CN" altLang="en-US" b="0" dirty="0">
                <a:latin typeface="Arial" panose="020B0604020202020204" pitchFamily="34" charset="0"/>
              </a:rPr>
              <a:t>采用自顶向下的设计方法，</a:t>
            </a:r>
            <a:r>
              <a:rPr lang="zh-CN" altLang="en-US" b="0" dirty="0" smtClean="0">
                <a:latin typeface="Arial" panose="020B0604020202020204" pitchFamily="34" charset="0"/>
              </a:rPr>
              <a:t>完成多功能数字时钟的设计与实现，其功能包括</a:t>
            </a:r>
            <a:r>
              <a:rPr lang="en-US" altLang="zh-CN" b="0" dirty="0" smtClean="0">
                <a:latin typeface="Arial" panose="020B0604020202020204" pitchFamily="34" charset="0"/>
              </a:rPr>
              <a:t>24</a:t>
            </a:r>
            <a:r>
              <a:rPr lang="zh-CN" altLang="en-US" b="0" dirty="0" smtClean="0">
                <a:latin typeface="Arial" panose="020B0604020202020204" pitchFamily="34" charset="0"/>
              </a:rPr>
              <a:t>小时计时、校时、闹钟、秒表等，查看实验六的功能需求。</a:t>
            </a:r>
            <a:endParaRPr lang="zh-CN" altLang="en-US" b="0" dirty="0" smtClean="0">
              <a:latin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b="0" dirty="0" smtClean="0">
                <a:latin typeface="Arial" panose="020B0604020202020204" pitchFamily="34" charset="0"/>
              </a:rPr>
              <a:t>输出用外扩</a:t>
            </a:r>
            <a:r>
              <a:rPr lang="en-US" altLang="zh-CN" b="0" dirty="0" smtClean="0">
                <a:latin typeface="Arial" panose="020B0604020202020204" pitchFamily="34" charset="0"/>
              </a:rPr>
              <a:t>8</a:t>
            </a:r>
            <a:r>
              <a:rPr lang="zh-CN" altLang="en-US" b="0" dirty="0" smtClean="0">
                <a:latin typeface="Arial" panose="020B0604020202020204" pitchFamily="34" charset="0"/>
              </a:rPr>
              <a:t>个数码管显示，报警</a:t>
            </a:r>
            <a:endParaRPr lang="zh-CN" altLang="en-US" b="0" dirty="0" smtClean="0">
              <a:latin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b="0" dirty="0" smtClean="0">
                <a:latin typeface="Arial" panose="020B0604020202020204" pitchFamily="34" charset="0"/>
              </a:rPr>
              <a:t>用用</a:t>
            </a:r>
            <a:r>
              <a:rPr lang="zh-CN" altLang="en-US" b="0" dirty="0" smtClean="0">
                <a:latin typeface="Arial" panose="020B0604020202020204" pitchFamily="34" charset="0"/>
              </a:rPr>
              <a:t>蜂鸣器音乐驱动或</a:t>
            </a:r>
            <a:r>
              <a:rPr lang="en-US" altLang="zh-CN" b="0" dirty="0" smtClean="0">
                <a:latin typeface="Arial" panose="020B0604020202020204" pitchFamily="34" charset="0"/>
              </a:rPr>
              <a:t>LED</a:t>
            </a:r>
            <a:r>
              <a:rPr lang="zh-CN" altLang="en-US" b="0" dirty="0" smtClean="0">
                <a:latin typeface="Arial" panose="020B0604020202020204" pitchFamily="34" charset="0"/>
              </a:rPr>
              <a:t>指示</a:t>
            </a:r>
            <a:r>
              <a:rPr lang="zh-CN" altLang="en-US" b="0" dirty="0" smtClean="0">
                <a:latin typeface="Arial" panose="020B0604020202020204" pitchFamily="34" charset="0"/>
              </a:rPr>
              <a:t>。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03060" y="4245538"/>
            <a:ext cx="3789362" cy="1980816"/>
            <a:chOff x="4031940" y="4352218"/>
            <a:chExt cx="3789362" cy="1980816"/>
          </a:xfrm>
        </p:grpSpPr>
        <p:grpSp>
          <p:nvGrpSpPr>
            <p:cNvPr id="2" name="组合 1"/>
            <p:cNvGrpSpPr/>
            <p:nvPr/>
          </p:nvGrpSpPr>
          <p:grpSpPr>
            <a:xfrm>
              <a:off x="4031940" y="4352218"/>
              <a:ext cx="3789362" cy="1980816"/>
              <a:chOff x="4065278" y="3796655"/>
              <a:chExt cx="3789362" cy="1980816"/>
            </a:xfrm>
          </p:grpSpPr>
          <p:grpSp>
            <p:nvGrpSpPr>
              <p:cNvPr id="28678" name="组合 17"/>
              <p:cNvGrpSpPr/>
              <p:nvPr/>
            </p:nvGrpSpPr>
            <p:grpSpPr bwMode="auto">
              <a:xfrm>
                <a:off x="4065278" y="3796655"/>
                <a:ext cx="3789362" cy="1980816"/>
                <a:chOff x="1071166" y="2533497"/>
                <a:chExt cx="3789362" cy="1728788"/>
              </a:xfrm>
            </p:grpSpPr>
            <p:grpSp>
              <p:nvGrpSpPr>
                <p:cNvPr id="28679" name="Group 27"/>
                <p:cNvGrpSpPr/>
                <p:nvPr/>
              </p:nvGrpSpPr>
              <p:grpSpPr bwMode="auto">
                <a:xfrm>
                  <a:off x="1071166" y="2533497"/>
                  <a:ext cx="3789362" cy="1728788"/>
                  <a:chOff x="675" y="1763"/>
                  <a:chExt cx="2387" cy="1089"/>
                </a:xfrm>
              </p:grpSpPr>
              <p:sp>
                <p:nvSpPr>
                  <p:cNvPr id="2868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8" y="1843"/>
                    <a:ext cx="206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u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lnSpc>
                        <a:spcPct val="115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lnSpc>
                        <a:spcPct val="115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682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1406" y="1775"/>
                    <a:ext cx="817" cy="1077"/>
                  </a:xfrm>
                  <a:prstGeom prst="flowChartProcess">
                    <a:avLst/>
                  </a:prstGeom>
                  <a:solidFill>
                    <a:srgbClr val="FFFFCC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u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lnSpc>
                        <a:spcPct val="115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lnSpc>
                        <a:spcPct val="115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68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03" y="1979"/>
                    <a:ext cx="7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03" y="2384"/>
                    <a:ext cx="7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03" y="2562"/>
                    <a:ext cx="7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2" y="1763"/>
                    <a:ext cx="39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u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lnSpc>
                        <a:spcPct val="115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lnSpc>
                        <a:spcPct val="115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0" dirty="0" err="1">
                        <a:latin typeface="Arial" panose="020B0604020202020204" pitchFamily="34" charset="0"/>
                      </a:rPr>
                      <a:t>clk</a:t>
                    </a:r>
                    <a:endParaRPr lang="en-US" altLang="zh-CN" sz="1800" b="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68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8" y="2200"/>
                    <a:ext cx="706" cy="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u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lnSpc>
                        <a:spcPct val="115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lnSpc>
                        <a:spcPct val="115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800" b="0" dirty="0">
                        <a:latin typeface="Arial" panose="020B0604020202020204" pitchFamily="34" charset="0"/>
                      </a:rPr>
                      <a:t>校</a:t>
                    </a:r>
                    <a:r>
                      <a:rPr lang="zh-CN" altLang="en-US" sz="1800" b="0" dirty="0" smtClean="0">
                        <a:latin typeface="Arial" panose="020B0604020202020204" pitchFamily="34" charset="0"/>
                      </a:rPr>
                      <a:t>时控制</a:t>
                    </a:r>
                    <a:endParaRPr lang="en-US" altLang="zh-CN" sz="1800" b="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690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5" y="2379"/>
                    <a:ext cx="797" cy="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u"/>
                      <a:defRPr sz="2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5000"/>
                      </a:lnSpc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lnSpc>
                        <a:spcPct val="115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lnSpc>
                        <a:spcPct val="115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0" dirty="0">
                        <a:latin typeface="Arial" panose="020B0604020202020204" pitchFamily="34" charset="0"/>
                      </a:rPr>
                      <a:t> </a:t>
                    </a:r>
                    <a:r>
                      <a:rPr lang="zh-CN" altLang="en-US" sz="1800" b="0" dirty="0" smtClean="0">
                        <a:latin typeface="Arial" panose="020B0604020202020204" pitchFamily="34" charset="0"/>
                      </a:rPr>
                      <a:t>闹钟控制</a:t>
                    </a:r>
                    <a:endParaRPr lang="en-US" altLang="zh-CN" sz="1800" b="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680" name="文本框 21"/>
                <p:cNvSpPr txBox="1">
                  <a:spLocks noChangeArrowheads="1"/>
                </p:cNvSpPr>
                <p:nvPr/>
              </p:nvSpPr>
              <p:spPr bwMode="auto">
                <a:xfrm>
                  <a:off x="2407641" y="2892613"/>
                  <a:ext cx="1079897" cy="805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u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zh-CN" altLang="en-US" sz="1800" dirty="0" smtClean="0">
                      <a:latin typeface="Arial" panose="020B0604020202020204" pitchFamily="34" charset="0"/>
                    </a:rPr>
                    <a:t>多功能数字时钟</a:t>
                  </a:r>
                  <a:endParaRPr lang="en-US" altLang="zh-CN" sz="18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4143064" y="5609741"/>
                <a:ext cx="11160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4118332" y="5276413"/>
                <a:ext cx="124309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u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800" b="0" dirty="0" smtClean="0">
                    <a:latin typeface="Arial" panose="020B0604020202020204" pitchFamily="34" charset="0"/>
                  </a:rPr>
                  <a:t>秒表控制</a:t>
                </a:r>
                <a:endParaRPr lang="en-US" altLang="zh-CN" sz="1800" b="0" dirty="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4" name="直接箭头连接符 3"/>
            <p:cNvCxnSpPr/>
            <p:nvPr/>
          </p:nvCxnSpPr>
          <p:spPr bwMode="auto">
            <a:xfrm>
              <a:off x="6489389" y="5952972"/>
              <a:ext cx="103493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6730475" y="5625608"/>
              <a:ext cx="6238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 dirty="0" err="1" smtClean="0">
                  <a:latin typeface="Arial" panose="020B0604020202020204" pitchFamily="34" charset="0"/>
                </a:rPr>
                <a:t>bj</a:t>
              </a:r>
              <a:endParaRPr lang="en-US" altLang="zh-CN" sz="1800" b="0" dirty="0">
                <a:latin typeface="Arial" panose="020B0604020202020204" pitchFamily="34" charset="0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089090" y="5122974"/>
              <a:ext cx="11160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4103948" y="4771829"/>
              <a:ext cx="1120775" cy="369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 dirty="0" smtClean="0">
                  <a:latin typeface="Arial" panose="020B0604020202020204" pitchFamily="34" charset="0"/>
                </a:rPr>
                <a:t>计时控制</a:t>
              </a:r>
              <a:endParaRPr lang="en-US" altLang="zh-CN" sz="1800" b="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 bwMode="auto">
          <a:xfrm>
            <a:off x="6545269" y="5439892"/>
            <a:ext cx="103493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6786355" y="5076968"/>
            <a:ext cx="623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Arial" panose="020B0604020202020204" pitchFamily="34" charset="0"/>
              </a:rPr>
              <a:t>rclk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6545269" y="5048732"/>
            <a:ext cx="103493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750795" y="4685808"/>
            <a:ext cx="623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Arial" panose="020B0604020202020204" pitchFamily="34" charset="0"/>
              </a:rPr>
              <a:t>sclk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545269" y="4622012"/>
            <a:ext cx="103493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750795" y="4259088"/>
            <a:ext cx="623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Arial" panose="020B0604020202020204" pitchFamily="34" charset="0"/>
              </a:rPr>
              <a:t>dio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64"/>
          <p:cNvSpPr>
            <a:spLocks noChangeArrowheads="1"/>
          </p:cNvSpPr>
          <p:nvPr/>
        </p:nvSpPr>
        <p:spPr bwMode="auto">
          <a:xfrm>
            <a:off x="1475740" y="2780665"/>
            <a:ext cx="695960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module  fpq_led8 (clk_50mhz, start, clk_1hz, led);</a:t>
            </a:r>
            <a:endParaRPr lang="en-US" altLang="zh-CN" sz="2200" b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      input clk_50mhz , start ;</a:t>
            </a:r>
            <a:endParaRPr lang="en-US" altLang="zh-CN" sz="2200" b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      output reg clk_1hz =0;</a:t>
            </a:r>
            <a:endParaRPr lang="en-US" altLang="zh-CN" sz="2200" b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      output reg[7:0] led ;</a:t>
            </a:r>
            <a:endParaRPr lang="en-US" altLang="zh-CN" sz="2200" b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      reg[27:0] cnt=0;</a:t>
            </a:r>
            <a:endParaRPr lang="en-US" altLang="zh-CN" sz="2200" b="0">
              <a:latin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always@ (posegde clk_50mhz) </a:t>
            </a:r>
            <a:endParaRPr lang="en-US" altLang="zh-CN" sz="2200" b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begin</a:t>
            </a:r>
            <a:endParaRPr lang="en-US" altLang="zh-CN" sz="2200" b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      if(cnt==25000000) begin</a:t>
            </a:r>
            <a:endParaRPr lang="en-US" altLang="zh-CN" sz="2200" b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         cnt&lt;=1; clk_1hz&lt;=~clk_1hz;</a:t>
            </a:r>
            <a:endParaRPr lang="en-US" altLang="zh-CN" sz="2200" b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         end</a:t>
            </a:r>
            <a:endParaRPr lang="en-US" altLang="zh-CN" sz="2200" b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      else   cnt&lt;=cnt+1;</a:t>
            </a:r>
            <a:endParaRPr lang="en-US" altLang="zh-CN" sz="2200" b="0">
              <a:latin typeface="Arial" panose="020B0604020202020204" pitchFamily="34" charset="0"/>
            </a:endParaRPr>
          </a:p>
        </p:txBody>
      </p:sp>
      <p:grpSp>
        <p:nvGrpSpPr>
          <p:cNvPr id="2" name="组合 4"/>
          <p:cNvGrpSpPr/>
          <p:nvPr/>
        </p:nvGrpSpPr>
        <p:grpSpPr bwMode="auto">
          <a:xfrm>
            <a:off x="2663825" y="1340168"/>
            <a:ext cx="3600450" cy="1212850"/>
            <a:chOff x="5327650" y="2024063"/>
            <a:chExt cx="3600450" cy="1212850"/>
          </a:xfrm>
        </p:grpSpPr>
        <p:pic>
          <p:nvPicPr>
            <p:cNvPr id="3" name="Picture 6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50" y="2024063"/>
              <a:ext cx="36004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1"/>
            <p:cNvSpPr txBox="1">
              <a:spLocks noChangeArrowheads="1"/>
            </p:cNvSpPr>
            <p:nvPr/>
          </p:nvSpPr>
          <p:spPr bwMode="auto">
            <a:xfrm>
              <a:off x="7272300" y="2131497"/>
              <a:ext cx="1018444" cy="353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700" b="0">
                  <a:latin typeface="Arial" panose="020B0604020202020204" pitchFamily="34" charset="0"/>
                </a:rPr>
                <a:t>led(7:0)</a:t>
              </a:r>
              <a:endParaRPr lang="zh-CN" altLang="en-US" sz="1700" b="0">
                <a:latin typeface="Arial" panose="020B0604020202020204" pitchFamily="34" charset="0"/>
              </a:endParaRPr>
            </a:p>
          </p:txBody>
        </p:sp>
        <p:sp>
          <p:nvSpPr>
            <p:cNvPr id="5" name="文本框 3"/>
            <p:cNvSpPr txBox="1">
              <a:spLocks noChangeArrowheads="1"/>
            </p:cNvSpPr>
            <p:nvPr/>
          </p:nvSpPr>
          <p:spPr bwMode="auto">
            <a:xfrm>
              <a:off x="5940152" y="2132856"/>
              <a:ext cx="1368152" cy="353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700" b="0">
                  <a:latin typeface="Arial" panose="020B0604020202020204" pitchFamily="34" charset="0"/>
                </a:rPr>
                <a:t>clk_50mhz</a:t>
              </a:r>
              <a:endParaRPr lang="zh-CN" altLang="en-US" sz="1700" b="0">
                <a:latin typeface="Arial" panose="020B0604020202020204" pitchFamily="34" charset="0"/>
              </a:endParaRPr>
            </a:p>
          </p:txBody>
        </p:sp>
      </p:grpSp>
      <p:sp>
        <p:nvSpPr>
          <p:cNvPr id="12290" name="Rectangle 2"/>
          <p:cNvSpPr>
            <a:spLocks noGrp="1" noChangeArrowheads="1"/>
          </p:cNvSpPr>
          <p:nvPr/>
        </p:nvSpPr>
        <p:spPr>
          <a:xfrm>
            <a:off x="468313" y="296863"/>
            <a:ext cx="8229600" cy="755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分频器（附带跑马灯）</a:t>
            </a:r>
            <a:r>
              <a:rPr lang="en-US" altLang="zh-CN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--verilog</a:t>
            </a:r>
            <a:endParaRPr lang="en-US" altLang="zh-CN" sz="3600" b="1" smtClean="0">
              <a:solidFill>
                <a:srgbClr val="CC00CC"/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473835" y="2636520"/>
            <a:ext cx="7361555" cy="415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   always@(posedge clk_1hz)</a:t>
            </a:r>
            <a:endParaRPr lang="en-US" altLang="zh-CN" b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   begin</a:t>
            </a:r>
            <a:endParaRPr lang="en-US" altLang="zh-CN" b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	  if (start==1’b0) </a:t>
            </a:r>
            <a:endParaRPr lang="en-US" altLang="zh-CN" b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	      led&lt;="11111110";</a:t>
            </a:r>
            <a:endParaRPr lang="en-US" altLang="zh-CN" b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	  else  begin</a:t>
            </a:r>
            <a:endParaRPr lang="en-US" altLang="zh-CN" b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	              led(7 downto 1)&lt;= led(6 downto 0);</a:t>
            </a:r>
            <a:endParaRPr lang="en-US" altLang="zh-CN" b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	              led(0)&lt;=led(7);</a:t>
            </a:r>
            <a:endParaRPr lang="en-US" altLang="zh-CN" b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	           end</a:t>
            </a:r>
            <a:endParaRPr lang="en-US" altLang="zh-CN" b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   end</a:t>
            </a:r>
            <a:endParaRPr lang="en-US" altLang="zh-CN" b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   endmodule</a:t>
            </a:r>
            <a:endParaRPr lang="en-US" altLang="zh-CN" b="0">
              <a:latin typeface="Arial" panose="020B0604020202020204" pitchFamily="34" charset="0"/>
            </a:endParaRPr>
          </a:p>
        </p:txBody>
      </p:sp>
      <p:grpSp>
        <p:nvGrpSpPr>
          <p:cNvPr id="2" name="组合 4"/>
          <p:cNvGrpSpPr/>
          <p:nvPr/>
        </p:nvGrpSpPr>
        <p:grpSpPr bwMode="auto">
          <a:xfrm>
            <a:off x="2663825" y="1340168"/>
            <a:ext cx="3600450" cy="1212850"/>
            <a:chOff x="5327650" y="2024063"/>
            <a:chExt cx="3600450" cy="1212850"/>
          </a:xfrm>
        </p:grpSpPr>
        <p:pic>
          <p:nvPicPr>
            <p:cNvPr id="3" name="Picture 6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50" y="2024063"/>
              <a:ext cx="36004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1"/>
            <p:cNvSpPr txBox="1">
              <a:spLocks noChangeArrowheads="1"/>
            </p:cNvSpPr>
            <p:nvPr/>
          </p:nvSpPr>
          <p:spPr bwMode="auto">
            <a:xfrm>
              <a:off x="7272300" y="2131497"/>
              <a:ext cx="1018444" cy="353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700" b="0">
                  <a:latin typeface="Arial" panose="020B0604020202020204" pitchFamily="34" charset="0"/>
                </a:rPr>
                <a:t>led(7:0)</a:t>
              </a:r>
              <a:endParaRPr lang="zh-CN" altLang="en-US" sz="1700" b="0">
                <a:latin typeface="Arial" panose="020B0604020202020204" pitchFamily="34" charset="0"/>
              </a:endParaRPr>
            </a:p>
          </p:txBody>
        </p:sp>
        <p:sp>
          <p:nvSpPr>
            <p:cNvPr id="5" name="文本框 3"/>
            <p:cNvSpPr txBox="1">
              <a:spLocks noChangeArrowheads="1"/>
            </p:cNvSpPr>
            <p:nvPr/>
          </p:nvSpPr>
          <p:spPr bwMode="auto">
            <a:xfrm>
              <a:off x="5940152" y="2132856"/>
              <a:ext cx="1368152" cy="353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u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700" b="0">
                  <a:latin typeface="Arial" panose="020B0604020202020204" pitchFamily="34" charset="0"/>
                </a:rPr>
                <a:t>clk_50mhz</a:t>
              </a:r>
              <a:endParaRPr lang="zh-CN" altLang="en-US" sz="1700" b="0">
                <a:latin typeface="Arial" panose="020B0604020202020204" pitchFamily="34" charset="0"/>
              </a:endParaRPr>
            </a:p>
          </p:txBody>
        </p:sp>
      </p:grpSp>
      <p:sp>
        <p:nvSpPr>
          <p:cNvPr id="12290" name="Rectangle 2"/>
          <p:cNvSpPr>
            <a:spLocks noGrp="1" noChangeArrowheads="1"/>
          </p:cNvSpPr>
          <p:nvPr/>
        </p:nvSpPr>
        <p:spPr>
          <a:xfrm>
            <a:off x="468313" y="296863"/>
            <a:ext cx="8229600" cy="755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分频器（附带跑马灯）</a:t>
            </a:r>
            <a:r>
              <a:rPr lang="en-US" altLang="zh-CN" sz="3600" b="1" smtClean="0">
                <a:solidFill>
                  <a:srgbClr val="CC00CC"/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--verilog</a:t>
            </a:r>
            <a:endParaRPr lang="en-US" altLang="zh-CN" sz="3600" b="1" smtClean="0">
              <a:solidFill>
                <a:srgbClr val="CC00CC"/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2_10*i*0"/>
  <p:tag name="KSO_WM_TEMPLATE_CATEGORY" val="custom"/>
  <p:tag name="KSO_WM_TEMPLATE_INDEX" val="16016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0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3.xml><?xml version="1.0" encoding="utf-8"?>
<p:tagLst xmlns:p="http://schemas.openxmlformats.org/presentationml/2006/main">
  <p:tag name="KSO_WPP_MARK_KEY" val="8953a31c-735e-4a06-831f-425637d6cf06"/>
  <p:tag name="COMMONDATA" val="eyJoZGlkIjoiMjY3ZmZjZTY1ZmUwYmZhNjRhYjA4YWVjOTJhMDJiZjEifQ=="/>
</p:tagLst>
</file>

<file path=ppt/theme/theme1.xml><?xml version="1.0" encoding="utf-8"?>
<a:theme xmlns:a="http://schemas.openxmlformats.org/drawingml/2006/main" name="淡雅ppt模板">
  <a:themeElements>
    <a:clrScheme name="淡雅ppt模板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淡雅ppt模板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淡雅ppt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淡雅ppt模板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淡雅ppt模板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淡雅ppt模板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淡雅ppt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淡雅ppt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9840</Words>
  <Application>WPS 演示</Application>
  <PresentationFormat>全屏显示(4:3)</PresentationFormat>
  <Paragraphs>1070</Paragraphs>
  <Slides>73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73</vt:i4>
      </vt:variant>
    </vt:vector>
  </HeadingPairs>
  <TitlesOfParts>
    <vt:vector size="101" baseType="lpstr">
      <vt:lpstr>Arial</vt:lpstr>
      <vt:lpstr>宋体</vt:lpstr>
      <vt:lpstr>Wingdings</vt:lpstr>
      <vt:lpstr>楷体_GB2312</vt:lpstr>
      <vt:lpstr>新宋体</vt:lpstr>
      <vt:lpstr>Tahoma</vt:lpstr>
      <vt:lpstr>Calibri</vt:lpstr>
      <vt:lpstr>黑体</vt:lpstr>
      <vt:lpstr>Times New Roman</vt:lpstr>
      <vt:lpstr>Arial Narrow</vt:lpstr>
      <vt:lpstr>Symbol</vt:lpstr>
      <vt:lpstr>Monotype Sorts</vt:lpstr>
      <vt:lpstr>Wingdings</vt:lpstr>
      <vt:lpstr>隶书</vt:lpstr>
      <vt:lpstr>Arial Black</vt:lpstr>
      <vt:lpstr>幼圆</vt:lpstr>
      <vt:lpstr>微软雅黑</vt:lpstr>
      <vt:lpstr>Arial Unicode MS</vt:lpstr>
      <vt:lpstr>楷体</vt:lpstr>
      <vt:lpstr>Verdana</vt:lpstr>
      <vt:lpstr>等线</vt:lpstr>
      <vt:lpstr>淡雅ppt模板</vt:lpstr>
      <vt:lpstr>MS_ClipArt_Gallery.2</vt:lpstr>
      <vt:lpstr>MS_ClipArt_Gallery.2</vt:lpstr>
      <vt:lpstr>MS_ClipArt_Gallery.2</vt:lpstr>
      <vt:lpstr>Visio.Drawing.11</vt:lpstr>
      <vt:lpstr>MS_ClipArt_Gallery.2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分频器（附带跑马灯）</vt:lpstr>
      <vt:lpstr>分频器（附带跑马灯）--verilog</vt:lpstr>
      <vt:lpstr>分频器（附带跑马灯）--verilog</vt:lpstr>
      <vt:lpstr>分频器（附带跑马灯）</vt:lpstr>
      <vt:lpstr>分频器（附带跑马灯）--VHDL</vt:lpstr>
      <vt:lpstr>分频器（附带跑马灯）--VHDL</vt:lpstr>
      <vt:lpstr>分频器（附带跑马灯）--VHDL</vt:lpstr>
      <vt:lpstr>作 业</vt:lpstr>
      <vt:lpstr>PowerPoint 演示文稿</vt:lpstr>
      <vt:lpstr>消抖电路原理 </vt:lpstr>
      <vt:lpstr>PowerPoint 演示文稿</vt:lpstr>
      <vt:lpstr>消抖参考案例</vt:lpstr>
      <vt:lpstr>PowerPoint 演示文稿</vt:lpstr>
      <vt:lpstr>作 业</vt:lpstr>
      <vt:lpstr>PowerPoint 演示文稿</vt:lpstr>
      <vt:lpstr>计数器</vt:lpstr>
      <vt:lpstr>PowerPoint 演示文稿</vt:lpstr>
      <vt:lpstr>PowerPoint 演示文稿</vt:lpstr>
      <vt:lpstr>扫描显示器</vt:lpstr>
      <vt:lpstr>扫描显示原理</vt:lpstr>
      <vt:lpstr>作 业</vt:lpstr>
      <vt:lpstr>PowerPoint 演示文稿</vt:lpstr>
      <vt:lpstr>指标</vt:lpstr>
      <vt:lpstr>PowerPoint 演示文稿</vt:lpstr>
      <vt:lpstr>系统组成（基本要求）</vt:lpstr>
      <vt:lpstr>系统组成（扩展要求）</vt:lpstr>
      <vt:lpstr>PowerPoint 演示文稿</vt:lpstr>
      <vt:lpstr>数据存储 与数据读取</vt:lpstr>
      <vt:lpstr>数据存储 与数据读取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业</vt:lpstr>
      <vt:lpstr>PowerPoint 演示文稿</vt:lpstr>
      <vt:lpstr>功能与指标</vt:lpstr>
      <vt:lpstr>系统组成模块</vt:lpstr>
      <vt:lpstr>跑表性能指标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业</vt:lpstr>
    </vt:vector>
  </TitlesOfParts>
  <Company>VLSI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peach</dc:creator>
  <cp:lastModifiedBy>简单</cp:lastModifiedBy>
  <cp:revision>661</cp:revision>
  <dcterms:created xsi:type="dcterms:W3CDTF">2002-10-29T05:04:00Z</dcterms:created>
  <dcterms:modified xsi:type="dcterms:W3CDTF">2022-11-25T06:55:46Z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F4B0E88B99BE415F86D9897602A7AA84</vt:lpwstr>
  </property>
</Properties>
</file>