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1469" r:id="rId3"/>
    <p:sldId id="1470" r:id="rId4"/>
    <p:sldId id="1450" r:id="rId5"/>
    <p:sldId id="1471" r:id="rId6"/>
    <p:sldId id="1472" r:id="rId7"/>
    <p:sldId id="144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147483646 w 372"/>
              <a:gd name="T1" fmla="*/ 2147483646 h 166"/>
              <a:gd name="T2" fmla="*/ 2147483646 w 372"/>
              <a:gd name="T3" fmla="*/ 2147483646 h 166"/>
              <a:gd name="T4" fmla="*/ 2147483646 w 372"/>
              <a:gd name="T5" fmla="*/ 2147483646 h 166"/>
              <a:gd name="T6" fmla="*/ 2147483646 w 372"/>
              <a:gd name="T7" fmla="*/ 2147483646 h 166"/>
              <a:gd name="T8" fmla="*/ 2147483646 w 372"/>
              <a:gd name="T9" fmla="*/ 2147483646 h 166"/>
              <a:gd name="T10" fmla="*/ 2147483646 w 372"/>
              <a:gd name="T11" fmla="*/ 2147483646 h 166"/>
              <a:gd name="T12" fmla="*/ 2147483646 w 372"/>
              <a:gd name="T13" fmla="*/ 2147483646 h 166"/>
              <a:gd name="T14" fmla="*/ 2147483646 w 372"/>
              <a:gd name="T15" fmla="*/ 0 h 166"/>
              <a:gd name="T16" fmla="*/ 0 w 372"/>
              <a:gd name="T17" fmla="*/ 0 h 166"/>
              <a:gd name="T18" fmla="*/ 0 w 372"/>
              <a:gd name="T19" fmla="*/ 2147483646 h 166"/>
              <a:gd name="T20" fmla="*/ 2147483646 w 372"/>
              <a:gd name="T21" fmla="*/ 2147483646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94521-0321-4CD5-83F5-5B41DA9162D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64908-57C7-47CC-8208-264263FF55D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2E531-0E9B-47C5-99C3-DAA842F9E71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2B5E5-E2BC-4F93-8C11-0716AD32724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8C886-016A-4B54-80E4-3C218082589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B38D1-5BE0-42C8-B54E-225B9295D58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6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9279-0B8B-4B27-8968-14FF361E1F5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C80D-3F53-4B87-9FD0-5847191F1FE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6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AEB9-DC04-427A-859D-B37B7ABA828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B1BE8-DCD7-46AE-821C-219DC3037D0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4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5DEA-B35C-4695-9024-735A097C24C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C48F-8C2E-44AD-A42C-8975CD66C1F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7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A483-B1D1-40DD-A9B5-9A5761A00D2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69F4-C974-4693-B5D0-024605C9CD8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47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0068D-F31B-4A52-B590-C118893B9CD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4441C-693E-49C6-B20D-B1E1E6C5EA0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1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B2A5D-34E5-42F3-B526-46418C371A0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06737-B7A3-4435-BE3A-FDA9D814131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C782A-E636-4A8E-8600-C803647891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0AC2-42C2-4AA5-969F-F2C13F4C802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3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E77B-C190-447B-BA33-D17ECAD15FD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23A7-04AC-4A73-B269-D0E5747AAA1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4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0EFD0-0F44-4DD2-A3AD-77EFDB64EED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A1A41-F570-4312-8A24-5E89D1787EC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2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A4DC8-E240-4A27-85C0-850BAC2AFE6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2B8D-A8CF-4FD2-90D9-A70442C7B84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6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0DFBF-ED9C-4AF8-A91E-66D5C323DB2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53DA7-8687-4EA1-8BA9-427DD77F7BF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4804-C561-4342-8851-2FA8819F497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B35CC-35A7-4126-8706-17AEB267274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7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2A39-11D1-4E46-8F42-F23B50C21B8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7B94E-4066-419B-9244-2E99D1900B5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0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/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6 w 22"/>
                <a:gd name="T1" fmla="*/ 2147483646 h 136"/>
                <a:gd name="T2" fmla="*/ 2147483646 w 22"/>
                <a:gd name="T3" fmla="*/ 2147483646 h 136"/>
                <a:gd name="T4" fmla="*/ 0 w 22"/>
                <a:gd name="T5" fmla="*/ 0 h 136"/>
                <a:gd name="T6" fmla="*/ 0 w 22"/>
                <a:gd name="T7" fmla="*/ 2147483646 h 136"/>
                <a:gd name="T8" fmla="*/ 2147483646 w 22"/>
                <a:gd name="T9" fmla="*/ 2147483646 h 136"/>
                <a:gd name="T10" fmla="*/ 2147483646 w 22"/>
                <a:gd name="T11" fmla="*/ 214748364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6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2147483646 w 140"/>
                <a:gd name="T7" fmla="*/ 2147483646 h 504"/>
                <a:gd name="T8" fmla="*/ 0 w 140"/>
                <a:gd name="T9" fmla="*/ 0 h 504"/>
                <a:gd name="T10" fmla="*/ 2147483646 w 140"/>
                <a:gd name="T11" fmla="*/ 2147483646 h 504"/>
                <a:gd name="T12" fmla="*/ 2147483646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6 w 132"/>
                <a:gd name="T1" fmla="*/ 2147483646 h 308"/>
                <a:gd name="T2" fmla="*/ 0 w 132"/>
                <a:gd name="T3" fmla="*/ 0 h 308"/>
                <a:gd name="T4" fmla="*/ 0 w 132"/>
                <a:gd name="T5" fmla="*/ 2147483646 h 308"/>
                <a:gd name="T6" fmla="*/ 2147483646 w 132"/>
                <a:gd name="T7" fmla="*/ 2147483646 h 308"/>
                <a:gd name="T8" fmla="*/ 2147483646 w 132"/>
                <a:gd name="T9" fmla="*/ 2147483646 h 308"/>
                <a:gd name="T10" fmla="*/ 2147483646 w 132"/>
                <a:gd name="T11" fmla="*/ 2147483646 h 308"/>
                <a:gd name="T12" fmla="*/ 2147483646 w 132"/>
                <a:gd name="T13" fmla="*/ 2147483646 h 308"/>
                <a:gd name="T14" fmla="*/ 2147483646 w 132"/>
                <a:gd name="T15" fmla="*/ 2147483646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6 w 37"/>
                <a:gd name="T1" fmla="*/ 2147483646 h 79"/>
                <a:gd name="T2" fmla="*/ 2147483646 w 37"/>
                <a:gd name="T3" fmla="*/ 2147483646 h 79"/>
                <a:gd name="T4" fmla="*/ 0 w 37"/>
                <a:gd name="T5" fmla="*/ 0 h 79"/>
                <a:gd name="T6" fmla="*/ 2147483646 w 37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2147483646 w 178"/>
                <a:gd name="T3" fmla="*/ 2147483646 h 722"/>
                <a:gd name="T4" fmla="*/ 2147483646 w 178"/>
                <a:gd name="T5" fmla="*/ 2147483646 h 722"/>
                <a:gd name="T6" fmla="*/ 2147483646 w 178"/>
                <a:gd name="T7" fmla="*/ 2147483646 h 722"/>
                <a:gd name="T8" fmla="*/ 0 w 178"/>
                <a:gd name="T9" fmla="*/ 0 h 722"/>
                <a:gd name="T10" fmla="*/ 2147483646 w 178"/>
                <a:gd name="T11" fmla="*/ 2147483646 h 722"/>
                <a:gd name="T12" fmla="*/ 2147483646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6 w 23"/>
                <a:gd name="T1" fmla="*/ 2147483646 h 635"/>
                <a:gd name="T2" fmla="*/ 2147483646 w 23"/>
                <a:gd name="T3" fmla="*/ 2147483646 h 635"/>
                <a:gd name="T4" fmla="*/ 2147483646 w 23"/>
                <a:gd name="T5" fmla="*/ 2147483646 h 635"/>
                <a:gd name="T6" fmla="*/ 2147483646 w 23"/>
                <a:gd name="T7" fmla="*/ 2147483646 h 635"/>
                <a:gd name="T8" fmla="*/ 2147483646 w 23"/>
                <a:gd name="T9" fmla="*/ 2147483646 h 635"/>
                <a:gd name="T10" fmla="*/ 2147483646 w 23"/>
                <a:gd name="T11" fmla="*/ 2147483646 h 635"/>
                <a:gd name="T12" fmla="*/ 2147483646 w 23"/>
                <a:gd name="T13" fmla="*/ 0 h 635"/>
                <a:gd name="T14" fmla="*/ 2147483646 w 23"/>
                <a:gd name="T15" fmla="*/ 0 h 635"/>
                <a:gd name="T16" fmla="*/ 2147483646 w 23"/>
                <a:gd name="T17" fmla="*/ 2147483646 h 635"/>
                <a:gd name="T18" fmla="*/ 2147483646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2147483646 w 17"/>
                <a:gd name="T9" fmla="*/ 2147483646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6 w 41"/>
                <a:gd name="T3" fmla="*/ 2147483646 h 222"/>
                <a:gd name="T4" fmla="*/ 2147483646 w 41"/>
                <a:gd name="T5" fmla="*/ 2147483646 h 222"/>
                <a:gd name="T6" fmla="*/ 2147483646 w 41"/>
                <a:gd name="T7" fmla="*/ 2147483646 h 222"/>
                <a:gd name="T8" fmla="*/ 2147483646 w 41"/>
                <a:gd name="T9" fmla="*/ 2147483646 h 222"/>
                <a:gd name="T10" fmla="*/ 2147483646 w 41"/>
                <a:gd name="T11" fmla="*/ 2147483646 h 222"/>
                <a:gd name="T12" fmla="*/ 2147483646 w 41"/>
                <a:gd name="T13" fmla="*/ 2147483646 h 222"/>
                <a:gd name="T14" fmla="*/ 2147483646 w 41"/>
                <a:gd name="T15" fmla="*/ 2147483646 h 222"/>
                <a:gd name="T16" fmla="*/ 2147483646 w 41"/>
                <a:gd name="T17" fmla="*/ 2147483646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6 w 450"/>
                <a:gd name="T1" fmla="*/ 2147483646 h 878"/>
                <a:gd name="T2" fmla="*/ 2147483646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2147483646 h 878"/>
                <a:gd name="T10" fmla="*/ 2147483646 w 450"/>
                <a:gd name="T11" fmla="*/ 2147483646 h 878"/>
                <a:gd name="T12" fmla="*/ 2147483646 w 450"/>
                <a:gd name="T13" fmla="*/ 2147483646 h 878"/>
                <a:gd name="T14" fmla="*/ 2147483646 w 450"/>
                <a:gd name="T15" fmla="*/ 0 h 878"/>
                <a:gd name="T16" fmla="*/ 2147483646 w 450"/>
                <a:gd name="T17" fmla="*/ 2147483646 h 878"/>
                <a:gd name="T18" fmla="*/ 2147483646 w 450"/>
                <a:gd name="T19" fmla="*/ 2147483646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2147483646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2147483646 w 450"/>
                <a:gd name="T31" fmla="*/ 2147483646 h 878"/>
                <a:gd name="T32" fmla="*/ 2147483646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6 w 35"/>
                <a:gd name="T3" fmla="*/ 2147483646 h 73"/>
                <a:gd name="T4" fmla="*/ 2147483646 w 35"/>
                <a:gd name="T5" fmla="*/ 2147483646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6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0 h 48"/>
                <a:gd name="T8" fmla="*/ 0 w 8"/>
                <a:gd name="T9" fmla="*/ 2147483646 h 48"/>
                <a:gd name="T10" fmla="*/ 2147483646 w 8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6 w 52"/>
                <a:gd name="T1" fmla="*/ 2147483646 h 135"/>
                <a:gd name="T2" fmla="*/ 0 w 52"/>
                <a:gd name="T3" fmla="*/ 0 h 135"/>
                <a:gd name="T4" fmla="*/ 2147483646 w 52"/>
                <a:gd name="T5" fmla="*/ 2147483646 h 135"/>
                <a:gd name="T6" fmla="*/ 2147483646 w 52"/>
                <a:gd name="T7" fmla="*/ 2147483646 h 135"/>
                <a:gd name="T8" fmla="*/ 2147483646 w 52"/>
                <a:gd name="T9" fmla="*/ 2147483646 h 135"/>
                <a:gd name="T10" fmla="*/ 2147483646 w 52"/>
                <a:gd name="T11" fmla="*/ 2147483646 h 135"/>
                <a:gd name="T12" fmla="*/ 2147483646 w 52"/>
                <a:gd name="T13" fmla="*/ 2147483646 h 135"/>
                <a:gd name="T14" fmla="*/ 2147483646 w 52"/>
                <a:gd name="T15" fmla="*/ 2147483646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7" name="Group 9"/>
          <p:cNvGrpSpPr/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147483646 w 103"/>
                <a:gd name="T1" fmla="*/ 2147483646 h 920"/>
                <a:gd name="T2" fmla="*/ 2147483646 w 103"/>
                <a:gd name="T3" fmla="*/ 2147483646 h 920"/>
                <a:gd name="T4" fmla="*/ 2147483646 w 103"/>
                <a:gd name="T5" fmla="*/ 2147483646 h 920"/>
                <a:gd name="T6" fmla="*/ 2147483646 w 103"/>
                <a:gd name="T7" fmla="*/ 2147483646 h 920"/>
                <a:gd name="T8" fmla="*/ 2147483646 w 103"/>
                <a:gd name="T9" fmla="*/ 2147483646 h 920"/>
                <a:gd name="T10" fmla="*/ 2147483646 w 103"/>
                <a:gd name="T11" fmla="*/ 2147483646 h 920"/>
                <a:gd name="T12" fmla="*/ 2147483646 w 103"/>
                <a:gd name="T13" fmla="*/ 2147483646 h 920"/>
                <a:gd name="T14" fmla="*/ 2147483646 w 103"/>
                <a:gd name="T15" fmla="*/ 2147483646 h 920"/>
                <a:gd name="T16" fmla="*/ 2147483646 w 103"/>
                <a:gd name="T17" fmla="*/ 2147483646 h 920"/>
                <a:gd name="T18" fmla="*/ 2147483646 w 103"/>
                <a:gd name="T19" fmla="*/ 2147483646 h 920"/>
                <a:gd name="T20" fmla="*/ 2147483646 w 103"/>
                <a:gd name="T21" fmla="*/ 2147483646 h 920"/>
                <a:gd name="T22" fmla="*/ 2147483646 w 103"/>
                <a:gd name="T23" fmla="*/ 0 h 920"/>
                <a:gd name="T24" fmla="*/ 0 w 103"/>
                <a:gd name="T25" fmla="*/ 0 h 920"/>
                <a:gd name="T26" fmla="*/ 2147483646 w 103"/>
                <a:gd name="T27" fmla="*/ 2147483646 h 920"/>
                <a:gd name="T28" fmla="*/ 2147483646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5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6 w 88"/>
                <a:gd name="T1" fmla="*/ 2147483646 h 330"/>
                <a:gd name="T2" fmla="*/ 2147483646 w 88"/>
                <a:gd name="T3" fmla="*/ 2147483646 h 330"/>
                <a:gd name="T4" fmla="*/ 2147483646 w 88"/>
                <a:gd name="T5" fmla="*/ 2147483646 h 330"/>
                <a:gd name="T6" fmla="*/ 2147483646 w 88"/>
                <a:gd name="T7" fmla="*/ 2147483646 h 330"/>
                <a:gd name="T8" fmla="*/ 2147483646 w 88"/>
                <a:gd name="T9" fmla="*/ 2147483646 h 330"/>
                <a:gd name="T10" fmla="*/ 0 w 88"/>
                <a:gd name="T11" fmla="*/ 0 h 330"/>
                <a:gd name="T12" fmla="*/ 2147483646 w 88"/>
                <a:gd name="T13" fmla="*/ 2147483646 h 330"/>
                <a:gd name="T14" fmla="*/ 2147483646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6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6 w 90"/>
                <a:gd name="T1" fmla="*/ 2147483646 h 207"/>
                <a:gd name="T2" fmla="*/ 0 w 90"/>
                <a:gd name="T3" fmla="*/ 0 h 207"/>
                <a:gd name="T4" fmla="*/ 2147483646 w 90"/>
                <a:gd name="T5" fmla="*/ 2147483646 h 207"/>
                <a:gd name="T6" fmla="*/ 2147483646 w 90"/>
                <a:gd name="T7" fmla="*/ 2147483646 h 207"/>
                <a:gd name="T8" fmla="*/ 2147483646 w 90"/>
                <a:gd name="T9" fmla="*/ 2147483646 h 207"/>
                <a:gd name="T10" fmla="*/ 2147483646 w 90"/>
                <a:gd name="T11" fmla="*/ 2147483646 h 207"/>
                <a:gd name="T12" fmla="*/ 2147483646 w 90"/>
                <a:gd name="T13" fmla="*/ 2147483646 h 207"/>
                <a:gd name="T14" fmla="*/ 2147483646 w 90"/>
                <a:gd name="T15" fmla="*/ 214748364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7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6 w 115"/>
                <a:gd name="T1" fmla="*/ 2147483646 h 467"/>
                <a:gd name="T2" fmla="*/ 2147483646 w 115"/>
                <a:gd name="T3" fmla="*/ 2147483646 h 467"/>
                <a:gd name="T4" fmla="*/ 2147483646 w 115"/>
                <a:gd name="T5" fmla="*/ 2147483646 h 467"/>
                <a:gd name="T6" fmla="*/ 2147483646 w 115"/>
                <a:gd name="T7" fmla="*/ 2147483646 h 467"/>
                <a:gd name="T8" fmla="*/ 0 w 115"/>
                <a:gd name="T9" fmla="*/ 0 h 467"/>
                <a:gd name="T10" fmla="*/ 2147483646 w 115"/>
                <a:gd name="T11" fmla="*/ 2147483646 h 467"/>
                <a:gd name="T12" fmla="*/ 2147483646 w 115"/>
                <a:gd name="T13" fmla="*/ 2147483646 h 467"/>
                <a:gd name="T14" fmla="*/ 2147483646 w 115"/>
                <a:gd name="T15" fmla="*/ 2147483646 h 467"/>
                <a:gd name="T16" fmla="*/ 2147483646 w 115"/>
                <a:gd name="T17" fmla="*/ 2147483646 h 467"/>
                <a:gd name="T18" fmla="*/ 2147483646 w 115"/>
                <a:gd name="T19" fmla="*/ 2147483646 h 467"/>
                <a:gd name="T20" fmla="*/ 2147483646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8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6 w 36"/>
                <a:gd name="T1" fmla="*/ 2147483646 h 633"/>
                <a:gd name="T2" fmla="*/ 2147483646 w 36"/>
                <a:gd name="T3" fmla="*/ 2147483646 h 633"/>
                <a:gd name="T4" fmla="*/ 2147483646 w 36"/>
                <a:gd name="T5" fmla="*/ 2147483646 h 633"/>
                <a:gd name="T6" fmla="*/ 2147483646 w 36"/>
                <a:gd name="T7" fmla="*/ 2147483646 h 633"/>
                <a:gd name="T8" fmla="*/ 2147483646 w 36"/>
                <a:gd name="T9" fmla="*/ 2147483646 h 633"/>
                <a:gd name="T10" fmla="*/ 2147483646 w 36"/>
                <a:gd name="T11" fmla="*/ 0 h 633"/>
                <a:gd name="T12" fmla="*/ 2147483646 w 36"/>
                <a:gd name="T13" fmla="*/ 0 h 633"/>
                <a:gd name="T14" fmla="*/ 2147483646 w 36"/>
                <a:gd name="T15" fmla="*/ 2147483646 h 633"/>
                <a:gd name="T16" fmla="*/ 2147483646 w 36"/>
                <a:gd name="T17" fmla="*/ 2147483646 h 633"/>
                <a:gd name="T18" fmla="*/ 2147483646 w 36"/>
                <a:gd name="T19" fmla="*/ 2147483646 h 633"/>
                <a:gd name="T20" fmla="*/ 2147483646 w 36"/>
                <a:gd name="T21" fmla="*/ 2147483646 h 633"/>
                <a:gd name="T22" fmla="*/ 2147483646 w 36"/>
                <a:gd name="T23" fmla="*/ 2147483646 h 633"/>
                <a:gd name="T24" fmla="*/ 2147483646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9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6 w 28"/>
                <a:gd name="T1" fmla="*/ 2147483646 h 59"/>
                <a:gd name="T2" fmla="*/ 2147483646 w 28"/>
                <a:gd name="T3" fmla="*/ 2147483646 h 59"/>
                <a:gd name="T4" fmla="*/ 0 w 28"/>
                <a:gd name="T5" fmla="*/ 0 h 59"/>
                <a:gd name="T6" fmla="*/ 2147483646 w 28"/>
                <a:gd name="T7" fmla="*/ 2147483646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0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6 w 17"/>
                <a:gd name="T1" fmla="*/ 2147483646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0 w 17"/>
                <a:gd name="T9" fmla="*/ 0 h 107"/>
                <a:gd name="T10" fmla="*/ 0 w 17"/>
                <a:gd name="T11" fmla="*/ 2147483646 h 107"/>
                <a:gd name="T12" fmla="*/ 2147483646 w 17"/>
                <a:gd name="T13" fmla="*/ 2147483646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1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6 w 294"/>
                <a:gd name="T1" fmla="*/ 2147483646 h 568"/>
                <a:gd name="T2" fmla="*/ 2147483646 w 294"/>
                <a:gd name="T3" fmla="*/ 2147483646 h 568"/>
                <a:gd name="T4" fmla="*/ 2147483646 w 294"/>
                <a:gd name="T5" fmla="*/ 2147483646 h 568"/>
                <a:gd name="T6" fmla="*/ 2147483646 w 294"/>
                <a:gd name="T7" fmla="*/ 2147483646 h 568"/>
                <a:gd name="T8" fmla="*/ 2147483646 w 294"/>
                <a:gd name="T9" fmla="*/ 2147483646 h 568"/>
                <a:gd name="T10" fmla="*/ 2147483646 w 294"/>
                <a:gd name="T11" fmla="*/ 2147483646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2147483646 h 568"/>
                <a:gd name="T18" fmla="*/ 2147483646 w 294"/>
                <a:gd name="T19" fmla="*/ 2147483646 h 568"/>
                <a:gd name="T20" fmla="*/ 2147483646 w 294"/>
                <a:gd name="T21" fmla="*/ 2147483646 h 568"/>
                <a:gd name="T22" fmla="*/ 2147483646 w 294"/>
                <a:gd name="T23" fmla="*/ 2147483646 h 568"/>
                <a:gd name="T24" fmla="*/ 2147483646 w 294"/>
                <a:gd name="T25" fmla="*/ 2147483646 h 568"/>
                <a:gd name="T26" fmla="*/ 0 w 294"/>
                <a:gd name="T27" fmla="*/ 2147483646 h 568"/>
                <a:gd name="T28" fmla="*/ 2147483646 w 294"/>
                <a:gd name="T29" fmla="*/ 2147483646 h 568"/>
                <a:gd name="T30" fmla="*/ 2147483646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2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6 w 25"/>
                <a:gd name="T3" fmla="*/ 2147483646 h 53"/>
                <a:gd name="T4" fmla="*/ 2147483646 w 25"/>
                <a:gd name="T5" fmla="*/ 2147483646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3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6 w 29"/>
                <a:gd name="T3" fmla="*/ 2147483646 h 141"/>
                <a:gd name="T4" fmla="*/ 2147483646 w 29"/>
                <a:gd name="T5" fmla="*/ 2147483646 h 141"/>
                <a:gd name="T6" fmla="*/ 2147483646 w 29"/>
                <a:gd name="T7" fmla="*/ 2147483646 h 141"/>
                <a:gd name="T8" fmla="*/ 2147483646 w 29"/>
                <a:gd name="T9" fmla="*/ 2147483646 h 141"/>
                <a:gd name="T10" fmla="*/ 2147483646 w 29"/>
                <a:gd name="T11" fmla="*/ 2147483646 h 141"/>
                <a:gd name="T12" fmla="*/ 2147483646 w 29"/>
                <a:gd name="T13" fmla="*/ 2147483646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4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2147483646 h 48"/>
                <a:gd name="T8" fmla="*/ 0 w 8"/>
                <a:gd name="T9" fmla="*/ 0 h 48"/>
                <a:gd name="T10" fmla="*/ 0 w 8"/>
                <a:gd name="T11" fmla="*/ 2147483646 h 48"/>
                <a:gd name="T12" fmla="*/ 0 w 8"/>
                <a:gd name="T13" fmla="*/ 214748364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5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6 w 44"/>
                <a:gd name="T1" fmla="*/ 2147483646 h 111"/>
                <a:gd name="T2" fmla="*/ 0 w 44"/>
                <a:gd name="T3" fmla="*/ 0 h 111"/>
                <a:gd name="T4" fmla="*/ 2147483646 w 44"/>
                <a:gd name="T5" fmla="*/ 2147483646 h 111"/>
                <a:gd name="T6" fmla="*/ 2147483646 w 44"/>
                <a:gd name="T7" fmla="*/ 2147483646 h 111"/>
                <a:gd name="T8" fmla="*/ 2147483646 w 44"/>
                <a:gd name="T9" fmla="*/ 2147483646 h 111"/>
                <a:gd name="T10" fmla="*/ 2147483646 w 44"/>
                <a:gd name="T11" fmla="*/ 2147483646 h 111"/>
                <a:gd name="T12" fmla="*/ 2147483646 w 44"/>
                <a:gd name="T13" fmla="*/ 2147483646 h 111"/>
                <a:gd name="T14" fmla="*/ 2147483646 w 44"/>
                <a:gd name="T15" fmla="*/ 2147483646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911CBCAD-6640-4DFD-ADED-C6F9CB4647F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 defTabSz="457200">
              <a:defRPr/>
            </a:pPr>
            <a:fld id="{AF83C0FB-3F18-4E79-9725-9521E19A67A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072" y="2050706"/>
            <a:ext cx="11162190" cy="2302516"/>
          </a:xfrm>
        </p:spPr>
        <p:txBody>
          <a:bodyPr>
            <a:noAutofit/>
          </a:bodyPr>
          <a:lstStyle/>
          <a:p>
            <a:pPr algn="ctr"/>
            <a:br>
              <a:rPr lang="en-US" altLang="zh-CN" sz="4900" b="1" dirty="0"/>
            </a:br>
            <a:r>
              <a:rPr lang="zh-CN" altLang="en-US" sz="4900" b="1" dirty="0"/>
              <a:t>数字系统实验</a:t>
            </a:r>
            <a:r>
              <a:rPr lang="en-US" altLang="zh-CN" sz="4900" b="1" dirty="0"/>
              <a:t>2</a:t>
            </a:r>
            <a:br>
              <a:rPr lang="en-US" altLang="zh-CN" sz="4900" b="1" dirty="0"/>
            </a:br>
            <a:r>
              <a:rPr lang="en-US" altLang="zh-CN" sz="4900" b="1" dirty="0"/>
              <a:t>FPGA</a:t>
            </a:r>
            <a:r>
              <a:rPr lang="zh-CN" altLang="en-US" sz="4900" b="1" dirty="0"/>
              <a:t>部分验收题目及要求</a:t>
            </a:r>
            <a:br>
              <a:rPr lang="en-US" altLang="zh-CN" sz="4900" b="1" dirty="0"/>
            </a:br>
            <a:br>
              <a:rPr lang="en-US" altLang="zh-CN" sz="4900" b="1" dirty="0"/>
            </a:br>
            <a:r>
              <a:rPr lang="en-US" altLang="zh-CN" sz="4900" b="1" dirty="0"/>
              <a:t> </a:t>
            </a:r>
            <a:r>
              <a:rPr lang="zh-CN" altLang="en-US" sz="4900" b="1" dirty="0">
                <a:solidFill>
                  <a:srgbClr val="FF0000"/>
                </a:solidFill>
              </a:rPr>
              <a:t>简易电梯控制系统的设计</a:t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zh-CN" altLang="en-US" sz="4900" b="1" dirty="0">
                <a:solidFill>
                  <a:srgbClr val="FF0000"/>
                </a:solidFill>
              </a:rPr>
              <a:t>（基础部分要求）</a:t>
            </a:r>
            <a:br>
              <a:rPr lang="en-US" altLang="zh-CN" sz="4900" b="1" dirty="0"/>
            </a:b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1D648DE-C6F6-426A-9283-744B3D16A788}"/>
              </a:ext>
            </a:extLst>
          </p:cNvPr>
          <p:cNvSpPr txBox="1"/>
          <p:nvPr/>
        </p:nvSpPr>
        <p:spPr bwMode="auto">
          <a:xfrm>
            <a:off x="847901" y="0"/>
            <a:ext cx="5586499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一、设计要求及需求分析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20DAB2-2858-47C5-B80B-EDBEF97D9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4" y="2564029"/>
            <a:ext cx="3997025" cy="4059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6B323C-0A02-468F-B6F2-F6D32F1F98D5}"/>
              </a:ext>
            </a:extLst>
          </p:cNvPr>
          <p:cNvSpPr txBox="1"/>
          <p:nvPr/>
        </p:nvSpPr>
        <p:spPr>
          <a:xfrm>
            <a:off x="4617607" y="1644087"/>
            <a:ext cx="77134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层楼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的简易电梯控制系统。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电梯有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个按键。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楼外只有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楼外只有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，电梯内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键分别为向上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(KEY3)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和向下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所有楼层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和电梯内的按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产生的信号作为给电梯的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请求信号。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电梯有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个指示灯（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LED1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LED2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LED0: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若电梯不在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LED1: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若电梯不在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LED2: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电梯在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亮，电梯到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灭。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LED3: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电梯在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亮，电梯到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灭。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186F1C-FEE6-4D62-A5DC-271F883B8091}"/>
              </a:ext>
            </a:extLst>
          </p:cNvPr>
          <p:cNvSpPr txBox="1"/>
          <p:nvPr/>
        </p:nvSpPr>
        <p:spPr>
          <a:xfrm>
            <a:off x="3536944" y="2097107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楼层指示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4CDDD3-0261-463A-81D8-5B7EF413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5" y="1290930"/>
            <a:ext cx="454974" cy="7730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A6FD25B-90DF-42F9-B604-2B46B1A449F1}"/>
              </a:ext>
            </a:extLst>
          </p:cNvPr>
          <p:cNvSpPr txBox="1"/>
          <p:nvPr/>
        </p:nvSpPr>
        <p:spPr>
          <a:xfrm>
            <a:off x="602882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复位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F2A789-67D5-4FA1-B089-E04FCB32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30" y="1066217"/>
            <a:ext cx="714475" cy="9431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3AC591-FCB0-4B45-8A12-441925F1C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064" y="1066217"/>
            <a:ext cx="714475" cy="9431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7EBB1E1-AB44-4B1C-9D21-332B4BC192F3}"/>
              </a:ext>
            </a:extLst>
          </p:cNvPr>
          <p:cNvSpPr txBox="1"/>
          <p:nvPr/>
        </p:nvSpPr>
        <p:spPr>
          <a:xfrm>
            <a:off x="2301513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运行状态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C4B5E0-A49D-4676-A7C9-591DC6AC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10" y="1290930"/>
            <a:ext cx="454974" cy="7730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0017F82-54C3-41B5-AC2B-82A8851DE688}"/>
              </a:ext>
            </a:extLst>
          </p:cNvPr>
          <p:cNvSpPr txBox="1"/>
          <p:nvPr/>
        </p:nvSpPr>
        <p:spPr>
          <a:xfrm>
            <a:off x="1438259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启动</a:t>
            </a:r>
          </a:p>
        </p:txBody>
      </p:sp>
    </p:spTree>
    <p:extLst>
      <p:ext uri="{BB962C8B-B14F-4D97-AF65-F5344CB8AC3E}">
        <p14:creationId xmlns:p14="http://schemas.microsoft.com/office/powerpoint/2010/main" val="10825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1D648DE-C6F6-426A-9283-744B3D16A788}"/>
              </a:ext>
            </a:extLst>
          </p:cNvPr>
          <p:cNvSpPr txBox="1"/>
          <p:nvPr/>
        </p:nvSpPr>
        <p:spPr bwMode="auto">
          <a:xfrm>
            <a:off x="847901" y="0"/>
            <a:ext cx="5586499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一、设计要求及需求分析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20DAB2-2858-47C5-B80B-EDBEF97D9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4" y="2564029"/>
            <a:ext cx="3997025" cy="4059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6B323C-0A02-468F-B6F2-F6D32F1F98D5}"/>
              </a:ext>
            </a:extLst>
          </p:cNvPr>
          <p:cNvSpPr txBox="1"/>
          <p:nvPr/>
        </p:nvSpPr>
        <p:spPr>
          <a:xfrm>
            <a:off x="4533090" y="1410304"/>
            <a:ext cx="77134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个数码管，分别显示当前运行状态及楼层。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个数码管显示当前运行状态，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电梯有三个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待机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、上行、下行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：电梯停在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楼且无请求信号时均为待机状态。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上行状态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：电梯停在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被按下，然后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被按下时进入上行状态。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下行状态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：电梯停在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被按下，然后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被按下时进入 下行状态。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个数码管</a:t>
            </a:r>
            <a:r>
              <a:rPr lang="zh-CN" altLang="en-US" sz="2000" dirty="0"/>
              <a:t>显示所在楼层，显示</a:t>
            </a:r>
            <a:r>
              <a:rPr lang="en-US" altLang="zh-CN" sz="2000" dirty="0"/>
              <a:t>1</a:t>
            </a:r>
            <a:r>
              <a:rPr lang="zh-CN" altLang="en-US" sz="2000" dirty="0"/>
              <a:t>或</a:t>
            </a:r>
            <a:r>
              <a:rPr lang="en-US" altLang="zh-CN" sz="2000" dirty="0"/>
              <a:t>2</a:t>
            </a:r>
            <a:r>
              <a:rPr lang="zh-CN" altLang="en-US" sz="2000" dirty="0"/>
              <a:t>；每一层楼之间的运行时间间隔为</a:t>
            </a:r>
            <a:r>
              <a:rPr lang="en-US" altLang="zh-CN" sz="2000" b="1" dirty="0"/>
              <a:t>4</a:t>
            </a:r>
            <a:r>
              <a:rPr lang="zh-CN" altLang="en-US" sz="2000" dirty="0"/>
              <a:t>秒。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个拨码开关。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）复位开关。</a:t>
            </a:r>
            <a:r>
              <a:rPr lang="zh-CN" altLang="en-US" sz="2000" dirty="0"/>
              <a:t>向下拨动后，电梯复位回到</a:t>
            </a:r>
            <a:r>
              <a:rPr lang="en-US" altLang="zh-CN" sz="2000" dirty="0"/>
              <a:t>1</a:t>
            </a:r>
            <a:r>
              <a:rPr lang="zh-CN" altLang="en-US" sz="2000" dirty="0"/>
              <a:t>楼。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）启动开关。向上拨动后，按键有效，电梯正常工作。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增加其它功能可自由发挥，如能实现有加分。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040FC0-CBCC-4977-8042-8C61B45F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5" y="1290930"/>
            <a:ext cx="454974" cy="7730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4ABB67-DEC0-44B3-8108-63FD75204A03}"/>
              </a:ext>
            </a:extLst>
          </p:cNvPr>
          <p:cNvSpPr txBox="1"/>
          <p:nvPr/>
        </p:nvSpPr>
        <p:spPr>
          <a:xfrm>
            <a:off x="602882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复位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D1B49F-9A62-49C8-90E5-667DAA2A8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30" y="1066217"/>
            <a:ext cx="714475" cy="943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AADADD-1BF6-4F8B-A62F-3E836A2C4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064" y="1066217"/>
            <a:ext cx="714475" cy="9431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FAF19D-F090-4C38-86D4-84595356AD8C}"/>
              </a:ext>
            </a:extLst>
          </p:cNvPr>
          <p:cNvSpPr txBox="1"/>
          <p:nvPr/>
        </p:nvSpPr>
        <p:spPr>
          <a:xfrm>
            <a:off x="2301513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运行状态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186F1C-FEE6-4D62-A5DC-271F883B8091}"/>
              </a:ext>
            </a:extLst>
          </p:cNvPr>
          <p:cNvSpPr txBox="1"/>
          <p:nvPr/>
        </p:nvSpPr>
        <p:spPr>
          <a:xfrm>
            <a:off x="3536944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楼层指示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7886D8-41D0-42D1-8DF9-07170154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10" y="1290930"/>
            <a:ext cx="454974" cy="7730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1E1A6C3-536C-45D8-8C2F-A77D9C72360F}"/>
              </a:ext>
            </a:extLst>
          </p:cNvPr>
          <p:cNvSpPr txBox="1"/>
          <p:nvPr/>
        </p:nvSpPr>
        <p:spPr>
          <a:xfrm>
            <a:off x="1438259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启动</a:t>
            </a:r>
          </a:p>
        </p:txBody>
      </p:sp>
    </p:spTree>
    <p:extLst>
      <p:ext uri="{BB962C8B-B14F-4D97-AF65-F5344CB8AC3E}">
        <p14:creationId xmlns:p14="http://schemas.microsoft.com/office/powerpoint/2010/main" val="17855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460F24-68E1-46E2-833A-807349A10CA7}"/>
              </a:ext>
            </a:extLst>
          </p:cNvPr>
          <p:cNvSpPr txBox="1"/>
          <p:nvPr/>
        </p:nvSpPr>
        <p:spPr bwMode="auto">
          <a:xfrm>
            <a:off x="685668" y="169115"/>
            <a:ext cx="10294058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二、验收基本功能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DF6195-7DB4-446F-A9AD-F408C0EA5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66509"/>
              </p:ext>
            </p:extLst>
          </p:nvPr>
        </p:nvGraphicFramePr>
        <p:xfrm>
          <a:off x="1769806" y="940539"/>
          <a:ext cx="8820807" cy="243412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6413">
                  <a:extLst>
                    <a:ext uri="{9D8B030D-6E8A-4147-A177-3AD203B41FA5}">
                      <a16:colId xmlns:a16="http://schemas.microsoft.com/office/drawing/2014/main" val="36017028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91722477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677510717"/>
                    </a:ext>
                  </a:extLst>
                </a:gridCol>
                <a:gridCol w="5389145">
                  <a:extLst>
                    <a:ext uri="{9D8B030D-6E8A-4147-A177-3AD203B41FA5}">
                      <a16:colId xmlns:a16="http://schemas.microsoft.com/office/drawing/2014/main" val="4204229288"/>
                    </a:ext>
                  </a:extLst>
                </a:gridCol>
              </a:tblGrid>
              <a:tr h="361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按键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指示灯及引脚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88745"/>
                  </a:ext>
                </a:extLst>
              </a:tr>
              <a:tr h="50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KEY0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一楼上行按键（电梯外）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(LED0)P9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按下</a:t>
                      </a:r>
                      <a:r>
                        <a:rPr lang="en-US" altLang="zh-CN" sz="1400" dirty="0"/>
                        <a:t>KEY0</a:t>
                      </a:r>
                      <a:r>
                        <a:rPr lang="zh-CN" altLang="en-US" sz="1400" dirty="0"/>
                        <a:t>键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若电梯不在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楼，则</a:t>
                      </a:r>
                      <a:r>
                        <a:rPr lang="en-US" altLang="zh-CN" sz="1400" dirty="0"/>
                        <a:t>LED0</a:t>
                      </a:r>
                      <a:r>
                        <a:rPr lang="zh-CN" altLang="en-US" sz="1400" dirty="0"/>
                        <a:t>亮</a:t>
                      </a:r>
                      <a:r>
                        <a:rPr lang="en-US" altLang="zh-CN" sz="1400" dirty="0"/>
                        <a:t>,</a:t>
                      </a:r>
                    </a:p>
                    <a:p>
                      <a:r>
                        <a:rPr lang="zh-CN" altLang="en-US" sz="1400" dirty="0"/>
                        <a:t>电梯到达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楼后，</a:t>
                      </a:r>
                      <a:r>
                        <a:rPr lang="en-US" altLang="zh-CN" sz="1400" dirty="0"/>
                        <a:t>LED0</a:t>
                      </a:r>
                      <a:r>
                        <a:rPr lang="zh-CN" altLang="en-US" sz="1400" dirty="0"/>
                        <a:t>指示灯灭掉</a:t>
                      </a:r>
                      <a:r>
                        <a:rPr lang="en-US" altLang="zh-CN" sz="1400" dirty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42881"/>
                  </a:ext>
                </a:extLst>
              </a:tr>
              <a:tr h="50509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KEY4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二楼下行按键（电梯外）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(LED1)R8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按下</a:t>
                      </a:r>
                      <a:r>
                        <a:rPr lang="en-US" altLang="zh-CN" sz="1400" dirty="0"/>
                        <a:t>KEY4</a:t>
                      </a:r>
                      <a:r>
                        <a:rPr lang="zh-CN" altLang="en-US" sz="1400" dirty="0"/>
                        <a:t>键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若电梯不在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楼，则</a:t>
                      </a:r>
                      <a:r>
                        <a:rPr lang="en-US" altLang="zh-CN" sz="1400" dirty="0"/>
                        <a:t>LED1</a:t>
                      </a:r>
                      <a:r>
                        <a:rPr lang="zh-CN" altLang="en-US" sz="1400" dirty="0"/>
                        <a:t>亮</a:t>
                      </a:r>
                      <a:r>
                        <a:rPr lang="en-US" altLang="zh-CN" sz="1400" dirty="0"/>
                        <a:t>,</a:t>
                      </a:r>
                    </a:p>
                    <a:p>
                      <a:r>
                        <a:rPr lang="zh-CN" altLang="en-US" sz="1400" dirty="0"/>
                        <a:t>电梯到达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楼后，</a:t>
                      </a:r>
                      <a:r>
                        <a:rPr lang="en-US" altLang="zh-CN" sz="1400" dirty="0"/>
                        <a:t>LED1</a:t>
                      </a:r>
                      <a:r>
                        <a:rPr lang="zh-CN" altLang="en-US" sz="1400" dirty="0"/>
                        <a:t>指示灯灭掉</a:t>
                      </a:r>
                      <a:r>
                        <a:rPr lang="en-US" altLang="zh-CN" sz="1400" dirty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29784"/>
                  </a:ext>
                </a:extLst>
              </a:tr>
              <a:tr h="50509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KEY3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上行按键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（电梯内）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(LED2)R7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电梯在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楼，按</a:t>
                      </a:r>
                      <a:r>
                        <a:rPr lang="en-US" altLang="zh-CN" sz="1400" dirty="0"/>
                        <a:t>KEY3</a:t>
                      </a:r>
                      <a:r>
                        <a:rPr lang="zh-CN" altLang="en-US" sz="1400" dirty="0"/>
                        <a:t>键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 则</a:t>
                      </a:r>
                      <a:r>
                        <a:rPr lang="en-US" altLang="zh-CN" sz="1400" dirty="0"/>
                        <a:t>LED2</a:t>
                      </a:r>
                      <a:r>
                        <a:rPr lang="zh-CN" altLang="en-US" sz="1400" dirty="0"/>
                        <a:t>亮，电梯到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楼后</a:t>
                      </a:r>
                      <a:r>
                        <a:rPr lang="en-US" altLang="zh-CN" sz="1400" dirty="0"/>
                        <a:t>LED2</a:t>
                      </a:r>
                      <a:r>
                        <a:rPr lang="zh-CN" altLang="en-US" sz="1400" dirty="0"/>
                        <a:t>灭。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04406"/>
                  </a:ext>
                </a:extLst>
              </a:tr>
              <a:tr h="50509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KEY7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下行按键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（电梯内）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(LED3)T5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电梯在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楼，按</a:t>
                      </a:r>
                      <a:r>
                        <a:rPr lang="en-US" altLang="zh-CN" sz="1400" dirty="0"/>
                        <a:t>KEY7</a:t>
                      </a:r>
                      <a:r>
                        <a:rPr lang="zh-CN" altLang="en-US" sz="1400" dirty="0"/>
                        <a:t>键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 则</a:t>
                      </a:r>
                      <a:r>
                        <a:rPr lang="en-US" altLang="zh-CN" sz="1400" dirty="0"/>
                        <a:t>LED3</a:t>
                      </a:r>
                      <a:r>
                        <a:rPr lang="zh-CN" altLang="en-US" sz="1400" dirty="0"/>
                        <a:t>亮，电梯到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楼后</a:t>
                      </a:r>
                      <a:r>
                        <a:rPr lang="en-US" altLang="zh-CN" sz="1400" dirty="0"/>
                        <a:t>LED3</a:t>
                      </a:r>
                      <a:r>
                        <a:rPr lang="zh-CN" altLang="en-US" sz="1400" dirty="0"/>
                        <a:t>灭。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40085"/>
                  </a:ext>
                </a:extLst>
              </a:tr>
            </a:tbl>
          </a:graphicData>
        </a:graphic>
      </p:graphicFrame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91A8303B-4ADA-44EE-A91F-3A2E7D62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20753"/>
              </p:ext>
            </p:extLst>
          </p:nvPr>
        </p:nvGraphicFramePr>
        <p:xfrm>
          <a:off x="1778728" y="3490304"/>
          <a:ext cx="8811884" cy="221940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6336">
                  <a:extLst>
                    <a:ext uri="{9D8B030D-6E8A-4147-A177-3AD203B41FA5}">
                      <a16:colId xmlns:a16="http://schemas.microsoft.com/office/drawing/2014/main" val="1298921130"/>
                    </a:ext>
                  </a:extLst>
                </a:gridCol>
                <a:gridCol w="2790436">
                  <a:extLst>
                    <a:ext uri="{9D8B030D-6E8A-4147-A177-3AD203B41FA5}">
                      <a16:colId xmlns:a16="http://schemas.microsoft.com/office/drawing/2014/main" val="2700086051"/>
                    </a:ext>
                  </a:extLst>
                </a:gridCol>
                <a:gridCol w="1581261">
                  <a:extLst>
                    <a:ext uri="{9D8B030D-6E8A-4147-A177-3AD203B41FA5}">
                      <a16:colId xmlns:a16="http://schemas.microsoft.com/office/drawing/2014/main" val="2064373897"/>
                    </a:ext>
                  </a:extLst>
                </a:gridCol>
                <a:gridCol w="3073851">
                  <a:extLst>
                    <a:ext uri="{9D8B030D-6E8A-4147-A177-3AD203B41FA5}">
                      <a16:colId xmlns:a16="http://schemas.microsoft.com/office/drawing/2014/main" val="2841973799"/>
                    </a:ext>
                  </a:extLst>
                </a:gridCol>
              </a:tblGrid>
              <a:tr h="492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楼层数码管引脚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运行状态数码管引脚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93206"/>
                  </a:ext>
                </a:extLst>
              </a:tr>
              <a:tr h="1579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显示所在楼层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；每一层楼之间的运行时间间隔</a:t>
                      </a:r>
                      <a:r>
                        <a:rPr lang="en-US" altLang="zh-CN" b="1" dirty="0"/>
                        <a:t>4</a:t>
                      </a:r>
                      <a:r>
                        <a:rPr lang="zh-CN" altLang="en-US" dirty="0"/>
                        <a:t>秒。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显示电梯上行、下行、待机状态。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99960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91A4CA3B-AE4A-4A4C-AA10-936A851E6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82788"/>
              </p:ext>
            </p:extLst>
          </p:nvPr>
        </p:nvGraphicFramePr>
        <p:xfrm>
          <a:off x="1778727" y="5677965"/>
          <a:ext cx="8811884" cy="101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78386">
                  <a:extLst>
                    <a:ext uri="{9D8B030D-6E8A-4147-A177-3AD203B41FA5}">
                      <a16:colId xmlns:a16="http://schemas.microsoft.com/office/drawing/2014/main" val="1298921130"/>
                    </a:ext>
                  </a:extLst>
                </a:gridCol>
                <a:gridCol w="2078386">
                  <a:extLst>
                    <a:ext uri="{9D8B030D-6E8A-4147-A177-3AD203B41FA5}">
                      <a16:colId xmlns:a16="http://schemas.microsoft.com/office/drawing/2014/main" val="2700086051"/>
                    </a:ext>
                  </a:extLst>
                </a:gridCol>
                <a:gridCol w="2423210">
                  <a:extLst>
                    <a:ext uri="{9D8B030D-6E8A-4147-A177-3AD203B41FA5}">
                      <a16:colId xmlns:a16="http://schemas.microsoft.com/office/drawing/2014/main" val="2064373897"/>
                    </a:ext>
                  </a:extLst>
                </a:gridCol>
                <a:gridCol w="2231902">
                  <a:extLst>
                    <a:ext uri="{9D8B030D-6E8A-4147-A177-3AD203B41FA5}">
                      <a16:colId xmlns:a16="http://schemas.microsoft.com/office/drawing/2014/main" val="284197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复位拨码引脚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启动拨码引脚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9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向下拨动后，电梯复位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向上拨动后，按键有效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9996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0FFC135-2BD9-4FAB-83E9-D87F971C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11" y="4655591"/>
            <a:ext cx="380178" cy="7476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F8348F-7930-4301-AF65-72A8C663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255" y="4657580"/>
            <a:ext cx="441625" cy="745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6FBF2C-392C-4E2C-A3E5-9038C7504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939" y="4657581"/>
            <a:ext cx="393333" cy="7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AF85E0-36DA-4BB1-BE25-6FA8DC3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60" y="1871911"/>
            <a:ext cx="7680994" cy="27411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B5BD73-58AB-4A7B-8920-70F781563F3D}"/>
              </a:ext>
            </a:extLst>
          </p:cNvPr>
          <p:cNvSpPr txBox="1"/>
          <p:nvPr/>
        </p:nvSpPr>
        <p:spPr>
          <a:xfrm>
            <a:off x="4925291" y="4883729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２层楼电梯运行状态机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D64853D-5F2A-4977-8A30-E33E3CED9E81}"/>
              </a:ext>
            </a:extLst>
          </p:cNvPr>
          <p:cNvSpPr txBox="1"/>
          <p:nvPr/>
        </p:nvSpPr>
        <p:spPr bwMode="auto">
          <a:xfrm>
            <a:off x="685668" y="169115"/>
            <a:ext cx="10294058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二、参考方案</a:t>
            </a:r>
          </a:p>
        </p:txBody>
      </p:sp>
    </p:spTree>
    <p:extLst>
      <p:ext uri="{BB962C8B-B14F-4D97-AF65-F5344CB8AC3E}">
        <p14:creationId xmlns:p14="http://schemas.microsoft.com/office/powerpoint/2010/main" val="51050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FB0B87-06C3-4EA8-A2B3-CE1A9E24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89" y="860739"/>
            <a:ext cx="7291337" cy="56629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777E73-8B77-4395-B1AA-52526EE55C5F}"/>
              </a:ext>
            </a:extLst>
          </p:cNvPr>
          <p:cNvSpPr txBox="1"/>
          <p:nvPr/>
        </p:nvSpPr>
        <p:spPr>
          <a:xfrm>
            <a:off x="4378036" y="6075832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４层楼电梯运行状态机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1E59A89-E7E9-4E8F-B029-14C831E42F65}"/>
              </a:ext>
            </a:extLst>
          </p:cNvPr>
          <p:cNvSpPr txBox="1"/>
          <p:nvPr/>
        </p:nvSpPr>
        <p:spPr bwMode="auto">
          <a:xfrm>
            <a:off x="685668" y="169115"/>
            <a:ext cx="10294058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二、参考方案</a:t>
            </a:r>
          </a:p>
        </p:txBody>
      </p:sp>
    </p:spTree>
    <p:extLst>
      <p:ext uri="{BB962C8B-B14F-4D97-AF65-F5344CB8AC3E}">
        <p14:creationId xmlns:p14="http://schemas.microsoft.com/office/powerpoint/2010/main" val="82056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A30EFF-3331-4FD5-AB16-F8292D8A84B2}"/>
              </a:ext>
            </a:extLst>
          </p:cNvPr>
          <p:cNvSpPr txBox="1"/>
          <p:nvPr/>
        </p:nvSpPr>
        <p:spPr bwMode="auto">
          <a:xfrm>
            <a:off x="1371736" y="138505"/>
            <a:ext cx="6244520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三、验收相关安排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E0038-AC14-46B9-A507-1C16FF94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5" y="1268589"/>
            <a:ext cx="11842955" cy="5771977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“简易电梯控制系统”项目采用课下自行完成，课上教师验收的方式进行；验收基本功能需按要求实现，其他功能可自由发挥。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验收时间为第十五周</a:t>
            </a:r>
            <a:r>
              <a:rPr lang="en-US" altLang="zh-CN" sz="2800" dirty="0">
                <a:solidFill>
                  <a:schemeClr val="tx1"/>
                </a:solidFill>
              </a:rPr>
              <a:t>~</a:t>
            </a:r>
            <a:r>
              <a:rPr lang="zh-CN" altLang="en-US" sz="2800" dirty="0">
                <a:solidFill>
                  <a:schemeClr val="tx1"/>
                </a:solidFill>
              </a:rPr>
              <a:t>第十六周。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验收前应写好自评报告及完成课程调查问卷（金数据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问卷）。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验收时带上验收页按接龙顺序接受验收。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简易电梯控制系统程序可在验收时当场下载也可以提前下载好，但都要带上其原工程文件，演示后教师将随机提问。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验收完毕归还所借开发板（归还后在发放归还表上签字）。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验收后即交验收实验报告的纸质档或电子档（电子档可发助教）。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    实验报告应包括:项目要求，实现方案框图、完整程序、RTL分析截图，以及对自己简易电梯控制系统实现情况的描述、心得体会等。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5971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809</Words>
  <Application>Microsoft Office PowerPoint</Application>
  <PresentationFormat>宽屏</PresentationFormat>
  <Paragraphs>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幼圆</vt:lpstr>
      <vt:lpstr>Arial</vt:lpstr>
      <vt:lpstr>Century Gothic</vt:lpstr>
      <vt:lpstr>Times New Roman</vt:lpstr>
      <vt:lpstr>Wingdings 3</vt:lpstr>
      <vt:lpstr>丝状</vt:lpstr>
      <vt:lpstr> 数字系统实验2 FPGA部分验收题目及要求   简易电梯控制系统的设计 （基础部分要求）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wangding</dc:creator>
  <cp:lastModifiedBy>文印_成都办公室</cp:lastModifiedBy>
  <cp:revision>215</cp:revision>
  <dcterms:created xsi:type="dcterms:W3CDTF">2020-11-26T11:40:48Z</dcterms:created>
  <dcterms:modified xsi:type="dcterms:W3CDTF">2022-04-17T14:30:01Z</dcterms:modified>
</cp:coreProperties>
</file>