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84" r:id="rId17"/>
    <p:sldId id="270" r:id="rId18"/>
    <p:sldId id="271" r:id="rId19"/>
    <p:sldId id="272" r:id="rId20"/>
    <p:sldId id="285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5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6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9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6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4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6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7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3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7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67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7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2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72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9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6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EF6F-B200-4AD4-AE69-53C34389DFB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566B-5A5F-49D5-A2A9-420C040F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1"/>
                </a:solidFill>
              </a:rPr>
              <a:t>Sampling and Reconstruction</a:t>
            </a:r>
            <a:endParaRPr lang="zh-CN" altLang="en-US" dirty="0"/>
          </a:p>
        </p:txBody>
      </p:sp>
      <p:sp>
        <p:nvSpPr>
          <p:cNvPr id="1048626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7" name="文本框 5"/>
          <p:cNvSpPr txBox="1"/>
          <p:nvPr/>
        </p:nvSpPr>
        <p:spPr>
          <a:xfrm>
            <a:off x="2848608" y="2035888"/>
            <a:ext cx="6494781" cy="152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 信号的采样与恢复</a:t>
            </a:r>
            <a:endParaRPr lang="en-US" altLang="zh-CN" sz="6000" dirty="0">
              <a:solidFill>
                <a:schemeClr val="accent1"/>
              </a:solidFill>
            </a:endParaRPr>
          </a:p>
          <a:p>
            <a:r>
              <a:rPr lang="en-US" altLang="zh-CN" sz="3600" i="1" dirty="0">
                <a:solidFill>
                  <a:schemeClr val="accent1"/>
                </a:solidFill>
              </a:rPr>
              <a:t>           </a:t>
            </a:r>
          </a:p>
        </p:txBody>
      </p:sp>
      <p:sp>
        <p:nvSpPr>
          <p:cNvPr id="1048628" name="文本框 6"/>
          <p:cNvSpPr txBox="1"/>
          <p:nvPr/>
        </p:nvSpPr>
        <p:spPr>
          <a:xfrm>
            <a:off x="4878353" y="4321466"/>
            <a:ext cx="243529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报告组：第十组</a:t>
            </a:r>
            <a:endParaRPr lang="en-US" altLang="zh-CN" sz="2400" dirty="0"/>
          </a:p>
          <a:p>
            <a:r>
              <a:rPr lang="en-US" altLang="zh-CN" sz="2400" dirty="0"/>
              <a:t>   2022. 5. 31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7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8" name="文本框 1"/>
          <p:cNvSpPr txBox="1"/>
          <p:nvPr/>
        </p:nvSpPr>
        <p:spPr>
          <a:xfrm>
            <a:off x="139959" y="133128"/>
            <a:ext cx="9199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</a:t>
            </a:r>
            <a:r>
              <a:rPr lang="en-US" altLang="zh-CN" sz="4400" dirty="0">
                <a:solidFill>
                  <a:schemeClr val="bg1"/>
                </a:solidFill>
              </a:rPr>
              <a:t>T = 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5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18" y="1796554"/>
            <a:ext cx="5941086" cy="4657149"/>
          </a:xfrm>
          <a:prstGeom prst="rect">
            <a:avLst/>
          </a:prstGeom>
        </p:spPr>
      </p:pic>
      <p:sp>
        <p:nvSpPr>
          <p:cNvPr id="1048589" name="文本框 6"/>
          <p:cNvSpPr txBox="1"/>
          <p:nvPr/>
        </p:nvSpPr>
        <p:spPr>
          <a:xfrm>
            <a:off x="2045970" y="1255395"/>
            <a:ext cx="95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理论</a:t>
            </a:r>
          </a:p>
        </p:txBody>
      </p:sp>
      <p:sp>
        <p:nvSpPr>
          <p:cNvPr id="1048590" name="文本框 8"/>
          <p:cNvSpPr txBox="1"/>
          <p:nvPr/>
        </p:nvSpPr>
        <p:spPr>
          <a:xfrm>
            <a:off x="8319135" y="1255395"/>
            <a:ext cx="1575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实际仿真</a:t>
            </a:r>
          </a:p>
        </p:txBody>
      </p:sp>
      <p:cxnSp>
        <p:nvCxnSpPr>
          <p:cNvPr id="3145728" name="直接箭头连接符 10"/>
          <p:cNvCxnSpPr/>
          <p:nvPr/>
        </p:nvCxnSpPr>
        <p:spPr>
          <a:xfrm>
            <a:off x="5003282" y="3959458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91" name="文本框 15"/>
          <p:cNvSpPr txBox="1"/>
          <p:nvPr/>
        </p:nvSpPr>
        <p:spPr>
          <a:xfrm>
            <a:off x="5091202" y="3589785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相符</a:t>
            </a:r>
            <a:endParaRPr lang="en-US" altLang="zh-CN" dirty="0"/>
          </a:p>
        </p:txBody>
      </p:sp>
      <p:pic>
        <p:nvPicPr>
          <p:cNvPr id="2" name="图片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2265045"/>
            <a:ext cx="4966335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3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文本框 1"/>
          <p:cNvSpPr txBox="1"/>
          <p:nvPr/>
        </p:nvSpPr>
        <p:spPr>
          <a:xfrm>
            <a:off x="150119" y="133128"/>
            <a:ext cx="9722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5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15" y="1733550"/>
            <a:ext cx="6801485" cy="4507230"/>
          </a:xfrm>
          <a:prstGeom prst="rect">
            <a:avLst/>
          </a:prstGeom>
        </p:spPr>
      </p:pic>
      <p:sp>
        <p:nvSpPr>
          <p:cNvPr id="1048595" name="文本框 8"/>
          <p:cNvSpPr txBox="1"/>
          <p:nvPr/>
        </p:nvSpPr>
        <p:spPr>
          <a:xfrm>
            <a:off x="252192" y="1159011"/>
            <a:ext cx="2164558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信号恢复</a:t>
            </a:r>
          </a:p>
        </p:txBody>
      </p:sp>
      <p:sp>
        <p:nvSpPr>
          <p:cNvPr id="1048740" name="文本框 1048739"/>
          <p:cNvSpPr txBox="1"/>
          <p:nvPr/>
        </p:nvSpPr>
        <p:spPr>
          <a:xfrm>
            <a:off x="252095" y="2275840"/>
            <a:ext cx="4758055" cy="23069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400">
                <a:solidFill>
                  <a:srgbClr val="000000"/>
                </a:solidFill>
              </a:rPr>
              <a:t>系统通过低通滤波器，令</a:t>
            </a:r>
            <a:r>
              <a:rPr lang="en-US" altLang="zh-CN" sz="2400">
                <a:solidFill>
                  <a:srgbClr val="000000"/>
                </a:solidFill>
              </a:rPr>
              <a:t>H(jw)=2(-w</a:t>
            </a:r>
            <a:r>
              <a:rPr lang="en-US" altLang="zh-CN" sz="2400" baseline="-25000">
                <a:solidFill>
                  <a:srgbClr val="000000"/>
                </a:solidFill>
              </a:rPr>
              <a:t>c</a:t>
            </a:r>
            <a:r>
              <a:rPr lang="en-US" altLang="zh-CN" sz="2400">
                <a:solidFill>
                  <a:srgbClr val="000000"/>
                </a:solidFill>
              </a:rPr>
              <a:t>&lt;w&lt;w</a:t>
            </a:r>
            <a:r>
              <a:rPr lang="en-US" altLang="zh-CN" sz="2400" baseline="-25000">
                <a:solidFill>
                  <a:srgbClr val="000000"/>
                </a:solidFill>
              </a:rPr>
              <a:t>c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zh-CN" altLang="en-US" sz="2400">
                <a:solidFill>
                  <a:srgbClr val="000000"/>
                </a:solidFill>
              </a:rPr>
              <a:t>后，就能滤除高频信号。其中</a:t>
            </a:r>
            <a:r>
              <a:rPr lang="en-US" altLang="zh-CN" sz="2400">
                <a:solidFill>
                  <a:srgbClr val="000000"/>
                </a:solidFill>
              </a:rPr>
              <a:t>w</a:t>
            </a:r>
            <a:r>
              <a:rPr lang="en-US" altLang="zh-CN" sz="2400" baseline="-25000">
                <a:solidFill>
                  <a:srgbClr val="000000"/>
                </a:solidFill>
              </a:rPr>
              <a:t>c</a:t>
            </a:r>
            <a:r>
              <a:rPr lang="en-US" altLang="zh-CN" sz="2400">
                <a:solidFill>
                  <a:srgbClr val="000000"/>
                </a:solidFill>
              </a:rPr>
              <a:t>=1.1w</a:t>
            </a:r>
            <a:r>
              <a:rPr lang="en-US" altLang="zh-CN" sz="2400" baseline="-25000">
                <a:solidFill>
                  <a:srgbClr val="000000"/>
                </a:solidFill>
              </a:rPr>
              <a:t>m</a:t>
            </a:r>
            <a:r>
              <a:rPr lang="en-US" altLang="zh-CN" sz="2400">
                <a:solidFill>
                  <a:srgbClr val="000000"/>
                </a:solidFill>
              </a:rPr>
              <a:t>(w</a:t>
            </a:r>
            <a:r>
              <a:rPr lang="en-US" altLang="zh-CN" sz="2400" baseline="-25000">
                <a:solidFill>
                  <a:srgbClr val="000000"/>
                </a:solidFill>
              </a:rPr>
              <a:t>m</a:t>
            </a:r>
            <a:r>
              <a:rPr lang="en-US" altLang="zh-CN" sz="2400">
                <a:solidFill>
                  <a:srgbClr val="000000"/>
                </a:solidFill>
              </a:rPr>
              <a:t>=1)</a:t>
            </a:r>
            <a:r>
              <a:rPr lang="zh-CN" altLang="en-US" sz="2400">
                <a:solidFill>
                  <a:srgbClr val="000000"/>
                </a:solidFill>
              </a:rPr>
              <a:t>。时域内，</a:t>
            </a:r>
            <a:r>
              <a:rPr lang="en-US" altLang="zh-CN" sz="2400">
                <a:solidFill>
                  <a:srgbClr val="000000"/>
                </a:solidFill>
              </a:rPr>
              <a:t>h(t)=w</a:t>
            </a:r>
            <a:r>
              <a:rPr lang="en-US" altLang="zh-CN" sz="2400" baseline="-25000">
                <a:solidFill>
                  <a:srgbClr val="000000"/>
                </a:solidFill>
              </a:rPr>
              <a:t>c</a:t>
            </a:r>
            <a:r>
              <a:rPr lang="en-US" altLang="zh-CN" sz="2400">
                <a:solidFill>
                  <a:srgbClr val="000000"/>
                </a:solidFill>
              </a:rPr>
              <a:t>*2/pi*Sa(w</a:t>
            </a:r>
            <a:r>
              <a:rPr lang="en-US" altLang="zh-CN" sz="2400" baseline="-25000">
                <a:solidFill>
                  <a:srgbClr val="000000"/>
                </a:solidFill>
              </a:rPr>
              <a:t>c</a:t>
            </a:r>
            <a:r>
              <a:rPr lang="en-US" altLang="zh-CN" sz="2400">
                <a:solidFill>
                  <a:srgbClr val="000000"/>
                </a:solidFill>
              </a:rPr>
              <a:t>t),</a:t>
            </a:r>
            <a:r>
              <a:rPr lang="zh-CN" altLang="en-US" sz="2400">
                <a:solidFill>
                  <a:srgbClr val="000000"/>
                </a:solidFill>
              </a:rPr>
              <a:t>将采样信号与</a:t>
            </a:r>
            <a:r>
              <a:rPr lang="en-US" altLang="zh-CN" sz="2400">
                <a:solidFill>
                  <a:srgbClr val="000000"/>
                </a:solidFill>
              </a:rPr>
              <a:t>h(t)</a:t>
            </a:r>
            <a:r>
              <a:rPr lang="zh-CN" altLang="en-US" sz="2400">
                <a:solidFill>
                  <a:srgbClr val="000000"/>
                </a:solidFill>
              </a:rPr>
              <a:t>卷积即可恢复信号，如右图。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10"/>
          <p:cNvSpPr txBox="1"/>
          <p:nvPr/>
        </p:nvSpPr>
        <p:spPr>
          <a:xfrm>
            <a:off x="493922" y="1122817"/>
            <a:ext cx="1834398" cy="51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1048594" name="文本框 1"/>
          <p:cNvSpPr txBox="1"/>
          <p:nvPr/>
        </p:nvSpPr>
        <p:spPr>
          <a:xfrm>
            <a:off x="150119" y="133128"/>
            <a:ext cx="9722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5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1633220"/>
            <a:ext cx="7123430" cy="4889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99525" y="2483485"/>
            <a:ext cx="4240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误差数量级为</a:t>
            </a:r>
            <a:r>
              <a:rPr lang="en-US" altLang="zh-CN" sz="2400"/>
              <a:t>10^-3</a:t>
            </a:r>
          </a:p>
          <a:p>
            <a:r>
              <a:rPr lang="zh-CN" altLang="en-US" sz="2400"/>
              <a:t>可以看出误差较小。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文本框 1"/>
          <p:cNvSpPr txBox="1"/>
          <p:nvPr/>
        </p:nvSpPr>
        <p:spPr>
          <a:xfrm>
            <a:off x="139959" y="133128"/>
            <a:ext cx="7819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6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48605" name="文本框 14"/>
          <p:cNvSpPr txBox="1"/>
          <p:nvPr/>
        </p:nvSpPr>
        <p:spPr>
          <a:xfrm>
            <a:off x="7106060" y="2987132"/>
            <a:ext cx="4445238" cy="4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当采样周期为</a:t>
            </a:r>
            <a:r>
              <a:rPr lang="en-US" altLang="zh-CN" dirty="0"/>
              <a:t>6</a:t>
            </a:r>
            <a:r>
              <a:rPr lang="zh-CN" altLang="en-US" dirty="0"/>
              <a:t>时，不满足采样定理</a:t>
            </a:r>
            <a:endParaRPr lang="en-US" altLang="zh-CN" dirty="0"/>
          </a:p>
        </p:txBody>
      </p:sp>
      <p:pic>
        <p:nvPicPr>
          <p:cNvPr id="209715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301750"/>
            <a:ext cx="6029960" cy="4655820"/>
          </a:xfrm>
          <a:prstGeom prst="rect">
            <a:avLst/>
          </a:prstGeom>
        </p:spPr>
      </p:pic>
      <p:sp>
        <p:nvSpPr>
          <p:cNvPr id="1048606" name="文本框 6"/>
          <p:cNvSpPr txBox="1"/>
          <p:nvPr/>
        </p:nvSpPr>
        <p:spPr>
          <a:xfrm>
            <a:off x="7106060" y="4891410"/>
            <a:ext cx="384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此时采样信号与原信号有明显差异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文本框 1"/>
          <p:cNvSpPr txBox="1"/>
          <p:nvPr/>
        </p:nvSpPr>
        <p:spPr>
          <a:xfrm>
            <a:off x="139959" y="133128"/>
            <a:ext cx="7660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6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5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5" y="2206625"/>
            <a:ext cx="5005070" cy="3819525"/>
          </a:xfrm>
          <a:prstGeom prst="rect">
            <a:avLst/>
          </a:prstGeom>
        </p:spPr>
      </p:pic>
      <p:pic>
        <p:nvPicPr>
          <p:cNvPr id="2097159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6625"/>
            <a:ext cx="4036695" cy="3726815"/>
          </a:xfrm>
          <a:prstGeom prst="rect">
            <a:avLst/>
          </a:prstGeom>
        </p:spPr>
      </p:pic>
      <p:sp>
        <p:nvSpPr>
          <p:cNvPr id="1048617" name="文本框 6"/>
          <p:cNvSpPr txBox="1"/>
          <p:nvPr/>
        </p:nvSpPr>
        <p:spPr>
          <a:xfrm>
            <a:off x="2442845" y="1403985"/>
            <a:ext cx="828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理论</a:t>
            </a:r>
          </a:p>
        </p:txBody>
      </p:sp>
      <p:sp>
        <p:nvSpPr>
          <p:cNvPr id="1048618" name="文本框 9"/>
          <p:cNvSpPr txBox="1"/>
          <p:nvPr/>
        </p:nvSpPr>
        <p:spPr>
          <a:xfrm>
            <a:off x="8404603" y="1404259"/>
            <a:ext cx="8521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</a:t>
            </a:r>
          </a:p>
        </p:txBody>
      </p:sp>
      <p:cxnSp>
        <p:nvCxnSpPr>
          <p:cNvPr id="3145729" name="直接箭头连接符 10"/>
          <p:cNvCxnSpPr/>
          <p:nvPr/>
        </p:nvCxnSpPr>
        <p:spPr>
          <a:xfrm>
            <a:off x="4982547" y="4289612"/>
            <a:ext cx="1240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19" name="文本框 15"/>
          <p:cNvSpPr txBox="1"/>
          <p:nvPr/>
        </p:nvSpPr>
        <p:spPr>
          <a:xfrm>
            <a:off x="5192485" y="3885504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相符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2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3" name="文本框 1"/>
          <p:cNvSpPr txBox="1"/>
          <p:nvPr/>
        </p:nvSpPr>
        <p:spPr>
          <a:xfrm>
            <a:off x="139959" y="133128"/>
            <a:ext cx="8201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6</a:t>
            </a:r>
            <a:r>
              <a:rPr lang="zh-CN" altLang="en-US" sz="44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0971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684020"/>
            <a:ext cx="5852795" cy="4625975"/>
          </a:xfrm>
          <a:prstGeom prst="rect">
            <a:avLst/>
          </a:prstGeom>
        </p:spPr>
      </p:pic>
      <p:sp>
        <p:nvSpPr>
          <p:cNvPr id="1048654" name="文本框 8"/>
          <p:cNvSpPr txBox="1"/>
          <p:nvPr/>
        </p:nvSpPr>
        <p:spPr>
          <a:xfrm>
            <a:off x="298450" y="1162050"/>
            <a:ext cx="201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信号恢复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880110" y="2371090"/>
            <a:ext cx="41586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000000"/>
                </a:solidFill>
                <a:sym typeface="+mn-ea"/>
              </a:rPr>
              <a:t>系统通过低通滤波器，令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H(jw)=6(-w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&lt;w&lt;w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后，就能滤除高频信号。其中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=1.1w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(w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=1)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。时域内，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h(t)=w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*6/pi*Sa(w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t),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将采样信号与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h(t)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卷积即可恢复信号，如右图。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 1"/>
          <p:cNvSpPr txBox="1"/>
          <p:nvPr/>
        </p:nvSpPr>
        <p:spPr>
          <a:xfrm>
            <a:off x="139959" y="133128"/>
            <a:ext cx="8201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 = 6</a:t>
            </a:r>
            <a:r>
              <a:rPr lang="zh-CN" altLang="en-US" sz="44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09716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1647825"/>
            <a:ext cx="6942455" cy="4758055"/>
          </a:xfrm>
          <a:prstGeom prst="rect">
            <a:avLst/>
          </a:prstGeom>
        </p:spPr>
      </p:pic>
      <p:sp>
        <p:nvSpPr>
          <p:cNvPr id="1048655" name="文本框 10"/>
          <p:cNvSpPr txBox="1"/>
          <p:nvPr/>
        </p:nvSpPr>
        <p:spPr>
          <a:xfrm>
            <a:off x="667385" y="1125855"/>
            <a:ext cx="257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26145" y="2254885"/>
            <a:ext cx="2512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与</a:t>
            </a:r>
            <a:r>
              <a:rPr lang="en-US" altLang="zh-CN" sz="2400"/>
              <a:t>T=2</a:t>
            </a:r>
            <a:r>
              <a:rPr lang="zh-CN" altLang="en-US" sz="2400"/>
              <a:t>时对比发现误差较大。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7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8" name="文本框 1"/>
          <p:cNvSpPr txBox="1"/>
          <p:nvPr/>
        </p:nvSpPr>
        <p:spPr>
          <a:xfrm>
            <a:off x="139959" y="133128"/>
            <a:ext cx="794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T=8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48659" name="文本框 14"/>
          <p:cNvSpPr txBox="1"/>
          <p:nvPr/>
        </p:nvSpPr>
        <p:spPr>
          <a:xfrm>
            <a:off x="6784750" y="3106399"/>
            <a:ext cx="575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当采样周期为</a:t>
            </a:r>
            <a:r>
              <a:rPr lang="en-US" altLang="zh-CN" sz="2400" dirty="0"/>
              <a:t>8</a:t>
            </a:r>
            <a:r>
              <a:rPr lang="zh-CN" altLang="en-US" sz="2400" dirty="0"/>
              <a:t>时，不满足采样定理</a:t>
            </a:r>
          </a:p>
        </p:txBody>
      </p:sp>
      <p:pic>
        <p:nvPicPr>
          <p:cNvPr id="209716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1515110"/>
            <a:ext cx="577342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1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2" name="文本框 1"/>
          <p:cNvSpPr txBox="1"/>
          <p:nvPr/>
        </p:nvSpPr>
        <p:spPr>
          <a:xfrm>
            <a:off x="139959" y="133128"/>
            <a:ext cx="794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T=8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6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52" y="2425960"/>
            <a:ext cx="4169193" cy="3380701"/>
          </a:xfrm>
          <a:prstGeom prst="rect">
            <a:avLst/>
          </a:prstGeom>
        </p:spPr>
      </p:pic>
      <p:pic>
        <p:nvPicPr>
          <p:cNvPr id="2097170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" y="2499095"/>
            <a:ext cx="4136595" cy="3234430"/>
          </a:xfrm>
          <a:prstGeom prst="rect">
            <a:avLst/>
          </a:prstGeom>
        </p:spPr>
      </p:pic>
      <p:sp>
        <p:nvSpPr>
          <p:cNvPr id="1048663" name="文本框 6"/>
          <p:cNvSpPr txBox="1"/>
          <p:nvPr/>
        </p:nvSpPr>
        <p:spPr>
          <a:xfrm>
            <a:off x="2545862" y="1928417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</a:t>
            </a:r>
            <a:endParaRPr lang="en-US" altLang="zh-CN" dirty="0"/>
          </a:p>
        </p:txBody>
      </p:sp>
      <p:sp>
        <p:nvSpPr>
          <p:cNvPr id="1048664" name="文本框 8"/>
          <p:cNvSpPr txBox="1"/>
          <p:nvPr/>
        </p:nvSpPr>
        <p:spPr>
          <a:xfrm>
            <a:off x="8825046" y="192841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cxnSp>
        <p:nvCxnSpPr>
          <p:cNvPr id="3145730" name="直接箭头连接符 10"/>
          <p:cNvCxnSpPr/>
          <p:nvPr/>
        </p:nvCxnSpPr>
        <p:spPr>
          <a:xfrm>
            <a:off x="5262465" y="4116310"/>
            <a:ext cx="107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65" name="文本框 15"/>
          <p:cNvSpPr txBox="1"/>
          <p:nvPr/>
        </p:nvSpPr>
        <p:spPr>
          <a:xfrm>
            <a:off x="5435143" y="3682873"/>
            <a:ext cx="8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相符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7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8" name="文本框 1"/>
          <p:cNvSpPr txBox="1"/>
          <p:nvPr/>
        </p:nvSpPr>
        <p:spPr>
          <a:xfrm>
            <a:off x="139959" y="133128"/>
            <a:ext cx="794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T=8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7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0" y="1621790"/>
            <a:ext cx="5882640" cy="4578985"/>
          </a:xfrm>
          <a:prstGeom prst="rect">
            <a:avLst/>
          </a:prstGeom>
        </p:spPr>
      </p:pic>
      <p:sp>
        <p:nvSpPr>
          <p:cNvPr id="1048669" name="文本框 9"/>
          <p:cNvSpPr txBox="1"/>
          <p:nvPr/>
        </p:nvSpPr>
        <p:spPr>
          <a:xfrm>
            <a:off x="568325" y="1161415"/>
            <a:ext cx="179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信号恢复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568325" y="2275840"/>
            <a:ext cx="4668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000000"/>
                </a:solidFill>
                <a:sym typeface="+mn-ea"/>
              </a:rPr>
              <a:t>系统通过低通滤波器，令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H(jw)=8(-w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&lt;w&lt;w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后，就能滤除高频信号。其中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=1.1w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(w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m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=1)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。时域内，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h(t)=w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*8/pi*Sa(w</a:t>
            </a:r>
            <a:r>
              <a:rPr lang="en-US" altLang="zh-CN" sz="2400" baseline="-25000">
                <a:solidFill>
                  <a:srgbClr val="000000"/>
                </a:solidFill>
                <a:sym typeface="+mn-ea"/>
              </a:rPr>
              <a:t>c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t),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将采样信号与</a:t>
            </a:r>
            <a:r>
              <a:rPr lang="en-US" altLang="zh-CN" sz="2400">
                <a:solidFill>
                  <a:srgbClr val="000000"/>
                </a:solidFill>
                <a:sym typeface="+mn-ea"/>
              </a:rPr>
              <a:t>h(t)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卷积即可恢复信号，如右图。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FF28EE-42C4-FB47-7A1D-715234E1E69D}"/>
              </a:ext>
            </a:extLst>
          </p:cNvPr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1"/>
                </a:solidFill>
              </a:rPr>
              <a:t>Sampling and Reconstruction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2919E2-F34F-2D7D-BAA8-94B442D4F1C9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807EB-F0F0-384F-2D36-738470FEA8DA}"/>
              </a:ext>
            </a:extLst>
          </p:cNvPr>
          <p:cNvSpPr txBox="1"/>
          <p:nvPr/>
        </p:nvSpPr>
        <p:spPr>
          <a:xfrm>
            <a:off x="3383608" y="13312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成员贡献与分工情况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752C48-DA50-9899-02D2-1256C07B657C}"/>
              </a:ext>
            </a:extLst>
          </p:cNvPr>
          <p:cNvSpPr txBox="1"/>
          <p:nvPr/>
        </p:nvSpPr>
        <p:spPr>
          <a:xfrm>
            <a:off x="1917700" y="1536700"/>
            <a:ext cx="4102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张前锋</a:t>
            </a:r>
            <a:r>
              <a:rPr lang="en-US" altLang="zh-CN" sz="3200" dirty="0"/>
              <a:t>	 22%</a:t>
            </a:r>
          </a:p>
          <a:p>
            <a:r>
              <a:rPr lang="zh-CN" altLang="en-US" sz="3200" dirty="0"/>
              <a:t>潘浩</a:t>
            </a:r>
            <a:r>
              <a:rPr lang="en-US" altLang="zh-CN" sz="3200" dirty="0"/>
              <a:t>		 22%</a:t>
            </a:r>
          </a:p>
          <a:p>
            <a:r>
              <a:rPr lang="zh-CN" altLang="en-US" sz="3200" dirty="0"/>
              <a:t>王大勇</a:t>
            </a:r>
            <a:r>
              <a:rPr lang="en-US" altLang="zh-CN" sz="3200" dirty="0"/>
              <a:t>       22%		 </a:t>
            </a:r>
            <a:r>
              <a:rPr lang="zh-CN" altLang="en-US" sz="3200" dirty="0"/>
              <a:t>赖子伟       </a:t>
            </a:r>
            <a:r>
              <a:rPr lang="en-US" altLang="zh-CN" sz="3200" dirty="0"/>
              <a:t>19%</a:t>
            </a:r>
          </a:p>
          <a:p>
            <a:r>
              <a:rPr lang="zh-CN" altLang="en-US" sz="3200" dirty="0"/>
              <a:t>罗泳</a:t>
            </a:r>
            <a:r>
              <a:rPr lang="en-US" altLang="zh-CN" sz="3200" dirty="0"/>
              <a:t>	          15%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4018D9-7E39-59D3-C07F-585EC3A8A5FA}"/>
              </a:ext>
            </a:extLst>
          </p:cNvPr>
          <p:cNvSpPr txBox="1"/>
          <p:nvPr/>
        </p:nvSpPr>
        <p:spPr>
          <a:xfrm>
            <a:off x="1460500" y="4330700"/>
            <a:ext cx="9879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张前锋负责编程，潘浩负责理论推导与撰写设计报告，王大勇</a:t>
            </a:r>
            <a:endParaRPr lang="en-US" altLang="zh-CN" sz="2800" dirty="0"/>
          </a:p>
          <a:p>
            <a:r>
              <a:rPr lang="zh-CN" altLang="en-US" sz="2800" dirty="0"/>
              <a:t>负责汇报，赖子伟修改设计报告，罗泳提供建议。</a:t>
            </a:r>
          </a:p>
        </p:txBody>
      </p:sp>
    </p:spTree>
    <p:extLst>
      <p:ext uri="{BB962C8B-B14F-4D97-AF65-F5344CB8AC3E}">
        <p14:creationId xmlns:p14="http://schemas.microsoft.com/office/powerpoint/2010/main" val="1859871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 1"/>
          <p:cNvSpPr txBox="1"/>
          <p:nvPr/>
        </p:nvSpPr>
        <p:spPr>
          <a:xfrm>
            <a:off x="139959" y="133128"/>
            <a:ext cx="794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   </a:t>
            </a:r>
            <a:r>
              <a:rPr lang="en-US" altLang="zh-CN" sz="4400" dirty="0">
                <a:solidFill>
                  <a:schemeClr val="bg1"/>
                </a:solidFill>
              </a:rPr>
              <a:t>T=8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09717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1712595"/>
            <a:ext cx="6121400" cy="4743450"/>
          </a:xfrm>
          <a:prstGeom prst="rect">
            <a:avLst/>
          </a:prstGeom>
        </p:spPr>
      </p:pic>
      <p:sp>
        <p:nvSpPr>
          <p:cNvPr id="1048670" name="文本框 10"/>
          <p:cNvSpPr txBox="1"/>
          <p:nvPr/>
        </p:nvSpPr>
        <p:spPr>
          <a:xfrm>
            <a:off x="428466" y="1190643"/>
            <a:ext cx="14742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0" y="2192655"/>
            <a:ext cx="3321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与</a:t>
            </a:r>
            <a:r>
              <a:rPr lang="en-US" altLang="zh-CN" sz="2400"/>
              <a:t>T=2</a:t>
            </a:r>
            <a:r>
              <a:rPr lang="zh-CN" altLang="en-US" sz="2400"/>
              <a:t>时对比误差较大，且误差略大于</a:t>
            </a:r>
            <a:r>
              <a:rPr lang="en-US" altLang="zh-CN" sz="2400"/>
              <a:t>T=6</a:t>
            </a:r>
            <a:r>
              <a:rPr lang="zh-CN" altLang="en-US" sz="2400"/>
              <a:t>时的误差。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2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3" name="文本框 14"/>
          <p:cNvSpPr txBox="1"/>
          <p:nvPr/>
        </p:nvSpPr>
        <p:spPr>
          <a:xfrm>
            <a:off x="4309188" y="2698479"/>
            <a:ext cx="3573624" cy="14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dirty="0">
                <a:solidFill>
                  <a:schemeClr val="accent1"/>
                </a:solidFill>
              </a:rPr>
              <a:t>谢谢听讲</a:t>
            </a:r>
            <a:endParaRPr lang="en-US" altLang="zh-CN" sz="6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0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1" name="文本框 1"/>
          <p:cNvSpPr txBox="1"/>
          <p:nvPr/>
        </p:nvSpPr>
        <p:spPr>
          <a:xfrm>
            <a:off x="4836367" y="133128"/>
            <a:ext cx="2519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1048632" name="矩形: 圆角 7"/>
          <p:cNvSpPr/>
          <p:nvPr/>
        </p:nvSpPr>
        <p:spPr>
          <a:xfrm>
            <a:off x="3891949" y="2395877"/>
            <a:ext cx="1194914" cy="13144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一</a:t>
            </a:r>
          </a:p>
        </p:txBody>
      </p:sp>
      <p:sp>
        <p:nvSpPr>
          <p:cNvPr id="1048633" name="文本框 12"/>
          <p:cNvSpPr txBox="1"/>
          <p:nvPr/>
        </p:nvSpPr>
        <p:spPr>
          <a:xfrm>
            <a:off x="5393021" y="2677160"/>
            <a:ext cx="3800763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/>
                </a:solidFill>
                <a:highlight>
                  <a:srgbClr val="FFFF00"/>
                </a:highlight>
              </a:rPr>
              <a:t>理论推导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5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6" name="文本框 1"/>
          <p:cNvSpPr txBox="1"/>
          <p:nvPr/>
        </p:nvSpPr>
        <p:spPr>
          <a:xfrm>
            <a:off x="139959" y="133128"/>
            <a:ext cx="522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一、理论推导</a:t>
            </a:r>
          </a:p>
        </p:txBody>
      </p:sp>
      <p:pic>
        <p:nvPicPr>
          <p:cNvPr id="2097161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90" y="2600645"/>
            <a:ext cx="2933700" cy="542925"/>
          </a:xfrm>
          <a:prstGeom prst="rect">
            <a:avLst/>
          </a:prstGeom>
        </p:spPr>
      </p:pic>
      <p:pic>
        <p:nvPicPr>
          <p:cNvPr id="2097162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90" y="4956395"/>
            <a:ext cx="3267075" cy="1123950"/>
          </a:xfrm>
          <a:prstGeom prst="rect">
            <a:avLst/>
          </a:prstGeom>
        </p:spPr>
      </p:pic>
      <p:sp>
        <p:nvSpPr>
          <p:cNvPr id="1048637" name="文本框 11"/>
          <p:cNvSpPr txBox="1"/>
          <p:nvPr/>
        </p:nvSpPr>
        <p:spPr>
          <a:xfrm>
            <a:off x="1418590" y="1738517"/>
            <a:ext cx="24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原始信号的时域表达：</a:t>
            </a:r>
          </a:p>
        </p:txBody>
      </p:sp>
      <p:sp>
        <p:nvSpPr>
          <p:cNvPr id="1048638" name="文本框 12"/>
          <p:cNvSpPr txBox="1"/>
          <p:nvPr/>
        </p:nvSpPr>
        <p:spPr>
          <a:xfrm>
            <a:off x="1418590" y="4054070"/>
            <a:ext cx="24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原始信号的频谱：</a:t>
            </a:r>
          </a:p>
        </p:txBody>
      </p:sp>
      <p:sp>
        <p:nvSpPr>
          <p:cNvPr id="1048639" name="文本框 13"/>
          <p:cNvSpPr txBox="1"/>
          <p:nvPr/>
        </p:nvSpPr>
        <p:spPr>
          <a:xfrm>
            <a:off x="7366645" y="1732352"/>
            <a:ext cx="247437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由奈奎斯特采样定理：采样频率应大于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09716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25" y="3257550"/>
            <a:ext cx="2340610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1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2" name="文本框 1"/>
          <p:cNvSpPr txBox="1"/>
          <p:nvPr/>
        </p:nvSpPr>
        <p:spPr>
          <a:xfrm>
            <a:off x="139959" y="133128"/>
            <a:ext cx="522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一、理论推导</a:t>
            </a:r>
          </a:p>
        </p:txBody>
      </p:sp>
      <p:sp>
        <p:nvSpPr>
          <p:cNvPr id="1048643" name="文本框 7"/>
          <p:cNvSpPr txBox="1"/>
          <p:nvPr/>
        </p:nvSpPr>
        <p:spPr>
          <a:xfrm>
            <a:off x="1143797" y="1624129"/>
            <a:ext cx="5750560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当采样周期为</a:t>
            </a:r>
            <a:r>
              <a:rPr lang="en-US" altLang="zh-CN" dirty="0"/>
              <a:t>2</a:t>
            </a:r>
            <a:r>
              <a:rPr lang="zh-CN" altLang="en-US" dirty="0"/>
              <a:t>，即采样频率为</a:t>
            </a:r>
            <a:r>
              <a:rPr lang="en-US" altLang="zh-CN" dirty="0"/>
              <a:t>pi</a:t>
            </a:r>
            <a:r>
              <a:rPr lang="zh-CN" altLang="en-US" dirty="0"/>
              <a:t>时。频谱应为下图</a:t>
            </a:r>
            <a:endParaRPr lang="en-US" altLang="zh-CN" dirty="0"/>
          </a:p>
        </p:txBody>
      </p:sp>
      <p:sp>
        <p:nvSpPr>
          <p:cNvPr id="1048644" name="文本框 10"/>
          <p:cNvSpPr txBox="1"/>
          <p:nvPr/>
        </p:nvSpPr>
        <p:spPr>
          <a:xfrm>
            <a:off x="6239899" y="4161754"/>
            <a:ext cx="4705667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采样后的频谱没有混叠，可以恢复出原信号</a:t>
            </a:r>
            <a:endParaRPr lang="en-US" altLang="zh-CN" dirty="0"/>
          </a:p>
        </p:txBody>
      </p:sp>
      <p:pic>
        <p:nvPicPr>
          <p:cNvPr id="2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235835"/>
            <a:ext cx="5436235" cy="3921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6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7" name="文本框 1"/>
          <p:cNvSpPr txBox="1"/>
          <p:nvPr/>
        </p:nvSpPr>
        <p:spPr>
          <a:xfrm>
            <a:off x="139959" y="133128"/>
            <a:ext cx="522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一、理论推导</a:t>
            </a:r>
          </a:p>
        </p:txBody>
      </p:sp>
      <p:sp>
        <p:nvSpPr>
          <p:cNvPr id="1048648" name="文本框 5"/>
          <p:cNvSpPr txBox="1"/>
          <p:nvPr/>
        </p:nvSpPr>
        <p:spPr>
          <a:xfrm>
            <a:off x="1014413" y="1621754"/>
            <a:ext cx="5750560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当采样周期为</a:t>
            </a:r>
            <a:r>
              <a:rPr lang="en-US" altLang="zh-CN" dirty="0"/>
              <a:t>6</a:t>
            </a:r>
            <a:r>
              <a:rPr lang="zh-CN" altLang="en-US" dirty="0"/>
              <a:t>，即采样频率为</a:t>
            </a:r>
            <a:r>
              <a:rPr lang="en-US" altLang="zh-CN" dirty="0"/>
              <a:t>pi/3 </a:t>
            </a:r>
            <a:r>
              <a:rPr lang="zh-CN" altLang="en-US" dirty="0"/>
              <a:t>时 </a:t>
            </a:r>
            <a:r>
              <a:rPr lang="en-US" altLang="zh-CN" dirty="0"/>
              <a:t>(</a:t>
            </a:r>
            <a:r>
              <a:rPr lang="zh-CN" altLang="en-US" dirty="0"/>
              <a:t>约为</a:t>
            </a:r>
            <a:r>
              <a:rPr lang="en-US" altLang="zh-CN" dirty="0"/>
              <a:t>1.047)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09716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64" y="2938668"/>
            <a:ext cx="3484563" cy="3216949"/>
          </a:xfrm>
          <a:prstGeom prst="rect">
            <a:avLst/>
          </a:prstGeom>
        </p:spPr>
      </p:pic>
      <p:sp>
        <p:nvSpPr>
          <p:cNvPr id="1048649" name="文本框 7"/>
          <p:cNvSpPr txBox="1"/>
          <p:nvPr/>
        </p:nvSpPr>
        <p:spPr>
          <a:xfrm>
            <a:off x="6096000" y="2977356"/>
            <a:ext cx="4705667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采样后的频谱混叠，不能恢复出原信号</a:t>
            </a:r>
            <a:endParaRPr lang="en-US" altLang="zh-CN" dirty="0"/>
          </a:p>
        </p:txBody>
      </p:sp>
      <p:sp>
        <p:nvSpPr>
          <p:cNvPr id="1048650" name="文本框 8"/>
          <p:cNvSpPr txBox="1"/>
          <p:nvPr/>
        </p:nvSpPr>
        <p:spPr>
          <a:xfrm>
            <a:off x="6096000" y="4547143"/>
            <a:ext cx="470566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蓝色为原信号频谱，绿色和红色为频移后的部分图像。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1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2" name="文本框 1"/>
          <p:cNvSpPr txBox="1"/>
          <p:nvPr/>
        </p:nvSpPr>
        <p:spPr>
          <a:xfrm>
            <a:off x="139959" y="133128"/>
            <a:ext cx="522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一、理论推导</a:t>
            </a:r>
          </a:p>
        </p:txBody>
      </p:sp>
      <p:sp>
        <p:nvSpPr>
          <p:cNvPr id="1048623" name="文本框 5"/>
          <p:cNvSpPr txBox="1"/>
          <p:nvPr/>
        </p:nvSpPr>
        <p:spPr>
          <a:xfrm>
            <a:off x="1126380" y="1584001"/>
            <a:ext cx="5750560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当采样周期为</a:t>
            </a:r>
            <a:r>
              <a:rPr lang="en-US" altLang="zh-CN" dirty="0"/>
              <a:t>8</a:t>
            </a:r>
            <a:r>
              <a:rPr lang="zh-CN" altLang="en-US" dirty="0"/>
              <a:t>，即采样频率为</a:t>
            </a:r>
            <a:r>
              <a:rPr lang="en-US" altLang="zh-CN" dirty="0"/>
              <a:t>pi/4 </a:t>
            </a:r>
            <a:r>
              <a:rPr lang="zh-CN" altLang="en-US" dirty="0"/>
              <a:t>时 </a:t>
            </a:r>
            <a:r>
              <a:rPr lang="en-US" altLang="zh-CN" dirty="0"/>
              <a:t>(</a:t>
            </a:r>
            <a:r>
              <a:rPr lang="zh-CN" altLang="en-US" dirty="0"/>
              <a:t>约为</a:t>
            </a:r>
            <a:r>
              <a:rPr lang="en-US" altLang="zh-CN" dirty="0"/>
              <a:t>0.785)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09716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80" y="2827662"/>
            <a:ext cx="4136595" cy="3234430"/>
          </a:xfrm>
          <a:prstGeom prst="rect">
            <a:avLst/>
          </a:prstGeom>
        </p:spPr>
      </p:pic>
      <p:sp>
        <p:nvSpPr>
          <p:cNvPr id="1048624" name="文本框 9"/>
          <p:cNvSpPr txBox="1"/>
          <p:nvPr/>
        </p:nvSpPr>
        <p:spPr>
          <a:xfrm>
            <a:off x="6497217" y="4212057"/>
            <a:ext cx="4705667" cy="4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采样后的频谱混叠，不能恢复出原信号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文本框 1"/>
          <p:cNvSpPr txBox="1"/>
          <p:nvPr/>
        </p:nvSpPr>
        <p:spPr>
          <a:xfrm>
            <a:off x="4836367" y="133128"/>
            <a:ext cx="2519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1048610" name="矩形: 圆角 2"/>
          <p:cNvSpPr/>
          <p:nvPr/>
        </p:nvSpPr>
        <p:spPr>
          <a:xfrm>
            <a:off x="3591833" y="2060012"/>
            <a:ext cx="1244534" cy="13689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二</a:t>
            </a:r>
          </a:p>
        </p:txBody>
      </p:sp>
      <p:sp>
        <p:nvSpPr>
          <p:cNvPr id="1048613" name="文本框 13"/>
          <p:cNvSpPr txBox="1"/>
          <p:nvPr/>
        </p:nvSpPr>
        <p:spPr>
          <a:xfrm>
            <a:off x="5275093" y="2400336"/>
            <a:ext cx="32004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highlight>
                  <a:srgbClr val="FFFF00"/>
                </a:highlight>
              </a:rPr>
              <a:t>仿真分析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矩形 3"/>
          <p:cNvSpPr/>
          <p:nvPr/>
        </p:nvSpPr>
        <p:spPr>
          <a:xfrm>
            <a:off x="0" y="0"/>
            <a:ext cx="12192000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矩形 4"/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0" name="文本框 1"/>
          <p:cNvSpPr txBox="1"/>
          <p:nvPr/>
        </p:nvSpPr>
        <p:spPr>
          <a:xfrm>
            <a:off x="139959" y="133128"/>
            <a:ext cx="10161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二、仿真与分析 </a:t>
            </a:r>
            <a:r>
              <a:rPr lang="en-US" altLang="zh-CN" sz="4400" dirty="0">
                <a:solidFill>
                  <a:schemeClr val="bg1"/>
                </a:solidFill>
              </a:rPr>
              <a:t>T = 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48601" name="文本框 14"/>
          <p:cNvSpPr txBox="1"/>
          <p:nvPr/>
        </p:nvSpPr>
        <p:spPr>
          <a:xfrm>
            <a:off x="6618722" y="2963360"/>
            <a:ext cx="575056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当采样周期为</a:t>
            </a:r>
            <a:r>
              <a:rPr lang="en-US" altLang="zh-CN" sz="2400" dirty="0"/>
              <a:t>2</a:t>
            </a:r>
            <a:r>
              <a:rPr lang="zh-CN" altLang="en-US" sz="2400" dirty="0"/>
              <a:t>时，满足采样定理</a:t>
            </a:r>
            <a:endParaRPr lang="en-US" altLang="zh-CN" dirty="0"/>
          </a:p>
        </p:txBody>
      </p:sp>
      <p:pic>
        <p:nvPicPr>
          <p:cNvPr id="209715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" y="1168765"/>
            <a:ext cx="6547919" cy="5062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643</Words>
  <Application>Microsoft Office PowerPoint</Application>
  <PresentationFormat>宽屏</PresentationFormat>
  <Paragraphs>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潘浩</dc:creator>
  <cp:lastModifiedBy>228371071@qq.com</cp:lastModifiedBy>
  <cp:revision>5</cp:revision>
  <dcterms:created xsi:type="dcterms:W3CDTF">2022-05-30T13:20:41Z</dcterms:created>
  <dcterms:modified xsi:type="dcterms:W3CDTF">2022-05-30T13:43:47Z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9D8F3D607D2747DEB0ABD5B3194D66D4</vt:lpwstr>
  </property>
  <property fmtid="{D5CDD505-2E9C-101B-9397-08002B2CF9AE}" pid="3" name="KSOProductBuildVer">
    <vt:lpwstr>2052-11.1.0.10356</vt:lpwstr>
  </property>
</Properties>
</file>