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7594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6"/>
    <p:restoredTop sz="94599"/>
  </p:normalViewPr>
  <p:slideViewPr>
    <p:cSldViewPr snapToGrid="0">
      <p:cViewPr varScale="1">
        <p:scale>
          <a:sx n="94" d="100"/>
          <a:sy n="94" d="100"/>
        </p:scale>
        <p:origin x="1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78222"/>
            <a:ext cx="4895533" cy="250642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781306"/>
            <a:ext cx="4319588" cy="1738167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83297"/>
            <a:ext cx="1241881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83297"/>
            <a:ext cx="3653651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94831"/>
            <a:ext cx="4967526" cy="2994714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817876"/>
            <a:ext cx="4967526" cy="157484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0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916484"/>
            <a:ext cx="2447766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916484"/>
            <a:ext cx="2447766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299"/>
            <a:ext cx="4967526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764832"/>
            <a:ext cx="2436517" cy="86491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629749"/>
            <a:ext cx="243651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764832"/>
            <a:ext cx="2448516" cy="86491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629749"/>
            <a:ext cx="244851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9954"/>
            <a:ext cx="1857573" cy="167984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036570"/>
            <a:ext cx="2915722" cy="511617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59794"/>
            <a:ext cx="1857573" cy="400128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79954"/>
            <a:ext cx="1857573" cy="167984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036570"/>
            <a:ext cx="2915722" cy="511617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159794"/>
            <a:ext cx="1857573" cy="400128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83299"/>
            <a:ext cx="496752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916484"/>
            <a:ext cx="496752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672698"/>
            <a:ext cx="129587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7E47-0EFF-3544-9909-6833314B6561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672698"/>
            <a:ext cx="194381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672698"/>
            <a:ext cx="129587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525B-6B83-EA4F-A3D8-3EADD6A7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4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67CEB310-5E5B-AD12-D235-AE768922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232" y="1224965"/>
            <a:ext cx="471462" cy="471462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E81691BB-3DF5-704D-2D40-17558938A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232" y="571063"/>
            <a:ext cx="471462" cy="471462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60A84AE4-A4A0-CEA5-1249-2401B974F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1530" y="1224965"/>
            <a:ext cx="471462" cy="471462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25AA63F7-B276-4AFF-DB77-7FEBE229E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1530" y="571063"/>
            <a:ext cx="471462" cy="471462"/>
          </a:xfrm>
          <a:prstGeom prst="rect">
            <a:avLst/>
          </a:prstGeom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FD87486D-41A3-8FA9-3E37-16480E7CF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074" y="1224965"/>
            <a:ext cx="471462" cy="471462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E270BE43-B0D0-E462-5050-53B2B11C0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074" y="571063"/>
            <a:ext cx="471462" cy="471462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53F2F194-8D4C-2196-ED54-E6473C60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293" y="1224965"/>
            <a:ext cx="471462" cy="471462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D2AF9DB6-82B6-EB77-4002-E14AB3F31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293" y="571063"/>
            <a:ext cx="471462" cy="471462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6ED3719F-C6F9-CEAD-DBEC-A51D665D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7837" y="1224965"/>
            <a:ext cx="471462" cy="471462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E4597DD2-69AA-DE24-9087-BE39C667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7837" y="571063"/>
            <a:ext cx="471462" cy="471462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F6E825E0-8600-0802-0DE3-2027BC6EA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2749" y="1224965"/>
            <a:ext cx="471462" cy="471462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E196A543-305D-40AF-C707-1C752D59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2749" y="571063"/>
            <a:ext cx="471462" cy="4714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98031-015C-2AD8-0F4E-98EAD88AAC0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019696" y="806794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38891-117D-CFA6-3BEA-9FE54B24355C}"/>
              </a:ext>
            </a:extLst>
          </p:cNvPr>
          <p:cNvCxnSpPr/>
          <p:nvPr/>
        </p:nvCxnSpPr>
        <p:spPr>
          <a:xfrm>
            <a:off x="1019696" y="1440228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C6AB3C-87F2-5361-D43D-51590CBD3062}"/>
              </a:ext>
            </a:extLst>
          </p:cNvPr>
          <p:cNvCxnSpPr/>
          <p:nvPr/>
        </p:nvCxnSpPr>
        <p:spPr>
          <a:xfrm>
            <a:off x="3060914" y="806794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F20E49-6797-DF93-3D19-95CCE80D9D7E}"/>
              </a:ext>
            </a:extLst>
          </p:cNvPr>
          <p:cNvCxnSpPr/>
          <p:nvPr/>
        </p:nvCxnSpPr>
        <p:spPr>
          <a:xfrm>
            <a:off x="3060914" y="1426108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ECEF8C-3491-E3DC-8FF5-5B250314D7B0}"/>
              </a:ext>
            </a:extLst>
          </p:cNvPr>
          <p:cNvSpPr txBox="1"/>
          <p:nvPr/>
        </p:nvSpPr>
        <p:spPr>
          <a:xfrm>
            <a:off x="2086003" y="207564"/>
            <a:ext cx="135742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Interim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F8C85-47CE-CC86-C16F-C109BC9AA011}"/>
              </a:ext>
            </a:extLst>
          </p:cNvPr>
          <p:cNvSpPr txBox="1"/>
          <p:nvPr/>
        </p:nvSpPr>
        <p:spPr>
          <a:xfrm>
            <a:off x="4154035" y="187480"/>
            <a:ext cx="116397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Final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794E3-CFF8-6DC7-F66A-25D06B4F6397}"/>
              </a:ext>
            </a:extLst>
          </p:cNvPr>
          <p:cNvSpPr txBox="1"/>
          <p:nvPr/>
        </p:nvSpPr>
        <p:spPr>
          <a:xfrm>
            <a:off x="981616" y="554447"/>
            <a:ext cx="11144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Intervention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CFBCAF-7DCE-AD9C-7A52-EFAF141AE0AB}"/>
              </a:ext>
            </a:extLst>
          </p:cNvPr>
          <p:cNvSpPr txBox="1"/>
          <p:nvPr/>
        </p:nvSpPr>
        <p:spPr>
          <a:xfrm>
            <a:off x="937622" y="1139876"/>
            <a:ext cx="1393908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60" dirty="0"/>
              <a:t>Comparison group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1355B-6C2F-1415-34BE-17D0114478F4}"/>
              </a:ext>
            </a:extLst>
          </p:cNvPr>
          <p:cNvSpPr txBox="1"/>
          <p:nvPr/>
        </p:nvSpPr>
        <p:spPr>
          <a:xfrm>
            <a:off x="2814203" y="850771"/>
            <a:ext cx="16410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0" dirty="0"/>
              <a:t>Original planned sample size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2BCBB0-D23C-DE00-AA5B-C8843156709F}"/>
              </a:ext>
            </a:extLst>
          </p:cNvPr>
          <p:cNvSpPr txBox="1"/>
          <p:nvPr/>
        </p:nvSpPr>
        <p:spPr>
          <a:xfrm>
            <a:off x="132107" y="161796"/>
            <a:ext cx="172637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Conventional trial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36BB93-7B8A-5497-6383-74ED40BD5C2A}"/>
              </a:ext>
            </a:extLst>
          </p:cNvPr>
          <p:cNvCxnSpPr/>
          <p:nvPr/>
        </p:nvCxnSpPr>
        <p:spPr>
          <a:xfrm>
            <a:off x="2363432" y="492218"/>
            <a:ext cx="0" cy="12042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FCF86DBB-3F76-D9AA-EF15-5E3A59B3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881" y="2997262"/>
            <a:ext cx="471462" cy="471462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1FF23F61-0C1A-807C-5794-A77BD2C10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881" y="2343360"/>
            <a:ext cx="471462" cy="471462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560B825D-A9A1-1573-85AC-5C251FEF4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0179" y="2997262"/>
            <a:ext cx="471462" cy="471462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C49C4A22-2705-AE34-7B5F-456EA0B2E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0179" y="2343360"/>
            <a:ext cx="471462" cy="471462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7DF4213B-06D5-FDB7-0B67-BDBC6F6C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724" y="2997262"/>
            <a:ext cx="471462" cy="471462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8D6811C5-FFF5-D7A9-3252-9E19B3061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724" y="2343360"/>
            <a:ext cx="471462" cy="471462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912E52FD-CBCC-EB1C-A14B-28EE51D4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942" y="2997262"/>
            <a:ext cx="471462" cy="471462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517BC542-0399-EDF9-8DC7-8A8FB45E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942" y="2343360"/>
            <a:ext cx="471462" cy="471462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E69AEB26-079B-63C5-8A6A-0E50D25B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486" y="2997262"/>
            <a:ext cx="471462" cy="471462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4378ED6C-108A-ADBB-A972-89D634BF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486" y="2343360"/>
            <a:ext cx="471462" cy="471462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E779BA4E-D590-B262-33A9-06DE60C01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1398" y="2997262"/>
            <a:ext cx="471462" cy="471462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0FED54D9-DCB5-E586-E1D5-9B5C927C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1398" y="2343360"/>
            <a:ext cx="471462" cy="471462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88C5BF-0942-5895-7F52-C631A30E473C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1038345" y="2579091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A31D7-0864-4485-DEEB-25372DA6A0AF}"/>
              </a:ext>
            </a:extLst>
          </p:cNvPr>
          <p:cNvCxnSpPr/>
          <p:nvPr/>
        </p:nvCxnSpPr>
        <p:spPr>
          <a:xfrm>
            <a:off x="1038345" y="3212526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112E5F-7493-7543-D3C1-F34EBC4DFBD4}"/>
              </a:ext>
            </a:extLst>
          </p:cNvPr>
          <p:cNvCxnSpPr/>
          <p:nvPr/>
        </p:nvCxnSpPr>
        <p:spPr>
          <a:xfrm>
            <a:off x="3079563" y="2579091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2931B-B52B-BAC7-733B-FCC411B89894}"/>
              </a:ext>
            </a:extLst>
          </p:cNvPr>
          <p:cNvCxnSpPr/>
          <p:nvPr/>
        </p:nvCxnSpPr>
        <p:spPr>
          <a:xfrm>
            <a:off x="3079563" y="3198406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A9D171-830E-A924-93D3-636EDAA92CDC}"/>
              </a:ext>
            </a:extLst>
          </p:cNvPr>
          <p:cNvSpPr txBox="1"/>
          <p:nvPr/>
        </p:nvSpPr>
        <p:spPr>
          <a:xfrm>
            <a:off x="1035780" y="2267602"/>
            <a:ext cx="1114408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60" dirty="0"/>
              <a:t>Intervention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13AA00-862C-E6F6-0188-C17495462D24}"/>
              </a:ext>
            </a:extLst>
          </p:cNvPr>
          <p:cNvSpPr txBox="1"/>
          <p:nvPr/>
        </p:nvSpPr>
        <p:spPr>
          <a:xfrm>
            <a:off x="969524" y="2925160"/>
            <a:ext cx="1393908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60" dirty="0"/>
              <a:t>Comparison 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3DF099-AFF7-D997-6DFE-68C6DE2F128A}"/>
              </a:ext>
            </a:extLst>
          </p:cNvPr>
          <p:cNvSpPr txBox="1"/>
          <p:nvPr/>
        </p:nvSpPr>
        <p:spPr>
          <a:xfrm>
            <a:off x="2832852" y="2623068"/>
            <a:ext cx="16410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0" dirty="0"/>
              <a:t>Increased</a:t>
            </a:r>
          </a:p>
          <a:p>
            <a:pPr algn="r"/>
            <a:r>
              <a:rPr lang="en-US" sz="1260" dirty="0"/>
              <a:t>sample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85438-F7E1-7F15-741E-A962222CB18E}"/>
              </a:ext>
            </a:extLst>
          </p:cNvPr>
          <p:cNvSpPr txBox="1"/>
          <p:nvPr/>
        </p:nvSpPr>
        <p:spPr>
          <a:xfrm>
            <a:off x="132107" y="1917160"/>
            <a:ext cx="453399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Adaptive trial with sample size reassessment (SSR)</a:t>
            </a:r>
          </a:p>
        </p:txBody>
      </p:sp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5E79AD34-CA15-0706-0640-BD298596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3359" y="2336957"/>
            <a:ext cx="471462" cy="471462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820CE294-A249-08D5-3E0E-3AF479E62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2878" y="2336957"/>
            <a:ext cx="471462" cy="471462"/>
          </a:xfrm>
          <a:prstGeom prst="rect">
            <a:avLst/>
          </a:prstGeom>
        </p:spPr>
      </p:pic>
      <p:pic>
        <p:nvPicPr>
          <p:cNvPr id="53" name="Graphic 52" descr="Man with solid fill">
            <a:extLst>
              <a:ext uri="{FF2B5EF4-FFF2-40B4-BE49-F238E27FC236}">
                <a16:creationId xmlns:a16="http://schemas.microsoft.com/office/drawing/2014/main" id="{E5FFFCDF-C1D7-FB8D-C21E-00EBB3E11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7149" y="2984398"/>
            <a:ext cx="471462" cy="471462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D77887B9-C911-8F14-D851-9C502A34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668" y="2984398"/>
            <a:ext cx="471462" cy="471462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75F3C6-5932-2461-FA27-CF7AB688600F}"/>
              </a:ext>
            </a:extLst>
          </p:cNvPr>
          <p:cNvCxnSpPr/>
          <p:nvPr/>
        </p:nvCxnSpPr>
        <p:spPr>
          <a:xfrm>
            <a:off x="2402548" y="2228207"/>
            <a:ext cx="0" cy="12042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Man with solid fill">
            <a:extLst>
              <a:ext uri="{FF2B5EF4-FFF2-40B4-BE49-F238E27FC236}">
                <a16:creationId xmlns:a16="http://schemas.microsoft.com/office/drawing/2014/main" id="{34384C91-F481-2C84-7480-F50BC770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881" y="4769560"/>
            <a:ext cx="471462" cy="471462"/>
          </a:xfrm>
          <a:prstGeom prst="rect">
            <a:avLst/>
          </a:prstGeom>
        </p:spPr>
      </p:pic>
      <p:pic>
        <p:nvPicPr>
          <p:cNvPr id="68" name="Graphic 67" descr="Man with solid fill">
            <a:extLst>
              <a:ext uri="{FF2B5EF4-FFF2-40B4-BE49-F238E27FC236}">
                <a16:creationId xmlns:a16="http://schemas.microsoft.com/office/drawing/2014/main" id="{CA8452A4-303A-9C2D-B99D-1215CBAF1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881" y="4115658"/>
            <a:ext cx="471462" cy="471462"/>
          </a:xfrm>
          <a:prstGeom prst="rect">
            <a:avLst/>
          </a:prstGeom>
        </p:spPr>
      </p:pic>
      <p:pic>
        <p:nvPicPr>
          <p:cNvPr id="69" name="Graphic 68" descr="Man with solid fill">
            <a:extLst>
              <a:ext uri="{FF2B5EF4-FFF2-40B4-BE49-F238E27FC236}">
                <a16:creationId xmlns:a16="http://schemas.microsoft.com/office/drawing/2014/main" id="{81B5FC43-73A0-B797-2748-33CFD3B0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0179" y="4769560"/>
            <a:ext cx="471462" cy="471462"/>
          </a:xfrm>
          <a:prstGeom prst="rect">
            <a:avLst/>
          </a:prstGeom>
        </p:spPr>
      </p:pic>
      <p:pic>
        <p:nvPicPr>
          <p:cNvPr id="70" name="Graphic 69" descr="Man with solid fill">
            <a:extLst>
              <a:ext uri="{FF2B5EF4-FFF2-40B4-BE49-F238E27FC236}">
                <a16:creationId xmlns:a16="http://schemas.microsoft.com/office/drawing/2014/main" id="{F498BC49-8D7E-519F-FB67-E5393931A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0179" y="4115658"/>
            <a:ext cx="471462" cy="471462"/>
          </a:xfrm>
          <a:prstGeom prst="rect">
            <a:avLst/>
          </a:prstGeom>
        </p:spPr>
      </p:pic>
      <p:pic>
        <p:nvPicPr>
          <p:cNvPr id="71" name="Graphic 70" descr="Man with solid fill">
            <a:extLst>
              <a:ext uri="{FF2B5EF4-FFF2-40B4-BE49-F238E27FC236}">
                <a16:creationId xmlns:a16="http://schemas.microsoft.com/office/drawing/2014/main" id="{68D90D43-14D2-60FC-C5CE-DD94131A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724" y="4769560"/>
            <a:ext cx="471462" cy="471462"/>
          </a:xfrm>
          <a:prstGeom prst="rect">
            <a:avLst/>
          </a:prstGeom>
        </p:spPr>
      </p:pic>
      <p:pic>
        <p:nvPicPr>
          <p:cNvPr id="72" name="Graphic 71" descr="Man with solid fill">
            <a:extLst>
              <a:ext uri="{FF2B5EF4-FFF2-40B4-BE49-F238E27FC236}">
                <a16:creationId xmlns:a16="http://schemas.microsoft.com/office/drawing/2014/main" id="{57BCE0DA-DCAA-9551-FFF4-AD416C9E0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724" y="4115658"/>
            <a:ext cx="471462" cy="471462"/>
          </a:xfrm>
          <a:prstGeom prst="rect">
            <a:avLst/>
          </a:prstGeom>
        </p:spPr>
      </p:pic>
      <p:pic>
        <p:nvPicPr>
          <p:cNvPr id="73" name="Graphic 72" descr="Man with solid fill">
            <a:extLst>
              <a:ext uri="{FF2B5EF4-FFF2-40B4-BE49-F238E27FC236}">
                <a16:creationId xmlns:a16="http://schemas.microsoft.com/office/drawing/2014/main" id="{AE4DCF1C-A372-1685-D643-A77B365E4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942" y="4769560"/>
            <a:ext cx="471462" cy="471462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EAF7179F-C954-15A9-B2FE-4B57A9E95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942" y="4115658"/>
            <a:ext cx="471462" cy="471462"/>
          </a:xfrm>
          <a:prstGeom prst="rect">
            <a:avLst/>
          </a:prstGeom>
        </p:spPr>
      </p:pic>
      <p:pic>
        <p:nvPicPr>
          <p:cNvPr id="75" name="Graphic 74" descr="Man with solid fill">
            <a:extLst>
              <a:ext uri="{FF2B5EF4-FFF2-40B4-BE49-F238E27FC236}">
                <a16:creationId xmlns:a16="http://schemas.microsoft.com/office/drawing/2014/main" id="{44D16CEB-CF31-EDEF-73CC-604DEF472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486" y="4769560"/>
            <a:ext cx="471462" cy="471462"/>
          </a:xfrm>
          <a:prstGeom prst="rect">
            <a:avLst/>
          </a:prstGeom>
        </p:spPr>
      </p:pic>
      <p:pic>
        <p:nvPicPr>
          <p:cNvPr id="76" name="Graphic 75" descr="Man with solid fill">
            <a:extLst>
              <a:ext uri="{FF2B5EF4-FFF2-40B4-BE49-F238E27FC236}">
                <a16:creationId xmlns:a16="http://schemas.microsoft.com/office/drawing/2014/main" id="{8D2A78C3-343C-A331-5A6C-17F9F2F6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486" y="4115658"/>
            <a:ext cx="471462" cy="471462"/>
          </a:xfrm>
          <a:prstGeom prst="rect">
            <a:avLst/>
          </a:prstGeom>
        </p:spPr>
      </p:pic>
      <p:pic>
        <p:nvPicPr>
          <p:cNvPr id="77" name="Graphic 76" descr="Man with solid fill">
            <a:extLst>
              <a:ext uri="{FF2B5EF4-FFF2-40B4-BE49-F238E27FC236}">
                <a16:creationId xmlns:a16="http://schemas.microsoft.com/office/drawing/2014/main" id="{9AAA1561-4405-A105-6675-CD273FE2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1398" y="4769560"/>
            <a:ext cx="471462" cy="471462"/>
          </a:xfrm>
          <a:prstGeom prst="rect">
            <a:avLst/>
          </a:prstGeom>
        </p:spPr>
      </p:pic>
      <p:pic>
        <p:nvPicPr>
          <p:cNvPr id="78" name="Graphic 77" descr="Man with solid fill">
            <a:extLst>
              <a:ext uri="{FF2B5EF4-FFF2-40B4-BE49-F238E27FC236}">
                <a16:creationId xmlns:a16="http://schemas.microsoft.com/office/drawing/2014/main" id="{D9EE7A16-DC5F-3680-06F1-C01AE681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1398" y="4115658"/>
            <a:ext cx="471462" cy="47146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998BDA-8779-55DF-2CE1-5D8BCD2A6632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>
            <a:off x="1038345" y="4351389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D2BF4B5-EF48-4D22-0289-060D00D1835C}"/>
              </a:ext>
            </a:extLst>
          </p:cNvPr>
          <p:cNvCxnSpPr/>
          <p:nvPr/>
        </p:nvCxnSpPr>
        <p:spPr>
          <a:xfrm>
            <a:off x="1038345" y="4984824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5304261-C836-01F6-C071-DAD687BCEAFC}"/>
              </a:ext>
            </a:extLst>
          </p:cNvPr>
          <p:cNvCxnSpPr/>
          <p:nvPr/>
        </p:nvCxnSpPr>
        <p:spPr>
          <a:xfrm>
            <a:off x="3079563" y="4351389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14892D7-BE02-A195-6C1E-6A81C149A11A}"/>
              </a:ext>
            </a:extLst>
          </p:cNvPr>
          <p:cNvCxnSpPr/>
          <p:nvPr/>
        </p:nvCxnSpPr>
        <p:spPr>
          <a:xfrm>
            <a:off x="3079563" y="4970704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9EE0BE0-2446-47CC-14B8-58B32C74B110}"/>
              </a:ext>
            </a:extLst>
          </p:cNvPr>
          <p:cNvSpPr txBox="1"/>
          <p:nvPr/>
        </p:nvSpPr>
        <p:spPr>
          <a:xfrm>
            <a:off x="1000265" y="4099042"/>
            <a:ext cx="11144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Intervention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CBD3CD-870E-44E5-F50D-57581D11711D}"/>
              </a:ext>
            </a:extLst>
          </p:cNvPr>
          <p:cNvSpPr txBox="1"/>
          <p:nvPr/>
        </p:nvSpPr>
        <p:spPr>
          <a:xfrm>
            <a:off x="960154" y="4715394"/>
            <a:ext cx="13939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Comparison group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B064F39-EA27-ED30-2E90-231BFE9B9CF5}"/>
              </a:ext>
            </a:extLst>
          </p:cNvPr>
          <p:cNvSpPr txBox="1"/>
          <p:nvPr/>
        </p:nvSpPr>
        <p:spPr>
          <a:xfrm>
            <a:off x="2657379" y="4309069"/>
            <a:ext cx="1911434" cy="6740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60" dirty="0"/>
              <a:t>Allocation ratio adapted</a:t>
            </a:r>
          </a:p>
          <a:p>
            <a:pPr algn="r"/>
            <a:r>
              <a:rPr lang="en-US" sz="1260" dirty="0"/>
              <a:t> to </a:t>
            </a:r>
            <a:r>
              <a:rPr lang="en-US" sz="1260" dirty="0" err="1"/>
              <a:t>favour</a:t>
            </a:r>
            <a:r>
              <a:rPr lang="en-US" sz="1260" dirty="0"/>
              <a:t> enrolment</a:t>
            </a:r>
          </a:p>
          <a:p>
            <a:pPr algn="r"/>
            <a:r>
              <a:rPr lang="en-US" sz="1260" dirty="0"/>
              <a:t> to Intervention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D1B0E4-6B0A-D34A-7A50-512019D4E211}"/>
              </a:ext>
            </a:extLst>
          </p:cNvPr>
          <p:cNvSpPr txBox="1"/>
          <p:nvPr/>
        </p:nvSpPr>
        <p:spPr>
          <a:xfrm>
            <a:off x="132107" y="3689458"/>
            <a:ext cx="47282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Adaptive trial with response adaptive randomization</a:t>
            </a:r>
          </a:p>
        </p:txBody>
      </p:sp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209826D3-87B5-4208-9715-90B658B5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3359" y="4109255"/>
            <a:ext cx="471462" cy="471462"/>
          </a:xfrm>
          <a:prstGeom prst="rect">
            <a:avLst/>
          </a:prstGeom>
        </p:spPr>
      </p:pic>
      <p:pic>
        <p:nvPicPr>
          <p:cNvPr id="63" name="Graphic 62" descr="Man with solid fill">
            <a:extLst>
              <a:ext uri="{FF2B5EF4-FFF2-40B4-BE49-F238E27FC236}">
                <a16:creationId xmlns:a16="http://schemas.microsoft.com/office/drawing/2014/main" id="{AA0408C4-D2F7-A8E7-D366-B37E418D4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2878" y="4109255"/>
            <a:ext cx="471462" cy="471462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A1D6CC-D22F-DFD2-4001-0C9B00ECD369}"/>
              </a:ext>
            </a:extLst>
          </p:cNvPr>
          <p:cNvCxnSpPr/>
          <p:nvPr/>
        </p:nvCxnSpPr>
        <p:spPr>
          <a:xfrm>
            <a:off x="2402548" y="4000505"/>
            <a:ext cx="0" cy="12042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Man with solid fill">
            <a:extLst>
              <a:ext uri="{FF2B5EF4-FFF2-40B4-BE49-F238E27FC236}">
                <a16:creationId xmlns:a16="http://schemas.microsoft.com/office/drawing/2014/main" id="{BFD64781-12D7-A5C1-5A75-010F8B2E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16" y="6541857"/>
            <a:ext cx="471462" cy="471462"/>
          </a:xfrm>
          <a:prstGeom prst="rect">
            <a:avLst/>
          </a:prstGeom>
        </p:spPr>
      </p:pic>
      <p:pic>
        <p:nvPicPr>
          <p:cNvPr id="118" name="Graphic 117" descr="Man with solid fill">
            <a:extLst>
              <a:ext uri="{FF2B5EF4-FFF2-40B4-BE49-F238E27FC236}">
                <a16:creationId xmlns:a16="http://schemas.microsoft.com/office/drawing/2014/main" id="{9B0702F5-CB9E-C563-9FE3-FD942278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716" y="5887955"/>
            <a:ext cx="471462" cy="471462"/>
          </a:xfrm>
          <a:prstGeom prst="rect">
            <a:avLst/>
          </a:prstGeom>
        </p:spPr>
      </p:pic>
      <p:pic>
        <p:nvPicPr>
          <p:cNvPr id="119" name="Graphic 118" descr="Man with solid fill">
            <a:extLst>
              <a:ext uri="{FF2B5EF4-FFF2-40B4-BE49-F238E27FC236}">
                <a16:creationId xmlns:a16="http://schemas.microsoft.com/office/drawing/2014/main" id="{656FDA95-F760-09D1-2213-59900B9D8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6014" y="6541857"/>
            <a:ext cx="471462" cy="471462"/>
          </a:xfrm>
          <a:prstGeom prst="rect">
            <a:avLst/>
          </a:prstGeom>
        </p:spPr>
      </p:pic>
      <p:pic>
        <p:nvPicPr>
          <p:cNvPr id="120" name="Graphic 119" descr="Man with solid fill">
            <a:extLst>
              <a:ext uri="{FF2B5EF4-FFF2-40B4-BE49-F238E27FC236}">
                <a16:creationId xmlns:a16="http://schemas.microsoft.com/office/drawing/2014/main" id="{3A91916A-3B86-05A5-BC1F-388476E0E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6014" y="5887955"/>
            <a:ext cx="471462" cy="471462"/>
          </a:xfrm>
          <a:prstGeom prst="rect">
            <a:avLst/>
          </a:prstGeom>
        </p:spPr>
      </p:pic>
      <p:pic>
        <p:nvPicPr>
          <p:cNvPr id="121" name="Graphic 120" descr="Man with solid fill">
            <a:extLst>
              <a:ext uri="{FF2B5EF4-FFF2-40B4-BE49-F238E27FC236}">
                <a16:creationId xmlns:a16="http://schemas.microsoft.com/office/drawing/2014/main" id="{0D9F0CE9-5477-9A74-20F1-3034ACA45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8559" y="6541857"/>
            <a:ext cx="471462" cy="471462"/>
          </a:xfrm>
          <a:prstGeom prst="rect">
            <a:avLst/>
          </a:prstGeom>
        </p:spPr>
      </p:pic>
      <p:pic>
        <p:nvPicPr>
          <p:cNvPr id="122" name="Graphic 121" descr="Man with solid fill">
            <a:extLst>
              <a:ext uri="{FF2B5EF4-FFF2-40B4-BE49-F238E27FC236}">
                <a16:creationId xmlns:a16="http://schemas.microsoft.com/office/drawing/2014/main" id="{178FB81F-3004-1ED5-6F89-F281A1305A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8559" y="5887955"/>
            <a:ext cx="471462" cy="471462"/>
          </a:xfrm>
          <a:prstGeom prst="rect">
            <a:avLst/>
          </a:prstGeom>
        </p:spPr>
      </p:pic>
      <p:pic>
        <p:nvPicPr>
          <p:cNvPr id="123" name="Graphic 122" descr="Man with solid fill">
            <a:extLst>
              <a:ext uri="{FF2B5EF4-FFF2-40B4-BE49-F238E27FC236}">
                <a16:creationId xmlns:a16="http://schemas.microsoft.com/office/drawing/2014/main" id="{689A07F4-9123-E06C-8518-D39AC9EC10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777" y="6541857"/>
            <a:ext cx="471462" cy="471462"/>
          </a:xfrm>
          <a:prstGeom prst="rect">
            <a:avLst/>
          </a:prstGeom>
        </p:spPr>
      </p:pic>
      <p:pic>
        <p:nvPicPr>
          <p:cNvPr id="124" name="Graphic 123" descr="Man with solid fill">
            <a:extLst>
              <a:ext uri="{FF2B5EF4-FFF2-40B4-BE49-F238E27FC236}">
                <a16:creationId xmlns:a16="http://schemas.microsoft.com/office/drawing/2014/main" id="{D333D763-6279-C573-AECF-9E99E6C1A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9777" y="5887955"/>
            <a:ext cx="471462" cy="471462"/>
          </a:xfrm>
          <a:prstGeom prst="rect">
            <a:avLst/>
          </a:prstGeom>
        </p:spPr>
      </p:pic>
      <p:pic>
        <p:nvPicPr>
          <p:cNvPr id="125" name="Graphic 124" descr="Man with solid fill">
            <a:extLst>
              <a:ext uri="{FF2B5EF4-FFF2-40B4-BE49-F238E27FC236}">
                <a16:creationId xmlns:a16="http://schemas.microsoft.com/office/drawing/2014/main" id="{55779CDA-DFB3-E06B-B888-5D55FB2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21" y="6541857"/>
            <a:ext cx="471462" cy="471462"/>
          </a:xfrm>
          <a:prstGeom prst="rect">
            <a:avLst/>
          </a:prstGeom>
        </p:spPr>
      </p:pic>
      <p:pic>
        <p:nvPicPr>
          <p:cNvPr id="126" name="Graphic 125" descr="Man with solid fill">
            <a:extLst>
              <a:ext uri="{FF2B5EF4-FFF2-40B4-BE49-F238E27FC236}">
                <a16:creationId xmlns:a16="http://schemas.microsoft.com/office/drawing/2014/main" id="{375AA615-4773-9291-2B59-2995D6BCB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0084" y="5902408"/>
            <a:ext cx="471462" cy="471462"/>
          </a:xfrm>
          <a:prstGeom prst="rect">
            <a:avLst/>
          </a:prstGeom>
        </p:spPr>
      </p:pic>
      <p:pic>
        <p:nvPicPr>
          <p:cNvPr id="127" name="Graphic 126" descr="Man with solid fill">
            <a:extLst>
              <a:ext uri="{FF2B5EF4-FFF2-40B4-BE49-F238E27FC236}">
                <a16:creationId xmlns:a16="http://schemas.microsoft.com/office/drawing/2014/main" id="{86273930-57CE-9B73-8ED9-A38110D34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233" y="6541857"/>
            <a:ext cx="471462" cy="471462"/>
          </a:xfrm>
          <a:prstGeom prst="rect">
            <a:avLst/>
          </a:prstGeom>
        </p:spPr>
      </p:pic>
      <p:pic>
        <p:nvPicPr>
          <p:cNvPr id="128" name="Graphic 127" descr="Man with solid fill">
            <a:extLst>
              <a:ext uri="{FF2B5EF4-FFF2-40B4-BE49-F238E27FC236}">
                <a16:creationId xmlns:a16="http://schemas.microsoft.com/office/drawing/2014/main" id="{EBC47CC3-B8C5-10DE-6391-4F39A97C4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7233" y="5887955"/>
            <a:ext cx="471462" cy="471462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D450ED7-20A0-3ADE-D190-A889DB995148}"/>
              </a:ext>
            </a:extLst>
          </p:cNvPr>
          <p:cNvCxnSpPr>
            <a:stCxn id="118" idx="3"/>
            <a:endCxn id="120" idx="1"/>
          </p:cNvCxnSpPr>
          <p:nvPr/>
        </p:nvCxnSpPr>
        <p:spPr>
          <a:xfrm>
            <a:off x="1084180" y="6123686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572AED-BFEB-F9D0-1269-A49EE06121DB}"/>
              </a:ext>
            </a:extLst>
          </p:cNvPr>
          <p:cNvCxnSpPr/>
          <p:nvPr/>
        </p:nvCxnSpPr>
        <p:spPr>
          <a:xfrm>
            <a:off x="1084180" y="6757121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8A0DF91-EB3E-09C8-94F1-950A349A444B}"/>
              </a:ext>
            </a:extLst>
          </p:cNvPr>
          <p:cNvCxnSpPr/>
          <p:nvPr/>
        </p:nvCxnSpPr>
        <p:spPr>
          <a:xfrm>
            <a:off x="3125398" y="6123686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63F6CF3-518F-6837-62E7-7332F9920770}"/>
              </a:ext>
            </a:extLst>
          </p:cNvPr>
          <p:cNvCxnSpPr/>
          <p:nvPr/>
        </p:nvCxnSpPr>
        <p:spPr>
          <a:xfrm>
            <a:off x="3125398" y="6743001"/>
            <a:ext cx="13118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C10920E-4FF1-04E3-FC13-FC256F4C59F5}"/>
              </a:ext>
            </a:extLst>
          </p:cNvPr>
          <p:cNvSpPr txBox="1"/>
          <p:nvPr/>
        </p:nvSpPr>
        <p:spPr>
          <a:xfrm>
            <a:off x="1046100" y="5871339"/>
            <a:ext cx="11144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Intervention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308A72-1E48-EC62-928D-3B1A05949B57}"/>
              </a:ext>
            </a:extLst>
          </p:cNvPr>
          <p:cNvSpPr txBox="1"/>
          <p:nvPr/>
        </p:nvSpPr>
        <p:spPr>
          <a:xfrm>
            <a:off x="1005989" y="6487691"/>
            <a:ext cx="13939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Comparison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FE46489-EA58-EADD-621F-EFCC9D0FBC2A}"/>
              </a:ext>
            </a:extLst>
          </p:cNvPr>
          <p:cNvSpPr txBox="1"/>
          <p:nvPr/>
        </p:nvSpPr>
        <p:spPr>
          <a:xfrm>
            <a:off x="177943" y="5461755"/>
            <a:ext cx="42440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dirty="0"/>
              <a:t>Adaptive trial with adaptive enrichment design</a:t>
            </a:r>
          </a:p>
        </p:txBody>
      </p:sp>
      <p:pic>
        <p:nvPicPr>
          <p:cNvPr id="114" name="Graphic 113" descr="Man with solid fill">
            <a:extLst>
              <a:ext uri="{FF2B5EF4-FFF2-40B4-BE49-F238E27FC236}">
                <a16:creationId xmlns:a16="http://schemas.microsoft.com/office/drawing/2014/main" id="{51F981E4-B890-AFDC-8524-277A8E23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194" y="5881552"/>
            <a:ext cx="471462" cy="471462"/>
          </a:xfrm>
          <a:prstGeom prst="rect">
            <a:avLst/>
          </a:prstGeom>
        </p:spPr>
      </p:pic>
      <p:pic>
        <p:nvPicPr>
          <p:cNvPr id="115" name="Graphic 114" descr="Man with solid fill">
            <a:extLst>
              <a:ext uri="{FF2B5EF4-FFF2-40B4-BE49-F238E27FC236}">
                <a16:creationId xmlns:a16="http://schemas.microsoft.com/office/drawing/2014/main" id="{958DE2CD-BBDE-3D35-EE1E-861508A2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1028" y="5910458"/>
            <a:ext cx="471462" cy="471462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0C1A65C-50A6-A1E9-E289-7166644A2282}"/>
              </a:ext>
            </a:extLst>
          </p:cNvPr>
          <p:cNvCxnSpPr/>
          <p:nvPr/>
        </p:nvCxnSpPr>
        <p:spPr>
          <a:xfrm>
            <a:off x="2448383" y="5772802"/>
            <a:ext cx="0" cy="12042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phic 135" descr="Man with solid fill">
            <a:extLst>
              <a:ext uri="{FF2B5EF4-FFF2-40B4-BE49-F238E27FC236}">
                <a16:creationId xmlns:a16="http://schemas.microsoft.com/office/drawing/2014/main" id="{9069F879-C4E8-04A8-FBAE-35FCBE9E2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472" y="5921195"/>
            <a:ext cx="471462" cy="471462"/>
          </a:xfrm>
          <a:prstGeom prst="rect">
            <a:avLst/>
          </a:prstGeom>
        </p:spPr>
      </p:pic>
      <p:pic>
        <p:nvPicPr>
          <p:cNvPr id="137" name="Graphic 136" descr="Man with solid fill">
            <a:extLst>
              <a:ext uri="{FF2B5EF4-FFF2-40B4-BE49-F238E27FC236}">
                <a16:creationId xmlns:a16="http://schemas.microsoft.com/office/drawing/2014/main" id="{3BD0252B-9910-A3A4-BE56-356897EDB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78" y="5918580"/>
            <a:ext cx="471462" cy="459234"/>
          </a:xfrm>
          <a:prstGeom prst="rect">
            <a:avLst/>
          </a:prstGeom>
        </p:spPr>
      </p:pic>
      <p:pic>
        <p:nvPicPr>
          <p:cNvPr id="138" name="Graphic 137" descr="Man with solid fill">
            <a:extLst>
              <a:ext uri="{FF2B5EF4-FFF2-40B4-BE49-F238E27FC236}">
                <a16:creationId xmlns:a16="http://schemas.microsoft.com/office/drawing/2014/main" id="{056C583A-19C9-7EBC-CEC4-8367086D02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291" y="6545322"/>
            <a:ext cx="471462" cy="449400"/>
          </a:xfrm>
          <a:prstGeom prst="rect">
            <a:avLst/>
          </a:prstGeom>
        </p:spPr>
      </p:pic>
      <p:pic>
        <p:nvPicPr>
          <p:cNvPr id="139" name="Graphic 138" descr="Man with solid fill">
            <a:extLst>
              <a:ext uri="{FF2B5EF4-FFF2-40B4-BE49-F238E27FC236}">
                <a16:creationId xmlns:a16="http://schemas.microsoft.com/office/drawing/2014/main" id="{FBA32FF2-9CF8-FFF6-278C-C0DC32D47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983" y="6544535"/>
            <a:ext cx="471462" cy="474293"/>
          </a:xfrm>
          <a:prstGeom prst="rect">
            <a:avLst/>
          </a:prstGeom>
        </p:spPr>
      </p:pic>
      <p:pic>
        <p:nvPicPr>
          <p:cNvPr id="140" name="Graphic 139" descr="Man with solid fill">
            <a:extLst>
              <a:ext uri="{FF2B5EF4-FFF2-40B4-BE49-F238E27FC236}">
                <a16:creationId xmlns:a16="http://schemas.microsoft.com/office/drawing/2014/main" id="{CADE7175-F966-BB7A-8A2D-A5C8E7EA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2094" y="6523260"/>
            <a:ext cx="471462" cy="471462"/>
          </a:xfrm>
          <a:prstGeom prst="rect">
            <a:avLst/>
          </a:prstGeom>
        </p:spPr>
      </p:pic>
      <p:pic>
        <p:nvPicPr>
          <p:cNvPr id="141" name="Graphic 140" descr="Man with solid fill">
            <a:extLst>
              <a:ext uri="{FF2B5EF4-FFF2-40B4-BE49-F238E27FC236}">
                <a16:creationId xmlns:a16="http://schemas.microsoft.com/office/drawing/2014/main" id="{FEE7FD9C-6F5F-9723-DC58-6F5442EC6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2396" y="6541857"/>
            <a:ext cx="471462" cy="471462"/>
          </a:xfrm>
          <a:prstGeom prst="rect">
            <a:avLst/>
          </a:prstGeom>
        </p:spPr>
      </p:pic>
      <p:pic>
        <p:nvPicPr>
          <p:cNvPr id="142" name="Graphic 141" descr="Man with solid fill">
            <a:extLst>
              <a:ext uri="{FF2B5EF4-FFF2-40B4-BE49-F238E27FC236}">
                <a16:creationId xmlns:a16="http://schemas.microsoft.com/office/drawing/2014/main" id="{35C4867D-DE01-4657-62DF-C04B99E8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151" y="5903339"/>
            <a:ext cx="471462" cy="471462"/>
          </a:xfrm>
          <a:prstGeom prst="rect">
            <a:avLst/>
          </a:prstGeom>
        </p:spPr>
      </p:pic>
      <p:pic>
        <p:nvPicPr>
          <p:cNvPr id="143" name="Graphic 142" descr="Man with solid fill">
            <a:extLst>
              <a:ext uri="{FF2B5EF4-FFF2-40B4-BE49-F238E27FC236}">
                <a16:creationId xmlns:a16="http://schemas.microsoft.com/office/drawing/2014/main" id="{30AF71E9-F223-3502-D6D8-FD3060E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920" y="5903339"/>
            <a:ext cx="471462" cy="471462"/>
          </a:xfrm>
          <a:prstGeom prst="rect">
            <a:avLst/>
          </a:prstGeom>
        </p:spPr>
      </p:pic>
      <p:pic>
        <p:nvPicPr>
          <p:cNvPr id="144" name="Graphic 143" descr="Man with solid fill">
            <a:extLst>
              <a:ext uri="{FF2B5EF4-FFF2-40B4-BE49-F238E27FC236}">
                <a16:creationId xmlns:a16="http://schemas.microsoft.com/office/drawing/2014/main" id="{85E0F8C1-3FD1-7BE8-3F30-4A41E590F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4627" y="6512951"/>
            <a:ext cx="471462" cy="471462"/>
          </a:xfrm>
          <a:prstGeom prst="rect">
            <a:avLst/>
          </a:prstGeom>
        </p:spPr>
      </p:pic>
      <p:pic>
        <p:nvPicPr>
          <p:cNvPr id="145" name="Graphic 144" descr="Man with solid fill">
            <a:extLst>
              <a:ext uri="{FF2B5EF4-FFF2-40B4-BE49-F238E27FC236}">
                <a16:creationId xmlns:a16="http://schemas.microsoft.com/office/drawing/2014/main" id="{8B4F4561-2D4D-9C5E-31C7-7F55DEF9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7988" y="6504901"/>
            <a:ext cx="471462" cy="471462"/>
          </a:xfrm>
          <a:prstGeom prst="rect">
            <a:avLst/>
          </a:prstGeom>
        </p:spPr>
      </p:pic>
      <p:sp>
        <p:nvSpPr>
          <p:cNvPr id="146" name="Oval 145">
            <a:extLst>
              <a:ext uri="{FF2B5EF4-FFF2-40B4-BE49-F238E27FC236}">
                <a16:creationId xmlns:a16="http://schemas.microsoft.com/office/drawing/2014/main" id="{E9C6C15F-2670-F0AF-47B7-3DDF5A226329}"/>
              </a:ext>
            </a:extLst>
          </p:cNvPr>
          <p:cNvSpPr/>
          <p:nvPr/>
        </p:nvSpPr>
        <p:spPr>
          <a:xfrm>
            <a:off x="1982300" y="2588910"/>
            <a:ext cx="743529" cy="23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4F29D38-53FB-6858-F7B0-2EAECC26D3EA}"/>
              </a:ext>
            </a:extLst>
          </p:cNvPr>
          <p:cNvSpPr/>
          <p:nvPr/>
        </p:nvSpPr>
        <p:spPr>
          <a:xfrm>
            <a:off x="1922408" y="6173578"/>
            <a:ext cx="743529" cy="23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SSR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EEC5947-5E68-595F-AA7F-50C52D87DE81}"/>
              </a:ext>
            </a:extLst>
          </p:cNvPr>
          <p:cNvSpPr/>
          <p:nvPr/>
        </p:nvSpPr>
        <p:spPr>
          <a:xfrm>
            <a:off x="1909634" y="6838194"/>
            <a:ext cx="743529" cy="23634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SSR</a:t>
            </a:r>
          </a:p>
        </p:txBody>
      </p:sp>
    </p:spTree>
    <p:extLst>
      <p:ext uri="{BB962C8B-B14F-4D97-AF65-F5344CB8AC3E}">
        <p14:creationId xmlns:p14="http://schemas.microsoft.com/office/powerpoint/2010/main" val="202849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118</TotalTime>
  <Words>64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13</cp:revision>
  <dcterms:created xsi:type="dcterms:W3CDTF">2023-03-20T13:15:18Z</dcterms:created>
  <dcterms:modified xsi:type="dcterms:W3CDTF">2023-06-21T09:12:50Z</dcterms:modified>
</cp:coreProperties>
</file>