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46"/>
  </p:notesMasterIdLst>
  <p:handoutMasterIdLst>
    <p:handoutMasterId r:id="rId47"/>
  </p:handoutMasterIdLst>
  <p:sldIdLst>
    <p:sldId id="257" r:id="rId2"/>
    <p:sldId id="321" r:id="rId3"/>
    <p:sldId id="339" r:id="rId4"/>
    <p:sldId id="349" r:id="rId5"/>
    <p:sldId id="259" r:id="rId6"/>
    <p:sldId id="322" r:id="rId7"/>
    <p:sldId id="260" r:id="rId8"/>
    <p:sldId id="261" r:id="rId9"/>
    <p:sldId id="262" r:id="rId10"/>
    <p:sldId id="263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341" r:id="rId24"/>
    <p:sldId id="348" r:id="rId25"/>
    <p:sldId id="277" r:id="rId26"/>
    <p:sldId id="279" r:id="rId27"/>
    <p:sldId id="282" r:id="rId28"/>
    <p:sldId id="340" r:id="rId29"/>
    <p:sldId id="284" r:id="rId30"/>
    <p:sldId id="285" r:id="rId31"/>
    <p:sldId id="286" r:id="rId32"/>
    <p:sldId id="287" r:id="rId33"/>
    <p:sldId id="288" r:id="rId34"/>
    <p:sldId id="323" r:id="rId35"/>
    <p:sldId id="350" r:id="rId36"/>
    <p:sldId id="351" r:id="rId37"/>
    <p:sldId id="324" r:id="rId38"/>
    <p:sldId id="328" r:id="rId39"/>
    <p:sldId id="296" r:id="rId40"/>
    <p:sldId id="329" r:id="rId41"/>
    <p:sldId id="331" r:id="rId42"/>
    <p:sldId id="303" r:id="rId43"/>
    <p:sldId id="304" r:id="rId44"/>
    <p:sldId id="318" r:id="rId45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521415D9-36F7-43E2-AB2F-B90AF26B5E84}">
      <p14:sectionLst xmlns:p14="http://schemas.microsoft.com/office/powerpoint/2010/main">
        <p14:section name="Overview" id="{9C1CAAD1-0AB0-0849-BD75-BEB7308285E3}">
          <p14:sldIdLst>
            <p14:sldId id="257"/>
            <p14:sldId id="321"/>
            <p14:sldId id="339"/>
            <p14:sldId id="349"/>
          </p14:sldIdLst>
        </p14:section>
        <p14:section name="Data Model" id="{7C811E5B-D14B-DA41-A024-A2D643E9A106}">
          <p14:sldIdLst>
            <p14:sldId id="259"/>
            <p14:sldId id="322"/>
            <p14:sldId id="260"/>
            <p14:sldId id="261"/>
            <p14:sldId id="262"/>
            <p14:sldId id="263"/>
            <p14:sldId id="265"/>
            <p14:sldId id="266"/>
            <p14:sldId id="267"/>
          </p14:sldIdLst>
        </p14:section>
        <p14:section name="Individuals and Values" id="{C666495A-2FA1-EB43-A4BD-F04A7F9C426F}">
          <p14:sldIdLst>
            <p14:sldId id="268"/>
            <p14:sldId id="269"/>
            <p14:sldId id="270"/>
            <p14:sldId id="271"/>
            <p14:sldId id="272"/>
          </p14:sldIdLst>
        </p14:section>
        <p14:section name="Functors" id="{FBBFBAFD-A4D2-C24C-BDC8-8D435E8D956F}">
          <p14:sldIdLst>
            <p14:sldId id="273"/>
            <p14:sldId id="274"/>
            <p14:sldId id="275"/>
          </p14:sldIdLst>
        </p14:section>
        <p14:section name="relational functors" id="{0C1FD595-E363-474E-B664-7999BE6F8F4B}">
          <p14:sldIdLst>
            <p14:sldId id="276"/>
            <p14:sldId id="341"/>
            <p14:sldId id="348"/>
            <p14:sldId id="277"/>
            <p14:sldId id="279"/>
            <p14:sldId id="282"/>
          </p14:sldIdLst>
        </p14:section>
        <p14:section name="Possible Worlds" id="{61DFFB95-4209-6F46-A4D9-CDD7B3C0F60B}">
          <p14:sldIdLst>
            <p14:sldId id="340"/>
            <p14:sldId id="284"/>
            <p14:sldId id="285"/>
            <p14:sldId id="286"/>
            <p14:sldId id="287"/>
          </p14:sldIdLst>
        </p14:section>
        <p14:section name="Tabular Representation" id="{B369B4F9-09CB-524B-9D78-DBAF5FDB8407}">
          <p14:sldIdLst>
            <p14:sldId id="288"/>
            <p14:sldId id="323"/>
            <p14:sldId id="350"/>
            <p14:sldId id="351"/>
            <p14:sldId id="324"/>
          </p14:sldIdLst>
        </p14:section>
        <p14:section name="Data Tables Unary Functors" id="{FC5B81D8-C3BB-2F4C-B748-84C8EB16439B}">
          <p14:sldIdLst>
            <p14:sldId id="328"/>
            <p14:sldId id="296"/>
          </p14:sldIdLst>
        </p14:section>
        <p14:section name="Data Tables Relational Functors" id="{DB019DB6-9C44-D648-A048-B5B3EE13825A}">
          <p14:sldIdLst>
            <p14:sldId id="329"/>
            <p14:sldId id="331"/>
            <p14:sldId id="303"/>
            <p14:sldId id="304"/>
            <p14:sldId id="318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996" autoAdjust="0"/>
  </p:normalViewPr>
  <p:slideViewPr>
    <p:cSldViewPr snapToGrid="0" snapToObjects="1">
      <p:cViewPr varScale="1">
        <p:scale>
          <a:sx n="152" d="100"/>
          <a:sy n="152" d="100"/>
        </p:scale>
        <p:origin x="-172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notesMaster" Target="notesMasters/notesMaster1.xml"/><Relationship Id="rId47" Type="http://schemas.openxmlformats.org/officeDocument/2006/relationships/handoutMaster" Target="handoutMasters/handoutMaster1.xml"/><Relationship Id="rId48" Type="http://schemas.openxmlformats.org/officeDocument/2006/relationships/printerSettings" Target="printerSettings/printerSettings1.bin"/><Relationship Id="rId49" Type="http://schemas.openxmlformats.org/officeDocument/2006/relationships/presProps" Target="presProp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50" Type="http://schemas.openxmlformats.org/officeDocument/2006/relationships/viewProps" Target="viewProps.xml"/><Relationship Id="rId51" Type="http://schemas.openxmlformats.org/officeDocument/2006/relationships/theme" Target="theme/theme1.xml"/><Relationship Id="rId5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42CED8E-00F3-EA4F-84B1-0659474FA5B6}" type="doc">
      <dgm:prSet loTypeId="urn:microsoft.com/office/officeart/2005/8/layout/process1" loCatId="" qsTypeId="urn:microsoft.com/office/officeart/2005/8/quickstyle/simple4" qsCatId="simple" csTypeId="urn:microsoft.com/office/officeart/2005/8/colors/accent1_2" csCatId="accent1" phldr="1"/>
      <dgm:spPr/>
    </dgm:pt>
    <dgm:pt modelId="{DFC6135F-7CF9-C145-9F6E-3E8805AD12CB}">
      <dgm:prSet phldrT="[Text]"/>
      <dgm:spPr/>
      <dgm:t>
        <a:bodyPr/>
        <a:lstStyle/>
        <a:p>
          <a:r>
            <a:rPr lang="en-US" dirty="0" err="1" smtClean="0"/>
            <a:t>arity</a:t>
          </a:r>
          <a:r>
            <a:rPr lang="en-US" dirty="0" smtClean="0"/>
            <a:t> &gt; 1</a:t>
          </a:r>
          <a:endParaRPr lang="en-US" dirty="0"/>
        </a:p>
      </dgm:t>
    </dgm:pt>
    <dgm:pt modelId="{F8961CEC-A03A-904F-BD0D-F8A87E665C9A}" type="parTrans" cxnId="{9C42013A-DCC4-C848-8346-4A16CF1BD965}">
      <dgm:prSet/>
      <dgm:spPr/>
      <dgm:t>
        <a:bodyPr/>
        <a:lstStyle/>
        <a:p>
          <a:endParaRPr lang="en-US"/>
        </a:p>
      </dgm:t>
    </dgm:pt>
    <dgm:pt modelId="{E629415B-17C5-DC45-AB5D-F0A9BA21609B}" type="sibTrans" cxnId="{9C42013A-DCC4-C848-8346-4A16CF1BD965}">
      <dgm:prSet/>
      <dgm:spPr/>
      <dgm:t>
        <a:bodyPr/>
        <a:lstStyle/>
        <a:p>
          <a:endParaRPr lang="en-US"/>
        </a:p>
      </dgm:t>
    </dgm:pt>
    <dgm:pt modelId="{06E114E0-DF4A-CB45-8379-7711BE949D4E}">
      <dgm:prSet phldrT="[Text]"/>
      <dgm:spPr/>
      <dgm:t>
        <a:bodyPr/>
        <a:lstStyle/>
        <a:p>
          <a:r>
            <a:rPr lang="en-US" dirty="0" smtClean="0"/>
            <a:t>shared arguments</a:t>
          </a:r>
          <a:endParaRPr lang="en-US" dirty="0"/>
        </a:p>
      </dgm:t>
    </dgm:pt>
    <dgm:pt modelId="{69EA693E-4E3A-EF41-AB81-16ACF9EBEEF2}" type="parTrans" cxnId="{767A00E5-018C-8746-B74B-0870A0E9E140}">
      <dgm:prSet/>
      <dgm:spPr/>
      <dgm:t>
        <a:bodyPr/>
        <a:lstStyle/>
        <a:p>
          <a:endParaRPr lang="en-US"/>
        </a:p>
      </dgm:t>
    </dgm:pt>
    <dgm:pt modelId="{7BF2DBAE-3E36-F54B-8E78-E7AB00347052}" type="sibTrans" cxnId="{767A00E5-018C-8746-B74B-0870A0E9E140}">
      <dgm:prSet/>
      <dgm:spPr/>
      <dgm:t>
        <a:bodyPr/>
        <a:lstStyle/>
        <a:p>
          <a:endParaRPr lang="en-US"/>
        </a:p>
      </dgm:t>
    </dgm:pt>
    <dgm:pt modelId="{3DE6A2F2-7722-2A4E-B0B6-AAA92806D321}">
      <dgm:prSet phldrT="[Text]"/>
      <dgm:spPr/>
      <dgm:t>
        <a:bodyPr/>
        <a:lstStyle/>
        <a:p>
          <a:r>
            <a:rPr lang="en-US" dirty="0" smtClean="0"/>
            <a:t>dependencies among </a:t>
          </a:r>
          <a:r>
            <a:rPr lang="en-US" dirty="0" err="1" smtClean="0"/>
            <a:t>functor</a:t>
          </a:r>
          <a:r>
            <a:rPr lang="en-US" dirty="0" smtClean="0"/>
            <a:t> values</a:t>
          </a:r>
          <a:endParaRPr lang="en-US" dirty="0"/>
        </a:p>
      </dgm:t>
    </dgm:pt>
    <dgm:pt modelId="{7C4C0024-C1E3-6E43-88F8-51D69A2629B0}" type="parTrans" cxnId="{B73B7094-E4F9-864D-ACE0-58E3500BD561}">
      <dgm:prSet/>
      <dgm:spPr/>
      <dgm:t>
        <a:bodyPr/>
        <a:lstStyle/>
        <a:p>
          <a:endParaRPr lang="en-US"/>
        </a:p>
      </dgm:t>
    </dgm:pt>
    <dgm:pt modelId="{C5064C47-F165-E14E-AEC4-BD3A088FEC0C}" type="sibTrans" cxnId="{B73B7094-E4F9-864D-ACE0-58E3500BD561}">
      <dgm:prSet/>
      <dgm:spPr/>
      <dgm:t>
        <a:bodyPr/>
        <a:lstStyle/>
        <a:p>
          <a:endParaRPr lang="en-US"/>
        </a:p>
      </dgm:t>
    </dgm:pt>
    <dgm:pt modelId="{2C2E7B04-860D-5B4B-B1C0-E72C9A834FFF}" type="pres">
      <dgm:prSet presAssocID="{042CED8E-00F3-EA4F-84B1-0659474FA5B6}" presName="Name0" presStyleCnt="0">
        <dgm:presLayoutVars>
          <dgm:dir/>
          <dgm:resizeHandles val="exact"/>
        </dgm:presLayoutVars>
      </dgm:prSet>
      <dgm:spPr/>
    </dgm:pt>
    <dgm:pt modelId="{2C9819A9-2317-3840-9C47-C38B2C86B2A8}" type="pres">
      <dgm:prSet presAssocID="{DFC6135F-7CF9-C145-9F6E-3E8805AD12CB}" presName="node" presStyleLbl="node1" presStyleIdx="0" presStyleCnt="3" custLinFactNeighborX="-286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7EC9E31-51E6-BD4A-92E0-42FDC6CB2AA2}" type="pres">
      <dgm:prSet presAssocID="{E629415B-17C5-DC45-AB5D-F0A9BA21609B}" presName="sibTrans" presStyleLbl="sibTrans2D1" presStyleIdx="0" presStyleCnt="2"/>
      <dgm:spPr/>
      <dgm:t>
        <a:bodyPr/>
        <a:lstStyle/>
        <a:p>
          <a:endParaRPr lang="en-US"/>
        </a:p>
      </dgm:t>
    </dgm:pt>
    <dgm:pt modelId="{BB88073E-3B15-204C-9F0C-C42E34C55601}" type="pres">
      <dgm:prSet presAssocID="{E629415B-17C5-DC45-AB5D-F0A9BA21609B}" presName="connectorText" presStyleLbl="sibTrans2D1" presStyleIdx="0" presStyleCnt="2"/>
      <dgm:spPr/>
      <dgm:t>
        <a:bodyPr/>
        <a:lstStyle/>
        <a:p>
          <a:endParaRPr lang="en-US"/>
        </a:p>
      </dgm:t>
    </dgm:pt>
    <dgm:pt modelId="{FF9B0C14-F923-9749-BB19-2B00A80942EF}" type="pres">
      <dgm:prSet presAssocID="{06E114E0-DF4A-CB45-8379-7711BE949D4E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666E447-A964-DC4A-9282-E7B7DBF6B721}" type="pres">
      <dgm:prSet presAssocID="{7BF2DBAE-3E36-F54B-8E78-E7AB00347052}" presName="sibTrans" presStyleLbl="sibTrans2D1" presStyleIdx="1" presStyleCnt="2"/>
      <dgm:spPr/>
      <dgm:t>
        <a:bodyPr/>
        <a:lstStyle/>
        <a:p>
          <a:endParaRPr lang="en-US"/>
        </a:p>
      </dgm:t>
    </dgm:pt>
    <dgm:pt modelId="{E156A3F7-DE24-3146-A0CC-45E391D1A370}" type="pres">
      <dgm:prSet presAssocID="{7BF2DBAE-3E36-F54B-8E78-E7AB00347052}" presName="connectorText" presStyleLbl="sibTrans2D1" presStyleIdx="1" presStyleCnt="2"/>
      <dgm:spPr/>
      <dgm:t>
        <a:bodyPr/>
        <a:lstStyle/>
        <a:p>
          <a:endParaRPr lang="en-US"/>
        </a:p>
      </dgm:t>
    </dgm:pt>
    <dgm:pt modelId="{678E3908-2ACE-E64F-BE40-EA2E05B6871D}" type="pres">
      <dgm:prSet presAssocID="{3DE6A2F2-7722-2A4E-B0B6-AAA92806D321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38478CF-E3B5-1741-A246-91380C5A8380}" type="presOf" srcId="{7BF2DBAE-3E36-F54B-8E78-E7AB00347052}" destId="{9666E447-A964-DC4A-9282-E7B7DBF6B721}" srcOrd="0" destOrd="0" presId="urn:microsoft.com/office/officeart/2005/8/layout/process1"/>
    <dgm:cxn modelId="{5E8A8E41-C3DB-6646-B5BC-F58BC8F28AD2}" type="presOf" srcId="{7BF2DBAE-3E36-F54B-8E78-E7AB00347052}" destId="{E156A3F7-DE24-3146-A0CC-45E391D1A370}" srcOrd="1" destOrd="0" presId="urn:microsoft.com/office/officeart/2005/8/layout/process1"/>
    <dgm:cxn modelId="{E106EC19-958F-694E-BE1D-2B941EA9AEBD}" type="presOf" srcId="{06E114E0-DF4A-CB45-8379-7711BE949D4E}" destId="{FF9B0C14-F923-9749-BB19-2B00A80942EF}" srcOrd="0" destOrd="0" presId="urn:microsoft.com/office/officeart/2005/8/layout/process1"/>
    <dgm:cxn modelId="{75136605-93F4-EB4F-8B52-7B30262C6C43}" type="presOf" srcId="{DFC6135F-7CF9-C145-9F6E-3E8805AD12CB}" destId="{2C9819A9-2317-3840-9C47-C38B2C86B2A8}" srcOrd="0" destOrd="0" presId="urn:microsoft.com/office/officeart/2005/8/layout/process1"/>
    <dgm:cxn modelId="{9C42013A-DCC4-C848-8346-4A16CF1BD965}" srcId="{042CED8E-00F3-EA4F-84B1-0659474FA5B6}" destId="{DFC6135F-7CF9-C145-9F6E-3E8805AD12CB}" srcOrd="0" destOrd="0" parTransId="{F8961CEC-A03A-904F-BD0D-F8A87E665C9A}" sibTransId="{E629415B-17C5-DC45-AB5D-F0A9BA21609B}"/>
    <dgm:cxn modelId="{22627D41-1B6F-514F-BF15-3327353AD1EB}" type="presOf" srcId="{042CED8E-00F3-EA4F-84B1-0659474FA5B6}" destId="{2C2E7B04-860D-5B4B-B1C0-E72C9A834FFF}" srcOrd="0" destOrd="0" presId="urn:microsoft.com/office/officeart/2005/8/layout/process1"/>
    <dgm:cxn modelId="{B73B7094-E4F9-864D-ACE0-58E3500BD561}" srcId="{042CED8E-00F3-EA4F-84B1-0659474FA5B6}" destId="{3DE6A2F2-7722-2A4E-B0B6-AAA92806D321}" srcOrd="2" destOrd="0" parTransId="{7C4C0024-C1E3-6E43-88F8-51D69A2629B0}" sibTransId="{C5064C47-F165-E14E-AEC4-BD3A088FEC0C}"/>
    <dgm:cxn modelId="{767A00E5-018C-8746-B74B-0870A0E9E140}" srcId="{042CED8E-00F3-EA4F-84B1-0659474FA5B6}" destId="{06E114E0-DF4A-CB45-8379-7711BE949D4E}" srcOrd="1" destOrd="0" parTransId="{69EA693E-4E3A-EF41-AB81-16ACF9EBEEF2}" sibTransId="{7BF2DBAE-3E36-F54B-8E78-E7AB00347052}"/>
    <dgm:cxn modelId="{BCCBFA96-721D-214C-AD33-60466E87352A}" type="presOf" srcId="{E629415B-17C5-DC45-AB5D-F0A9BA21609B}" destId="{B7EC9E31-51E6-BD4A-92E0-42FDC6CB2AA2}" srcOrd="0" destOrd="0" presId="urn:microsoft.com/office/officeart/2005/8/layout/process1"/>
    <dgm:cxn modelId="{174CA9A9-AAEA-D64B-85F7-D26766143107}" type="presOf" srcId="{3DE6A2F2-7722-2A4E-B0B6-AAA92806D321}" destId="{678E3908-2ACE-E64F-BE40-EA2E05B6871D}" srcOrd="0" destOrd="0" presId="urn:microsoft.com/office/officeart/2005/8/layout/process1"/>
    <dgm:cxn modelId="{6355E6DF-3007-A34D-A924-19E85A237573}" type="presOf" srcId="{E629415B-17C5-DC45-AB5D-F0A9BA21609B}" destId="{BB88073E-3B15-204C-9F0C-C42E34C55601}" srcOrd="1" destOrd="0" presId="urn:microsoft.com/office/officeart/2005/8/layout/process1"/>
    <dgm:cxn modelId="{AC2E3A75-212E-134B-AE51-52F0ABBA5A1C}" type="presParOf" srcId="{2C2E7B04-860D-5B4B-B1C0-E72C9A834FFF}" destId="{2C9819A9-2317-3840-9C47-C38B2C86B2A8}" srcOrd="0" destOrd="0" presId="urn:microsoft.com/office/officeart/2005/8/layout/process1"/>
    <dgm:cxn modelId="{4BC82572-4D76-A242-BD1F-74E1B734BB0A}" type="presParOf" srcId="{2C2E7B04-860D-5B4B-B1C0-E72C9A834FFF}" destId="{B7EC9E31-51E6-BD4A-92E0-42FDC6CB2AA2}" srcOrd="1" destOrd="0" presId="urn:microsoft.com/office/officeart/2005/8/layout/process1"/>
    <dgm:cxn modelId="{80E14221-1644-CA48-9915-250F51DE3605}" type="presParOf" srcId="{B7EC9E31-51E6-BD4A-92E0-42FDC6CB2AA2}" destId="{BB88073E-3B15-204C-9F0C-C42E34C55601}" srcOrd="0" destOrd="0" presId="urn:microsoft.com/office/officeart/2005/8/layout/process1"/>
    <dgm:cxn modelId="{A189DC3D-7C66-CC42-BEC1-C390C7CF3350}" type="presParOf" srcId="{2C2E7B04-860D-5B4B-B1C0-E72C9A834FFF}" destId="{FF9B0C14-F923-9749-BB19-2B00A80942EF}" srcOrd="2" destOrd="0" presId="urn:microsoft.com/office/officeart/2005/8/layout/process1"/>
    <dgm:cxn modelId="{CC74CC82-B429-BE4A-9B25-9D9D57893260}" type="presParOf" srcId="{2C2E7B04-860D-5B4B-B1C0-E72C9A834FFF}" destId="{9666E447-A964-DC4A-9282-E7B7DBF6B721}" srcOrd="3" destOrd="0" presId="urn:microsoft.com/office/officeart/2005/8/layout/process1"/>
    <dgm:cxn modelId="{9F809432-DC16-5B49-817B-06C0D2CB99C2}" type="presParOf" srcId="{9666E447-A964-DC4A-9282-E7B7DBF6B721}" destId="{E156A3F7-DE24-3146-A0CC-45E391D1A370}" srcOrd="0" destOrd="0" presId="urn:microsoft.com/office/officeart/2005/8/layout/process1"/>
    <dgm:cxn modelId="{427E37E4-0223-DD4D-B96E-5F7BFE607899}" type="presParOf" srcId="{2C2E7B04-860D-5B4B-B1C0-E72C9A834FFF}" destId="{678E3908-2ACE-E64F-BE40-EA2E05B6871D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9819A9-2317-3840-9C47-C38B2C86B2A8}">
      <dsp:nvSpPr>
        <dsp:cNvPr id="0" name=""/>
        <dsp:cNvSpPr/>
      </dsp:nvSpPr>
      <dsp:spPr>
        <a:xfrm>
          <a:off x="0" y="1551582"/>
          <a:ext cx="1601390" cy="960834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22000"/>
                <a:satMod val="160000"/>
              </a:schemeClr>
              <a:schemeClr val="accent1">
                <a:hueOff val="0"/>
                <a:satOff val="0"/>
                <a:lumOff val="0"/>
                <a:alphaOff val="0"/>
                <a:shade val="45000"/>
                <a:satMod val="100000"/>
              </a:schemeClr>
            </a:duotone>
          </a:blip>
          <a:tile tx="0" ty="0" sx="65000" sy="65000" flip="none" algn="ctr"/>
        </a:blipFill>
        <a:ln>
          <a:noFill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err="1" smtClean="0"/>
            <a:t>arity</a:t>
          </a:r>
          <a:r>
            <a:rPr lang="en-US" sz="1800" kern="1200" dirty="0" smtClean="0"/>
            <a:t> &gt; 1</a:t>
          </a:r>
          <a:endParaRPr lang="en-US" sz="1800" kern="1200" dirty="0"/>
        </a:p>
      </dsp:txBody>
      <dsp:txXfrm>
        <a:off x="28142" y="1579724"/>
        <a:ext cx="1545106" cy="904550"/>
      </dsp:txXfrm>
    </dsp:sp>
    <dsp:sp modelId="{B7EC9E31-51E6-BD4A-92E0-42FDC6CB2AA2}">
      <dsp:nvSpPr>
        <dsp:cNvPr id="0" name=""/>
        <dsp:cNvSpPr/>
      </dsp:nvSpPr>
      <dsp:spPr>
        <a:xfrm>
          <a:off x="1762869" y="1833427"/>
          <a:ext cx="342334" cy="397144"/>
        </a:xfrm>
        <a:prstGeom prst="rightArrow">
          <a:avLst>
            <a:gd name="adj1" fmla="val 60000"/>
            <a:gd name="adj2" fmla="val 50000"/>
          </a:avLst>
        </a:prstGeom>
        <a:blipFill rotWithShape="0">
          <a:blip xmlns:r="http://schemas.openxmlformats.org/officeDocument/2006/relationships" r:embed="rId1">
            <a:duotone>
              <a:schemeClr val="accent1">
                <a:tint val="60000"/>
                <a:hueOff val="0"/>
                <a:satOff val="0"/>
                <a:lumOff val="0"/>
                <a:alphaOff val="0"/>
                <a:shade val="22000"/>
                <a:satMod val="160000"/>
              </a:schemeClr>
              <a:schemeClr val="accent1">
                <a:tint val="60000"/>
                <a:hueOff val="0"/>
                <a:satOff val="0"/>
                <a:lumOff val="0"/>
                <a:alphaOff val="0"/>
                <a:shade val="45000"/>
                <a:satMod val="100000"/>
              </a:schemeClr>
            </a:duotone>
          </a:blip>
          <a:tile tx="0" ty="0" sx="65000" sy="65000" flip="none" algn="ctr"/>
        </a:blipFill>
        <a:ln>
          <a:noFill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>
        <a:off x="1762869" y="1912856"/>
        <a:ext cx="239634" cy="238286"/>
      </dsp:txXfrm>
    </dsp:sp>
    <dsp:sp modelId="{FF9B0C14-F923-9749-BB19-2B00A80942EF}">
      <dsp:nvSpPr>
        <dsp:cNvPr id="0" name=""/>
        <dsp:cNvSpPr/>
      </dsp:nvSpPr>
      <dsp:spPr>
        <a:xfrm>
          <a:off x="2247304" y="1551582"/>
          <a:ext cx="1601390" cy="960834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22000"/>
                <a:satMod val="160000"/>
              </a:schemeClr>
              <a:schemeClr val="accent1">
                <a:hueOff val="0"/>
                <a:satOff val="0"/>
                <a:lumOff val="0"/>
                <a:alphaOff val="0"/>
                <a:shade val="45000"/>
                <a:satMod val="100000"/>
              </a:schemeClr>
            </a:duotone>
          </a:blip>
          <a:tile tx="0" ty="0" sx="65000" sy="65000" flip="none" algn="ctr"/>
        </a:blipFill>
        <a:ln>
          <a:noFill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shared arguments</a:t>
          </a:r>
          <a:endParaRPr lang="en-US" sz="1800" kern="1200" dirty="0"/>
        </a:p>
      </dsp:txBody>
      <dsp:txXfrm>
        <a:off x="2275446" y="1579724"/>
        <a:ext cx="1545106" cy="904550"/>
      </dsp:txXfrm>
    </dsp:sp>
    <dsp:sp modelId="{9666E447-A964-DC4A-9282-E7B7DBF6B721}">
      <dsp:nvSpPr>
        <dsp:cNvPr id="0" name=""/>
        <dsp:cNvSpPr/>
      </dsp:nvSpPr>
      <dsp:spPr>
        <a:xfrm>
          <a:off x="4008834" y="1833427"/>
          <a:ext cx="339494" cy="397144"/>
        </a:xfrm>
        <a:prstGeom prst="rightArrow">
          <a:avLst>
            <a:gd name="adj1" fmla="val 60000"/>
            <a:gd name="adj2" fmla="val 50000"/>
          </a:avLst>
        </a:prstGeom>
        <a:blipFill rotWithShape="0">
          <a:blip xmlns:r="http://schemas.openxmlformats.org/officeDocument/2006/relationships" r:embed="rId1">
            <a:duotone>
              <a:schemeClr val="accent1">
                <a:tint val="60000"/>
                <a:hueOff val="0"/>
                <a:satOff val="0"/>
                <a:lumOff val="0"/>
                <a:alphaOff val="0"/>
                <a:shade val="22000"/>
                <a:satMod val="160000"/>
              </a:schemeClr>
              <a:schemeClr val="accent1">
                <a:tint val="60000"/>
                <a:hueOff val="0"/>
                <a:satOff val="0"/>
                <a:lumOff val="0"/>
                <a:alphaOff val="0"/>
                <a:shade val="45000"/>
                <a:satMod val="100000"/>
              </a:schemeClr>
            </a:duotone>
          </a:blip>
          <a:tile tx="0" ty="0" sx="65000" sy="65000" flip="none" algn="ctr"/>
        </a:blipFill>
        <a:ln>
          <a:noFill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>
        <a:off x="4008834" y="1912856"/>
        <a:ext cx="237646" cy="238286"/>
      </dsp:txXfrm>
    </dsp:sp>
    <dsp:sp modelId="{678E3908-2ACE-E64F-BE40-EA2E05B6871D}">
      <dsp:nvSpPr>
        <dsp:cNvPr id="0" name=""/>
        <dsp:cNvSpPr/>
      </dsp:nvSpPr>
      <dsp:spPr>
        <a:xfrm>
          <a:off x="4489251" y="1551582"/>
          <a:ext cx="1601390" cy="960834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22000"/>
                <a:satMod val="160000"/>
              </a:schemeClr>
              <a:schemeClr val="accent1">
                <a:hueOff val="0"/>
                <a:satOff val="0"/>
                <a:lumOff val="0"/>
                <a:alphaOff val="0"/>
                <a:shade val="45000"/>
                <a:satMod val="100000"/>
              </a:schemeClr>
            </a:duotone>
          </a:blip>
          <a:tile tx="0" ty="0" sx="65000" sy="65000" flip="none" algn="ctr"/>
        </a:blipFill>
        <a:ln>
          <a:noFill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dependencies among </a:t>
          </a:r>
          <a:r>
            <a:rPr lang="en-US" sz="1800" kern="1200" dirty="0" err="1" smtClean="0"/>
            <a:t>functor</a:t>
          </a:r>
          <a:r>
            <a:rPr lang="en-US" sz="1800" kern="1200" dirty="0" smtClean="0"/>
            <a:t> values</a:t>
          </a:r>
          <a:endParaRPr lang="en-US" sz="1800" kern="1200" dirty="0"/>
        </a:p>
      </dsp:txBody>
      <dsp:txXfrm>
        <a:off x="4517393" y="1579724"/>
        <a:ext cx="1545106" cy="9045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Calibri" charset="0"/>
              </a:defRPr>
            </a:lvl1pPr>
          </a:lstStyle>
          <a:p>
            <a:pPr>
              <a:defRPr/>
            </a:pPr>
            <a:fld id="{643DF10F-661A-154D-AEC4-831FE342F32A}" type="datetime1">
              <a:rPr lang="en-US"/>
              <a:pPr>
                <a:defRPr/>
              </a:pPr>
              <a:t>2017-01-31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Calibri" charset="0"/>
              </a:defRPr>
            </a:lvl1pPr>
          </a:lstStyle>
          <a:p>
            <a:pPr>
              <a:defRPr/>
            </a:pPr>
            <a:fld id="{35E3594E-B5E7-DE43-B105-D1E7D317865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56424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Calibri" charset="0"/>
              </a:defRPr>
            </a:lvl1pPr>
          </a:lstStyle>
          <a:p>
            <a:pPr>
              <a:defRPr/>
            </a:pPr>
            <a:fld id="{3CBE3EAE-D6F7-B341-A9D9-F43E30C616E4}" type="datetime1">
              <a:rPr lang="en-US"/>
              <a:pPr>
                <a:defRPr/>
              </a:pPr>
              <a:t>2017-01-31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CA" noProof="0"/>
              <a:t>Click to edit Master text styles</a:t>
            </a:r>
          </a:p>
          <a:p>
            <a:pPr lvl="1"/>
            <a:r>
              <a:rPr lang="en-CA" noProof="0"/>
              <a:t>Second level</a:t>
            </a:r>
          </a:p>
          <a:p>
            <a:pPr lvl="2"/>
            <a:r>
              <a:rPr lang="en-CA" noProof="0"/>
              <a:t>Third level</a:t>
            </a:r>
          </a:p>
          <a:p>
            <a:pPr lvl="3"/>
            <a:r>
              <a:rPr lang="en-CA" noProof="0"/>
              <a:t>Fourth level</a:t>
            </a:r>
          </a:p>
          <a:p>
            <a:pPr lvl="4"/>
            <a:r>
              <a:rPr lang="en-CA" noProof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Calibri" charset="0"/>
              </a:defRPr>
            </a:lvl1pPr>
          </a:lstStyle>
          <a:p>
            <a:pPr>
              <a:defRPr/>
            </a:pPr>
            <a:fld id="{57BE7C63-45E8-3348-B2F7-0B0BBCE77A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94045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Section</a:t>
            </a:r>
            <a:r>
              <a:rPr lang="en-US" baseline="0" dirty="0" smtClean="0"/>
              <a:t> 0 and 1: 30 min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F03D15-B6FF-D14C-A60F-5A467C82F74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5956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IID data are a special case of relational data</a:t>
            </a:r>
          </a:p>
          <a:p>
            <a:r>
              <a:rPr lang="en-US" baseline="0" dirty="0" smtClean="0"/>
              <a:t>IID data = relational data without relationships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1507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Advantages: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minimize the amount of new concepts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pinpoint the differences between learning for relational and for IID data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F03D15-B6FF-D14C-A60F-5A467C82F74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5812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</a:t>
            </a:r>
            <a:r>
              <a:rPr lang="en-US" i="1" baseline="0" dirty="0" smtClean="0"/>
              <a:t>open-world </a:t>
            </a:r>
            <a:r>
              <a:rPr lang="en-US" i="0" baseline="0" dirty="0" smtClean="0"/>
              <a:t>problems:</a:t>
            </a:r>
            <a:endParaRPr lang="en-US" i="0" baseline="0" dirty="0"/>
          </a:p>
          <a:p>
            <a:pPr marL="228600" indent="-228600">
              <a:buAutoNum type="arabicParenR"/>
            </a:pPr>
            <a:r>
              <a:rPr lang="en-US" i="0" baseline="0" dirty="0" smtClean="0"/>
              <a:t>Some domains may include individuals without an ID (e.g. unrecognized objects in an image)</a:t>
            </a:r>
          </a:p>
          <a:p>
            <a:pPr marL="228600" indent="-228600">
              <a:buAutoNum type="arabicParenR"/>
            </a:pPr>
            <a:r>
              <a:rPr lang="en-US" i="0" baseline="0" dirty="0" smtClean="0"/>
              <a:t>Some domain may include distinct IDs referring to the same individual (aliases)</a:t>
            </a:r>
          </a:p>
          <a:p>
            <a:pPr marL="0" indent="0">
              <a:buNone/>
            </a:pPr>
            <a:r>
              <a:rPr lang="en-US" i="0" baseline="0" dirty="0" smtClean="0"/>
              <a:t>See Stuart Russell reference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F03D15-B6FF-D14C-A60F-5A467C82F74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2819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Subset</a:t>
            </a:r>
            <a:r>
              <a:rPr lang="en-US" baseline="0" dirty="0" smtClean="0"/>
              <a:t> of individuals = class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F03D15-B6FF-D14C-A60F-5A467C82F74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2404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Individuals may or may</a:t>
            </a:r>
            <a:r>
              <a:rPr lang="en-US" baseline="0" dirty="0" smtClean="0"/>
              <a:t> not represent locations, i.e. points in a topological space (see stochastic processes).</a:t>
            </a:r>
          </a:p>
          <a:p>
            <a:endParaRPr lang="en-US" sz="1200" baseline="0" dirty="0" smtClean="0"/>
          </a:p>
          <a:p>
            <a:r>
              <a:rPr lang="en-US" sz="1200" baseline="0" smtClean="0"/>
              <a:t>STOP HERE</a:t>
            </a:r>
            <a:endParaRPr lang="en-US" sz="120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F03D15-B6FF-D14C-A60F-5A467C82F74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05371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Simplifying assumption: </a:t>
            </a:r>
            <a:r>
              <a:rPr lang="en-US" dirty="0"/>
              <a:t>Values </a:t>
            </a:r>
            <a:r>
              <a:rPr lang="en-US" dirty="0" smtClean="0"/>
              <a:t>are disjoint </a:t>
            </a:r>
            <a:r>
              <a:rPr lang="en-US" dirty="0"/>
              <a:t>from </a:t>
            </a:r>
            <a:r>
              <a:rPr lang="en-US" dirty="0" smtClean="0"/>
              <a:t>individuals</a:t>
            </a:r>
          </a:p>
          <a:p>
            <a:r>
              <a:rPr lang="en-US" dirty="0" smtClean="0"/>
              <a:t>more on </a:t>
            </a:r>
            <a:r>
              <a:rPr lang="en-US" dirty="0" err="1" smtClean="0"/>
              <a:t>disjointness</a:t>
            </a:r>
            <a:r>
              <a:rPr lang="en-US" dirty="0" smtClean="0"/>
              <a:t> from individuals below when we discuss many-one relationships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F03D15-B6FF-D14C-A60F-5A467C82F74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64397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F03D15-B6FF-D14C-A60F-5A467C82F74A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35318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sym typeface="Wingdings"/>
              </a:rPr>
              <a:t>A unary </a:t>
            </a:r>
            <a:r>
              <a:rPr lang="en-US" dirty="0" err="1" smtClean="0">
                <a:sym typeface="Wingdings"/>
              </a:rPr>
              <a:t>functor</a:t>
            </a:r>
            <a:r>
              <a:rPr lang="en-US" dirty="0" smtClean="0">
                <a:sym typeface="Wingdings"/>
              </a:rPr>
              <a:t> </a:t>
            </a:r>
            <a:r>
              <a:rPr lang="en-US" dirty="0" smtClean="0"/>
              <a:t>f: </a:t>
            </a:r>
            <a:r>
              <a:rPr lang="en-US" dirty="0" err="1" smtClean="0"/>
              <a:t>Pop</a:t>
            </a:r>
            <a:r>
              <a:rPr lang="en-US" dirty="0" err="1" smtClean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dirty="0" err="1" smtClean="0">
                <a:sym typeface="Wingdings"/>
              </a:rPr>
              <a:t>V</a:t>
            </a:r>
            <a:r>
              <a:rPr lang="en-US" dirty="0" smtClean="0">
                <a:sym typeface="Wingdings"/>
              </a:rPr>
              <a:t> is</a:t>
            </a:r>
            <a:r>
              <a:rPr lang="en-US" baseline="0" dirty="0" smtClean="0">
                <a:sym typeface="Wingdings"/>
              </a:rPr>
              <a:t> a </a:t>
            </a:r>
            <a:r>
              <a:rPr lang="en-US" dirty="0" smtClean="0">
                <a:sym typeface="Wingdings"/>
              </a:rPr>
              <a:t>feature or attribute.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29595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r>
              <a:rPr lang="en-US" dirty="0" smtClean="0"/>
              <a:t>Helps</a:t>
            </a:r>
            <a:r>
              <a:rPr lang="en-US" baseline="0" dirty="0" smtClean="0"/>
              <a:t> visualize the data format</a:t>
            </a:r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 Supported by many tools, e.g. MS Visio,</a:t>
            </a:r>
            <a:r>
              <a:rPr lang="en-US" baseline="0" dirty="0" smtClean="0"/>
              <a:t> </a:t>
            </a:r>
            <a:r>
              <a:rPr lang="en-US" baseline="0" dirty="0" err="1" smtClean="0"/>
              <a:t>yed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34106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More realistic, still relatively small. From  http://</a:t>
            </a:r>
            <a:r>
              <a:rPr lang="en-US" dirty="0" err="1" smtClean="0"/>
              <a:t>www.dbis.informatik.uni-goettingen.de</a:t>
            </a:r>
            <a:r>
              <a:rPr lang="en-US" dirty="0" smtClean="0"/>
              <a:t>/</a:t>
            </a:r>
            <a:r>
              <a:rPr lang="en-US" dirty="0" err="1" smtClean="0"/>
              <a:t>Mondial</a:t>
            </a:r>
            <a:r>
              <a:rPr lang="en-US" dirty="0" smtClean="0"/>
              <a:t>/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Used</a:t>
            </a:r>
            <a:r>
              <a:rPr lang="en-US" baseline="0" dirty="0" smtClean="0"/>
              <a:t> only once more in this tutorial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964337-76B8-4A48-8AFC-FFC00B7F7619}" type="slidenum">
              <a:rPr lang="en-CA" smtClean="0"/>
              <a:pPr/>
              <a:t>24</a:t>
            </a:fld>
            <a:endParaRPr lang="en-CA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63276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salary figures are made up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56894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15701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i.e</a:t>
            </a:r>
            <a:r>
              <a:rPr lang="en-US" dirty="0"/>
              <a:t> for each </a:t>
            </a:r>
            <a:r>
              <a:rPr lang="en-US" dirty="0" err="1"/>
              <a:t>functor</a:t>
            </a:r>
            <a:r>
              <a:rPr lang="en-US" dirty="0"/>
              <a:t> of </a:t>
            </a:r>
            <a:r>
              <a:rPr lang="en-US" dirty="0" err="1"/>
              <a:t>arity</a:t>
            </a:r>
            <a:r>
              <a:rPr lang="en-US" dirty="0"/>
              <a:t> k, for each k-tuple of individuals,</a:t>
            </a:r>
            <a:r>
              <a:rPr lang="en-US" baseline="0" dirty="0"/>
              <a:t> </a:t>
            </a:r>
            <a:r>
              <a:rPr lang="en-US" baseline="0" dirty="0" smtClean="0"/>
              <a:t>the possible world specifies </a:t>
            </a:r>
            <a:r>
              <a:rPr lang="en-US" baseline="0" dirty="0"/>
              <a:t>the value of the </a:t>
            </a:r>
            <a:r>
              <a:rPr lang="en-US" baseline="0" dirty="0" err="1"/>
              <a:t>functor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/>
              <a:pPr>
                <a:defRPr/>
              </a:pPr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15366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functors: gender, genre, who acts in what.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F03D15-B6FF-D14C-A60F-5A467C82F74A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5181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view of relational learning</a:t>
            </a:r>
            <a:r>
              <a:rPr lang="en-US" baseline="0" dirty="0" smtClean="0"/>
              <a:t> immediately generalizes learning the standard view of learning from </a:t>
            </a:r>
            <a:r>
              <a:rPr lang="en-US" baseline="0" dirty="0" err="1" smtClean="0"/>
              <a:t>i.i.d</a:t>
            </a:r>
            <a:r>
              <a:rPr lang="en-US" baseline="0" dirty="0" smtClean="0"/>
              <a:t>. data</a:t>
            </a:r>
          </a:p>
          <a:p>
            <a:r>
              <a:rPr lang="en-US" baseline="0" dirty="0" smtClean="0"/>
              <a:t>e.g. drawing balls from a urn containing a ball population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82877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functors: gender, genre, who acts in what.</a:t>
            </a:r>
          </a:p>
          <a:p>
            <a:r>
              <a:rPr lang="en-US" dirty="0" err="1" smtClean="0"/>
              <a:t>subgraph</a:t>
            </a:r>
            <a:r>
              <a:rPr lang="en-US" baseline="0" dirty="0" smtClean="0"/>
              <a:t> sampling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F03D15-B6FF-D14C-A60F-5A467C82F74A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5181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84987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r>
              <a:rPr lang="en-US" dirty="0" smtClean="0"/>
              <a:t>this tutorial uses only the network and tabular representations</a:t>
            </a:r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For graphical and tensor notation, the supplementary</a:t>
            </a:r>
            <a:r>
              <a:rPr lang="en-US" baseline="0" dirty="0" smtClean="0"/>
              <a:t> presentation has worked-out examples</a:t>
            </a:r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Constraints on </a:t>
            </a:r>
            <a:r>
              <a:rPr lang="en-US" dirty="0" err="1" smtClean="0"/>
              <a:t>functor</a:t>
            </a:r>
            <a:r>
              <a:rPr lang="en-US" dirty="0" smtClean="0"/>
              <a:t> types can, and typically are, exploited in specific representations of relational data</a:t>
            </a:r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For example,</a:t>
            </a:r>
            <a:r>
              <a:rPr lang="en-US" baseline="0" dirty="0" smtClean="0"/>
              <a:t> functional or many-one relationships, see supplementary presentation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14693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graphical representation for first-order structure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F03D15-B6FF-D14C-A60F-5A467C82F74A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5181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ActsIn</a:t>
            </a:r>
            <a:r>
              <a:rPr lang="en-US" baseline="0" dirty="0"/>
              <a:t> Table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/>
              <a:pPr>
                <a:defRPr/>
              </a:pPr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5206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</a:t>
            </a:r>
            <a:r>
              <a:rPr lang="en-US" dirty="0" err="1" smtClean="0"/>
              <a:t>relational.fit.cvut.cz</a:t>
            </a:r>
            <a:r>
              <a:rPr lang="en-US" dirty="0" smtClean="0"/>
              <a:t>/</a:t>
            </a:r>
          </a:p>
          <a:p>
            <a:r>
              <a:rPr lang="en-US" dirty="0" smtClean="0"/>
              <a:t>show actual log-in on </a:t>
            </a:r>
            <a:r>
              <a:rPr lang="en-US" dirty="0" err="1" smtClean="0"/>
              <a:t>mysql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88990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First point: because the salary of an actor in</a:t>
            </a:r>
            <a:r>
              <a:rPr lang="en-US" baseline="0" dirty="0" smtClean="0"/>
              <a:t> one movie is correlated with her salary in the next</a:t>
            </a:r>
          </a:p>
          <a:p>
            <a:r>
              <a:rPr lang="en-US" baseline="0" dirty="0" smtClean="0"/>
              <a:t>Second point: because the salary of an actor in a movie is correlated with the salary of actors in the same movie (e.g. low budget vs. high budget movie)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91910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F03D15-B6FF-D14C-A60F-5A467C82F74A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9326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Screenshot After Connecting With MySQL Workbench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6878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classical logical formalism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3761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The supplement shows how to translate function-based representation into other representations, for visualization, intuition, computation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1094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functors: gender, genre, who acts in what.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F03D15-B6FF-D14C-A60F-5A467C82F74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518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functors: gender, genre, who acts in what.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F03D15-B6FF-D14C-A60F-5A467C82F74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518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functors: gender, genre, who acts in what.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F03D15-B6FF-D14C-A60F-5A467C82F74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518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5" name="Rounded Rectangle 4"/>
          <p:cNvSpPr/>
          <p:nvPr/>
        </p:nvSpPr>
        <p:spPr>
          <a:xfrm>
            <a:off x="65088" y="69850"/>
            <a:ext cx="9013825" cy="6691313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3500" y="1449388"/>
            <a:ext cx="9020175" cy="15271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3500" y="1397000"/>
            <a:ext cx="9020175" cy="12065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3500" y="2976563"/>
            <a:ext cx="9020175" cy="11112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CA" smtClean="0"/>
              <a:t>Click to edit Master subtitle style</a:t>
            </a: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11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B8C79C2-6210-4643-9B00-6DB17D1490DF}" type="datetime1">
              <a:rPr lang="en-US" smtClean="0"/>
              <a:pPr>
                <a:defRPr/>
              </a:pPr>
              <a:t>2017-01-31</a:t>
            </a:fld>
            <a:endParaRPr lang="en-US"/>
          </a:p>
        </p:txBody>
      </p:sp>
      <p:sp>
        <p:nvSpPr>
          <p:cNvPr id="12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  <p:sp>
        <p:nvSpPr>
          <p:cNvPr id="13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0124607-D7EB-3446-A4B8-55166DB824B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370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F9F025-39CE-7842-B088-7AEAE675A2FD}" type="datetime1">
              <a:rPr lang="en-US" smtClean="0"/>
              <a:pPr>
                <a:defRPr/>
              </a:pPr>
              <a:t>2017-01-31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C01E80-921C-614C-9D5C-E880ED6785E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3759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4A80C8-DE31-6D45-A75B-2F78ED31D1B4}" type="datetime1">
              <a:rPr lang="en-US" smtClean="0"/>
              <a:pPr>
                <a:defRPr/>
              </a:pPr>
              <a:t>2017-01-31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6652AD-693C-B34D-A8D9-1959FACC4BB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9529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153F57-6B8A-5942-BBD7-60F9A771C0EF}" type="datetime1">
              <a:rPr lang="en-US" smtClean="0"/>
              <a:pPr>
                <a:defRPr/>
              </a:pPr>
              <a:t>2017-01-31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A45685-DC37-0445-898B-F64AE21B29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62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5" name="Rounded Rectangle 4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 flipV="1">
            <a:off x="69850" y="2376488"/>
            <a:ext cx="9013825" cy="920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9850" y="2341563"/>
            <a:ext cx="9013825" cy="46037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8263" y="2468563"/>
            <a:ext cx="9015412" cy="4603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/>
          <a:lstStyle>
            <a:lvl1pPr algn="l">
              <a:buNone/>
              <a:defRPr sz="4000" b="0" cap="none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8181F22-A87A-7B42-BD26-2AA8A58930D0}" type="datetime1">
              <a:rPr lang="en-US" smtClean="0"/>
              <a:pPr>
                <a:defRPr/>
              </a:pPr>
              <a:t>2017-01-31</a:t>
            </a:fld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050" y="6208713"/>
            <a:ext cx="4572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162C3EF-4CE4-FF46-9CDF-2832916B36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8410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FEAD73-D4C5-DA48-80F8-712B46BE2632}" type="datetime1">
              <a:rPr lang="en-US" smtClean="0"/>
              <a:pPr>
                <a:defRPr/>
              </a:pPr>
              <a:t>2017-01-31</a:t>
            </a:fld>
            <a:endParaRPr 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24DA57-F8B9-B54F-AF0F-CC9FA0CF17B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4103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7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AEB567-BCE6-0D4E-AF49-18ECF2A3F029}" type="datetime1">
              <a:rPr lang="en-US" smtClean="0"/>
              <a:pPr>
                <a:defRPr/>
              </a:pPr>
              <a:t>2017-01-31</a:t>
            </a:fld>
            <a:endParaRPr lang="en-US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  <p:sp>
        <p:nvSpPr>
          <p:cNvPr id="9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FE733E-2B96-754A-A071-B13946FEAEB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0208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206915-5FD9-8947-AE88-405019268103}" type="datetime1">
              <a:rPr lang="en-US" smtClean="0"/>
              <a:pPr>
                <a:defRPr/>
              </a:pPr>
              <a:t>2017-01-31</a:t>
            </a:fld>
            <a:endParaRPr 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36B271-2852-0F49-AEEE-3E7BF04BCCB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326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A357CB-324E-CF4B-9620-22A80CFB5894}" type="datetime1">
              <a:rPr lang="en-US" smtClean="0"/>
              <a:pPr>
                <a:defRPr/>
              </a:pPr>
              <a:t>2017-01-31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  <p:sp>
        <p:nvSpPr>
          <p:cNvPr id="4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8E9F6A-3B58-334D-9273-DA712BDC86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769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6" name="Rounded Rectangle 5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/>
          <a:lstStyle>
            <a:lvl1pPr algn="l">
              <a:buNone/>
              <a:defRPr sz="4000" b="0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39F4B48-5700-3348-8034-93071F1942FF}" type="datetime1">
              <a:rPr lang="en-US" smtClean="0"/>
              <a:pPr>
                <a:defRPr/>
              </a:pPr>
              <a:t>2017-01-31</a:t>
            </a:fld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4DA4859-D5F6-8445-B88F-302AD4376E2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790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 flipV="1">
            <a:off x="68263" y="4683125"/>
            <a:ext cx="9007475" cy="920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8263" y="4649788"/>
            <a:ext cx="9007475" cy="46037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8263" y="4773613"/>
            <a:ext cx="9007475" cy="4762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CA" noProof="0" smtClean="0"/>
              <a:t>Drag picture to placeholder or click icon to add</a:t>
            </a:r>
            <a:endParaRPr lang="en-US" noProof="0" dirty="0"/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F45A4A6-4041-BB45-AD0E-76F15C40C5C1}" type="datetime1">
              <a:rPr lang="en-US" smtClean="0"/>
              <a:pPr>
                <a:defRPr/>
              </a:pPr>
              <a:t>2017-01-31</a:t>
            </a:fld>
            <a:endParaRPr lang="en-US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050" y="6208713"/>
            <a:ext cx="4572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8E0285F-B208-4644-BE15-0A0C423EAFC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890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28" name="Title Placeholder 21"/>
          <p:cNvSpPr>
            <a:spLocks noGrp="1"/>
          </p:cNvSpPr>
          <p:nvPr>
            <p:ph type="title"/>
          </p:nvPr>
        </p:nvSpPr>
        <p:spPr bwMode="auto"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9144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1029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064125" y="6153150"/>
            <a:ext cx="2476500" cy="4762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400" smtClean="0">
                <a:solidFill>
                  <a:schemeClr val="tx2"/>
                </a:solidFill>
                <a:latin typeface="Perpetua" charset="0"/>
              </a:defRPr>
            </a:lvl1pPr>
          </a:lstStyle>
          <a:p>
            <a:pPr>
              <a:defRPr/>
            </a:pPr>
            <a:fld id="{951B6275-5792-9B45-B275-43D0224B9192}" type="datetime1">
              <a:rPr lang="en-US" smtClean="0"/>
              <a:pPr>
                <a:defRPr/>
              </a:pPr>
              <a:t>2017-01-31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400" smtClean="0">
                <a:solidFill>
                  <a:schemeClr val="tx2"/>
                </a:solidFill>
                <a:latin typeface="Perpetua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vert="horz" wrap="none" lIns="0" tIns="0" rIns="0" bIns="0" numCol="1" anchor="ctr" anchorCtr="1" compatLnSpc="1">
            <a:prstTxWarp prst="textNoShape">
              <a:avLst/>
            </a:prstTxWarp>
            <a:noAutofit/>
          </a:bodyPr>
          <a:lstStyle>
            <a:lvl1pPr algn="ctr">
              <a:defRPr sz="1400" smtClean="0">
                <a:solidFill>
                  <a:srgbClr val="FFFFFF"/>
                </a:solidFill>
                <a:latin typeface="Franklin Gothic Book" charset="0"/>
              </a:defRPr>
            </a:lvl1pPr>
          </a:lstStyle>
          <a:p>
            <a:pPr>
              <a:defRPr/>
            </a:pPr>
            <a:fld id="{7CEF2234-60CD-F14D-A018-E190E338742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33" name="TextBox 9"/>
          <p:cNvSpPr txBox="1">
            <a:spLocks noChangeArrowheads="1"/>
          </p:cNvSpPr>
          <p:nvPr/>
        </p:nvSpPr>
        <p:spPr bwMode="auto">
          <a:xfrm>
            <a:off x="7769225" y="6210300"/>
            <a:ext cx="9175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4B99B7F-2E64-2646-91C2-380EEC053FFA}" type="slidenum">
              <a:rPr lang="en-US" sz="1400" smtClean="0">
                <a:latin typeface="Perpetua" charset="0"/>
              </a:rPr>
              <a:pPr eaLnBrk="1" hangingPunct="1"/>
              <a:t>‹#›</a:t>
            </a:fld>
            <a:endParaRPr lang="en-US" sz="1400" dirty="0">
              <a:latin typeface="Perpetua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1" r:id="rId2"/>
    <p:sldLayoutId id="2147483699" r:id="rId3"/>
    <p:sldLayoutId id="2147483692" r:id="rId4"/>
    <p:sldLayoutId id="2147483693" r:id="rId5"/>
    <p:sldLayoutId id="2147483694" r:id="rId6"/>
    <p:sldLayoutId id="2147483695" r:id="rId7"/>
    <p:sldLayoutId id="2147483700" r:id="rId8"/>
    <p:sldLayoutId id="2147483701" r:id="rId9"/>
    <p:sldLayoutId id="2147483696" r:id="rId10"/>
    <p:sldLayoutId id="2147483697" r:id="rId11"/>
  </p:sldLayoutIdLst>
  <p:hf sldNum="0"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charset="0"/>
          <a:ea typeface="ＭＳ Ｐゴシック" charset="0"/>
          <a:cs typeface="ＭＳ Ｐゴシック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charset="0"/>
          <a:ea typeface="ＭＳ Ｐゴシック" charset="0"/>
          <a:cs typeface="ＭＳ Ｐゴシック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charset="0"/>
          <a:ea typeface="ＭＳ Ｐゴシック" charset="0"/>
          <a:cs typeface="ＭＳ Ｐゴシック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charset="0"/>
          <a:ea typeface="ＭＳ Ｐゴシック" charset="0"/>
          <a:cs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charset="0"/>
          <a:ea typeface="ＭＳ Ｐゴシック" charset="0"/>
          <a:cs typeface="ＭＳ Ｐゴシック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charset="0"/>
          <a:ea typeface="ＭＳ Ｐゴシック" charset="0"/>
          <a:cs typeface="ＭＳ Ｐゴシック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charset="0"/>
          <a:ea typeface="ＭＳ Ｐゴシック" charset="0"/>
          <a:cs typeface="ＭＳ Ｐゴシック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charset="0"/>
          <a:ea typeface="ＭＳ Ｐゴシック" charset="0"/>
          <a:cs typeface="ＭＳ Ｐゴシック" charset="0"/>
        </a:defRPr>
      </a:lvl9pPr>
    </p:titleStyle>
    <p:bodyStyle>
      <a:lvl1pPr marL="273050" indent="-273050" algn="l" rtl="0" eaLnBrk="1" fontAlgn="base" hangingPunct="1">
        <a:spcBef>
          <a:spcPts val="575"/>
        </a:spcBef>
        <a:spcAft>
          <a:spcPct val="0"/>
        </a:spcAft>
        <a:buClr>
          <a:schemeClr val="accent1"/>
        </a:buClr>
        <a:buSzPct val="85000"/>
        <a:buFont typeface="Wingdings 2" charset="0"/>
        <a:buChar char=""/>
        <a:defRPr sz="26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547688" indent="-228600" algn="l" rtl="0" eaLnBrk="1" fontAlgn="base" hangingPunct="1">
        <a:spcBef>
          <a:spcPts val="375"/>
        </a:spcBef>
        <a:spcAft>
          <a:spcPct val="0"/>
        </a:spcAft>
        <a:buClr>
          <a:schemeClr val="accent2"/>
        </a:buClr>
        <a:buSzPct val="85000"/>
        <a:buFont typeface="Wingdings 2" charset="0"/>
        <a:buChar char=""/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822325" indent="-228600" algn="l" rtl="0" eaLnBrk="1" fontAlgn="base" hangingPunct="1">
        <a:spcBef>
          <a:spcPts val="375"/>
        </a:spcBef>
        <a:spcAft>
          <a:spcPct val="0"/>
        </a:spcAft>
        <a:buClr>
          <a:srgbClr val="E6B1AB"/>
        </a:buClr>
        <a:buSzPct val="85000"/>
        <a:buFont typeface="Wingdings 2" charset="0"/>
        <a:buChar char="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096963" indent="-228600" algn="l" rtl="0" eaLnBrk="1" fontAlgn="base" hangingPunct="1">
        <a:spcBef>
          <a:spcPts val="375"/>
        </a:spcBef>
        <a:spcAft>
          <a:spcPct val="0"/>
        </a:spcAft>
        <a:buClr>
          <a:srgbClr val="A28E6A"/>
        </a:buClr>
        <a:buSzPct val="80000"/>
        <a:buFont typeface="Wingdings 2" charset="0"/>
        <a:buChar char="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1371600" indent="-228600" algn="l" rtl="0" eaLnBrk="1" fontAlgn="base" hangingPunct="1">
        <a:spcBef>
          <a:spcPts val="375"/>
        </a:spcBef>
        <a:spcAft>
          <a:spcPct val="0"/>
        </a:spcAft>
        <a:buClr>
          <a:srgbClr val="A28E6A"/>
        </a:buClr>
        <a:buChar char="o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4" Type="http://schemas.openxmlformats.org/officeDocument/2006/relationships/image" Target="../media/image12.jpe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4" Type="http://schemas.openxmlformats.org/officeDocument/2006/relationships/image" Target="../media/image12.jpeg"/><Relationship Id="rId5" Type="http://schemas.openxmlformats.org/officeDocument/2006/relationships/image" Target="../media/image7.jpeg"/><Relationship Id="rId6" Type="http://schemas.openxmlformats.org/officeDocument/2006/relationships/image" Target="../media/image8.jpeg"/><Relationship Id="rId7" Type="http://schemas.openxmlformats.org/officeDocument/2006/relationships/image" Target="../media/image9.jpeg"/><Relationship Id="rId8" Type="http://schemas.openxmlformats.org/officeDocument/2006/relationships/image" Target="../media/image10.jpe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jp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6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8.em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9.e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4" Type="http://schemas.openxmlformats.org/officeDocument/2006/relationships/image" Target="../media/image11.jpeg"/><Relationship Id="rId5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4" Type="http://schemas.openxmlformats.org/officeDocument/2006/relationships/image" Target="../media/image7.jpeg"/><Relationship Id="rId5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relational.fit.cvut.cz/" TargetMode="External"/><Relationship Id="rId4" Type="http://schemas.openxmlformats.org/officeDocument/2006/relationships/hyperlink" Target="http://arxiv.org/abs/1511.03086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4" Type="http://schemas.openxmlformats.org/officeDocument/2006/relationships/image" Target="../media/image8.jpeg"/><Relationship Id="rId5" Type="http://schemas.openxmlformats.org/officeDocument/2006/relationships/image" Target="../media/image9.jpeg"/><Relationship Id="rId6" Type="http://schemas.openxmlformats.org/officeDocument/2006/relationships/image" Target="../media/image10.jpeg"/><Relationship Id="rId7" Type="http://schemas.openxmlformats.org/officeDocument/2006/relationships/image" Target="../media/image11.jpeg"/><Relationship Id="rId8" Type="http://schemas.openxmlformats.org/officeDocument/2006/relationships/image" Target="../media/image12.jpe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4" Type="http://schemas.openxmlformats.org/officeDocument/2006/relationships/image" Target="../media/image9.jpeg"/><Relationship Id="rId5" Type="http://schemas.openxmlformats.org/officeDocument/2006/relationships/image" Target="../media/image11.jpeg"/><Relationship Id="rId6" Type="http://schemas.openxmlformats.org/officeDocument/2006/relationships/image" Target="../media/image12.jpe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4" Type="http://schemas.openxmlformats.org/officeDocument/2006/relationships/image" Target="../media/image12.jpeg"/><Relationship Id="rId5" Type="http://schemas.openxmlformats.org/officeDocument/2006/relationships/image" Target="../media/image7.jpeg"/><Relationship Id="rId6" Type="http://schemas.openxmlformats.org/officeDocument/2006/relationships/image" Target="../media/image8.jpeg"/><Relationship Id="rId7" Type="http://schemas.openxmlformats.org/officeDocument/2006/relationships/image" Target="../media/image9.jpeg"/><Relationship Id="rId8" Type="http://schemas.openxmlformats.org/officeDocument/2006/relationships/image" Target="../media/image10.jpe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8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4.jpeg"/><Relationship Id="rId5" Type="http://schemas.openxmlformats.org/officeDocument/2006/relationships/image" Target="../media/image5.gif"/><Relationship Id="rId6" Type="http://schemas.openxmlformats.org/officeDocument/2006/relationships/image" Target="../media/image6.jp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4" Type="http://schemas.openxmlformats.org/officeDocument/2006/relationships/image" Target="../media/image8.jpeg"/><Relationship Id="rId5" Type="http://schemas.openxmlformats.org/officeDocument/2006/relationships/image" Target="../media/image9.jpeg"/><Relationship Id="rId6" Type="http://schemas.openxmlformats.org/officeDocument/2006/relationships/image" Target="../media/image10.jpe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Relational Data Representations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Section 1</a:t>
            </a:r>
          </a:p>
          <a:p>
            <a:r>
              <a:rPr lang="en-US" dirty="0" smtClean="0"/>
              <a:t>Tutorial on Learning Bayesian Networks for Complex Relational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3367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Individuals = Movies</a:t>
            </a:r>
            <a:endParaRPr lang="en-US" dirty="0"/>
          </a:p>
        </p:txBody>
      </p:sp>
      <p:grpSp>
        <p:nvGrpSpPr>
          <p:cNvPr id="26" name="Group 25"/>
          <p:cNvGrpSpPr/>
          <p:nvPr/>
        </p:nvGrpSpPr>
        <p:grpSpPr>
          <a:xfrm>
            <a:off x="1245408" y="2665614"/>
            <a:ext cx="1445310" cy="1779643"/>
            <a:chOff x="446243" y="4636067"/>
            <a:chExt cx="1445310" cy="1779643"/>
          </a:xfrm>
        </p:grpSpPr>
        <p:sp>
          <p:nvSpPr>
            <p:cNvPr id="12" name="TextBox 11"/>
            <p:cNvSpPr txBox="1"/>
            <p:nvPr/>
          </p:nvSpPr>
          <p:spPr>
            <a:xfrm>
              <a:off x="457200" y="6015600"/>
              <a:ext cx="143435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latin typeface="+mn-lt"/>
                </a:rPr>
                <a:t>Fargo</a:t>
              </a:r>
              <a:endParaRPr lang="en-US" sz="2000" dirty="0">
                <a:latin typeface="+mn-lt"/>
              </a:endParaRPr>
            </a:p>
          </p:txBody>
        </p:sp>
        <p:pic>
          <p:nvPicPr>
            <p:cNvPr id="13" name="Picture 12" descr="fargo.jpe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6243" y="4636067"/>
              <a:ext cx="907736" cy="1361604"/>
            </a:xfrm>
            <a:prstGeom prst="rect">
              <a:avLst/>
            </a:prstGeom>
          </p:spPr>
        </p:pic>
      </p:grpSp>
      <p:grpSp>
        <p:nvGrpSpPr>
          <p:cNvPr id="27" name="Group 26"/>
          <p:cNvGrpSpPr/>
          <p:nvPr/>
        </p:nvGrpSpPr>
        <p:grpSpPr>
          <a:xfrm>
            <a:off x="4826417" y="2724490"/>
            <a:ext cx="1277142" cy="1720767"/>
            <a:chOff x="2309183" y="4694943"/>
            <a:chExt cx="1277142" cy="1720767"/>
          </a:xfrm>
        </p:grpSpPr>
        <p:sp>
          <p:nvSpPr>
            <p:cNvPr id="16" name="TextBox 15"/>
            <p:cNvSpPr txBox="1"/>
            <p:nvPr/>
          </p:nvSpPr>
          <p:spPr>
            <a:xfrm>
              <a:off x="2309183" y="6015600"/>
              <a:ext cx="127714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latin typeface="+mn-lt"/>
                </a:rPr>
                <a:t>Kill Bill</a:t>
              </a:r>
              <a:endParaRPr lang="en-US" sz="2000" dirty="0">
                <a:latin typeface="+mn-lt"/>
              </a:endParaRPr>
            </a:p>
          </p:txBody>
        </p:sp>
        <p:pic>
          <p:nvPicPr>
            <p:cNvPr id="17" name="Picture 16" descr="kill-bill.jpe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49589" y="4694943"/>
              <a:ext cx="796960" cy="1243853"/>
            </a:xfrm>
            <a:prstGeom prst="rect">
              <a:avLst/>
            </a:prstGeom>
          </p:spPr>
        </p:pic>
      </p:grpSp>
      <p:sp>
        <p:nvSpPr>
          <p:cNvPr id="32" name="TextBox 31"/>
          <p:cNvSpPr txBox="1"/>
          <p:nvPr/>
        </p:nvSpPr>
        <p:spPr>
          <a:xfrm>
            <a:off x="4766653" y="1636909"/>
            <a:ext cx="11351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  <a:latin typeface="+mn-lt"/>
              </a:rPr>
              <a:t>111 min</a:t>
            </a:r>
            <a:endParaRPr lang="en-US" sz="20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256365" y="1617808"/>
            <a:ext cx="8665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  <a:latin typeface="+mn-lt"/>
              </a:rPr>
              <a:t>98 min</a:t>
            </a:r>
            <a:endParaRPr lang="en-US" sz="2000" dirty="0">
              <a:solidFill>
                <a:srgbClr val="FF0000"/>
              </a:solidFill>
              <a:latin typeface="+mn-lt"/>
            </a:endParaRPr>
          </a:p>
        </p:txBody>
      </p:sp>
      <p:cxnSp>
        <p:nvCxnSpPr>
          <p:cNvPr id="20" name="Straight Arrow Connector 19"/>
          <p:cNvCxnSpPr>
            <a:stCxn id="13" idx="0"/>
            <a:endCxn id="33" idx="2"/>
          </p:cNvCxnSpPr>
          <p:nvPr/>
        </p:nvCxnSpPr>
        <p:spPr>
          <a:xfrm flipH="1" flipV="1">
            <a:off x="1689659" y="2017918"/>
            <a:ext cx="9617" cy="64769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7" idx="0"/>
          </p:cNvCxnSpPr>
          <p:nvPr/>
        </p:nvCxnSpPr>
        <p:spPr>
          <a:xfrm flipH="1" flipV="1">
            <a:off x="5260517" y="2035514"/>
            <a:ext cx="4786" cy="68897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2980764" y="2121647"/>
            <a:ext cx="10085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3366FF"/>
                </a:solidFill>
                <a:latin typeface="+mn-lt"/>
              </a:rPr>
              <a:t>runtime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2980764" y="4477586"/>
            <a:ext cx="11131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3366FF"/>
                </a:solidFill>
                <a:latin typeface="+mn-lt"/>
              </a:rPr>
              <a:t>drama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290610" y="5265943"/>
            <a:ext cx="7567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  <a:latin typeface="+mn-lt"/>
              </a:rPr>
              <a:t>True</a:t>
            </a:r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1560929" y="4414479"/>
            <a:ext cx="1" cy="83585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H="1">
            <a:off x="5275665" y="4414479"/>
            <a:ext cx="4787" cy="83585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019812" y="5265943"/>
            <a:ext cx="7629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  <a:latin typeface="+mn-lt"/>
              </a:rPr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8671028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94097" y="274638"/>
            <a:ext cx="77724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Actors + Movies</a:t>
            </a:r>
            <a:endParaRPr lang="en-US" dirty="0"/>
          </a:p>
        </p:txBody>
      </p:sp>
      <p:pic>
        <p:nvPicPr>
          <p:cNvPr id="13" name="Picture 12" descr="fargo.jpe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9409" y="4878862"/>
            <a:ext cx="907736" cy="1361604"/>
          </a:xfrm>
          <a:prstGeom prst="rect">
            <a:avLst/>
          </a:prstGeom>
        </p:spPr>
      </p:pic>
      <p:pic>
        <p:nvPicPr>
          <p:cNvPr id="17" name="Picture 16" descr="kill-bill.jpe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9059" y="4995045"/>
            <a:ext cx="796960" cy="1243853"/>
          </a:xfrm>
          <a:prstGeom prst="rect">
            <a:avLst/>
          </a:prstGeom>
        </p:spPr>
      </p:pic>
      <p:pic>
        <p:nvPicPr>
          <p:cNvPr id="21" name="Picture 20" descr="pitt.jpe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081" y="2006891"/>
            <a:ext cx="850900" cy="1244600"/>
          </a:xfrm>
          <a:prstGeom prst="rect">
            <a:avLst/>
          </a:prstGeom>
        </p:spPr>
      </p:pic>
      <p:pic>
        <p:nvPicPr>
          <p:cNvPr id="24" name="Picture 23" descr="buscemi.jpe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9537" y="1997927"/>
            <a:ext cx="852307" cy="1262529"/>
          </a:xfrm>
          <a:prstGeom prst="rect">
            <a:avLst/>
          </a:prstGeom>
        </p:spPr>
      </p:pic>
      <p:pic>
        <p:nvPicPr>
          <p:cNvPr id="29" name="Picture 28" descr="thurman.jpe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4318" y="2006891"/>
            <a:ext cx="850900" cy="1244600"/>
          </a:xfrm>
          <a:prstGeom prst="rect">
            <a:avLst/>
          </a:prstGeom>
        </p:spPr>
      </p:pic>
      <p:pic>
        <p:nvPicPr>
          <p:cNvPr id="36" name="Picture 35" descr="lucy.jpe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4841" y="2030797"/>
            <a:ext cx="807927" cy="1196788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283342" y="4013945"/>
            <a:ext cx="7918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  <a:latin typeface="+mn-lt"/>
              </a:rPr>
              <a:t>True</a:t>
            </a:r>
            <a:endParaRPr lang="en-US" sz="20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423335" y="4013945"/>
            <a:ext cx="7918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  <a:latin typeface="+mn-lt"/>
              </a:rPr>
              <a:t>True</a:t>
            </a:r>
            <a:endParaRPr lang="en-US" sz="2000" dirty="0">
              <a:solidFill>
                <a:srgbClr val="FF0000"/>
              </a:solidFill>
              <a:latin typeface="+mn-lt"/>
            </a:endParaRPr>
          </a:p>
        </p:txBody>
      </p:sp>
      <p:cxnSp>
        <p:nvCxnSpPr>
          <p:cNvPr id="5" name="Straight Arrow Connector 4"/>
          <p:cNvCxnSpPr>
            <a:stCxn id="24" idx="2"/>
          </p:cNvCxnSpPr>
          <p:nvPr/>
        </p:nvCxnSpPr>
        <p:spPr>
          <a:xfrm>
            <a:off x="2645691" y="3260456"/>
            <a:ext cx="0" cy="77515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stCxn id="13" idx="0"/>
            <a:endCxn id="2" idx="2"/>
          </p:cNvCxnSpPr>
          <p:nvPr/>
        </p:nvCxnSpPr>
        <p:spPr>
          <a:xfrm flipV="1">
            <a:off x="1953277" y="4414055"/>
            <a:ext cx="726007" cy="4648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29" idx="2"/>
          </p:cNvCxnSpPr>
          <p:nvPr/>
        </p:nvCxnSpPr>
        <p:spPr>
          <a:xfrm>
            <a:off x="4789768" y="3251491"/>
            <a:ext cx="0" cy="7542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17" idx="0"/>
            <a:endCxn id="40" idx="2"/>
          </p:cNvCxnSpPr>
          <p:nvPr/>
        </p:nvCxnSpPr>
        <p:spPr>
          <a:xfrm flipH="1" flipV="1">
            <a:off x="4819277" y="4414055"/>
            <a:ext cx="1148262" cy="58099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endCxn id="43" idx="0"/>
          </p:cNvCxnSpPr>
          <p:nvPr/>
        </p:nvCxnSpPr>
        <p:spPr>
          <a:xfrm>
            <a:off x="6650713" y="3227585"/>
            <a:ext cx="0" cy="7863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6254771" y="4013945"/>
            <a:ext cx="7918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FF0000"/>
                </a:solidFill>
                <a:latin typeface="+mn-lt"/>
              </a:rPr>
              <a:t>True</a:t>
            </a:r>
            <a:endParaRPr lang="en-US" sz="2000" dirty="0">
              <a:solidFill>
                <a:srgbClr val="FF0000"/>
              </a:solidFill>
              <a:latin typeface="+mn-lt"/>
            </a:endParaRPr>
          </a:p>
        </p:txBody>
      </p:sp>
      <p:cxnSp>
        <p:nvCxnSpPr>
          <p:cNvPr id="45" name="Straight Arrow Connector 44"/>
          <p:cNvCxnSpPr>
            <a:stCxn id="17" idx="0"/>
            <a:endCxn id="43" idx="2"/>
          </p:cNvCxnSpPr>
          <p:nvPr/>
        </p:nvCxnSpPr>
        <p:spPr>
          <a:xfrm flipV="1">
            <a:off x="5967539" y="4414055"/>
            <a:ext cx="683174" cy="58099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759786" y="4013945"/>
            <a:ext cx="7918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  <a:latin typeface="+mn-lt"/>
              </a:rPr>
              <a:t>False</a:t>
            </a:r>
            <a:endParaRPr lang="en-US" sz="2000" dirty="0">
              <a:solidFill>
                <a:srgbClr val="FF0000"/>
              </a:solidFill>
              <a:latin typeface="+mn-lt"/>
            </a:endParaRPr>
          </a:p>
        </p:txBody>
      </p:sp>
      <p:cxnSp>
        <p:nvCxnSpPr>
          <p:cNvPr id="54" name="Straight Arrow Connector 53"/>
          <p:cNvCxnSpPr>
            <a:stCxn id="13" idx="0"/>
            <a:endCxn id="46" idx="2"/>
          </p:cNvCxnSpPr>
          <p:nvPr/>
        </p:nvCxnSpPr>
        <p:spPr>
          <a:xfrm flipH="1" flipV="1">
            <a:off x="1155728" y="4414055"/>
            <a:ext cx="797549" cy="4648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21" idx="2"/>
          </p:cNvCxnSpPr>
          <p:nvPr/>
        </p:nvCxnSpPr>
        <p:spPr>
          <a:xfrm flipH="1">
            <a:off x="1135529" y="3251491"/>
            <a:ext cx="2" cy="78411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3370664" y="4542114"/>
            <a:ext cx="10519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3366FF"/>
                </a:solidFill>
                <a:latin typeface="+mn-lt"/>
              </a:rPr>
              <a:t>ActsIn</a:t>
            </a:r>
            <a:endParaRPr lang="en-US" sz="2000" dirty="0">
              <a:solidFill>
                <a:srgbClr val="3366FF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367653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7876" y="106184"/>
            <a:ext cx="7772400" cy="1143000"/>
          </a:xfrm>
        </p:spPr>
        <p:txBody>
          <a:bodyPr/>
          <a:lstStyle/>
          <a:p>
            <a:r>
              <a:rPr lang="en-US" dirty="0" smtClean="0"/>
              <a:t>IID </a:t>
            </a:r>
            <a:r>
              <a:rPr lang="en-US" dirty="0"/>
              <a:t>D</a:t>
            </a:r>
            <a:r>
              <a:rPr lang="en-US" dirty="0" smtClean="0"/>
              <a:t>ata vs. Structured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226676"/>
            <a:ext cx="8459537" cy="2663536"/>
          </a:xfrm>
        </p:spPr>
        <p:txBody>
          <a:bodyPr>
            <a:normAutofit/>
          </a:bodyPr>
          <a:lstStyle/>
          <a:p>
            <a:pPr marL="285750" indent="-285750"/>
            <a:r>
              <a:rPr lang="en-US" sz="2800" dirty="0"/>
              <a:t>Traditional Data Matrix: every </a:t>
            </a:r>
            <a:r>
              <a:rPr lang="en-US" sz="2800" dirty="0" err="1"/>
              <a:t>functor</a:t>
            </a:r>
            <a:r>
              <a:rPr lang="en-US" sz="2800" dirty="0"/>
              <a:t> is </a:t>
            </a:r>
            <a:r>
              <a:rPr lang="en-US" sz="2800" dirty="0" smtClean="0"/>
              <a:t>unary:</a:t>
            </a:r>
            <a:br>
              <a:rPr lang="en-US" sz="2800" dirty="0" smtClean="0"/>
            </a:br>
            <a:r>
              <a:rPr lang="en-US" sz="2800" dirty="0" smtClean="0"/>
              <a:t> </a:t>
            </a:r>
            <a:r>
              <a:rPr lang="en-US" sz="2800" dirty="0"/>
              <a:t>takes exactly one individual as </a:t>
            </a:r>
            <a:r>
              <a:rPr lang="en-US" sz="2800" dirty="0" smtClean="0"/>
              <a:t>argument (Nickel et al. 2016)</a:t>
            </a:r>
            <a:endParaRPr lang="en-US" sz="2800" dirty="0"/>
          </a:p>
          <a:p>
            <a:pPr marL="285750" indent="-285750"/>
            <a:r>
              <a:rPr lang="en-US" sz="2800" dirty="0" smtClean="0"/>
              <a:t>Structured </a:t>
            </a:r>
            <a:r>
              <a:rPr lang="en-US" sz="2800" dirty="0"/>
              <a:t>Data: functors assign values to &gt;1 </a:t>
            </a:r>
            <a:r>
              <a:rPr lang="en-US" sz="2800" dirty="0" smtClean="0"/>
              <a:t>individual</a:t>
            </a:r>
          </a:p>
          <a:p>
            <a:pPr marL="285750" indent="-285750"/>
            <a:r>
              <a:rPr lang="en-US" sz="2800" dirty="0" smtClean="0"/>
              <a:t>Relational Data: Structured Data with Boolean functors for classes and relationships</a:t>
            </a:r>
            <a:endParaRPr lang="en-US" sz="2800" dirty="0"/>
          </a:p>
        </p:txBody>
      </p:sp>
      <p:grpSp>
        <p:nvGrpSpPr>
          <p:cNvPr id="4" name="Group 3"/>
          <p:cNvGrpSpPr/>
          <p:nvPr/>
        </p:nvGrpSpPr>
        <p:grpSpPr>
          <a:xfrm>
            <a:off x="941294" y="3628358"/>
            <a:ext cx="5752353" cy="2390588"/>
            <a:chOff x="941294" y="4229918"/>
            <a:chExt cx="5752353" cy="2390588"/>
          </a:xfrm>
        </p:grpSpPr>
        <p:sp>
          <p:nvSpPr>
            <p:cNvPr id="11" name="TextBox 10"/>
            <p:cNvSpPr txBox="1"/>
            <p:nvPr/>
          </p:nvSpPr>
          <p:spPr>
            <a:xfrm>
              <a:off x="2406317" y="5558110"/>
              <a:ext cx="335547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latin typeface="+mn-lt"/>
                </a:rPr>
                <a:t>single-table data = unary functors</a:t>
              </a:r>
              <a:endParaRPr lang="en-US" sz="2000" dirty="0">
                <a:latin typeface="+mn-lt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823880" y="4388498"/>
              <a:ext cx="200211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latin typeface="+mn-lt"/>
                </a:rPr>
                <a:t>Structured Data</a:t>
              </a:r>
              <a:endParaRPr lang="en-US" sz="2000" dirty="0">
                <a:latin typeface="+mn-lt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988233" y="4930575"/>
              <a:ext cx="189752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latin typeface="+mn-lt"/>
                </a:rPr>
                <a:t>Relational Data</a:t>
              </a:r>
              <a:endParaRPr lang="en-US" sz="2000" dirty="0">
                <a:latin typeface="+mn-lt"/>
              </a:endParaRPr>
            </a:p>
          </p:txBody>
        </p:sp>
        <p:sp>
          <p:nvSpPr>
            <p:cNvPr id="14" name="Oval 13"/>
            <p:cNvSpPr/>
            <p:nvPr/>
          </p:nvSpPr>
          <p:spPr>
            <a:xfrm>
              <a:off x="2271059" y="5333992"/>
              <a:ext cx="3490730" cy="806823"/>
            </a:xfrm>
            <a:prstGeom prst="ellipse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15" name="Oval 14"/>
            <p:cNvSpPr/>
            <p:nvPr/>
          </p:nvSpPr>
          <p:spPr>
            <a:xfrm>
              <a:off x="1643528" y="4885757"/>
              <a:ext cx="4572787" cy="1449294"/>
            </a:xfrm>
            <a:prstGeom prst="ellipse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16" name="Oval 15"/>
            <p:cNvSpPr/>
            <p:nvPr/>
          </p:nvSpPr>
          <p:spPr>
            <a:xfrm>
              <a:off x="941294" y="4229918"/>
              <a:ext cx="5752353" cy="2390588"/>
            </a:xfrm>
            <a:prstGeom prst="ellipse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6451600" cy="4572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Nickel, M.; Murphy, K.; </a:t>
            </a:r>
            <a:r>
              <a:rPr lang="en-US" dirty="0" err="1" smtClean="0"/>
              <a:t>Tresp</a:t>
            </a:r>
            <a:r>
              <a:rPr lang="en-US" dirty="0" smtClean="0"/>
              <a:t>, V. &amp; </a:t>
            </a:r>
            <a:r>
              <a:rPr lang="en-US" dirty="0" err="1" smtClean="0"/>
              <a:t>Gabrilovich</a:t>
            </a:r>
            <a:r>
              <a:rPr lang="en-US" dirty="0" smtClean="0"/>
              <a:t>, E. (2016), 'A review of relational machine learning for knowledge graphs', Proceedings of the IEEE 104(1), 11--33.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44651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44241" y="277159"/>
            <a:ext cx="7772400" cy="1143000"/>
          </a:xfrm>
        </p:spPr>
        <p:txBody>
          <a:bodyPr/>
          <a:lstStyle/>
          <a:p>
            <a:r>
              <a:rPr lang="en-US" dirty="0" smtClean="0"/>
              <a:t>The Generalization Principle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453062"/>
          </a:xfrm>
        </p:spPr>
        <p:txBody>
          <a:bodyPr>
            <a:normAutofit lnSpcReduction="10000"/>
          </a:bodyPr>
          <a:lstStyle/>
          <a:p>
            <a:r>
              <a:rPr lang="en-US" sz="2800" dirty="0" smtClean="0"/>
              <a:t>Relational algorithms should generalize unary </a:t>
            </a:r>
            <a:r>
              <a:rPr lang="en-US" sz="2800" dirty="0" err="1" smtClean="0"/>
              <a:t>functor</a:t>
            </a:r>
            <a:r>
              <a:rPr lang="en-US" sz="2800" dirty="0" smtClean="0"/>
              <a:t> (single-table) algorithms</a:t>
            </a:r>
            <a:br>
              <a:rPr lang="en-US" sz="2800" dirty="0" smtClean="0"/>
            </a:br>
            <a:r>
              <a:rPr lang="en-US" sz="2000" dirty="0" smtClean="0"/>
              <a:t>(van De </a:t>
            </a:r>
            <a:r>
              <a:rPr lang="en-US" sz="2000" dirty="0" err="1" smtClean="0"/>
              <a:t>Raedt</a:t>
            </a:r>
            <a:r>
              <a:rPr lang="en-US" sz="2000" dirty="0" smtClean="0"/>
              <a:t> 2008, Ch.6.1; </a:t>
            </a:r>
            <a:r>
              <a:rPr lang="en-US" sz="2000" dirty="0" err="1" smtClean="0"/>
              <a:t>Knobbe</a:t>
            </a:r>
            <a:r>
              <a:rPr lang="en-US" sz="2000" dirty="0" smtClean="0"/>
              <a:t> 2006)</a:t>
            </a:r>
          </a:p>
          <a:p>
            <a:r>
              <a:rPr lang="en-US" sz="2800" dirty="0" smtClean="0"/>
              <a:t>Apply a relational algorithm in the special case where all functors are unary </a:t>
            </a:r>
            <a:br>
              <a:rPr lang="en-US" sz="2800" dirty="0" smtClean="0"/>
            </a:br>
            <a:r>
              <a:rPr lang="en-US" sz="2800" dirty="0" smtClean="0">
                <a:ea typeface="Wingdings"/>
                <a:cs typeface="Wingdings"/>
                <a:sym typeface="Wingdings"/>
              </a:rPr>
              <a:t></a:t>
            </a:r>
            <a:r>
              <a:rPr lang="en-US" sz="2800" dirty="0" smtClean="0"/>
              <a:t>same answer as traditional single-table algorithm.</a:t>
            </a:r>
          </a:p>
          <a:p>
            <a:pPr>
              <a:buFont typeface="Wingdings" charset="2"/>
              <a:buChar char="Ø"/>
            </a:pPr>
            <a:r>
              <a:rPr lang="en-US" sz="2800" dirty="0" smtClean="0"/>
              <a:t>In this tutorial we follow standard machine learning methods as closely as possible</a:t>
            </a:r>
            <a:endParaRPr lang="en-US" sz="2800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>
          <a:xfrm>
            <a:off x="500221" y="5625616"/>
            <a:ext cx="8083176" cy="781561"/>
          </a:xfrm>
        </p:spPr>
        <p:txBody>
          <a:bodyPr/>
          <a:lstStyle/>
          <a:p>
            <a:r>
              <a:rPr lang="en-US"/>
              <a:t>de Raedt, L. (2008), </a:t>
            </a:r>
            <a:r>
              <a:rPr lang="en-US" i="1"/>
              <a:t>Logical and Relational Learning, Springer.</a:t>
            </a:r>
          </a:p>
          <a:p>
            <a:pPr algn="l"/>
            <a:r>
              <a:rPr lang="en-US" smtClean="0"/>
              <a:t>Knobbe, A. J. (2006), </a:t>
            </a:r>
            <a:r>
              <a:rPr lang="en-US" i="1" smtClean="0"/>
              <a:t>Multi-relational data mining, Vol. 145, Ios Press.</a:t>
            </a:r>
            <a:endParaRPr lang="en-US" dirty="0"/>
          </a:p>
        </p:txBody>
      </p:sp>
      <p:pic>
        <p:nvPicPr>
          <p:cNvPr id="5" name="Picture 4" descr="deraedt2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4975" y="918902"/>
            <a:ext cx="1002241" cy="1362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67810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Individuals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120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7876" y="274638"/>
            <a:ext cx="7772400" cy="1143000"/>
          </a:xfrm>
        </p:spPr>
        <p:txBody>
          <a:bodyPr/>
          <a:lstStyle/>
          <a:p>
            <a:r>
              <a:rPr lang="en-US" dirty="0" smtClean="0"/>
              <a:t>Individuals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538506"/>
          </a:xfrm>
        </p:spPr>
        <p:txBody>
          <a:bodyPr/>
          <a:lstStyle/>
          <a:p>
            <a:r>
              <a:rPr lang="en-US" sz="2800" dirty="0" smtClean="0"/>
              <a:t>An individual is discrete and distinguishable from others</a:t>
            </a:r>
          </a:p>
          <a:p>
            <a:r>
              <a:rPr lang="en-US" sz="2800" i="1" dirty="0"/>
              <a:t>Unique </a:t>
            </a:r>
            <a:r>
              <a:rPr lang="en-US" sz="2800" i="1" dirty="0" smtClean="0"/>
              <a:t>constants assumption</a:t>
            </a:r>
            <a:r>
              <a:rPr lang="en-US" sz="2800" dirty="0" smtClean="0"/>
              <a:t>: Each individual has a unique Id </a:t>
            </a:r>
            <a:endParaRPr lang="en-US" sz="28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2824666"/>
              </p:ext>
            </p:extLst>
          </p:nvPr>
        </p:nvGraphicFramePr>
        <p:xfrm>
          <a:off x="386635" y="3168363"/>
          <a:ext cx="8476091" cy="18897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74022"/>
                <a:gridCol w="1666700"/>
                <a:gridCol w="1840337"/>
                <a:gridCol w="2195032"/>
              </a:tblGrid>
              <a:tr h="873887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Logic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Statistics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Databases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Computer</a:t>
                      </a:r>
                    </a:p>
                    <a:p>
                      <a:r>
                        <a:rPr lang="en-US" sz="2800" dirty="0" smtClean="0"/>
                        <a:t>Science</a:t>
                      </a:r>
                      <a:endParaRPr lang="en-US" sz="2800" dirty="0"/>
                    </a:p>
                  </a:txBody>
                  <a:tcPr/>
                </a:tc>
              </a:tr>
              <a:tr h="873887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Individual, Object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Unit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Entity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Instance </a:t>
                      </a:r>
                      <a:br>
                        <a:rPr lang="en-US" sz="2800" dirty="0" smtClean="0"/>
                      </a:br>
                      <a:r>
                        <a:rPr lang="en-US" sz="2800" dirty="0" smtClean="0"/>
                        <a:t>(of Class)</a:t>
                      </a:r>
                      <a:endParaRPr lang="en-US" sz="2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86635" y="5347369"/>
            <a:ext cx="8300165" cy="839370"/>
          </a:xfrm>
        </p:spPr>
        <p:txBody>
          <a:bodyPr/>
          <a:lstStyle/>
          <a:p>
            <a:r>
              <a:rPr lang="en-US" sz="1600" dirty="0" smtClean="0"/>
              <a:t>Russell, S. (2015). “Unifying logic and probability”. Communications of the ACM, 58(7), 88-97.</a:t>
            </a:r>
          </a:p>
          <a:p>
            <a:r>
              <a:rPr lang="en-US" sz="1600" dirty="0" err="1"/>
              <a:t>Domingos</a:t>
            </a:r>
            <a:r>
              <a:rPr lang="en-US" sz="1600" dirty="0"/>
              <a:t>, P. &amp; </a:t>
            </a:r>
            <a:r>
              <a:rPr lang="en-US" sz="1600" dirty="0" err="1"/>
              <a:t>Lowd</a:t>
            </a:r>
            <a:r>
              <a:rPr lang="en-US" sz="1600" dirty="0"/>
              <a:t>, D. (2009), </a:t>
            </a:r>
            <a:r>
              <a:rPr lang="en-US" sz="1600" i="1" dirty="0"/>
              <a:t>Markov Logic: An Interface Layer for Artificial Intelligence, Morgan and </a:t>
            </a:r>
            <a:r>
              <a:rPr lang="en-US" sz="1600" i="1" dirty="0" smtClean="0"/>
              <a:t>Claypool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5639054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2261" y="274638"/>
            <a:ext cx="7772400" cy="1143000"/>
          </a:xfrm>
        </p:spPr>
        <p:txBody>
          <a:bodyPr/>
          <a:lstStyle/>
          <a:p>
            <a:r>
              <a:rPr lang="en-US" dirty="0" smtClean="0"/>
              <a:t>Collection of Individuals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5004938"/>
              </p:ext>
            </p:extLst>
          </p:nvPr>
        </p:nvGraphicFramePr>
        <p:xfrm>
          <a:off x="721236" y="4174712"/>
          <a:ext cx="7693425" cy="14630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3724"/>
                <a:gridCol w="2796908"/>
                <a:gridCol w="1891629"/>
                <a:gridCol w="135116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Logic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Statistics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Databases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CS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Domain,</a:t>
                      </a:r>
                      <a:r>
                        <a:rPr lang="en-US" sz="2800" baseline="0" dirty="0" smtClean="0"/>
                        <a:t> </a:t>
                      </a:r>
                    </a:p>
                    <a:p>
                      <a:r>
                        <a:rPr lang="en-US" sz="2800" baseline="0" dirty="0" smtClean="0"/>
                        <a:t>Type, Sort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Population, Group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Entity Set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Class</a:t>
                      </a:r>
                      <a:endParaRPr lang="en-US" sz="2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98570" y="1613647"/>
            <a:ext cx="809811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n-lt"/>
              </a:rPr>
              <a:t>The set of all individuals</a:t>
            </a:r>
          </a:p>
          <a:p>
            <a:pPr marL="457200" indent="-457200">
              <a:buFont typeface="Arial"/>
              <a:buChar char="•"/>
            </a:pPr>
            <a:r>
              <a:rPr lang="en-US" sz="2800" dirty="0" smtClean="0">
                <a:latin typeface="+mn-lt"/>
              </a:rPr>
              <a:t>Can be finite or infinite</a:t>
            </a:r>
          </a:p>
          <a:p>
            <a:pPr marL="457200" indent="-457200">
              <a:buFont typeface="Arial"/>
              <a:buChar char="•"/>
            </a:pPr>
            <a:r>
              <a:rPr lang="en-US" sz="2800" dirty="0" smtClean="0">
                <a:latin typeface="+mn-lt"/>
              </a:rPr>
              <a:t>Can consider subsets as well</a:t>
            </a:r>
            <a:endParaRPr lang="en-US" sz="2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056890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More Examples of Individuals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0259" y="1951608"/>
            <a:ext cx="1275976" cy="64097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 smtClean="0"/>
              <a:t>Users</a:t>
            </a:r>
            <a:br>
              <a:rPr lang="en-US" sz="2400" dirty="0" smtClean="0"/>
            </a:br>
            <a:endParaRPr lang="en-US" sz="2400" dirty="0" smtClean="0"/>
          </a:p>
        </p:txBody>
      </p:sp>
      <p:grpSp>
        <p:nvGrpSpPr>
          <p:cNvPr id="13" name="Group 12"/>
          <p:cNvGrpSpPr/>
          <p:nvPr/>
        </p:nvGrpSpPr>
        <p:grpSpPr>
          <a:xfrm>
            <a:off x="2829836" y="1752121"/>
            <a:ext cx="956236" cy="1707947"/>
            <a:chOff x="612588" y="3948474"/>
            <a:chExt cx="956236" cy="1707947"/>
          </a:xfrm>
        </p:grpSpPr>
        <p:pic>
          <p:nvPicPr>
            <p:cNvPr id="4" name="Picture 3" descr="200387650-001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5290" y="3948474"/>
              <a:ext cx="410832" cy="1105647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612588" y="5256311"/>
              <a:ext cx="95623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FF0000"/>
                  </a:solidFill>
                  <a:latin typeface="+mn-lt"/>
                </a:rPr>
                <a:t>user#1</a:t>
              </a:r>
              <a:endParaRPr lang="en-US" sz="2000" dirty="0">
                <a:solidFill>
                  <a:srgbClr val="FF0000"/>
                </a:solidFill>
                <a:latin typeface="+mn-lt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4028106" y="1729831"/>
            <a:ext cx="956236" cy="1730237"/>
            <a:chOff x="1810858" y="3926184"/>
            <a:chExt cx="956236" cy="1730237"/>
          </a:xfrm>
        </p:grpSpPr>
        <p:pic>
          <p:nvPicPr>
            <p:cNvPr id="6" name="Picture 5" descr="AA053857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94613" y="3926184"/>
              <a:ext cx="788727" cy="1150227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1810858" y="5256311"/>
              <a:ext cx="95623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FF0000"/>
                  </a:solidFill>
                  <a:latin typeface="+mn-lt"/>
                </a:rPr>
                <a:t>user#2</a:t>
              </a:r>
              <a:endParaRPr lang="en-US" sz="2000" dirty="0">
                <a:solidFill>
                  <a:srgbClr val="FF0000"/>
                </a:solidFill>
                <a:latin typeface="+mn-lt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5047084" y="1805700"/>
            <a:ext cx="956236" cy="1654368"/>
            <a:chOff x="3009128" y="4002053"/>
            <a:chExt cx="956236" cy="1654368"/>
          </a:xfrm>
        </p:grpSpPr>
        <p:pic>
          <p:nvPicPr>
            <p:cNvPr id="7" name="Picture 6" descr="aa053844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07830" y="4002053"/>
              <a:ext cx="358832" cy="998488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3009128" y="5256311"/>
              <a:ext cx="95623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FF0000"/>
                  </a:solidFill>
                  <a:latin typeface="+mn-lt"/>
                </a:rPr>
                <a:t>user#3</a:t>
              </a:r>
              <a:endParaRPr lang="en-US" sz="2000" dirty="0">
                <a:solidFill>
                  <a:srgbClr val="FF0000"/>
                </a:solidFill>
                <a:latin typeface="+mn-lt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6024241" y="1739241"/>
            <a:ext cx="1131406" cy="1720827"/>
            <a:chOff x="3806993" y="3935594"/>
            <a:chExt cx="1131406" cy="1720827"/>
          </a:xfrm>
        </p:grpSpPr>
        <p:pic>
          <p:nvPicPr>
            <p:cNvPr id="5" name="Picture 4" descr="72884537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06993" y="3935594"/>
              <a:ext cx="1131406" cy="1131406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>
              <a:off x="3894578" y="5256311"/>
              <a:ext cx="95623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FF0000"/>
                  </a:solidFill>
                  <a:latin typeface="+mn-lt"/>
                </a:rPr>
                <a:t>user#4</a:t>
              </a:r>
              <a:endParaRPr lang="en-US" sz="2000" dirty="0">
                <a:solidFill>
                  <a:srgbClr val="FF0000"/>
                </a:solidFill>
                <a:latin typeface="+mn-lt"/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2829836" y="4636135"/>
            <a:ext cx="4534154" cy="400110"/>
            <a:chOff x="2465294" y="4560046"/>
            <a:chExt cx="4534154" cy="400110"/>
          </a:xfrm>
        </p:grpSpPr>
        <p:sp>
          <p:nvSpPr>
            <p:cNvPr id="18" name="TextBox 17"/>
            <p:cNvSpPr txBox="1"/>
            <p:nvPr/>
          </p:nvSpPr>
          <p:spPr>
            <a:xfrm>
              <a:off x="2465294" y="4560046"/>
              <a:ext cx="124102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FF0000"/>
                  </a:solidFill>
                  <a:latin typeface="+mn-lt"/>
                </a:rPr>
                <a:t>Jan 1, 2014</a:t>
              </a:r>
              <a:endParaRPr lang="en-US" sz="2000" dirty="0">
                <a:solidFill>
                  <a:srgbClr val="FF0000"/>
                </a:solidFill>
                <a:latin typeface="+mn-lt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111861" y="4560046"/>
              <a:ext cx="124102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FF0000"/>
                  </a:solidFill>
                  <a:latin typeface="+mn-lt"/>
                </a:rPr>
                <a:t>Jan 1, 2015</a:t>
              </a:r>
              <a:endParaRPr lang="en-US" sz="2000" dirty="0">
                <a:solidFill>
                  <a:srgbClr val="FF0000"/>
                </a:solidFill>
                <a:latin typeface="+mn-lt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758428" y="4560046"/>
              <a:ext cx="124102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FF0000"/>
                  </a:solidFill>
                  <a:latin typeface="+mn-lt"/>
                </a:rPr>
                <a:t>Jan 1, 2016</a:t>
              </a:r>
              <a:endParaRPr lang="en-US" sz="2000" dirty="0">
                <a:solidFill>
                  <a:srgbClr val="FF0000"/>
                </a:solidFill>
                <a:latin typeface="+mn-lt"/>
              </a:endParaRPr>
            </a:p>
          </p:txBody>
        </p:sp>
      </p:grpSp>
      <p:sp>
        <p:nvSpPr>
          <p:cNvPr id="22" name="Content Placeholder 2"/>
          <p:cNvSpPr txBox="1">
            <a:spLocks/>
          </p:cNvSpPr>
          <p:nvPr/>
        </p:nvSpPr>
        <p:spPr>
          <a:xfrm>
            <a:off x="950259" y="4543783"/>
            <a:ext cx="1275976" cy="6409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2400" dirty="0" smtClean="0"/>
              <a:t>Dates</a:t>
            </a:r>
          </a:p>
        </p:txBody>
      </p:sp>
    </p:spTree>
    <p:extLst>
      <p:ext uri="{BB962C8B-B14F-4D97-AF65-F5344CB8AC3E}">
        <p14:creationId xmlns:p14="http://schemas.microsoft.com/office/powerpoint/2010/main" val="24760592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4507" y="274638"/>
            <a:ext cx="77724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Values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294827"/>
          </a:xfrm>
        </p:spPr>
        <p:txBody>
          <a:bodyPr/>
          <a:lstStyle/>
          <a:p>
            <a:r>
              <a:rPr lang="en-US" sz="2800" dirty="0" smtClean="0"/>
              <a:t>In this tutorial, usually assume a finite set of values </a:t>
            </a:r>
          </a:p>
          <a:p>
            <a:r>
              <a:rPr lang="en-US" dirty="0" smtClean="0"/>
              <a:t>Simplifying assumption: Values are disjoint </a:t>
            </a:r>
            <a:r>
              <a:rPr lang="en-US" smtClean="0"/>
              <a:t>from individuals</a:t>
            </a:r>
            <a:endParaRPr lang="en-US" dirty="0" smtClean="0"/>
          </a:p>
          <a:p>
            <a:r>
              <a:rPr lang="en-US" sz="2800" dirty="0" smtClean="0"/>
              <a:t>Special Values</a:t>
            </a:r>
          </a:p>
          <a:p>
            <a:pPr lvl="1"/>
            <a:r>
              <a:rPr lang="en-US" dirty="0" smtClean="0"/>
              <a:t>T, F Boolean</a:t>
            </a:r>
          </a:p>
          <a:p>
            <a:pPr lvl="1"/>
            <a:r>
              <a:rPr lang="en-US" dirty="0" smtClean="0"/>
              <a:t>n/a not applicable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914399" y="6172200"/>
            <a:ext cx="6070095" cy="457200"/>
          </a:xfrm>
        </p:spPr>
        <p:txBody>
          <a:bodyPr/>
          <a:lstStyle/>
          <a:p>
            <a:pPr>
              <a:defRPr/>
            </a:pPr>
            <a:r>
              <a:rPr lang="en-US" smtClean="0"/>
              <a:t>Poole, D. (2003), First-order probabilistic inference, 'IJCAI’.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37366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Functors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992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800" dirty="0" smtClean="0"/>
              <a:t>What are relational data?</a:t>
            </a:r>
          </a:p>
          <a:p>
            <a:r>
              <a:rPr lang="en-US" sz="2800" dirty="0" smtClean="0"/>
              <a:t>Different notations/representations.</a:t>
            </a:r>
          </a:p>
          <a:p>
            <a:pPr lvl="1"/>
            <a:r>
              <a:rPr lang="en-US" dirty="0" smtClean="0"/>
              <a:t>Logic</a:t>
            </a:r>
          </a:p>
          <a:p>
            <a:pPr lvl="1"/>
            <a:r>
              <a:rPr lang="en-US" dirty="0" smtClean="0"/>
              <a:t>Tables</a:t>
            </a:r>
          </a:p>
          <a:p>
            <a:pPr lvl="1"/>
            <a:r>
              <a:rPr lang="en-US" dirty="0" smtClean="0"/>
              <a:t>Graph</a:t>
            </a:r>
          </a:p>
          <a:p>
            <a:pPr lvl="1"/>
            <a:r>
              <a:rPr lang="en-US" dirty="0" smtClean="0"/>
              <a:t>RDF (Resource Description Framework)</a:t>
            </a:r>
          </a:p>
          <a:p>
            <a:pPr lvl="1"/>
            <a:r>
              <a:rPr lang="en-US" dirty="0" smtClean="0"/>
              <a:t>Matrix/Tensor</a:t>
            </a:r>
          </a:p>
          <a:p>
            <a:r>
              <a:rPr lang="en-US" sz="2800" dirty="0" smtClean="0"/>
              <a:t>Common core: </a:t>
            </a:r>
            <a:r>
              <a:rPr lang="en-US" sz="2800" b="1" dirty="0" smtClean="0"/>
              <a:t>functions</a:t>
            </a:r>
            <a:r>
              <a:rPr lang="en-US" sz="2800" dirty="0" smtClean="0"/>
              <a:t> of multiple arguments.</a:t>
            </a:r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23816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548" y="274638"/>
            <a:ext cx="77724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Functors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3831" y="1600201"/>
            <a:ext cx="8229600" cy="3586300"/>
          </a:xfrm>
        </p:spPr>
        <p:txBody>
          <a:bodyPr>
            <a:noAutofit/>
          </a:bodyPr>
          <a:lstStyle/>
          <a:p>
            <a:r>
              <a:rPr lang="en-US" sz="2800" dirty="0" smtClean="0"/>
              <a:t>Let </a:t>
            </a:r>
            <a:r>
              <a:rPr lang="en-US" sz="2800" i="1" dirty="0" smtClean="0"/>
              <a:t>Pop</a:t>
            </a:r>
            <a:r>
              <a:rPr lang="en-US" sz="2800" dirty="0" smtClean="0"/>
              <a:t> denote the population and </a:t>
            </a:r>
            <a:r>
              <a:rPr lang="en-US" sz="2800" i="1" dirty="0" smtClean="0"/>
              <a:t>V</a:t>
            </a:r>
            <a:r>
              <a:rPr lang="en-US" sz="2800" dirty="0" smtClean="0"/>
              <a:t> the set of values</a:t>
            </a:r>
          </a:p>
          <a:p>
            <a:r>
              <a:rPr lang="en-US" sz="2800" dirty="0" smtClean="0"/>
              <a:t>A </a:t>
            </a:r>
            <a:r>
              <a:rPr lang="en-US" sz="2800" dirty="0" err="1" smtClean="0"/>
              <a:t>functor</a:t>
            </a:r>
            <a:r>
              <a:rPr lang="en-US" sz="2800" dirty="0" smtClean="0"/>
              <a:t> of </a:t>
            </a:r>
            <a:r>
              <a:rPr lang="en-US" sz="2800" dirty="0" err="1" smtClean="0"/>
              <a:t>arity</a:t>
            </a:r>
            <a:r>
              <a:rPr lang="en-US" sz="2800" dirty="0" smtClean="0"/>
              <a:t> k is a map</a:t>
            </a:r>
            <a:br>
              <a:rPr lang="en-US" sz="2800" dirty="0" smtClean="0"/>
            </a:br>
            <a:r>
              <a:rPr lang="en-US" sz="2800" dirty="0" smtClean="0"/>
              <a:t>f: </a:t>
            </a:r>
            <a:r>
              <a:rPr lang="en-US" sz="2800" i="1" dirty="0" err="1" smtClean="0"/>
              <a:t>Pop</a:t>
            </a:r>
            <a:r>
              <a:rPr lang="en-US" sz="2800" baseline="30000" dirty="0" err="1" smtClean="0"/>
              <a:t>k</a:t>
            </a:r>
            <a:r>
              <a:rPr lang="en-US" sz="2800" dirty="0" err="1" smtClean="0">
                <a:ea typeface="Wingdings"/>
                <a:cs typeface="Wingdings"/>
                <a:sym typeface="Wingdings"/>
              </a:rPr>
              <a:t></a:t>
            </a:r>
            <a:r>
              <a:rPr lang="en-US" sz="2800" i="1" dirty="0" err="1" smtClean="0">
                <a:sym typeface="Wingdings"/>
              </a:rPr>
              <a:t>V</a:t>
            </a:r>
            <a:endParaRPr lang="en-US" sz="2800" i="1" dirty="0" smtClean="0">
              <a:sym typeface="Wingdings"/>
            </a:endParaRPr>
          </a:p>
          <a:p>
            <a:r>
              <a:rPr lang="en-US" sz="2800" dirty="0" smtClean="0">
                <a:sym typeface="Wingdings"/>
              </a:rPr>
              <a:t>A Boolean </a:t>
            </a:r>
            <a:r>
              <a:rPr lang="en-US" sz="2800" dirty="0" err="1" smtClean="0">
                <a:sym typeface="Wingdings"/>
              </a:rPr>
              <a:t>functor</a:t>
            </a:r>
            <a:r>
              <a:rPr lang="en-US" sz="2800" dirty="0">
                <a:sym typeface="Wingdings"/>
              </a:rPr>
              <a:t> </a:t>
            </a:r>
            <a:r>
              <a:rPr lang="en-US" sz="2800" dirty="0" smtClean="0">
                <a:sym typeface="Wingdings"/>
              </a:rPr>
              <a:t>maps to T,F</a:t>
            </a:r>
            <a:br>
              <a:rPr lang="en-US" sz="2800" dirty="0" smtClean="0">
                <a:sym typeface="Wingdings"/>
              </a:rPr>
            </a:br>
            <a:r>
              <a:rPr lang="en-US" sz="2800" dirty="0" smtClean="0">
                <a:sym typeface="Wingdings"/>
              </a:rPr>
              <a:t>f: </a:t>
            </a:r>
            <a:r>
              <a:rPr lang="en-US" sz="2800" i="1" dirty="0" err="1" smtClean="0"/>
              <a:t>Pop</a:t>
            </a:r>
            <a:r>
              <a:rPr lang="en-US" sz="2800" baseline="30000" dirty="0" err="1" smtClean="0"/>
              <a:t>k</a:t>
            </a:r>
            <a:r>
              <a:rPr lang="en-US" sz="2800" dirty="0" smtClean="0">
                <a:ea typeface="Wingdings"/>
                <a:cs typeface="Wingdings"/>
                <a:sym typeface="Wingdings"/>
              </a:rPr>
              <a:t></a:t>
            </a:r>
            <a:r>
              <a:rPr lang="en-US" sz="2800" dirty="0" smtClean="0">
                <a:sym typeface="Wingdings"/>
              </a:rPr>
              <a:t>{T,F}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0299897"/>
              </p:ext>
            </p:extLst>
          </p:nvPr>
        </p:nvGraphicFramePr>
        <p:xfrm>
          <a:off x="573831" y="4423920"/>
          <a:ext cx="7542825" cy="11609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4275"/>
                <a:gridCol w="2514275"/>
                <a:gridCol w="2514275"/>
              </a:tblGrid>
              <a:tr h="580484"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Functor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Logic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Statistics</a:t>
                      </a:r>
                      <a:endParaRPr lang="en-US" sz="2400" dirty="0"/>
                    </a:p>
                  </a:txBody>
                  <a:tcPr/>
                </a:tc>
              </a:tr>
              <a:tr h="580484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Boolean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Predicate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Indicator Variable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975597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6646" y="274638"/>
            <a:ext cx="77724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6555188"/>
              </p:ext>
            </p:extLst>
          </p:nvPr>
        </p:nvGraphicFramePr>
        <p:xfrm>
          <a:off x="911412" y="2233706"/>
          <a:ext cx="6096000" cy="31089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800" dirty="0" err="1" smtClean="0"/>
                        <a:t>Functor</a:t>
                      </a:r>
                      <a:r>
                        <a:rPr lang="en-US" sz="2800" dirty="0" smtClean="0"/>
                        <a:t> Name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 smtClean="0"/>
                        <a:t>Arity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800" dirty="0" smtClean="0"/>
                        <a:t>ActsIn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2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salary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2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err="1" smtClean="0"/>
                        <a:t>running_Time</a:t>
                      </a:r>
                      <a:endParaRPr lang="en-US" sz="2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country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gender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99070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Relational Functors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Classes and Relationships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31615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4507" y="274638"/>
            <a:ext cx="7772400" cy="1143000"/>
          </a:xfrm>
        </p:spPr>
        <p:txBody>
          <a:bodyPr/>
          <a:lstStyle/>
          <a:p>
            <a:r>
              <a:rPr lang="en-US" dirty="0" smtClean="0"/>
              <a:t>Class-Relationship Diagrams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043631"/>
          </a:xfrm>
        </p:spPr>
        <p:txBody>
          <a:bodyPr/>
          <a:lstStyle/>
          <a:p>
            <a:r>
              <a:rPr lang="en-US" sz="2800" dirty="0" smtClean="0"/>
              <a:t>AKA entity-relationship diagrams</a:t>
            </a:r>
          </a:p>
          <a:p>
            <a:r>
              <a:rPr lang="en-US" sz="2800" dirty="0" smtClean="0"/>
              <a:t>A class-relationship diagram defines a set of functors</a:t>
            </a:r>
            <a:endParaRPr lang="en-US" sz="2800" dirty="0"/>
          </a:p>
        </p:txBody>
      </p:sp>
      <p:pic>
        <p:nvPicPr>
          <p:cNvPr id="4" name="Picture 3" descr="er-movielens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469" y="2643832"/>
            <a:ext cx="8470145" cy="3119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45223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mondial-ER.pd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14947" y="485133"/>
            <a:ext cx="9168581" cy="647898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560" y="269794"/>
            <a:ext cx="6195107" cy="719250"/>
          </a:xfrm>
        </p:spPr>
        <p:txBody>
          <a:bodyPr/>
          <a:lstStyle/>
          <a:p>
            <a:r>
              <a:rPr lang="en-US" sz="3600" dirty="0"/>
              <a:t>More Complex Example</a:t>
            </a:r>
          </a:p>
        </p:txBody>
      </p:sp>
    </p:spTree>
    <p:extLst>
      <p:ext uri="{BB962C8B-B14F-4D97-AF65-F5344CB8AC3E}">
        <p14:creationId xmlns:p14="http://schemas.microsoft.com/office/powerpoint/2010/main" val="11407682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9712" y="274638"/>
            <a:ext cx="7772400" cy="719250"/>
          </a:xfrm>
        </p:spPr>
        <p:txBody>
          <a:bodyPr/>
          <a:lstStyle/>
          <a:p>
            <a:r>
              <a:rPr lang="en-US" dirty="0" smtClean="0"/>
              <a:t>Classes and Their Attributes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2812"/>
            <a:ext cx="8229600" cy="1422875"/>
          </a:xfrm>
        </p:spPr>
        <p:txBody>
          <a:bodyPr/>
          <a:lstStyle/>
          <a:p>
            <a:r>
              <a:rPr lang="en-US" sz="2800" dirty="0" smtClean="0"/>
              <a:t>A </a:t>
            </a:r>
            <a:r>
              <a:rPr lang="en-US" sz="2800" b="1" dirty="0" smtClean="0"/>
              <a:t>class</a:t>
            </a:r>
            <a:r>
              <a:rPr lang="en-US" sz="2800" dirty="0" smtClean="0"/>
              <a:t>  is a unary Boolean </a:t>
            </a:r>
            <a:r>
              <a:rPr lang="en-US" sz="2800" dirty="0" err="1" smtClean="0"/>
              <a:t>functor</a:t>
            </a:r>
            <a:endParaRPr lang="en-US" sz="2800" dirty="0" smtClean="0"/>
          </a:p>
          <a:p>
            <a:r>
              <a:rPr lang="en-US" sz="2800" dirty="0" smtClean="0"/>
              <a:t>An attribute of class C is a </a:t>
            </a:r>
            <a:r>
              <a:rPr lang="en-US" sz="2800" dirty="0" err="1" smtClean="0"/>
              <a:t>functor</a:t>
            </a:r>
            <a:r>
              <a:rPr lang="en-US" sz="2800" dirty="0" smtClean="0"/>
              <a:t> f such that for all individuals a, </a:t>
            </a:r>
            <a:br>
              <a:rPr lang="en-US" sz="2800" dirty="0" smtClean="0"/>
            </a:br>
            <a:r>
              <a:rPr lang="en-US" sz="2800" dirty="0" smtClean="0"/>
              <a:t>if C(a) = F, then f(a) = n/a</a:t>
            </a:r>
            <a:endParaRPr lang="en-US" sz="2800" dirty="0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80494100"/>
              </p:ext>
            </p:extLst>
          </p:nvPr>
        </p:nvGraphicFramePr>
        <p:xfrm>
          <a:off x="4660202" y="2097144"/>
          <a:ext cx="3068454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6258"/>
                <a:gridCol w="229219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Class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Attribute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Actor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gender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Movie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running_Time</a:t>
                      </a:r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5" name="Group 4"/>
          <p:cNvGrpSpPr/>
          <p:nvPr/>
        </p:nvGrpSpPr>
        <p:grpSpPr>
          <a:xfrm>
            <a:off x="597647" y="4348177"/>
            <a:ext cx="1142626" cy="1637837"/>
            <a:chOff x="597647" y="2241176"/>
            <a:chExt cx="1142626" cy="1637837"/>
          </a:xfrm>
        </p:grpSpPr>
        <p:sp>
          <p:nvSpPr>
            <p:cNvPr id="6" name="TextBox 5"/>
            <p:cNvSpPr txBox="1"/>
            <p:nvPr/>
          </p:nvSpPr>
          <p:spPr>
            <a:xfrm>
              <a:off x="597647" y="2241176"/>
              <a:ext cx="114262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latin typeface="+mn-lt"/>
                </a:rPr>
                <a:t>Brad Pitt</a:t>
              </a:r>
              <a:endParaRPr lang="en-US" sz="2000" dirty="0">
                <a:latin typeface="+mn-lt"/>
              </a:endParaRPr>
            </a:p>
          </p:txBody>
        </p:sp>
        <p:pic>
          <p:nvPicPr>
            <p:cNvPr id="7" name="Picture 6" descr="pitt.jpe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0081" y="2634413"/>
              <a:ext cx="850900" cy="1244600"/>
            </a:xfrm>
            <a:prstGeom prst="rect">
              <a:avLst/>
            </a:prstGeom>
          </p:spPr>
        </p:pic>
      </p:grpSp>
      <p:grpSp>
        <p:nvGrpSpPr>
          <p:cNvPr id="8" name="Group 7"/>
          <p:cNvGrpSpPr/>
          <p:nvPr/>
        </p:nvGrpSpPr>
        <p:grpSpPr>
          <a:xfrm>
            <a:off x="1831209" y="4348177"/>
            <a:ext cx="1771314" cy="1646802"/>
            <a:chOff x="1844168" y="2241176"/>
            <a:chExt cx="1771314" cy="1646802"/>
          </a:xfrm>
        </p:grpSpPr>
        <p:sp>
          <p:nvSpPr>
            <p:cNvPr id="9" name="TextBox 8"/>
            <p:cNvSpPr txBox="1"/>
            <p:nvPr/>
          </p:nvSpPr>
          <p:spPr>
            <a:xfrm>
              <a:off x="1844168" y="2241176"/>
              <a:ext cx="177131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latin typeface="+mn-lt"/>
                </a:rPr>
                <a:t>Steve </a:t>
              </a:r>
              <a:r>
                <a:rPr lang="en-US" sz="2000" dirty="0" err="1" smtClean="0">
                  <a:latin typeface="+mn-lt"/>
                </a:rPr>
                <a:t>Buscemi</a:t>
              </a:r>
              <a:endParaRPr lang="en-US" sz="2000" dirty="0">
                <a:latin typeface="+mn-lt"/>
              </a:endParaRPr>
            </a:p>
          </p:txBody>
        </p:sp>
        <p:pic>
          <p:nvPicPr>
            <p:cNvPr id="10" name="Picture 9" descr="buscemi.jpe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19537" y="2625449"/>
              <a:ext cx="852307" cy="1262529"/>
            </a:xfrm>
            <a:prstGeom prst="rect">
              <a:avLst/>
            </a:prstGeom>
          </p:spPr>
        </p:pic>
      </p:grpSp>
      <p:sp>
        <p:nvSpPr>
          <p:cNvPr id="11" name="TextBox 10"/>
          <p:cNvSpPr txBox="1"/>
          <p:nvPr/>
        </p:nvSpPr>
        <p:spPr>
          <a:xfrm>
            <a:off x="1454582" y="3591625"/>
            <a:ext cx="5950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  <a:latin typeface="+mn-lt"/>
              </a:rPr>
              <a:t>Man</a:t>
            </a:r>
            <a:endParaRPr lang="en-US" sz="2000" dirty="0">
              <a:solidFill>
                <a:srgbClr val="FF0000"/>
              </a:solidFill>
              <a:latin typeface="+mn-lt"/>
            </a:endParaRPr>
          </a:p>
        </p:txBody>
      </p:sp>
      <p:cxnSp>
        <p:nvCxnSpPr>
          <p:cNvPr id="12" name="Straight Arrow Connector 11"/>
          <p:cNvCxnSpPr>
            <a:stCxn id="6" idx="0"/>
          </p:cNvCxnSpPr>
          <p:nvPr/>
        </p:nvCxnSpPr>
        <p:spPr>
          <a:xfrm flipV="1">
            <a:off x="1168960" y="3972549"/>
            <a:ext cx="571313" cy="37562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 flipV="1">
            <a:off x="1921923" y="3991997"/>
            <a:ext cx="710809" cy="3561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508684" y="6354652"/>
            <a:ext cx="505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n/a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5" name="Straight Arrow Connector 14"/>
          <p:cNvCxnSpPr>
            <a:stCxn id="7" idx="2"/>
          </p:cNvCxnSpPr>
          <p:nvPr/>
        </p:nvCxnSpPr>
        <p:spPr>
          <a:xfrm>
            <a:off x="1135531" y="5986014"/>
            <a:ext cx="481089" cy="41241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0" idx="2"/>
          </p:cNvCxnSpPr>
          <p:nvPr/>
        </p:nvCxnSpPr>
        <p:spPr>
          <a:xfrm flipH="1">
            <a:off x="1921922" y="5994979"/>
            <a:ext cx="710810" cy="40345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599378" y="3598297"/>
            <a:ext cx="10608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+mn-lt"/>
              </a:rPr>
              <a:t>gender</a:t>
            </a:r>
            <a:endParaRPr lang="en-US" sz="2000" dirty="0">
              <a:latin typeface="+mn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334172" y="6357803"/>
            <a:ext cx="1591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running_Time</a:t>
            </a:r>
            <a:endParaRPr lang="en-US" dirty="0"/>
          </a:p>
        </p:txBody>
      </p:sp>
      <p:grpSp>
        <p:nvGrpSpPr>
          <p:cNvPr id="19" name="Group 18"/>
          <p:cNvGrpSpPr/>
          <p:nvPr/>
        </p:nvGrpSpPr>
        <p:grpSpPr>
          <a:xfrm>
            <a:off x="4942002" y="4220127"/>
            <a:ext cx="1445310" cy="1706066"/>
            <a:chOff x="446243" y="4636067"/>
            <a:chExt cx="1445310" cy="1802185"/>
          </a:xfrm>
        </p:grpSpPr>
        <p:sp>
          <p:nvSpPr>
            <p:cNvPr id="20" name="TextBox 19"/>
            <p:cNvSpPr txBox="1"/>
            <p:nvPr/>
          </p:nvSpPr>
          <p:spPr>
            <a:xfrm>
              <a:off x="457200" y="6015600"/>
              <a:ext cx="1434353" cy="422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latin typeface="+mn-lt"/>
                </a:rPr>
                <a:t>Fargo</a:t>
              </a:r>
              <a:endParaRPr lang="en-US" sz="2000" dirty="0">
                <a:latin typeface="+mn-lt"/>
              </a:endParaRPr>
            </a:p>
          </p:txBody>
        </p:sp>
        <p:pic>
          <p:nvPicPr>
            <p:cNvPr id="21" name="Picture 20" descr="fargo.jpe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6243" y="4636067"/>
              <a:ext cx="907736" cy="1361604"/>
            </a:xfrm>
            <a:prstGeom prst="rect">
              <a:avLst/>
            </a:prstGeom>
          </p:spPr>
        </p:pic>
      </p:grpSp>
      <p:grpSp>
        <p:nvGrpSpPr>
          <p:cNvPr id="22" name="Group 21"/>
          <p:cNvGrpSpPr/>
          <p:nvPr/>
        </p:nvGrpSpPr>
        <p:grpSpPr>
          <a:xfrm>
            <a:off x="7500430" y="4185727"/>
            <a:ext cx="1060864" cy="1740391"/>
            <a:chOff x="2309183" y="4694943"/>
            <a:chExt cx="1060864" cy="1714909"/>
          </a:xfrm>
        </p:grpSpPr>
        <p:sp>
          <p:nvSpPr>
            <p:cNvPr id="23" name="TextBox 22"/>
            <p:cNvSpPr txBox="1"/>
            <p:nvPr/>
          </p:nvSpPr>
          <p:spPr>
            <a:xfrm>
              <a:off x="2309183" y="6015600"/>
              <a:ext cx="1060864" cy="3942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latin typeface="+mn-lt"/>
                </a:rPr>
                <a:t>Kill Bill</a:t>
              </a:r>
              <a:endParaRPr lang="en-US" sz="2000" dirty="0">
                <a:latin typeface="+mn-lt"/>
              </a:endParaRPr>
            </a:p>
          </p:txBody>
        </p:sp>
        <p:pic>
          <p:nvPicPr>
            <p:cNvPr id="24" name="Picture 23" descr="kill-bill.jpe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49589" y="4694943"/>
              <a:ext cx="796960" cy="1243853"/>
            </a:xfrm>
            <a:prstGeom prst="rect">
              <a:avLst/>
            </a:prstGeom>
          </p:spPr>
        </p:pic>
      </p:grpSp>
      <p:cxnSp>
        <p:nvCxnSpPr>
          <p:cNvPr id="25" name="Straight Arrow Connector 24"/>
          <p:cNvCxnSpPr/>
          <p:nvPr/>
        </p:nvCxnSpPr>
        <p:spPr>
          <a:xfrm>
            <a:off x="5371317" y="5875717"/>
            <a:ext cx="0" cy="39343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187256" y="3591625"/>
            <a:ext cx="5240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  <a:latin typeface="+mn-lt"/>
              </a:rPr>
              <a:t>n/a</a:t>
            </a:r>
            <a:endParaRPr lang="en-US" sz="2000" dirty="0">
              <a:solidFill>
                <a:srgbClr val="FF0000"/>
              </a:solidFill>
              <a:latin typeface="+mn-lt"/>
            </a:endParaRPr>
          </a:p>
        </p:txBody>
      </p:sp>
      <p:cxnSp>
        <p:nvCxnSpPr>
          <p:cNvPr id="27" name="Straight Arrow Connector 26"/>
          <p:cNvCxnSpPr>
            <a:stCxn id="21" idx="0"/>
          </p:cNvCxnSpPr>
          <p:nvPr/>
        </p:nvCxnSpPr>
        <p:spPr>
          <a:xfrm flipV="1">
            <a:off x="5395870" y="3955835"/>
            <a:ext cx="826299" cy="26429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 flipV="1">
            <a:off x="6692362" y="3953714"/>
            <a:ext cx="1211480" cy="1937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960469" y="6354652"/>
            <a:ext cx="866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98 min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451190" y="6354652"/>
            <a:ext cx="1110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111 min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7903842" y="5875717"/>
            <a:ext cx="0" cy="39343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7501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684740"/>
          </a:xfrm>
        </p:spPr>
        <p:txBody>
          <a:bodyPr/>
          <a:lstStyle/>
          <a:p>
            <a:r>
              <a:rPr lang="en-US" dirty="0" smtClean="0"/>
              <a:t>Relationships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1570" y="922438"/>
            <a:ext cx="8058033" cy="1454459"/>
          </a:xfrm>
        </p:spPr>
        <p:txBody>
          <a:bodyPr/>
          <a:lstStyle/>
          <a:p>
            <a:r>
              <a:rPr lang="en-US" sz="2400" dirty="0" smtClean="0"/>
              <a:t>A </a:t>
            </a:r>
            <a:r>
              <a:rPr lang="en-US" sz="2400" b="1" dirty="0" smtClean="0"/>
              <a:t>relationship</a:t>
            </a:r>
            <a:r>
              <a:rPr lang="en-US" sz="2400" dirty="0" smtClean="0"/>
              <a:t> is a Boolean </a:t>
            </a:r>
            <a:r>
              <a:rPr lang="en-US" sz="2400" dirty="0" err="1" smtClean="0"/>
              <a:t>functor</a:t>
            </a:r>
            <a:r>
              <a:rPr lang="en-US" sz="2400" dirty="0" smtClean="0"/>
              <a:t> of </a:t>
            </a:r>
            <a:r>
              <a:rPr lang="en-US" sz="2400" dirty="0" err="1" smtClean="0"/>
              <a:t>arity</a:t>
            </a:r>
            <a:r>
              <a:rPr lang="en-US" sz="2400" dirty="0" smtClean="0"/>
              <a:t> &gt; 1</a:t>
            </a:r>
          </a:p>
          <a:p>
            <a:r>
              <a:rPr lang="en-US" sz="2400" dirty="0" smtClean="0"/>
              <a:t>An </a:t>
            </a:r>
            <a:r>
              <a:rPr lang="en-US" sz="2400" b="1" dirty="0" smtClean="0"/>
              <a:t>attribute</a:t>
            </a:r>
            <a:r>
              <a:rPr lang="en-US" sz="2400" dirty="0" smtClean="0"/>
              <a:t> </a:t>
            </a:r>
            <a:r>
              <a:rPr lang="en-US" sz="2400" dirty="0"/>
              <a:t>of </a:t>
            </a:r>
            <a:r>
              <a:rPr lang="en-US" sz="2400" dirty="0" smtClean="0"/>
              <a:t>k-</a:t>
            </a:r>
            <a:r>
              <a:rPr lang="en-US" sz="2400" dirty="0" err="1" smtClean="0"/>
              <a:t>ary</a:t>
            </a:r>
            <a:r>
              <a:rPr lang="en-US" sz="2400" dirty="0" smtClean="0"/>
              <a:t> relationship R </a:t>
            </a:r>
            <a:r>
              <a:rPr lang="en-US" sz="2400" dirty="0"/>
              <a:t>is a </a:t>
            </a:r>
            <a:r>
              <a:rPr lang="en-US" sz="2400" dirty="0" smtClean="0"/>
              <a:t>k-</a:t>
            </a:r>
            <a:r>
              <a:rPr lang="en-US" sz="2400" dirty="0" err="1" smtClean="0"/>
              <a:t>ary</a:t>
            </a:r>
            <a:r>
              <a:rPr lang="en-US" sz="2400" dirty="0" smtClean="0"/>
              <a:t> </a:t>
            </a:r>
            <a:r>
              <a:rPr lang="en-US" sz="2400" dirty="0" err="1" smtClean="0"/>
              <a:t>functor</a:t>
            </a:r>
            <a:r>
              <a:rPr lang="en-US" sz="2400" dirty="0" smtClean="0"/>
              <a:t> f such that </a:t>
            </a:r>
            <a:r>
              <a:rPr lang="en-US" sz="2400" dirty="0"/>
              <a:t>for all </a:t>
            </a:r>
            <a:r>
              <a:rPr lang="en-US" sz="2400" dirty="0" smtClean="0"/>
              <a:t>k-tuples of individuals </a:t>
            </a:r>
            <a:r>
              <a:rPr lang="en-US" sz="2400" b="1" dirty="0"/>
              <a:t>a</a:t>
            </a:r>
            <a:r>
              <a:rPr lang="en-US" sz="2400" dirty="0"/>
              <a:t>, if </a:t>
            </a:r>
            <a:r>
              <a:rPr lang="en-US" sz="2400" dirty="0" smtClean="0"/>
              <a:t>R(</a:t>
            </a:r>
            <a:r>
              <a:rPr lang="en-US" sz="2400" b="1" dirty="0"/>
              <a:t>a</a:t>
            </a:r>
            <a:r>
              <a:rPr lang="en-US" sz="2400" dirty="0"/>
              <a:t>) = F, then f(</a:t>
            </a:r>
            <a:r>
              <a:rPr lang="en-US" sz="2400" b="1" dirty="0"/>
              <a:t>a</a:t>
            </a:r>
            <a:r>
              <a:rPr lang="en-US" sz="2400" dirty="0"/>
              <a:t>) = n/</a:t>
            </a:r>
            <a:r>
              <a:rPr lang="en-US" sz="2400" dirty="0" smtClean="0"/>
              <a:t>a</a:t>
            </a:r>
            <a:endParaRPr lang="en-US" sz="2400" dirty="0"/>
          </a:p>
          <a:p>
            <a:endParaRPr lang="en-US" sz="2400" dirty="0"/>
          </a:p>
        </p:txBody>
      </p:sp>
      <p:pic>
        <p:nvPicPr>
          <p:cNvPr id="4" name="Picture 3" descr="fargo.jpe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9409" y="5341296"/>
            <a:ext cx="907736" cy="136160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011203" y="4527808"/>
            <a:ext cx="7918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  <a:latin typeface="+mn-lt"/>
              </a:rPr>
              <a:t>True</a:t>
            </a:r>
            <a:endParaRPr lang="en-US" sz="2000" dirty="0">
              <a:solidFill>
                <a:srgbClr val="FF0000"/>
              </a:solidFill>
              <a:latin typeface="+mn-lt"/>
            </a:endParaRPr>
          </a:p>
        </p:txBody>
      </p:sp>
      <p:cxnSp>
        <p:nvCxnSpPr>
          <p:cNvPr id="6" name="Straight Arrow Connector 5"/>
          <p:cNvCxnSpPr>
            <a:stCxn id="4" idx="0"/>
            <a:endCxn id="5" idx="2"/>
          </p:cNvCxnSpPr>
          <p:nvPr/>
        </p:nvCxnSpPr>
        <p:spPr>
          <a:xfrm flipV="1">
            <a:off x="1953277" y="4927918"/>
            <a:ext cx="453868" cy="4133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89376" y="4527808"/>
            <a:ext cx="7918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  <a:latin typeface="+mn-lt"/>
              </a:rPr>
              <a:t>False</a:t>
            </a:r>
            <a:endParaRPr lang="en-US" sz="2000" dirty="0">
              <a:solidFill>
                <a:srgbClr val="FF0000"/>
              </a:solidFill>
              <a:latin typeface="+mn-lt"/>
            </a:endParaRPr>
          </a:p>
        </p:txBody>
      </p:sp>
      <p:cxnSp>
        <p:nvCxnSpPr>
          <p:cNvPr id="8" name="Straight Arrow Connector 7"/>
          <p:cNvCxnSpPr>
            <a:stCxn id="4" idx="0"/>
            <a:endCxn id="7" idx="2"/>
          </p:cNvCxnSpPr>
          <p:nvPr/>
        </p:nvCxnSpPr>
        <p:spPr>
          <a:xfrm flipH="1" flipV="1">
            <a:off x="1285318" y="4927918"/>
            <a:ext cx="667959" cy="4133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9" name="Group 28"/>
          <p:cNvGrpSpPr/>
          <p:nvPr/>
        </p:nvGrpSpPr>
        <p:grpSpPr>
          <a:xfrm>
            <a:off x="921735" y="3365324"/>
            <a:ext cx="1729626" cy="1247209"/>
            <a:chOff x="921735" y="3365324"/>
            <a:chExt cx="1729626" cy="1247209"/>
          </a:xfrm>
        </p:grpSpPr>
        <p:pic>
          <p:nvPicPr>
            <p:cNvPr id="10" name="Picture 9" descr="pitt.jpe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1735" y="3371805"/>
              <a:ext cx="627295" cy="899890"/>
            </a:xfrm>
            <a:prstGeom prst="rect">
              <a:avLst/>
            </a:prstGeom>
          </p:spPr>
        </p:pic>
        <p:pic>
          <p:nvPicPr>
            <p:cNvPr id="11" name="Picture 10" descr="buscemi.jpe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23029" y="3365324"/>
              <a:ext cx="628332" cy="912853"/>
            </a:xfrm>
            <a:prstGeom prst="rect">
              <a:avLst/>
            </a:prstGeom>
          </p:spPr>
        </p:pic>
        <p:cxnSp>
          <p:nvCxnSpPr>
            <p:cNvPr id="12" name="Straight Arrow Connector 11"/>
            <p:cNvCxnSpPr/>
            <p:nvPr/>
          </p:nvCxnSpPr>
          <p:spPr>
            <a:xfrm>
              <a:off x="2241715" y="4341046"/>
              <a:ext cx="0" cy="27148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 flipH="1">
              <a:off x="1235381" y="4316608"/>
              <a:ext cx="1" cy="2774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TextBox 13"/>
          <p:cNvSpPr txBox="1"/>
          <p:nvPr/>
        </p:nvSpPr>
        <p:spPr>
          <a:xfrm>
            <a:off x="2861537" y="4564411"/>
            <a:ext cx="10519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3366FF"/>
                </a:solidFill>
                <a:latin typeface="+mn-lt"/>
              </a:rPr>
              <a:t>ActsIn</a:t>
            </a:r>
            <a:endParaRPr lang="en-US" sz="2000" dirty="0">
              <a:solidFill>
                <a:srgbClr val="3366FF"/>
              </a:solidFill>
              <a:latin typeface="+mn-lt"/>
            </a:endParaRPr>
          </a:p>
        </p:txBody>
      </p:sp>
      <p:pic>
        <p:nvPicPr>
          <p:cNvPr id="15" name="Picture 14" descr="fargo.jpe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6049" y="5340631"/>
            <a:ext cx="907736" cy="1361604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6077130" y="4527143"/>
            <a:ext cx="12399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  <a:latin typeface="+mn-lt"/>
              </a:rPr>
              <a:t>$500,000</a:t>
            </a:r>
            <a:endParaRPr lang="en-US" sz="2000" dirty="0">
              <a:solidFill>
                <a:srgbClr val="FF0000"/>
              </a:solidFill>
              <a:latin typeface="+mn-lt"/>
            </a:endParaRPr>
          </a:p>
        </p:txBody>
      </p:sp>
      <p:cxnSp>
        <p:nvCxnSpPr>
          <p:cNvPr id="17" name="Straight Arrow Connector 16"/>
          <p:cNvCxnSpPr>
            <a:stCxn id="15" idx="0"/>
            <a:endCxn id="16" idx="2"/>
          </p:cNvCxnSpPr>
          <p:nvPr/>
        </p:nvCxnSpPr>
        <p:spPr>
          <a:xfrm flipV="1">
            <a:off x="6109917" y="4927253"/>
            <a:ext cx="587179" cy="4133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046016" y="4527143"/>
            <a:ext cx="7918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  <a:latin typeface="+mn-lt"/>
              </a:rPr>
              <a:t>n/a</a:t>
            </a:r>
            <a:endParaRPr lang="en-US" sz="2000" dirty="0">
              <a:solidFill>
                <a:srgbClr val="FF0000"/>
              </a:solidFill>
              <a:latin typeface="+mn-lt"/>
            </a:endParaRPr>
          </a:p>
        </p:txBody>
      </p:sp>
      <p:cxnSp>
        <p:nvCxnSpPr>
          <p:cNvPr id="19" name="Straight Arrow Connector 18"/>
          <p:cNvCxnSpPr>
            <a:stCxn id="15" idx="0"/>
            <a:endCxn id="18" idx="2"/>
          </p:cNvCxnSpPr>
          <p:nvPr/>
        </p:nvCxnSpPr>
        <p:spPr>
          <a:xfrm flipH="1" flipV="1">
            <a:off x="5441958" y="4927253"/>
            <a:ext cx="667959" cy="4133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7407774" y="4527808"/>
            <a:ext cx="8845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3366FF"/>
                </a:solidFill>
                <a:latin typeface="+mn-lt"/>
              </a:rPr>
              <a:t>salary</a:t>
            </a:r>
            <a:endParaRPr lang="en-US" sz="2000" dirty="0">
              <a:solidFill>
                <a:srgbClr val="3366FF"/>
              </a:solidFill>
              <a:latin typeface="+mn-lt"/>
            </a:endParaRPr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0672481"/>
              </p:ext>
            </p:extLst>
          </p:nvPr>
        </p:nvGraphicFramePr>
        <p:xfrm>
          <a:off x="1051983" y="2376897"/>
          <a:ext cx="4734314" cy="79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9028"/>
                <a:gridCol w="299528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Relationship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Attribute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ActsIn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salary</a:t>
                      </a:r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30" name="Group 29"/>
          <p:cNvGrpSpPr/>
          <p:nvPr/>
        </p:nvGrpSpPr>
        <p:grpSpPr>
          <a:xfrm>
            <a:off x="5017737" y="3382646"/>
            <a:ext cx="1729626" cy="1247209"/>
            <a:chOff x="921735" y="3365324"/>
            <a:chExt cx="1729626" cy="1247209"/>
          </a:xfrm>
        </p:grpSpPr>
        <p:pic>
          <p:nvPicPr>
            <p:cNvPr id="31" name="Picture 30" descr="pitt.jpe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1735" y="3371805"/>
              <a:ext cx="627295" cy="899890"/>
            </a:xfrm>
            <a:prstGeom prst="rect">
              <a:avLst/>
            </a:prstGeom>
          </p:spPr>
        </p:pic>
        <p:pic>
          <p:nvPicPr>
            <p:cNvPr id="32" name="Picture 31" descr="buscemi.jpe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23029" y="3365324"/>
              <a:ext cx="628332" cy="912853"/>
            </a:xfrm>
            <a:prstGeom prst="rect">
              <a:avLst/>
            </a:prstGeom>
          </p:spPr>
        </p:pic>
        <p:cxnSp>
          <p:nvCxnSpPr>
            <p:cNvPr id="33" name="Straight Arrow Connector 32"/>
            <p:cNvCxnSpPr/>
            <p:nvPr/>
          </p:nvCxnSpPr>
          <p:spPr>
            <a:xfrm>
              <a:off x="2241715" y="4341046"/>
              <a:ext cx="0" cy="27148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 flipH="1">
              <a:off x="1235381" y="4316608"/>
              <a:ext cx="1" cy="2774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345951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4220" y="274638"/>
            <a:ext cx="8222277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Decision Tree for Relational </a:t>
            </a:r>
            <a:r>
              <a:rPr lang="en-US" dirty="0" err="1" smtClean="0"/>
              <a:t>Functor</a:t>
            </a:r>
            <a:r>
              <a:rPr lang="en-US" dirty="0" smtClean="0"/>
              <a:t> Types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092824" y="1875870"/>
            <a:ext cx="1374588" cy="64918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latin typeface="+mn-lt"/>
              </a:rPr>
              <a:t>Arity</a:t>
            </a:r>
            <a:endParaRPr lang="en-US" sz="2400" dirty="0">
              <a:latin typeface="+mn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26988" y="3044270"/>
            <a:ext cx="1550894" cy="64918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n-lt"/>
              </a:rPr>
              <a:t>Values</a:t>
            </a:r>
            <a:endParaRPr lang="en-US" sz="2400" dirty="0">
              <a:latin typeface="+mn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172637" y="3044270"/>
            <a:ext cx="1643528" cy="64918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n-lt"/>
              </a:rPr>
              <a:t>Values</a:t>
            </a:r>
            <a:endParaRPr lang="en-US" sz="2400" dirty="0">
              <a:latin typeface="+mn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11412" y="4437529"/>
            <a:ext cx="105831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n-lt"/>
              </a:rPr>
              <a:t>Class</a:t>
            </a:r>
            <a:endParaRPr lang="en-US" sz="2400" dirty="0">
              <a:latin typeface="+mn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704352" y="4437529"/>
            <a:ext cx="143435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n-lt"/>
              </a:rPr>
              <a:t>Attribute</a:t>
            </a:r>
            <a:endParaRPr lang="en-US" sz="2400" dirty="0">
              <a:latin typeface="+mn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798225" y="4407646"/>
            <a:ext cx="143435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n-lt"/>
              </a:rPr>
              <a:t>Attribute</a:t>
            </a:r>
            <a:endParaRPr lang="en-US" sz="2400" dirty="0">
              <a:latin typeface="+mn-l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600348" y="4410634"/>
            <a:ext cx="197377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n-lt"/>
              </a:rPr>
              <a:t>Relationship</a:t>
            </a:r>
            <a:endParaRPr lang="en-US" sz="2400" dirty="0">
              <a:latin typeface="+mn-lt"/>
            </a:endParaRPr>
          </a:p>
        </p:txBody>
      </p:sp>
      <p:cxnSp>
        <p:nvCxnSpPr>
          <p:cNvPr id="15" name="Straight Arrow Connector 14"/>
          <p:cNvCxnSpPr>
            <a:stCxn id="7" idx="3"/>
            <a:endCxn id="8" idx="0"/>
          </p:cNvCxnSpPr>
          <p:nvPr/>
        </p:nvCxnSpPr>
        <p:spPr>
          <a:xfrm flipH="1">
            <a:off x="2302435" y="2429987"/>
            <a:ext cx="991693" cy="61428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5"/>
          </p:cNvCxnSpPr>
          <p:nvPr/>
        </p:nvCxnSpPr>
        <p:spPr>
          <a:xfrm>
            <a:off x="4266108" y="2429987"/>
            <a:ext cx="1590833" cy="61428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8" idx="4"/>
          </p:cNvCxnSpPr>
          <p:nvPr/>
        </p:nvCxnSpPr>
        <p:spPr>
          <a:xfrm flipH="1">
            <a:off x="1329765" y="3693458"/>
            <a:ext cx="972670" cy="7141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8" idx="4"/>
            <a:endCxn id="11" idx="0"/>
          </p:cNvCxnSpPr>
          <p:nvPr/>
        </p:nvCxnSpPr>
        <p:spPr>
          <a:xfrm>
            <a:off x="2302435" y="3693458"/>
            <a:ext cx="1119094" cy="74407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9" idx="4"/>
            <a:endCxn id="13" idx="0"/>
          </p:cNvCxnSpPr>
          <p:nvPr/>
        </p:nvCxnSpPr>
        <p:spPr>
          <a:xfrm flipH="1">
            <a:off x="5587233" y="3693458"/>
            <a:ext cx="407168" cy="71717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9" idx="4"/>
            <a:endCxn id="12" idx="0"/>
          </p:cNvCxnSpPr>
          <p:nvPr/>
        </p:nvCxnSpPr>
        <p:spPr>
          <a:xfrm>
            <a:off x="5994401" y="3693458"/>
            <a:ext cx="1521001" cy="7141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211294" y="2415046"/>
            <a:ext cx="6125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+mn-lt"/>
              </a:rPr>
              <a:t>=1</a:t>
            </a:r>
            <a:endParaRPr lang="en-US" sz="2000" dirty="0">
              <a:latin typeface="+mn-lt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513292" y="2415046"/>
            <a:ext cx="6125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n-lt"/>
              </a:rPr>
              <a:t>&gt;</a:t>
            </a:r>
            <a:r>
              <a:rPr lang="en-US" sz="2000" dirty="0" smtClean="0">
                <a:latin typeface="+mn-lt"/>
              </a:rPr>
              <a:t>1</a:t>
            </a:r>
            <a:endParaRPr lang="en-US" sz="2000" dirty="0">
              <a:latin typeface="+mn-lt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96258" y="3726327"/>
            <a:ext cx="11355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+mn-lt"/>
              </a:rPr>
              <a:t>Boolean</a:t>
            </a:r>
            <a:endParaRPr lang="en-US" sz="2000" dirty="0">
              <a:latin typeface="+mn-lt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122705" y="3591858"/>
            <a:ext cx="11355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+mn-lt"/>
              </a:rPr>
              <a:t>not Boolean</a:t>
            </a:r>
            <a:endParaRPr lang="en-US" sz="2000" dirty="0">
              <a:latin typeface="+mn-lt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365814" y="3726327"/>
            <a:ext cx="11355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+mn-lt"/>
              </a:rPr>
              <a:t>Boolean</a:t>
            </a:r>
            <a:endParaRPr lang="en-US" sz="2000" dirty="0">
              <a:latin typeface="+mn-lt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816165" y="3412566"/>
            <a:ext cx="11355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+mn-lt"/>
              </a:rPr>
              <a:t>not Boolean</a:t>
            </a:r>
            <a:endParaRPr lang="en-US" sz="2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004611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Possible Worlds and Samples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43282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589" y="274638"/>
            <a:ext cx="7772400" cy="1143000"/>
          </a:xfrm>
        </p:spPr>
        <p:txBody>
          <a:bodyPr/>
          <a:lstStyle/>
          <a:p>
            <a:r>
              <a:rPr lang="en-US" dirty="0" smtClean="0"/>
              <a:t>Possible Worlds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8024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 smtClean="0"/>
              <a:t>A </a:t>
            </a:r>
            <a:r>
              <a:rPr lang="en-US" sz="3200" b="1" dirty="0" smtClean="0"/>
              <a:t>possible world </a:t>
            </a:r>
            <a:r>
              <a:rPr lang="en-US" sz="3200" dirty="0" smtClean="0"/>
              <a:t>for a set of functors specifies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3200" dirty="0" smtClean="0"/>
              <a:t>a population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3200" dirty="0" smtClean="0"/>
              <a:t>the value of each </a:t>
            </a:r>
            <a:r>
              <a:rPr lang="en-US" sz="3200" dirty="0" err="1" smtClean="0"/>
              <a:t>functor</a:t>
            </a:r>
            <a:r>
              <a:rPr lang="en-US" sz="3200" dirty="0" smtClean="0"/>
              <a:t> for each argument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0241879"/>
              </p:ext>
            </p:extLst>
          </p:nvPr>
        </p:nvGraphicFramePr>
        <p:xfrm>
          <a:off x="457200" y="3771763"/>
          <a:ext cx="7433659" cy="14630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40305"/>
                <a:gridCol w="2396677"/>
                <a:gridCol w="239667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Logic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Databases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Statistics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relational structure</a:t>
                      </a:r>
                      <a:br>
                        <a:rPr lang="en-US" sz="2800" dirty="0" smtClean="0"/>
                      </a:br>
                      <a:r>
                        <a:rPr lang="en-US" sz="2800" dirty="0" smtClean="0"/>
                        <a:t>interpretation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database instance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?</a:t>
                      </a:r>
                      <a:endParaRPr lang="en-US" sz="2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8589" y="6027036"/>
            <a:ext cx="6656417" cy="4572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Russell, S. (2015). “Unifying logic and probability”. Communications of the ACM, 58(7), 88-97.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58021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Prague Relational Learning Repository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800" dirty="0" smtClean="0"/>
              <a:t>Sample tutorial databases are available in the </a:t>
            </a:r>
            <a:r>
              <a:rPr lang="en-US" sz="2800" dirty="0" smtClean="0">
                <a:hlinkClick r:id="rId3"/>
              </a:rPr>
              <a:t>Repository</a:t>
            </a:r>
            <a:endParaRPr lang="en-US" sz="2800" dirty="0" smtClean="0"/>
          </a:p>
          <a:p>
            <a:r>
              <a:rPr lang="en-US" sz="2800" dirty="0" smtClean="0"/>
              <a:t>Can search for different dataset properties.</a:t>
            </a:r>
          </a:p>
          <a:p>
            <a:r>
              <a:rPr lang="en-US" sz="2800" dirty="0" smtClean="0"/>
              <a:t>Write-up and connection details are </a:t>
            </a:r>
            <a:r>
              <a:rPr lang="en-US" sz="2800" dirty="0" smtClean="0">
                <a:hlinkClick r:id="rId4"/>
              </a:rPr>
              <a:t>available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 smtClean="0">
                <a:hlinkClick r:id="rId4"/>
              </a:rPr>
              <a:t>http</a:t>
            </a:r>
            <a:r>
              <a:rPr lang="en-US" sz="2800" dirty="0">
                <a:hlinkClick r:id="rId4"/>
              </a:rPr>
              <a:t>://arxiv.org/abs/</a:t>
            </a:r>
            <a:r>
              <a:rPr lang="en-US" sz="2800" dirty="0" smtClean="0">
                <a:hlinkClick r:id="rId4"/>
              </a:rPr>
              <a:t>1511.03086</a:t>
            </a:r>
            <a:endParaRPr lang="en-US" sz="2800" dirty="0" smtClean="0"/>
          </a:p>
          <a:p>
            <a:pPr lvl="1"/>
            <a:r>
              <a:rPr lang="en-US" dirty="0"/>
              <a:t>Host = </a:t>
            </a:r>
            <a:r>
              <a:rPr lang="en-US" dirty="0" err="1" smtClean="0"/>
              <a:t>relational.fit.cvut.cz</a:t>
            </a:r>
            <a:endParaRPr lang="en-US" dirty="0" smtClean="0"/>
          </a:p>
          <a:p>
            <a:pPr lvl="1"/>
            <a:r>
              <a:rPr lang="en-US" dirty="0" smtClean="0"/>
              <a:t>Username = guest</a:t>
            </a:r>
          </a:p>
          <a:p>
            <a:pPr lvl="1"/>
            <a:r>
              <a:rPr lang="en-US" dirty="0" smtClean="0"/>
              <a:t>Password = relational</a:t>
            </a:r>
          </a:p>
          <a:p>
            <a:pPr lvl="1"/>
            <a:r>
              <a:rPr lang="en-US" dirty="0" smtClean="0"/>
              <a:t>Port = 3306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57329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08999" y="106184"/>
            <a:ext cx="77724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Possible World Toy Example</a:t>
            </a:r>
            <a:endParaRPr lang="en-US" dirty="0"/>
          </a:p>
        </p:txBody>
      </p:sp>
      <p:pic>
        <p:nvPicPr>
          <p:cNvPr id="21" name="Picture 20" descr="pitt.jpe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466" y="2095642"/>
            <a:ext cx="850900" cy="1244600"/>
          </a:xfrm>
          <a:prstGeom prst="rect">
            <a:avLst/>
          </a:prstGeom>
        </p:spPr>
      </p:pic>
      <p:pic>
        <p:nvPicPr>
          <p:cNvPr id="24" name="Picture 23" descr="buscemi.jpe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7447" y="2095642"/>
            <a:ext cx="852307" cy="1262529"/>
          </a:xfrm>
          <a:prstGeom prst="rect">
            <a:avLst/>
          </a:prstGeom>
        </p:spPr>
      </p:pic>
      <p:pic>
        <p:nvPicPr>
          <p:cNvPr id="29" name="Picture 28" descr="thurman.jpe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8703" y="2095642"/>
            <a:ext cx="850900" cy="1244600"/>
          </a:xfrm>
          <a:prstGeom prst="rect">
            <a:avLst/>
          </a:prstGeom>
        </p:spPr>
      </p:pic>
      <p:pic>
        <p:nvPicPr>
          <p:cNvPr id="36" name="Picture 35" descr="lucy.jpe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9226" y="2095642"/>
            <a:ext cx="807927" cy="1196788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384132" y="3740537"/>
            <a:ext cx="9137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  <a:latin typeface="+mn-lt"/>
              </a:rPr>
              <a:t>True</a:t>
            </a:r>
          </a:p>
          <a:p>
            <a:r>
              <a:rPr lang="en-US" sz="2000" dirty="0" smtClean="0">
                <a:solidFill>
                  <a:srgbClr val="FF0000"/>
                </a:solidFill>
                <a:latin typeface="+mn-lt"/>
              </a:rPr>
              <a:t>$500K</a:t>
            </a:r>
            <a:endParaRPr lang="en-US" sz="20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984153" y="3740537"/>
            <a:ext cx="7918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  <a:latin typeface="+mn-lt"/>
              </a:rPr>
              <a:t>True</a:t>
            </a:r>
          </a:p>
          <a:p>
            <a:r>
              <a:rPr lang="en-US" sz="2000" dirty="0" smtClean="0">
                <a:solidFill>
                  <a:srgbClr val="FF0000"/>
                </a:solidFill>
                <a:latin typeface="+mn-lt"/>
              </a:rPr>
              <a:t>$5M</a:t>
            </a:r>
            <a:endParaRPr lang="en-US" sz="2000" dirty="0">
              <a:solidFill>
                <a:srgbClr val="FF0000"/>
              </a:solidFill>
              <a:latin typeface="+mn-lt"/>
            </a:endParaRPr>
          </a:p>
        </p:txBody>
      </p:sp>
      <p:cxnSp>
        <p:nvCxnSpPr>
          <p:cNvPr id="9" name="Straight Arrow Connector 8"/>
          <p:cNvCxnSpPr>
            <a:stCxn id="29" idx="2"/>
            <a:endCxn id="55" idx="0"/>
          </p:cNvCxnSpPr>
          <p:nvPr/>
        </p:nvCxnSpPr>
        <p:spPr>
          <a:xfrm flipH="1">
            <a:off x="4752158" y="3340242"/>
            <a:ext cx="231995" cy="40029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6661039" y="3340242"/>
            <a:ext cx="242151" cy="4481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7056980" y="3740537"/>
            <a:ext cx="7918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  <a:latin typeface="+mn-lt"/>
              </a:rPr>
              <a:t>True</a:t>
            </a:r>
          </a:p>
          <a:p>
            <a:r>
              <a:rPr lang="en-US" sz="2000" dirty="0" smtClean="0">
                <a:solidFill>
                  <a:srgbClr val="FF0000"/>
                </a:solidFill>
                <a:latin typeface="+mn-lt"/>
              </a:rPr>
              <a:t>$2M</a:t>
            </a:r>
            <a:endParaRPr lang="en-US" sz="20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538406" y="3621009"/>
            <a:ext cx="7918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  <a:latin typeface="+mn-lt"/>
              </a:rPr>
              <a:t>False</a:t>
            </a:r>
          </a:p>
          <a:p>
            <a:r>
              <a:rPr lang="en-US" sz="2000" dirty="0" smtClean="0">
                <a:solidFill>
                  <a:srgbClr val="FF0000"/>
                </a:solidFill>
                <a:latin typeface="+mn-lt"/>
              </a:rPr>
              <a:t>n/a	</a:t>
            </a:r>
            <a:endParaRPr lang="en-US" sz="2000" dirty="0">
              <a:solidFill>
                <a:srgbClr val="FF0000"/>
              </a:solidFill>
              <a:latin typeface="+mn-lt"/>
            </a:endParaRPr>
          </a:p>
        </p:txBody>
      </p:sp>
      <p:cxnSp>
        <p:nvCxnSpPr>
          <p:cNvPr id="56" name="Straight Arrow Connector 55"/>
          <p:cNvCxnSpPr>
            <a:stCxn id="21" idx="2"/>
          </p:cNvCxnSpPr>
          <p:nvPr/>
        </p:nvCxnSpPr>
        <p:spPr>
          <a:xfrm flipH="1">
            <a:off x="1016150" y="3340242"/>
            <a:ext cx="313766" cy="4147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7829264" y="3726042"/>
            <a:ext cx="10519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3366FF"/>
                </a:solidFill>
                <a:latin typeface="+mn-lt"/>
              </a:rPr>
              <a:t>ActsIn</a:t>
            </a:r>
          </a:p>
          <a:p>
            <a:r>
              <a:rPr lang="en-US" sz="2000" dirty="0" smtClean="0">
                <a:solidFill>
                  <a:srgbClr val="3366FF"/>
                </a:solidFill>
                <a:latin typeface="+mn-lt"/>
              </a:rPr>
              <a:t>salary</a:t>
            </a:r>
            <a:endParaRPr lang="en-US" sz="2000" dirty="0">
              <a:solidFill>
                <a:srgbClr val="3366FF"/>
              </a:solidFill>
              <a:latin typeface="+mn-lt"/>
            </a:endParaRPr>
          </a:p>
        </p:txBody>
      </p:sp>
      <p:pic>
        <p:nvPicPr>
          <p:cNvPr id="13" name="Picture 12" descr="fargo.jpe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337" y="4504754"/>
            <a:ext cx="637786" cy="1084617"/>
          </a:xfrm>
          <a:prstGeom prst="rect">
            <a:avLst/>
          </a:prstGeom>
        </p:spPr>
      </p:pic>
      <p:pic>
        <p:nvPicPr>
          <p:cNvPr id="23" name="Picture 22" descr="kill-bill.jpe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5690" y="4551652"/>
            <a:ext cx="559954" cy="990820"/>
          </a:xfrm>
          <a:prstGeom prst="rect">
            <a:avLst/>
          </a:prstGeom>
        </p:spPr>
      </p:pic>
      <p:pic>
        <p:nvPicPr>
          <p:cNvPr id="37" name="Picture 36" descr="fargo.jpe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7061" y="4549577"/>
            <a:ext cx="637786" cy="1084617"/>
          </a:xfrm>
          <a:prstGeom prst="rect">
            <a:avLst/>
          </a:prstGeom>
        </p:spPr>
      </p:pic>
      <p:pic>
        <p:nvPicPr>
          <p:cNvPr id="38" name="Picture 37" descr="kill-bill.jpe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9414" y="4596475"/>
            <a:ext cx="559954" cy="990820"/>
          </a:xfrm>
          <a:prstGeom prst="rect">
            <a:avLst/>
          </a:prstGeom>
        </p:spPr>
      </p:pic>
      <p:pic>
        <p:nvPicPr>
          <p:cNvPr id="41" name="Picture 40" descr="fargo.jpe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0785" y="4549577"/>
            <a:ext cx="637786" cy="1084617"/>
          </a:xfrm>
          <a:prstGeom prst="rect">
            <a:avLst/>
          </a:prstGeom>
        </p:spPr>
      </p:pic>
      <p:pic>
        <p:nvPicPr>
          <p:cNvPr id="42" name="Picture 41" descr="kill-bill.jpe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3138" y="4596475"/>
            <a:ext cx="559954" cy="990820"/>
          </a:xfrm>
          <a:prstGeom prst="rect">
            <a:avLst/>
          </a:prstGeom>
        </p:spPr>
      </p:pic>
      <p:pic>
        <p:nvPicPr>
          <p:cNvPr id="47" name="Picture 46" descr="fargo.jpe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4627" y="4549577"/>
            <a:ext cx="637786" cy="1084617"/>
          </a:xfrm>
          <a:prstGeom prst="rect">
            <a:avLst/>
          </a:prstGeom>
        </p:spPr>
      </p:pic>
      <p:pic>
        <p:nvPicPr>
          <p:cNvPr id="48" name="Picture 47" descr="kill-bill.jpe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6980" y="4596475"/>
            <a:ext cx="559954" cy="990820"/>
          </a:xfrm>
          <a:prstGeom prst="rect">
            <a:avLst/>
          </a:prstGeom>
        </p:spPr>
      </p:pic>
      <p:sp>
        <p:nvSpPr>
          <p:cNvPr id="49" name="TextBox 48"/>
          <p:cNvSpPr txBox="1"/>
          <p:nvPr/>
        </p:nvSpPr>
        <p:spPr>
          <a:xfrm>
            <a:off x="1243623" y="3635950"/>
            <a:ext cx="7918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  <a:latin typeface="+mn-lt"/>
              </a:rPr>
              <a:t>False</a:t>
            </a:r>
          </a:p>
          <a:p>
            <a:r>
              <a:rPr lang="en-US" sz="2000" dirty="0" smtClean="0">
                <a:solidFill>
                  <a:srgbClr val="FF0000"/>
                </a:solidFill>
                <a:latin typeface="+mn-lt"/>
              </a:rPr>
              <a:t>n/a</a:t>
            </a:r>
            <a:endParaRPr lang="en-US" sz="2000" dirty="0">
              <a:solidFill>
                <a:srgbClr val="FF0000"/>
              </a:solidFill>
              <a:latin typeface="+mn-lt"/>
            </a:endParaRPr>
          </a:p>
        </p:txBody>
      </p:sp>
      <p:cxnSp>
        <p:nvCxnSpPr>
          <p:cNvPr id="12" name="Straight Arrow Connector 11"/>
          <p:cNvCxnSpPr>
            <a:stCxn id="13" idx="0"/>
          </p:cNvCxnSpPr>
          <p:nvPr/>
        </p:nvCxnSpPr>
        <p:spPr>
          <a:xfrm flipV="1">
            <a:off x="862230" y="4267340"/>
            <a:ext cx="0" cy="23741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21" idx="2"/>
          </p:cNvCxnSpPr>
          <p:nvPr/>
        </p:nvCxnSpPr>
        <p:spPr>
          <a:xfrm>
            <a:off x="1329916" y="3340242"/>
            <a:ext cx="265751" cy="4147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23" idx="0"/>
          </p:cNvCxnSpPr>
          <p:nvPr/>
        </p:nvCxnSpPr>
        <p:spPr>
          <a:xfrm flipH="1" flipV="1">
            <a:off x="1568973" y="4267340"/>
            <a:ext cx="26694" cy="2843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3226194" y="3740537"/>
            <a:ext cx="7918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  <a:latin typeface="+mn-lt"/>
              </a:rPr>
              <a:t>False</a:t>
            </a:r>
          </a:p>
          <a:p>
            <a:r>
              <a:rPr lang="en-US" sz="2000" dirty="0" smtClean="0">
                <a:solidFill>
                  <a:srgbClr val="FF0000"/>
                </a:solidFill>
                <a:latin typeface="+mn-lt"/>
              </a:rPr>
              <a:t>n/a</a:t>
            </a:r>
            <a:endParaRPr lang="en-US" sz="20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4356216" y="3740537"/>
            <a:ext cx="7918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  <a:latin typeface="+mn-lt"/>
              </a:rPr>
              <a:t>False</a:t>
            </a:r>
          </a:p>
          <a:p>
            <a:r>
              <a:rPr lang="en-US" sz="2000" dirty="0" smtClean="0">
                <a:solidFill>
                  <a:srgbClr val="FF0000"/>
                </a:solidFill>
                <a:latin typeface="+mn-lt"/>
              </a:rPr>
              <a:t>n/a</a:t>
            </a:r>
            <a:endParaRPr lang="en-US" sz="20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6265097" y="3740537"/>
            <a:ext cx="7918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  <a:latin typeface="+mn-lt"/>
              </a:rPr>
              <a:t>False</a:t>
            </a:r>
          </a:p>
          <a:p>
            <a:r>
              <a:rPr lang="en-US" sz="2000" dirty="0" smtClean="0">
                <a:solidFill>
                  <a:srgbClr val="FF0000"/>
                </a:solidFill>
                <a:latin typeface="+mn-lt"/>
              </a:rPr>
              <a:t>n/a</a:t>
            </a:r>
            <a:endParaRPr lang="en-US" sz="2000" dirty="0">
              <a:solidFill>
                <a:srgbClr val="FF0000"/>
              </a:solidFill>
              <a:latin typeface="+mn-lt"/>
            </a:endParaRPr>
          </a:p>
        </p:txBody>
      </p:sp>
      <p:cxnSp>
        <p:nvCxnSpPr>
          <p:cNvPr id="53" name="Straight Arrow Connector 52"/>
          <p:cNvCxnSpPr>
            <a:stCxn id="37" idx="0"/>
          </p:cNvCxnSpPr>
          <p:nvPr/>
        </p:nvCxnSpPr>
        <p:spPr>
          <a:xfrm flipV="1">
            <a:off x="2785954" y="4372373"/>
            <a:ext cx="1493" cy="17720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38" idx="0"/>
          </p:cNvCxnSpPr>
          <p:nvPr/>
        </p:nvCxnSpPr>
        <p:spPr>
          <a:xfrm flipV="1">
            <a:off x="3519391" y="4372373"/>
            <a:ext cx="0" cy="22410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41" idx="0"/>
            <a:endCxn id="55" idx="2"/>
          </p:cNvCxnSpPr>
          <p:nvPr/>
        </p:nvCxnSpPr>
        <p:spPr>
          <a:xfrm flipV="1">
            <a:off x="4709678" y="4448423"/>
            <a:ext cx="42480" cy="10115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42" idx="0"/>
          </p:cNvCxnSpPr>
          <p:nvPr/>
        </p:nvCxnSpPr>
        <p:spPr>
          <a:xfrm flipH="1" flipV="1">
            <a:off x="5409603" y="4372373"/>
            <a:ext cx="33512" cy="22410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47" idx="0"/>
          </p:cNvCxnSpPr>
          <p:nvPr/>
        </p:nvCxnSpPr>
        <p:spPr>
          <a:xfrm flipH="1" flipV="1">
            <a:off x="6499226" y="4372373"/>
            <a:ext cx="104294" cy="17720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48" idx="0"/>
          </p:cNvCxnSpPr>
          <p:nvPr/>
        </p:nvCxnSpPr>
        <p:spPr>
          <a:xfrm flipV="1">
            <a:off x="7336957" y="4372373"/>
            <a:ext cx="0" cy="22410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29" idx="2"/>
          </p:cNvCxnSpPr>
          <p:nvPr/>
        </p:nvCxnSpPr>
        <p:spPr>
          <a:xfrm>
            <a:off x="4984153" y="3340242"/>
            <a:ext cx="290232" cy="4147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>
            <a:off x="6922413" y="3308424"/>
            <a:ext cx="403963" cy="4799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24" idx="2"/>
            <a:endCxn id="2" idx="0"/>
          </p:cNvCxnSpPr>
          <p:nvPr/>
        </p:nvCxnSpPr>
        <p:spPr>
          <a:xfrm flipH="1">
            <a:off x="2841021" y="3358171"/>
            <a:ext cx="372580" cy="3823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24" idx="2"/>
            <a:endCxn id="52" idx="0"/>
          </p:cNvCxnSpPr>
          <p:nvPr/>
        </p:nvCxnSpPr>
        <p:spPr>
          <a:xfrm>
            <a:off x="3213601" y="3358171"/>
            <a:ext cx="408535" cy="3823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636644" y="1387756"/>
            <a:ext cx="16495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3366FF"/>
                </a:solidFill>
                <a:latin typeface="+mn-lt"/>
              </a:rPr>
              <a:t>gender</a:t>
            </a:r>
            <a:r>
              <a:rPr lang="en-US" sz="2000" dirty="0" smtClean="0">
                <a:latin typeface="+mn-lt"/>
              </a:rPr>
              <a:t> = </a:t>
            </a:r>
            <a:r>
              <a:rPr lang="en-US" sz="2000" dirty="0" smtClean="0">
                <a:solidFill>
                  <a:srgbClr val="FF0000"/>
                </a:solidFill>
                <a:latin typeface="+mn-lt"/>
              </a:rPr>
              <a:t>Man</a:t>
            </a:r>
          </a:p>
          <a:p>
            <a:r>
              <a:rPr lang="en-US" sz="2000" dirty="0" smtClean="0">
                <a:solidFill>
                  <a:srgbClr val="3366FF"/>
                </a:solidFill>
                <a:latin typeface="+mn-lt"/>
              </a:rPr>
              <a:t>country</a:t>
            </a:r>
            <a:r>
              <a:rPr lang="en-US" sz="2000" dirty="0" smtClean="0">
                <a:latin typeface="+mn-lt"/>
              </a:rPr>
              <a:t> = </a:t>
            </a:r>
            <a:r>
              <a:rPr lang="en-US" sz="2000" dirty="0" smtClean="0">
                <a:solidFill>
                  <a:srgbClr val="FF0000"/>
                </a:solidFill>
                <a:latin typeface="+mn-lt"/>
              </a:rPr>
              <a:t>U.S.</a:t>
            </a:r>
            <a:endParaRPr lang="en-US" sz="20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2384132" y="1387756"/>
            <a:ext cx="16495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3366FF"/>
                </a:solidFill>
                <a:latin typeface="+mn-lt"/>
              </a:rPr>
              <a:t>gender</a:t>
            </a:r>
            <a:r>
              <a:rPr lang="en-US" sz="2000" dirty="0" smtClean="0">
                <a:latin typeface="+mn-lt"/>
              </a:rPr>
              <a:t> = </a:t>
            </a:r>
            <a:r>
              <a:rPr lang="en-US" sz="2000" dirty="0" smtClean="0">
                <a:solidFill>
                  <a:srgbClr val="FF0000"/>
                </a:solidFill>
                <a:latin typeface="+mn-lt"/>
              </a:rPr>
              <a:t>Man</a:t>
            </a:r>
          </a:p>
          <a:p>
            <a:r>
              <a:rPr lang="en-US" sz="2000" dirty="0" smtClean="0">
                <a:solidFill>
                  <a:srgbClr val="3366FF"/>
                </a:solidFill>
                <a:latin typeface="+mn-lt"/>
              </a:rPr>
              <a:t>country</a:t>
            </a:r>
            <a:r>
              <a:rPr lang="en-US" sz="2000" dirty="0" smtClean="0">
                <a:latin typeface="+mn-lt"/>
              </a:rPr>
              <a:t> = </a:t>
            </a:r>
            <a:r>
              <a:rPr lang="en-US" sz="2000" dirty="0" smtClean="0">
                <a:solidFill>
                  <a:srgbClr val="FF0000"/>
                </a:solidFill>
                <a:latin typeface="+mn-lt"/>
              </a:rPr>
              <a:t>U.S.</a:t>
            </a:r>
            <a:endParaRPr lang="en-US" sz="20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4147475" y="1387756"/>
            <a:ext cx="20334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3366FF"/>
                </a:solidFill>
                <a:latin typeface="+mn-lt"/>
              </a:rPr>
              <a:t>gender</a:t>
            </a:r>
            <a:r>
              <a:rPr lang="en-US" sz="2000" dirty="0" smtClean="0">
                <a:latin typeface="+mn-lt"/>
              </a:rPr>
              <a:t> = </a:t>
            </a:r>
            <a:r>
              <a:rPr lang="en-US" sz="2000" dirty="0" smtClean="0">
                <a:solidFill>
                  <a:srgbClr val="FF0000"/>
                </a:solidFill>
                <a:latin typeface="+mn-lt"/>
              </a:rPr>
              <a:t>Woman</a:t>
            </a:r>
          </a:p>
          <a:p>
            <a:r>
              <a:rPr lang="en-US" sz="2000" dirty="0" smtClean="0">
                <a:solidFill>
                  <a:srgbClr val="3366FF"/>
                </a:solidFill>
                <a:latin typeface="+mn-lt"/>
              </a:rPr>
              <a:t>country</a:t>
            </a:r>
            <a:r>
              <a:rPr lang="en-US" sz="2000" dirty="0" smtClean="0">
                <a:latin typeface="+mn-lt"/>
              </a:rPr>
              <a:t> = </a:t>
            </a:r>
            <a:r>
              <a:rPr lang="en-US" sz="2000" dirty="0" smtClean="0">
                <a:solidFill>
                  <a:srgbClr val="FF0000"/>
                </a:solidFill>
                <a:latin typeface="+mn-lt"/>
              </a:rPr>
              <a:t>U.S.</a:t>
            </a:r>
            <a:endParaRPr lang="en-US" sz="20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6118162" y="1387756"/>
            <a:ext cx="21754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3366FF"/>
                </a:solidFill>
                <a:latin typeface="+mn-lt"/>
              </a:rPr>
              <a:t>gender</a:t>
            </a:r>
            <a:r>
              <a:rPr lang="en-US" sz="2000" dirty="0" smtClean="0">
                <a:latin typeface="+mn-lt"/>
              </a:rPr>
              <a:t> = </a:t>
            </a:r>
            <a:r>
              <a:rPr lang="en-US" sz="2000" dirty="0" smtClean="0">
                <a:solidFill>
                  <a:srgbClr val="FF0000"/>
                </a:solidFill>
                <a:latin typeface="+mn-lt"/>
              </a:rPr>
              <a:t>Woman</a:t>
            </a:r>
          </a:p>
          <a:p>
            <a:r>
              <a:rPr lang="en-US" sz="2000" dirty="0" smtClean="0">
                <a:solidFill>
                  <a:srgbClr val="3366FF"/>
                </a:solidFill>
                <a:latin typeface="+mn-lt"/>
              </a:rPr>
              <a:t>country</a:t>
            </a:r>
            <a:r>
              <a:rPr lang="en-US" sz="2000" dirty="0" smtClean="0">
                <a:latin typeface="+mn-lt"/>
              </a:rPr>
              <a:t> = </a:t>
            </a:r>
            <a:r>
              <a:rPr lang="en-US" sz="2000" dirty="0" smtClean="0">
                <a:solidFill>
                  <a:srgbClr val="FF0000"/>
                </a:solidFill>
                <a:latin typeface="+mn-lt"/>
              </a:rPr>
              <a:t>U.S.</a:t>
            </a:r>
            <a:endParaRPr lang="en-US" sz="20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334863" y="5843215"/>
            <a:ext cx="19512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3366FF"/>
                </a:solidFill>
                <a:latin typeface="+mn-lt"/>
              </a:rPr>
              <a:t>runtime</a:t>
            </a:r>
            <a:r>
              <a:rPr lang="en-US" sz="2000" dirty="0" smtClean="0">
                <a:latin typeface="+mn-lt"/>
              </a:rPr>
              <a:t> = </a:t>
            </a:r>
            <a:r>
              <a:rPr lang="en-US" sz="2000" dirty="0" smtClean="0">
                <a:solidFill>
                  <a:srgbClr val="FF0000"/>
                </a:solidFill>
                <a:latin typeface="+mn-lt"/>
              </a:rPr>
              <a:t>98 min</a:t>
            </a:r>
          </a:p>
          <a:p>
            <a:r>
              <a:rPr lang="en-US" sz="2000" dirty="0" smtClean="0">
                <a:solidFill>
                  <a:srgbClr val="3366FF"/>
                </a:solidFill>
                <a:latin typeface="+mn-lt"/>
              </a:rPr>
              <a:t>drama</a:t>
            </a:r>
            <a:r>
              <a:rPr lang="en-US" sz="2000" dirty="0" smtClean="0">
                <a:latin typeface="+mn-lt"/>
              </a:rPr>
              <a:t> = </a:t>
            </a:r>
            <a:r>
              <a:rPr lang="en-US" sz="2000" dirty="0" smtClean="0">
                <a:solidFill>
                  <a:srgbClr val="FF0000"/>
                </a:solidFill>
                <a:latin typeface="+mn-lt"/>
              </a:rPr>
              <a:t>true</a:t>
            </a:r>
            <a:endParaRPr lang="en-US" sz="20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2304841" y="5843215"/>
            <a:ext cx="20859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3366FF"/>
                </a:solidFill>
                <a:latin typeface="+mn-lt"/>
              </a:rPr>
              <a:t>runtime</a:t>
            </a:r>
            <a:r>
              <a:rPr lang="en-US" sz="2000" dirty="0" smtClean="0">
                <a:latin typeface="+mn-lt"/>
              </a:rPr>
              <a:t> = </a:t>
            </a:r>
            <a:r>
              <a:rPr lang="en-US" sz="2000" dirty="0" smtClean="0">
                <a:solidFill>
                  <a:srgbClr val="FF0000"/>
                </a:solidFill>
                <a:latin typeface="+mn-lt"/>
              </a:rPr>
              <a:t>111 min</a:t>
            </a:r>
          </a:p>
          <a:p>
            <a:r>
              <a:rPr lang="en-US" sz="2000" dirty="0" smtClean="0">
                <a:solidFill>
                  <a:srgbClr val="3366FF"/>
                </a:solidFill>
                <a:latin typeface="+mn-lt"/>
              </a:rPr>
              <a:t>drama</a:t>
            </a:r>
            <a:r>
              <a:rPr lang="en-US" sz="2000" dirty="0" smtClean="0">
                <a:latin typeface="+mn-lt"/>
              </a:rPr>
              <a:t> = </a:t>
            </a:r>
            <a:r>
              <a:rPr lang="en-US" sz="2000" dirty="0" smtClean="0">
                <a:solidFill>
                  <a:srgbClr val="FF0000"/>
                </a:solidFill>
                <a:latin typeface="+mn-lt"/>
              </a:rPr>
              <a:t>false</a:t>
            </a:r>
            <a:endParaRPr lang="en-US" sz="2000" dirty="0">
              <a:solidFill>
                <a:srgbClr val="FF0000"/>
              </a:solidFill>
              <a:latin typeface="+mn-lt"/>
            </a:endParaRPr>
          </a:p>
        </p:txBody>
      </p:sp>
      <p:cxnSp>
        <p:nvCxnSpPr>
          <p:cNvPr id="88" name="Straight Connector 87"/>
          <p:cNvCxnSpPr/>
          <p:nvPr/>
        </p:nvCxnSpPr>
        <p:spPr>
          <a:xfrm>
            <a:off x="3467598" y="5587295"/>
            <a:ext cx="0" cy="33361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862230" y="5589371"/>
            <a:ext cx="0" cy="33361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50648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Learning From Relational Samples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191" y="1580438"/>
            <a:ext cx="8531414" cy="4201327"/>
          </a:xfrm>
        </p:spPr>
        <p:txBody>
          <a:bodyPr/>
          <a:lstStyle/>
          <a:p>
            <a:r>
              <a:rPr lang="en-US" sz="2800" dirty="0" smtClean="0"/>
              <a:t>A </a:t>
            </a:r>
            <a:r>
              <a:rPr lang="en-US" sz="2800" b="1" dirty="0" smtClean="0"/>
              <a:t>sample</a:t>
            </a:r>
            <a:r>
              <a:rPr lang="en-US" sz="2800" dirty="0" smtClean="0"/>
              <a:t> specifies </a:t>
            </a:r>
          </a:p>
          <a:p>
            <a:pPr lvl="1"/>
            <a:r>
              <a:rPr lang="en-US" dirty="0" smtClean="0"/>
              <a:t>a set of observed individuals</a:t>
            </a:r>
            <a:endParaRPr lang="en-US" dirty="0"/>
          </a:p>
          <a:p>
            <a:pPr lvl="1"/>
            <a:r>
              <a:rPr lang="en-US" dirty="0" smtClean="0"/>
              <a:t>For each tuple of observed individuals</a:t>
            </a:r>
            <a:r>
              <a:rPr lang="en-US" dirty="0"/>
              <a:t>,</a:t>
            </a:r>
            <a:r>
              <a:rPr lang="en-US" dirty="0" smtClean="0"/>
              <a:t>  </a:t>
            </a:r>
            <a:br>
              <a:rPr lang="en-US" dirty="0" smtClean="0"/>
            </a:br>
            <a:r>
              <a:rPr lang="en-US" dirty="0" smtClean="0"/>
              <a:t>the argument value for each </a:t>
            </a:r>
            <a:r>
              <a:rPr lang="en-US" dirty="0" err="1" smtClean="0"/>
              <a:t>functor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= possible world restricted to observed individuals</a:t>
            </a:r>
          </a:p>
          <a:p>
            <a:r>
              <a:rPr lang="en-US" sz="2800" dirty="0" smtClean="0"/>
              <a:t>As with IID samples, we may have missing data =</a:t>
            </a:r>
            <a:br>
              <a:rPr lang="en-US" sz="2800" dirty="0" smtClean="0"/>
            </a:br>
            <a:r>
              <a:rPr lang="en-US" sz="2800" dirty="0" smtClean="0"/>
              <a:t>missing values for some arguments of a </a:t>
            </a:r>
            <a:r>
              <a:rPr lang="en-US" sz="2800" dirty="0" err="1" smtClean="0"/>
              <a:t>functor</a:t>
            </a:r>
            <a:endParaRPr lang="en-US" sz="2800" dirty="0" smtClean="0"/>
          </a:p>
          <a:p>
            <a:r>
              <a:rPr lang="en-US" sz="2800" i="1" dirty="0" smtClean="0"/>
              <a:t>Relational learning</a:t>
            </a:r>
            <a:r>
              <a:rPr lang="en-US" sz="2800" dirty="0" smtClean="0"/>
              <a:t>: given observed values of functions, extrapolate to unobserved values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02743" y="6058239"/>
            <a:ext cx="6638908" cy="4572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Xiang, R. &amp; Neville, J. (2011), Relational learning with one network: An asymptotic analysis, in 'Artificial Intelligence and Statistics', pp. 779--788.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62706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Example: Sample</a:t>
            </a:r>
            <a:endParaRPr lang="en-US" dirty="0"/>
          </a:p>
        </p:txBody>
      </p:sp>
      <p:pic>
        <p:nvPicPr>
          <p:cNvPr id="24" name="Picture 23" descr="buscemi.jpe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2723" y="1997927"/>
            <a:ext cx="852307" cy="1262529"/>
          </a:xfrm>
          <a:prstGeom prst="rect">
            <a:avLst/>
          </a:prstGeom>
        </p:spPr>
      </p:pic>
      <p:pic>
        <p:nvPicPr>
          <p:cNvPr id="29" name="Picture 28" descr="thurman.jpe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3979" y="2006891"/>
            <a:ext cx="850900" cy="12446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009408" y="3740537"/>
            <a:ext cx="9137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  <a:latin typeface="+mn-lt"/>
              </a:rPr>
              <a:t>True</a:t>
            </a:r>
          </a:p>
          <a:p>
            <a:r>
              <a:rPr lang="en-US" sz="2000" dirty="0" smtClean="0">
                <a:solidFill>
                  <a:srgbClr val="FF0000"/>
                </a:solidFill>
                <a:latin typeface="+mn-lt"/>
              </a:rPr>
              <a:t>$500K</a:t>
            </a:r>
            <a:endParaRPr lang="en-US" sz="20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609429" y="3740537"/>
            <a:ext cx="7918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  <a:latin typeface="+mn-lt"/>
              </a:rPr>
              <a:t>True</a:t>
            </a:r>
          </a:p>
          <a:p>
            <a:r>
              <a:rPr lang="en-US" sz="2000" dirty="0" smtClean="0">
                <a:solidFill>
                  <a:srgbClr val="FF0000"/>
                </a:solidFill>
                <a:latin typeface="+mn-lt"/>
              </a:rPr>
              <a:t>$5M</a:t>
            </a:r>
            <a:endParaRPr lang="en-US" sz="2000" dirty="0">
              <a:solidFill>
                <a:srgbClr val="FF0000"/>
              </a:solidFill>
              <a:latin typeface="+mn-lt"/>
            </a:endParaRPr>
          </a:p>
        </p:txBody>
      </p:sp>
      <p:cxnSp>
        <p:nvCxnSpPr>
          <p:cNvPr id="9" name="Straight Arrow Connector 8"/>
          <p:cNvCxnSpPr>
            <a:stCxn id="29" idx="2"/>
            <a:endCxn id="55" idx="0"/>
          </p:cNvCxnSpPr>
          <p:nvPr/>
        </p:nvCxnSpPr>
        <p:spPr>
          <a:xfrm flipH="1">
            <a:off x="3377434" y="3251491"/>
            <a:ext cx="231995" cy="48904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4542069" y="3716790"/>
            <a:ext cx="10519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3366FF"/>
                </a:solidFill>
                <a:latin typeface="+mn-lt"/>
              </a:rPr>
              <a:t>ActsIn</a:t>
            </a:r>
          </a:p>
          <a:p>
            <a:r>
              <a:rPr lang="en-US" sz="2000" dirty="0" smtClean="0">
                <a:solidFill>
                  <a:srgbClr val="3366FF"/>
                </a:solidFill>
                <a:latin typeface="+mn-lt"/>
              </a:rPr>
              <a:t>salary</a:t>
            </a:r>
            <a:endParaRPr lang="en-US" sz="2000" dirty="0">
              <a:solidFill>
                <a:srgbClr val="3366FF"/>
              </a:solidFill>
              <a:latin typeface="+mn-lt"/>
            </a:endParaRPr>
          </a:p>
        </p:txBody>
      </p:sp>
      <p:pic>
        <p:nvPicPr>
          <p:cNvPr id="37" name="Picture 36" descr="fargo.jpe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337" y="4549577"/>
            <a:ext cx="637786" cy="1084617"/>
          </a:xfrm>
          <a:prstGeom prst="rect">
            <a:avLst/>
          </a:prstGeom>
        </p:spPr>
      </p:pic>
      <p:pic>
        <p:nvPicPr>
          <p:cNvPr id="38" name="Picture 37" descr="kill-bill.jpe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4690" y="4596475"/>
            <a:ext cx="559954" cy="990820"/>
          </a:xfrm>
          <a:prstGeom prst="rect">
            <a:avLst/>
          </a:prstGeom>
        </p:spPr>
      </p:pic>
      <p:pic>
        <p:nvPicPr>
          <p:cNvPr id="41" name="Picture 40" descr="fargo.jpe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6061" y="4549577"/>
            <a:ext cx="637786" cy="1084617"/>
          </a:xfrm>
          <a:prstGeom prst="rect">
            <a:avLst/>
          </a:prstGeom>
        </p:spPr>
      </p:pic>
      <p:pic>
        <p:nvPicPr>
          <p:cNvPr id="42" name="Picture 41" descr="kill-bill.jpe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8414" y="4596475"/>
            <a:ext cx="559954" cy="990820"/>
          </a:xfrm>
          <a:prstGeom prst="rect">
            <a:avLst/>
          </a:prstGeom>
        </p:spPr>
      </p:pic>
      <p:sp>
        <p:nvSpPr>
          <p:cNvPr id="52" name="TextBox 51"/>
          <p:cNvSpPr txBox="1"/>
          <p:nvPr/>
        </p:nvSpPr>
        <p:spPr>
          <a:xfrm>
            <a:off x="1851470" y="3740537"/>
            <a:ext cx="7918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  <a:latin typeface="+mn-lt"/>
              </a:rPr>
              <a:t>False</a:t>
            </a:r>
          </a:p>
          <a:p>
            <a:r>
              <a:rPr lang="en-US" sz="2000" dirty="0" smtClean="0">
                <a:solidFill>
                  <a:srgbClr val="FF0000"/>
                </a:solidFill>
                <a:latin typeface="+mn-lt"/>
              </a:rPr>
              <a:t>n/a</a:t>
            </a:r>
            <a:endParaRPr lang="en-US" sz="20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2981492" y="3740537"/>
            <a:ext cx="7918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  <a:latin typeface="+mn-lt"/>
              </a:rPr>
              <a:t>False</a:t>
            </a:r>
          </a:p>
          <a:p>
            <a:r>
              <a:rPr lang="en-US" sz="2000" dirty="0" smtClean="0">
                <a:solidFill>
                  <a:srgbClr val="FF0000"/>
                </a:solidFill>
                <a:latin typeface="+mn-lt"/>
              </a:rPr>
              <a:t>n/a</a:t>
            </a:r>
            <a:endParaRPr lang="en-US" sz="2000" dirty="0">
              <a:solidFill>
                <a:srgbClr val="FF0000"/>
              </a:solidFill>
              <a:latin typeface="+mn-lt"/>
            </a:endParaRPr>
          </a:p>
        </p:txBody>
      </p:sp>
      <p:cxnSp>
        <p:nvCxnSpPr>
          <p:cNvPr id="53" name="Straight Arrow Connector 52"/>
          <p:cNvCxnSpPr>
            <a:stCxn id="37" idx="0"/>
          </p:cNvCxnSpPr>
          <p:nvPr/>
        </p:nvCxnSpPr>
        <p:spPr>
          <a:xfrm flipV="1">
            <a:off x="1411230" y="4372373"/>
            <a:ext cx="1493" cy="17720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38" idx="0"/>
          </p:cNvCxnSpPr>
          <p:nvPr/>
        </p:nvCxnSpPr>
        <p:spPr>
          <a:xfrm flipV="1">
            <a:off x="2144667" y="4372373"/>
            <a:ext cx="0" cy="22410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41" idx="0"/>
          </p:cNvCxnSpPr>
          <p:nvPr/>
        </p:nvCxnSpPr>
        <p:spPr>
          <a:xfrm flipV="1">
            <a:off x="3334954" y="4372373"/>
            <a:ext cx="0" cy="17720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42" idx="0"/>
          </p:cNvCxnSpPr>
          <p:nvPr/>
        </p:nvCxnSpPr>
        <p:spPr>
          <a:xfrm flipH="1" flipV="1">
            <a:off x="4034879" y="4372373"/>
            <a:ext cx="33512" cy="22410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29" idx="2"/>
          </p:cNvCxnSpPr>
          <p:nvPr/>
        </p:nvCxnSpPr>
        <p:spPr>
          <a:xfrm>
            <a:off x="3609429" y="3251491"/>
            <a:ext cx="290232" cy="4147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24" idx="2"/>
            <a:endCxn id="2" idx="0"/>
          </p:cNvCxnSpPr>
          <p:nvPr/>
        </p:nvCxnSpPr>
        <p:spPr>
          <a:xfrm flipH="1">
            <a:off x="1466297" y="3260456"/>
            <a:ext cx="372580" cy="48008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24" idx="2"/>
            <a:endCxn id="52" idx="0"/>
          </p:cNvCxnSpPr>
          <p:nvPr/>
        </p:nvCxnSpPr>
        <p:spPr>
          <a:xfrm>
            <a:off x="1838877" y="3260456"/>
            <a:ext cx="408535" cy="48008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2913317" y="5920910"/>
            <a:ext cx="20859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3366FF"/>
                </a:solidFill>
                <a:latin typeface="+mn-lt"/>
              </a:rPr>
              <a:t>runtime</a:t>
            </a:r>
            <a:r>
              <a:rPr lang="en-US" sz="2000" dirty="0" smtClean="0">
                <a:latin typeface="+mn-lt"/>
              </a:rPr>
              <a:t> = </a:t>
            </a:r>
            <a:r>
              <a:rPr lang="en-US" sz="2000" dirty="0" smtClean="0">
                <a:solidFill>
                  <a:srgbClr val="FF0000"/>
                </a:solidFill>
                <a:latin typeface="+mn-lt"/>
              </a:rPr>
              <a:t>111 min</a:t>
            </a:r>
          </a:p>
          <a:p>
            <a:r>
              <a:rPr lang="en-US" sz="2000" dirty="0">
                <a:solidFill>
                  <a:srgbClr val="3366FF"/>
                </a:solidFill>
                <a:latin typeface="+mn-lt"/>
              </a:rPr>
              <a:t>drama</a:t>
            </a:r>
            <a:r>
              <a:rPr lang="en-US" sz="2000" dirty="0">
                <a:latin typeface="+mn-lt"/>
              </a:rPr>
              <a:t> = </a:t>
            </a:r>
            <a:r>
              <a:rPr lang="en-US" sz="2000" dirty="0">
                <a:solidFill>
                  <a:srgbClr val="FF0000"/>
                </a:solidFill>
                <a:latin typeface="+mn-lt"/>
              </a:rPr>
              <a:t>false</a:t>
            </a:r>
          </a:p>
        </p:txBody>
      </p:sp>
      <p:cxnSp>
        <p:nvCxnSpPr>
          <p:cNvPr id="88" name="Straight Connector 87"/>
          <p:cNvCxnSpPr/>
          <p:nvPr/>
        </p:nvCxnSpPr>
        <p:spPr>
          <a:xfrm>
            <a:off x="1411230" y="5673884"/>
            <a:ext cx="0" cy="28671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5275148" y="1283969"/>
            <a:ext cx="3663298" cy="35394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/>
              <a:buChar char="•"/>
            </a:pPr>
            <a:r>
              <a:rPr lang="en-US" sz="2800" dirty="0" smtClean="0">
                <a:solidFill>
                  <a:prstClr val="black"/>
                </a:solidFill>
                <a:latin typeface="Perpetua"/>
              </a:rPr>
              <a:t>Observed individuals: Steve </a:t>
            </a:r>
            <a:r>
              <a:rPr lang="en-US" sz="2800" dirty="0" err="1" smtClean="0">
                <a:solidFill>
                  <a:prstClr val="black"/>
                </a:solidFill>
                <a:latin typeface="Perpetua"/>
              </a:rPr>
              <a:t>Buscemi</a:t>
            </a:r>
            <a:r>
              <a:rPr lang="en-US" sz="2800" dirty="0" smtClean="0">
                <a:solidFill>
                  <a:prstClr val="black"/>
                </a:solidFill>
                <a:latin typeface="Perpetua"/>
              </a:rPr>
              <a:t> and </a:t>
            </a:r>
            <a:br>
              <a:rPr lang="en-US" sz="2800" dirty="0" smtClean="0">
                <a:solidFill>
                  <a:prstClr val="black"/>
                </a:solidFill>
                <a:latin typeface="Perpetua"/>
              </a:rPr>
            </a:br>
            <a:r>
              <a:rPr lang="en-US" sz="2800" dirty="0" smtClean="0">
                <a:solidFill>
                  <a:prstClr val="black"/>
                </a:solidFill>
                <a:latin typeface="Perpetua"/>
              </a:rPr>
              <a:t>Uma Thurman</a:t>
            </a:r>
          </a:p>
          <a:p>
            <a:pPr marL="285750" lvl="0" indent="-285750">
              <a:buFont typeface="Arial"/>
              <a:buChar char="•"/>
            </a:pPr>
            <a:r>
              <a:rPr lang="en-US" sz="2800" dirty="0" smtClean="0">
                <a:solidFill>
                  <a:prstClr val="black"/>
                </a:solidFill>
                <a:latin typeface="Perpetua"/>
              </a:rPr>
              <a:t>complete </a:t>
            </a:r>
            <a:r>
              <a:rPr lang="en-US" sz="2800" dirty="0">
                <a:solidFill>
                  <a:prstClr val="black"/>
                </a:solidFill>
                <a:latin typeface="Perpetua"/>
              </a:rPr>
              <a:t>information for Uma Thurman and Steve </a:t>
            </a:r>
            <a:r>
              <a:rPr lang="en-US" sz="2800" dirty="0" err="1">
                <a:solidFill>
                  <a:prstClr val="black"/>
                </a:solidFill>
                <a:latin typeface="Perpetua"/>
              </a:rPr>
              <a:t>Buscemi</a:t>
            </a:r>
            <a:r>
              <a:rPr lang="en-US" sz="2800" dirty="0">
                <a:solidFill>
                  <a:prstClr val="black"/>
                </a:solidFill>
                <a:latin typeface="Perpetua"/>
              </a:rPr>
              <a:t> </a:t>
            </a:r>
          </a:p>
          <a:p>
            <a:pPr marL="285750" indent="-285750">
              <a:buFont typeface="Arial"/>
              <a:buChar char="•"/>
            </a:pPr>
            <a:r>
              <a:rPr lang="en-US" sz="2800" dirty="0" smtClean="0">
                <a:latin typeface="+mn-lt"/>
              </a:rPr>
              <a:t>have not observed </a:t>
            </a:r>
            <a:br>
              <a:rPr lang="en-US" sz="2800" dirty="0" smtClean="0">
                <a:latin typeface="+mn-lt"/>
              </a:rPr>
            </a:br>
            <a:r>
              <a:rPr lang="en-US" sz="2800" dirty="0" smtClean="0">
                <a:latin typeface="+mn-lt"/>
              </a:rPr>
              <a:t>Brad Pitt and Lucy Liu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927660" y="1387756"/>
            <a:ext cx="16495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3366FF"/>
                </a:solidFill>
                <a:latin typeface="+mn-lt"/>
              </a:rPr>
              <a:t>gender</a:t>
            </a:r>
            <a:r>
              <a:rPr lang="en-US" dirty="0" smtClean="0">
                <a:latin typeface="+mn-lt"/>
              </a:rPr>
              <a:t> = </a:t>
            </a:r>
            <a:r>
              <a:rPr lang="en-US" dirty="0" smtClean="0">
                <a:solidFill>
                  <a:srgbClr val="FF0000"/>
                </a:solidFill>
                <a:latin typeface="+mn-lt"/>
              </a:rPr>
              <a:t>Man</a:t>
            </a:r>
          </a:p>
          <a:p>
            <a:r>
              <a:rPr lang="en-US" dirty="0" smtClean="0">
                <a:solidFill>
                  <a:srgbClr val="3366FF"/>
                </a:solidFill>
                <a:latin typeface="+mn-lt"/>
              </a:rPr>
              <a:t>country</a:t>
            </a:r>
            <a:r>
              <a:rPr lang="en-US" dirty="0" smtClean="0">
                <a:latin typeface="+mn-lt"/>
              </a:rPr>
              <a:t> = </a:t>
            </a:r>
            <a:r>
              <a:rPr lang="en-US" dirty="0" smtClean="0">
                <a:solidFill>
                  <a:srgbClr val="FF0000"/>
                </a:solidFill>
                <a:latin typeface="+mn-lt"/>
              </a:rPr>
              <a:t>U.S.</a:t>
            </a:r>
            <a:endParaRPr lang="en-US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851131" y="1387756"/>
            <a:ext cx="20334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3366FF"/>
                </a:solidFill>
                <a:latin typeface="+mn-lt"/>
              </a:rPr>
              <a:t>gender</a:t>
            </a:r>
            <a:r>
              <a:rPr lang="en-US" dirty="0" smtClean="0">
                <a:latin typeface="+mn-lt"/>
              </a:rPr>
              <a:t> = </a:t>
            </a:r>
            <a:r>
              <a:rPr lang="en-US" dirty="0" smtClean="0">
                <a:solidFill>
                  <a:srgbClr val="FF0000"/>
                </a:solidFill>
                <a:latin typeface="+mn-lt"/>
              </a:rPr>
              <a:t>Woman</a:t>
            </a:r>
          </a:p>
          <a:p>
            <a:r>
              <a:rPr lang="en-US" dirty="0" smtClean="0">
                <a:solidFill>
                  <a:srgbClr val="3366FF"/>
                </a:solidFill>
                <a:latin typeface="+mn-lt"/>
              </a:rPr>
              <a:t>country</a:t>
            </a:r>
            <a:r>
              <a:rPr lang="en-US" dirty="0" smtClean="0">
                <a:latin typeface="+mn-lt"/>
              </a:rPr>
              <a:t> = </a:t>
            </a:r>
            <a:r>
              <a:rPr lang="en-US" dirty="0" smtClean="0">
                <a:solidFill>
                  <a:srgbClr val="FF0000"/>
                </a:solidFill>
                <a:latin typeface="+mn-lt"/>
              </a:rPr>
              <a:t>U.S.</a:t>
            </a:r>
            <a:endParaRPr lang="en-US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25879" y="5882905"/>
            <a:ext cx="19512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3366FF"/>
                </a:solidFill>
                <a:latin typeface="+mn-lt"/>
              </a:rPr>
              <a:t>runtime</a:t>
            </a:r>
            <a:r>
              <a:rPr lang="en-US" sz="2000" dirty="0" smtClean="0">
                <a:latin typeface="+mn-lt"/>
              </a:rPr>
              <a:t> = </a:t>
            </a:r>
            <a:r>
              <a:rPr lang="en-US" sz="2000" dirty="0" smtClean="0">
                <a:solidFill>
                  <a:srgbClr val="FF0000"/>
                </a:solidFill>
                <a:latin typeface="+mn-lt"/>
              </a:rPr>
              <a:t>98 min</a:t>
            </a:r>
          </a:p>
          <a:p>
            <a:r>
              <a:rPr lang="en-US" sz="2000" dirty="0" smtClean="0">
                <a:solidFill>
                  <a:srgbClr val="3366FF"/>
                </a:solidFill>
                <a:latin typeface="+mn-lt"/>
              </a:rPr>
              <a:t>drama</a:t>
            </a:r>
            <a:r>
              <a:rPr lang="en-US" sz="2000" dirty="0" smtClean="0">
                <a:latin typeface="+mn-lt"/>
              </a:rPr>
              <a:t> = </a:t>
            </a:r>
            <a:r>
              <a:rPr lang="en-US" sz="2000" dirty="0" smtClean="0">
                <a:solidFill>
                  <a:srgbClr val="FF0000"/>
                </a:solidFill>
                <a:latin typeface="+mn-lt"/>
              </a:rPr>
              <a:t>true</a:t>
            </a:r>
            <a:endParaRPr lang="en-US" sz="2000" dirty="0">
              <a:solidFill>
                <a:srgbClr val="FF0000"/>
              </a:solidFill>
              <a:latin typeface="+mn-lt"/>
            </a:endParaRPr>
          </a:p>
        </p:txBody>
      </p:sp>
      <p:cxnSp>
        <p:nvCxnSpPr>
          <p:cNvPr id="33" name="Straight Connector 32"/>
          <p:cNvCxnSpPr/>
          <p:nvPr/>
        </p:nvCxnSpPr>
        <p:spPr>
          <a:xfrm>
            <a:off x="4034879" y="5587295"/>
            <a:ext cx="0" cy="45106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9104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51756" y="688008"/>
            <a:ext cx="7772400" cy="1500450"/>
          </a:xfrm>
        </p:spPr>
        <p:txBody>
          <a:bodyPr>
            <a:normAutofit/>
          </a:bodyPr>
          <a:lstStyle/>
          <a:p>
            <a:r>
              <a:rPr lang="en-US" dirty="0" smtClean="0"/>
              <a:t>Representations of Relational Data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36468006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Relational Data Formats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914400" y="5855900"/>
            <a:ext cx="6870886" cy="724015"/>
          </a:xfrm>
        </p:spPr>
        <p:txBody>
          <a:bodyPr/>
          <a:lstStyle/>
          <a:p>
            <a:pPr>
              <a:defRPr/>
            </a:pPr>
            <a:r>
              <a:rPr lang="en-US" dirty="0"/>
              <a:t>Sun, Y. &amp; Han, J. (2012), Mining Heterogeneous Information Networks: Principles and Methodologies, Morgan &amp; Claypool Publishers.</a:t>
            </a:r>
            <a:br>
              <a:rPr lang="en-US" dirty="0"/>
            </a:br>
            <a:r>
              <a:rPr lang="en-US" dirty="0"/>
              <a:t>Nickel, M.; Murphy, K.; </a:t>
            </a:r>
            <a:r>
              <a:rPr lang="en-US" dirty="0" err="1"/>
              <a:t>Tresp</a:t>
            </a:r>
            <a:r>
              <a:rPr lang="en-US" dirty="0"/>
              <a:t>, V. &amp; </a:t>
            </a:r>
            <a:r>
              <a:rPr lang="en-US" dirty="0" err="1"/>
              <a:t>Gabrilovich</a:t>
            </a:r>
            <a:r>
              <a:rPr lang="en-US" dirty="0"/>
              <a:t>, E. (2016), 'A review of relational machine learning for knowledge graphs', Proceedings of the IEEE 104(1), 11--33. 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245105" y="2840161"/>
            <a:ext cx="13690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+mn-lt"/>
              </a:rPr>
              <a:t>graphical</a:t>
            </a:r>
            <a:endParaRPr lang="en-US" sz="2000" dirty="0">
              <a:latin typeface="+mn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309790" y="1748530"/>
            <a:ext cx="2457643" cy="5847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+mn-lt"/>
              </a:rPr>
              <a:t>Data Format</a:t>
            </a:r>
            <a:endParaRPr lang="en-US" sz="3200" dirty="0">
              <a:latin typeface="+mn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32372" y="3822261"/>
            <a:ext cx="2418583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+mn-lt"/>
              </a:rPr>
              <a:t>Nodes and edges in </a:t>
            </a:r>
            <a:r>
              <a:rPr lang="en-US" sz="2400" b="1" dirty="0" err="1">
                <a:latin typeface="+mn-lt"/>
              </a:rPr>
              <a:t>heterogenous</a:t>
            </a:r>
            <a:r>
              <a:rPr lang="en-US" sz="2400" b="1" dirty="0">
                <a:latin typeface="+mn-lt"/>
              </a:rPr>
              <a:t> network </a:t>
            </a:r>
            <a:r>
              <a:rPr lang="en-US" sz="2400" b="1" dirty="0" smtClean="0">
                <a:latin typeface="+mn-lt"/>
              </a:rPr>
              <a:t/>
            </a:r>
            <a:br>
              <a:rPr lang="en-US" sz="2400" b="1" dirty="0" smtClean="0">
                <a:latin typeface="+mn-lt"/>
              </a:rPr>
            </a:br>
            <a:r>
              <a:rPr lang="en-US" sz="2400" dirty="0" smtClean="0">
                <a:latin typeface="+mn-lt"/>
              </a:rPr>
              <a:t>(</a:t>
            </a:r>
            <a:r>
              <a:rPr lang="en-US" sz="2400" dirty="0">
                <a:latin typeface="+mn-lt"/>
              </a:rPr>
              <a:t>Sun and </a:t>
            </a:r>
            <a:r>
              <a:rPr lang="en-US" sz="2400" dirty="0" smtClean="0">
                <a:latin typeface="+mn-lt"/>
              </a:rPr>
              <a:t>Han 2012)</a:t>
            </a:r>
            <a:endParaRPr lang="en-US" sz="2400" dirty="0">
              <a:latin typeface="+mn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019871" y="4130038"/>
            <a:ext cx="1411946" cy="1200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+mn-lt"/>
              </a:rPr>
              <a:t>Database Tables</a:t>
            </a:r>
          </a:p>
          <a:p>
            <a:r>
              <a:rPr lang="en-US" sz="2400" b="1" dirty="0" smtClean="0">
                <a:latin typeface="+mn-lt"/>
              </a:rPr>
              <a:t>SQL</a:t>
            </a:r>
            <a:endParaRPr lang="en-US" sz="2400" b="1" dirty="0">
              <a:latin typeface="+mn-l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563684" y="3837650"/>
            <a:ext cx="2935274" cy="193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n-lt"/>
              </a:rPr>
              <a:t>Logical Facts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>
                <a:latin typeface="+mn-lt"/>
              </a:rPr>
              <a:t>Knowledge Graph/RDF Triples </a:t>
            </a:r>
            <a:br>
              <a:rPr lang="en-US" sz="2400" dirty="0" smtClean="0">
                <a:latin typeface="+mn-lt"/>
              </a:rPr>
            </a:br>
            <a:r>
              <a:rPr lang="en-US" sz="2400" dirty="0" smtClean="0">
                <a:latin typeface="+mn-lt"/>
              </a:rPr>
              <a:t>(</a:t>
            </a:r>
            <a:r>
              <a:rPr lang="en-US" sz="2400" dirty="0">
                <a:latin typeface="+mn-lt"/>
              </a:rPr>
              <a:t>Nickel et al. 2015)</a:t>
            </a:r>
            <a:endParaRPr lang="en-US" sz="2400" dirty="0" smtClean="0">
              <a:latin typeface="+mn-lt"/>
            </a:endParaRPr>
          </a:p>
          <a:p>
            <a:pPr marL="342900" indent="-342900">
              <a:buFont typeface="Arial"/>
              <a:buChar char="•"/>
            </a:pPr>
            <a:r>
              <a:rPr lang="en-US" sz="2400" dirty="0" smtClean="0">
                <a:latin typeface="+mn-lt"/>
              </a:rPr>
              <a:t>Atoms/Literals</a:t>
            </a:r>
            <a:endParaRPr lang="en-US" sz="2400" dirty="0">
              <a:latin typeface="+mn-lt"/>
            </a:endParaRPr>
          </a:p>
        </p:txBody>
      </p:sp>
      <p:cxnSp>
        <p:nvCxnSpPr>
          <p:cNvPr id="15" name="Straight Arrow Connector 14"/>
          <p:cNvCxnSpPr>
            <a:stCxn id="10" idx="2"/>
          </p:cNvCxnSpPr>
          <p:nvPr/>
        </p:nvCxnSpPr>
        <p:spPr>
          <a:xfrm flipH="1">
            <a:off x="1907780" y="2333306"/>
            <a:ext cx="2630832" cy="14889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0" idx="2"/>
            <a:endCxn id="12" idx="0"/>
          </p:cNvCxnSpPr>
          <p:nvPr/>
        </p:nvCxnSpPr>
        <p:spPr>
          <a:xfrm flipH="1">
            <a:off x="3725844" y="2333306"/>
            <a:ext cx="812768" cy="17967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0" idx="2"/>
          </p:cNvCxnSpPr>
          <p:nvPr/>
        </p:nvCxnSpPr>
        <p:spPr>
          <a:xfrm>
            <a:off x="4538612" y="2333306"/>
            <a:ext cx="1863835" cy="14889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019871" y="3391990"/>
            <a:ext cx="11156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+mn-lt"/>
              </a:rPr>
              <a:t>tabular</a:t>
            </a:r>
            <a:endParaRPr lang="en-US" sz="2000" dirty="0">
              <a:latin typeface="+mn-lt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988374" y="3266506"/>
            <a:ext cx="10040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+mn-lt"/>
              </a:rPr>
              <a:t>logical</a:t>
            </a:r>
            <a:endParaRPr lang="en-US" sz="2000" dirty="0">
              <a:latin typeface="+mn-l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660211" y="3839846"/>
            <a:ext cx="1229145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n-lt"/>
              </a:rPr>
              <a:t>Matrices</a:t>
            </a:r>
          </a:p>
          <a:p>
            <a:r>
              <a:rPr lang="en-US" sz="2400" dirty="0" smtClean="0">
                <a:latin typeface="+mn-lt"/>
              </a:rPr>
              <a:t>Tensors</a:t>
            </a:r>
            <a:endParaRPr lang="en-US" sz="2400" dirty="0">
              <a:latin typeface="+mn-lt"/>
            </a:endParaRPr>
          </a:p>
        </p:txBody>
      </p:sp>
      <p:cxnSp>
        <p:nvCxnSpPr>
          <p:cNvPr id="7" name="Straight Arrow Connector 6"/>
          <p:cNvCxnSpPr>
            <a:stCxn id="10" idx="2"/>
            <a:endCxn id="16" idx="0"/>
          </p:cNvCxnSpPr>
          <p:nvPr/>
        </p:nvCxnSpPr>
        <p:spPr>
          <a:xfrm>
            <a:off x="4538612" y="2333306"/>
            <a:ext cx="3736172" cy="15065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7660212" y="3207324"/>
            <a:ext cx="10497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+mn-lt"/>
              </a:rPr>
              <a:t>arrays</a:t>
            </a:r>
            <a:endParaRPr lang="en-US" sz="2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199898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 View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 possible world is equivalent to a heterogeneous network where</a:t>
            </a:r>
          </a:p>
          <a:p>
            <a:pPr lvl="1"/>
            <a:r>
              <a:rPr lang="en-US" dirty="0" smtClean="0"/>
              <a:t>the nodes are individuals</a:t>
            </a:r>
          </a:p>
          <a:p>
            <a:pPr lvl="2"/>
            <a:r>
              <a:rPr lang="en-US" dirty="0" smtClean="0"/>
              <a:t>we have multiple types of nodes</a:t>
            </a:r>
          </a:p>
          <a:p>
            <a:pPr lvl="2"/>
            <a:r>
              <a:rPr lang="en-US" dirty="0" smtClean="0"/>
              <a:t>nodes are labelled with the attributes of the individual</a:t>
            </a:r>
          </a:p>
          <a:p>
            <a:pPr lvl="1"/>
            <a:r>
              <a:rPr lang="en-US" dirty="0" smtClean="0"/>
              <a:t>the links represent existing relationships (true functors)</a:t>
            </a:r>
          </a:p>
          <a:p>
            <a:pPr lvl="2"/>
            <a:r>
              <a:rPr lang="en-US" dirty="0" smtClean="0"/>
              <a:t>we have multiple types of links</a:t>
            </a:r>
          </a:p>
          <a:p>
            <a:pPr lvl="2"/>
            <a:r>
              <a:rPr lang="en-US" dirty="0" smtClean="0"/>
              <a:t>links are labelled with the attributes of the link</a:t>
            </a:r>
          </a:p>
          <a:p>
            <a:r>
              <a:rPr lang="en-US" dirty="0" smtClean="0"/>
              <a:t>If some functors have </a:t>
            </a:r>
            <a:r>
              <a:rPr lang="en-US" dirty="0" err="1" smtClean="0"/>
              <a:t>arity</a:t>
            </a:r>
            <a:r>
              <a:rPr lang="en-US" dirty="0" smtClean="0"/>
              <a:t> &gt; 2, need </a:t>
            </a:r>
            <a:r>
              <a:rPr lang="en-US" dirty="0" err="1" smtClean="0"/>
              <a:t>hyperedges</a:t>
            </a:r>
            <a:endParaRPr lang="en-US" dirty="0" smtClean="0"/>
          </a:p>
          <a:p>
            <a:r>
              <a:rPr lang="en-US" dirty="0" smtClean="0"/>
              <a:t>This is known as the </a:t>
            </a:r>
            <a:r>
              <a:rPr lang="en-US" dirty="0" err="1" smtClean="0"/>
              <a:t>Gaifman</a:t>
            </a:r>
            <a:r>
              <a:rPr lang="en-US" dirty="0" smtClean="0"/>
              <a:t> graph of a first-order relational structure</a:t>
            </a:r>
          </a:p>
          <a:p>
            <a:pPr lvl="1"/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6774912" cy="457200"/>
          </a:xfrm>
        </p:spPr>
        <p:txBody>
          <a:bodyPr/>
          <a:lstStyle/>
          <a:p>
            <a:pPr>
              <a:defRPr/>
            </a:pPr>
            <a:r>
              <a:rPr lang="en-US" dirty="0"/>
              <a:t>Russell, S. &amp; </a:t>
            </a:r>
            <a:r>
              <a:rPr lang="en-US" dirty="0" err="1"/>
              <a:t>Norvig</a:t>
            </a:r>
            <a:r>
              <a:rPr lang="en-US" dirty="0"/>
              <a:t>, P. (2010), Artificial Intelligence: A Modern Approach, Prentice Hall.</a:t>
            </a:r>
          </a:p>
        </p:txBody>
      </p:sp>
    </p:spTree>
    <p:extLst>
      <p:ext uri="{BB962C8B-B14F-4D97-AF65-F5344CB8AC3E}">
        <p14:creationId xmlns:p14="http://schemas.microsoft.com/office/powerpoint/2010/main" val="336614116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60835" y="170974"/>
            <a:ext cx="77724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Network View: The </a:t>
            </a:r>
            <a:r>
              <a:rPr lang="en-US" dirty="0" err="1" smtClean="0"/>
              <a:t>Gaifman</a:t>
            </a:r>
            <a:r>
              <a:rPr lang="en-US" dirty="0" smtClean="0"/>
              <a:t> Graph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442259" y="1387756"/>
            <a:ext cx="7777860" cy="4921754"/>
            <a:chOff x="442259" y="1387756"/>
            <a:chExt cx="7777860" cy="4921754"/>
          </a:xfrm>
        </p:grpSpPr>
        <p:pic>
          <p:nvPicPr>
            <p:cNvPr id="13" name="Picture 12" descr="fargo.jpe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19537" y="4255367"/>
              <a:ext cx="907736" cy="1361604"/>
            </a:xfrm>
            <a:prstGeom prst="rect">
              <a:avLst/>
            </a:prstGeom>
          </p:spPr>
        </p:pic>
        <p:pic>
          <p:nvPicPr>
            <p:cNvPr id="17" name="Picture 16" descr="kill-bill.jpe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69059" y="4314243"/>
              <a:ext cx="796960" cy="1243853"/>
            </a:xfrm>
            <a:prstGeom prst="rect">
              <a:avLst/>
            </a:prstGeom>
          </p:spPr>
        </p:pic>
        <p:pic>
          <p:nvPicPr>
            <p:cNvPr id="21" name="Picture 20" descr="pitt.jpe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0081" y="2006891"/>
              <a:ext cx="850900" cy="1244600"/>
            </a:xfrm>
            <a:prstGeom prst="rect">
              <a:avLst/>
            </a:prstGeom>
          </p:spPr>
        </p:pic>
        <p:pic>
          <p:nvPicPr>
            <p:cNvPr id="24" name="Picture 23" descr="buscemi.jpe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19537" y="1997927"/>
              <a:ext cx="852307" cy="1262529"/>
            </a:xfrm>
            <a:prstGeom prst="rect">
              <a:avLst/>
            </a:prstGeom>
          </p:spPr>
        </p:pic>
        <p:pic>
          <p:nvPicPr>
            <p:cNvPr id="29" name="Picture 28" descr="thurman.jpeg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64318" y="2006891"/>
              <a:ext cx="850900" cy="1244600"/>
            </a:xfrm>
            <a:prstGeom prst="rect">
              <a:avLst/>
            </a:prstGeom>
          </p:spPr>
        </p:pic>
        <p:pic>
          <p:nvPicPr>
            <p:cNvPr id="36" name="Picture 35" descr="lucy.jpeg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04841" y="2030797"/>
              <a:ext cx="807927" cy="1196788"/>
            </a:xfrm>
            <a:prstGeom prst="rect">
              <a:avLst/>
            </a:prstGeom>
          </p:spPr>
        </p:pic>
        <p:cxnSp>
          <p:nvCxnSpPr>
            <p:cNvPr id="6" name="Straight Connector 5"/>
            <p:cNvCxnSpPr>
              <a:stCxn id="24" idx="2"/>
              <a:endCxn id="13" idx="0"/>
            </p:cNvCxnSpPr>
            <p:nvPr/>
          </p:nvCxnSpPr>
          <p:spPr>
            <a:xfrm>
              <a:off x="2645691" y="3260456"/>
              <a:ext cx="27714" cy="99491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>
              <a:stCxn id="29" idx="2"/>
              <a:endCxn id="17" idx="0"/>
            </p:cNvCxnSpPr>
            <p:nvPr/>
          </p:nvCxnSpPr>
          <p:spPr>
            <a:xfrm>
              <a:off x="4789768" y="3251491"/>
              <a:ext cx="1177771" cy="106275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>
              <a:stCxn id="36" idx="2"/>
              <a:endCxn id="17" idx="0"/>
            </p:cNvCxnSpPr>
            <p:nvPr/>
          </p:nvCxnSpPr>
          <p:spPr>
            <a:xfrm flipH="1">
              <a:off x="5967539" y="3227585"/>
              <a:ext cx="741266" cy="108665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2673405" y="3643948"/>
              <a:ext cx="11658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$500,000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093882" y="3643948"/>
              <a:ext cx="14751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$5,000,000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6575170" y="3643948"/>
              <a:ext cx="16449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$2,000,000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442259" y="1387756"/>
              <a:ext cx="164950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3366FF"/>
                  </a:solidFill>
                </a:rPr>
                <a:t>gender</a:t>
              </a:r>
              <a:r>
                <a:rPr lang="en-US" dirty="0" smtClean="0"/>
                <a:t> = </a:t>
              </a:r>
              <a:r>
                <a:rPr lang="en-US" dirty="0" smtClean="0">
                  <a:solidFill>
                    <a:srgbClr val="FF0000"/>
                  </a:solidFill>
                </a:rPr>
                <a:t>Man</a:t>
              </a:r>
            </a:p>
            <a:p>
              <a:r>
                <a:rPr lang="en-US" dirty="0" smtClean="0">
                  <a:solidFill>
                    <a:schemeClr val="accent1"/>
                  </a:solidFill>
                </a:rPr>
                <a:t>country</a:t>
              </a:r>
              <a:r>
                <a:rPr lang="en-US" dirty="0" smtClean="0"/>
                <a:t> = </a:t>
              </a:r>
              <a:r>
                <a:rPr lang="en-US" dirty="0" smtClean="0">
                  <a:solidFill>
                    <a:srgbClr val="FF0000"/>
                  </a:solidFill>
                </a:rPr>
                <a:t>U.S.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2189747" y="1387756"/>
              <a:ext cx="164950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3366FF"/>
                  </a:solidFill>
                </a:rPr>
                <a:t>gender</a:t>
              </a:r>
              <a:r>
                <a:rPr lang="en-US" dirty="0" smtClean="0"/>
                <a:t> = </a:t>
              </a:r>
              <a:r>
                <a:rPr lang="en-US" dirty="0" smtClean="0">
                  <a:solidFill>
                    <a:srgbClr val="FF0000"/>
                  </a:solidFill>
                </a:rPr>
                <a:t>Man</a:t>
              </a:r>
            </a:p>
            <a:p>
              <a:r>
                <a:rPr lang="en-US" dirty="0" smtClean="0">
                  <a:solidFill>
                    <a:schemeClr val="accent1"/>
                  </a:solidFill>
                </a:rPr>
                <a:t>country</a:t>
              </a:r>
              <a:r>
                <a:rPr lang="en-US" dirty="0" smtClean="0"/>
                <a:t> = </a:t>
              </a:r>
              <a:r>
                <a:rPr lang="en-US" dirty="0" smtClean="0">
                  <a:solidFill>
                    <a:srgbClr val="FF0000"/>
                  </a:solidFill>
                </a:rPr>
                <a:t>U.S.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4056762" y="1387756"/>
              <a:ext cx="209950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3366FF"/>
                  </a:solidFill>
                </a:rPr>
                <a:t>gender</a:t>
              </a:r>
              <a:r>
                <a:rPr lang="en-US" dirty="0" smtClean="0"/>
                <a:t> = </a:t>
              </a:r>
              <a:r>
                <a:rPr lang="en-US" dirty="0" smtClean="0">
                  <a:solidFill>
                    <a:srgbClr val="FF0000"/>
                  </a:solidFill>
                </a:rPr>
                <a:t>Woman</a:t>
              </a:r>
            </a:p>
            <a:p>
              <a:r>
                <a:rPr lang="en-US" dirty="0" smtClean="0">
                  <a:solidFill>
                    <a:schemeClr val="accent1"/>
                  </a:solidFill>
                </a:rPr>
                <a:t>country</a:t>
              </a:r>
              <a:r>
                <a:rPr lang="en-US" dirty="0" smtClean="0"/>
                <a:t> = </a:t>
              </a:r>
              <a:r>
                <a:rPr lang="en-US" dirty="0" smtClean="0">
                  <a:solidFill>
                    <a:srgbClr val="FF0000"/>
                  </a:solidFill>
                </a:rPr>
                <a:t>U.S.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5923777" y="1387756"/>
              <a:ext cx="229634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3366FF"/>
                  </a:solidFill>
                </a:rPr>
                <a:t>gender</a:t>
              </a:r>
              <a:r>
                <a:rPr lang="en-US" dirty="0" smtClean="0"/>
                <a:t> = </a:t>
              </a:r>
              <a:r>
                <a:rPr lang="en-US" dirty="0" smtClean="0">
                  <a:solidFill>
                    <a:srgbClr val="FF0000"/>
                  </a:solidFill>
                </a:rPr>
                <a:t>Woman</a:t>
              </a:r>
            </a:p>
            <a:p>
              <a:r>
                <a:rPr lang="en-US" dirty="0" smtClean="0">
                  <a:solidFill>
                    <a:schemeClr val="accent1"/>
                  </a:solidFill>
                </a:rPr>
                <a:t>country</a:t>
              </a:r>
              <a:r>
                <a:rPr lang="en-US" dirty="0" smtClean="0"/>
                <a:t> = </a:t>
              </a:r>
              <a:r>
                <a:rPr lang="en-US" dirty="0" smtClean="0">
                  <a:solidFill>
                    <a:srgbClr val="FF0000"/>
                  </a:solidFill>
                </a:rPr>
                <a:t>U.S.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1987178" y="5663179"/>
              <a:ext cx="206958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3366FF"/>
                  </a:solidFill>
                </a:rPr>
                <a:t>runtime</a:t>
              </a:r>
              <a:r>
                <a:rPr lang="en-US" dirty="0" smtClean="0"/>
                <a:t> = </a:t>
              </a:r>
              <a:r>
                <a:rPr lang="en-US" dirty="0" smtClean="0">
                  <a:solidFill>
                    <a:srgbClr val="FF0000"/>
                  </a:solidFill>
                </a:rPr>
                <a:t>98 min</a:t>
              </a:r>
            </a:p>
            <a:p>
              <a:r>
                <a:rPr lang="en-US" dirty="0" smtClean="0">
                  <a:solidFill>
                    <a:schemeClr val="accent1"/>
                  </a:solidFill>
                </a:rPr>
                <a:t>country</a:t>
              </a:r>
              <a:r>
                <a:rPr lang="en-US" dirty="0" smtClean="0"/>
                <a:t> = </a:t>
              </a:r>
              <a:r>
                <a:rPr lang="en-US" dirty="0" smtClean="0">
                  <a:solidFill>
                    <a:srgbClr val="FF0000"/>
                  </a:solidFill>
                </a:rPr>
                <a:t>U.S.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5044095" y="5649373"/>
              <a:ext cx="208594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3366FF"/>
                  </a:solidFill>
                </a:rPr>
                <a:t>runtime</a:t>
              </a:r>
              <a:r>
                <a:rPr lang="en-US" dirty="0" smtClean="0"/>
                <a:t> = </a:t>
              </a:r>
              <a:r>
                <a:rPr lang="en-US" dirty="0" smtClean="0">
                  <a:solidFill>
                    <a:srgbClr val="FF0000"/>
                  </a:solidFill>
                </a:rPr>
                <a:t>111 min</a:t>
              </a:r>
            </a:p>
            <a:p>
              <a:r>
                <a:rPr lang="en-US" dirty="0" smtClean="0">
                  <a:solidFill>
                    <a:schemeClr val="accent1"/>
                  </a:solidFill>
                </a:rPr>
                <a:t>country</a:t>
              </a:r>
              <a:r>
                <a:rPr lang="en-US" dirty="0" smtClean="0"/>
                <a:t> = </a:t>
              </a:r>
              <a:r>
                <a:rPr lang="en-US" dirty="0" smtClean="0">
                  <a:solidFill>
                    <a:srgbClr val="FF0000"/>
                  </a:solidFill>
                </a:rPr>
                <a:t>U.S.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6650668" cy="457200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96173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Tabular Representations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800" dirty="0" smtClean="0"/>
              <a:t>Most widely used in industry. </a:t>
            </a:r>
          </a:p>
          <a:p>
            <a:pPr lvl="1"/>
            <a:r>
              <a:rPr lang="en-US" dirty="0" smtClean="0"/>
              <a:t>Database management systems: $15bn+ (Gardner).</a:t>
            </a:r>
          </a:p>
          <a:p>
            <a:r>
              <a:rPr lang="en-US" sz="2800" dirty="0" smtClean="0"/>
              <a:t>Directly comparable to tabular representations of </a:t>
            </a:r>
            <a:r>
              <a:rPr lang="en-US" sz="2800" dirty="0" err="1" smtClean="0"/>
              <a:t>i.i.d</a:t>
            </a:r>
            <a:r>
              <a:rPr lang="en-US" sz="2800" dirty="0" smtClean="0"/>
              <a:t>. data.</a:t>
            </a:r>
          </a:p>
        </p:txBody>
      </p:sp>
    </p:spTree>
    <p:extLst>
      <p:ext uri="{BB962C8B-B14F-4D97-AF65-F5344CB8AC3E}">
        <p14:creationId xmlns:p14="http://schemas.microsoft.com/office/powerpoint/2010/main" val="29008731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Relational Data: Tabular Representation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722313" y="2958684"/>
            <a:ext cx="7772400" cy="927516"/>
          </a:xfrm>
        </p:spPr>
        <p:txBody>
          <a:bodyPr/>
          <a:lstStyle/>
          <a:p>
            <a:pPr algn="ctr"/>
            <a:r>
              <a:rPr lang="en-US" dirty="0" err="1" smtClean="0"/>
              <a:t>Arity</a:t>
            </a:r>
            <a:r>
              <a:rPr lang="en-US" dirty="0" smtClean="0"/>
              <a:t> = 1</a:t>
            </a:r>
          </a:p>
          <a:p>
            <a:pPr algn="ctr"/>
            <a:r>
              <a:rPr lang="en-US" dirty="0" smtClean="0"/>
              <a:t>IID data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81595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4681" y="274638"/>
            <a:ext cx="8336914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Table Representation for Unary Functors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355512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Class </a:t>
            </a:r>
            <a:r>
              <a:rPr lang="en-US" dirty="0">
                <a:ea typeface="Wingdings"/>
                <a:cs typeface="Wingdings"/>
                <a:sym typeface="Wingdings"/>
              </a:rPr>
              <a:t></a:t>
            </a:r>
            <a:r>
              <a:rPr lang="en-US" dirty="0"/>
              <a:t>Table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Attribute </a:t>
            </a:r>
            <a:r>
              <a:rPr lang="en-US" dirty="0" smtClean="0">
                <a:ea typeface="Wingdings"/>
                <a:cs typeface="Wingdings"/>
                <a:sym typeface="Wingdings"/>
              </a:rPr>
              <a:t>Column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Individuals </a:t>
            </a:r>
            <a:r>
              <a:rPr lang="en-US" dirty="0" smtClean="0">
                <a:ea typeface="Wingdings"/>
                <a:cs typeface="Wingdings"/>
                <a:sym typeface="Wingdings"/>
              </a:rPr>
              <a:t></a:t>
            </a:r>
            <a:r>
              <a:rPr lang="en-US" dirty="0" smtClean="0"/>
              <a:t> Row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Each row is a </a:t>
            </a:r>
            <a:r>
              <a:rPr lang="en-US" b="1" dirty="0" err="1" smtClean="0"/>
              <a:t>datapoint</a:t>
            </a:r>
            <a:r>
              <a:rPr lang="en-US" dirty="0" smtClean="0"/>
              <a:t> = set of all attribute values for an individual from the class.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graphicFrame>
        <p:nvGraphicFramePr>
          <p:cNvPr id="6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5512775"/>
              </p:ext>
            </p:extLst>
          </p:nvPr>
        </p:nvGraphicFramePr>
        <p:xfrm>
          <a:off x="436066" y="4071660"/>
          <a:ext cx="7772400" cy="2453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0800"/>
                <a:gridCol w="2590800"/>
                <a:gridCol w="2590800"/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Actors</a:t>
                      </a:r>
                      <a:endParaRPr lang="en-US" sz="2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2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Functors/Attributes</a:t>
                      </a:r>
                      <a:endParaRPr lang="en-US" sz="2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individual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gender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country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Brad_Pitt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U.S.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Lucy_Liu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W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U.S.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Steve_Buscemi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U.S.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Uma_Thurman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W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U.S.</a:t>
                      </a:r>
                    </a:p>
                  </a:txBody>
                  <a:tcPr marL="12700" marR="12700" marT="1270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29540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Database Repository</a:t>
            </a:r>
            <a:endParaRPr lang="en-US" dirty="0"/>
          </a:p>
        </p:txBody>
      </p:sp>
      <p:pic>
        <p:nvPicPr>
          <p:cNvPr id="5" name="Content Placeholder 4" descr="prague-screen.png"/>
          <p:cNvPicPr>
            <a:picLocks noGrp="1" noChangeAspect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375" b="9375"/>
          <a:stretch>
            <a:fillRect/>
          </a:stretch>
        </p:blipFill>
        <p:spPr/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Learning Bayesian Networks for Complex Relational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37939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Tables for Relational Functors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722313" y="2796564"/>
            <a:ext cx="7772400" cy="1089636"/>
          </a:xfrm>
        </p:spPr>
        <p:txBody>
          <a:bodyPr/>
          <a:lstStyle/>
          <a:p>
            <a:pPr algn="ctr"/>
            <a:r>
              <a:rPr lang="en-US" dirty="0" err="1" smtClean="0"/>
              <a:t>Arity</a:t>
            </a:r>
            <a:r>
              <a:rPr lang="en-US" dirty="0" smtClean="0"/>
              <a:t> &gt; 1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23789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52" y="593838"/>
            <a:ext cx="8729319" cy="79080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Table Representation for </a:t>
            </a:r>
            <a:r>
              <a:rPr lang="en-US" dirty="0"/>
              <a:t>Relational </a:t>
            </a:r>
            <a:r>
              <a:rPr lang="en-US" dirty="0" smtClean="0"/>
              <a:t>Functors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84648"/>
            <a:ext cx="8229600" cy="2278379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Relationship </a:t>
            </a:r>
            <a:r>
              <a:rPr lang="en-US" sz="2800" dirty="0">
                <a:ea typeface="Wingdings"/>
                <a:cs typeface="Wingdings"/>
                <a:sym typeface="Wingdings"/>
              </a:rPr>
              <a:t></a:t>
            </a:r>
            <a:r>
              <a:rPr lang="en-US" sz="2800" dirty="0"/>
              <a:t>Table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Attribute </a:t>
            </a:r>
            <a:r>
              <a:rPr lang="en-US" sz="2800" dirty="0" smtClean="0">
                <a:ea typeface="Wingdings"/>
                <a:cs typeface="Wingdings"/>
                <a:sym typeface="Wingdings"/>
              </a:rPr>
              <a:t> Column</a:t>
            </a:r>
            <a:endParaRPr lang="en-US" sz="28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2800" i="1" dirty="0" smtClean="0"/>
              <a:t>Tuples</a:t>
            </a:r>
            <a:r>
              <a:rPr lang="en-US" sz="2800" dirty="0" smtClean="0"/>
              <a:t> of Individuals </a:t>
            </a:r>
            <a:r>
              <a:rPr lang="en-US" sz="2800" dirty="0" smtClean="0">
                <a:ea typeface="Wingdings"/>
                <a:cs typeface="Wingdings"/>
                <a:sym typeface="Wingdings"/>
              </a:rPr>
              <a:t></a:t>
            </a:r>
            <a:r>
              <a:rPr lang="en-US" sz="2800" dirty="0" smtClean="0"/>
              <a:t> Row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Closed-World convention: list </a:t>
            </a:r>
            <a:r>
              <a:rPr lang="en-US" sz="2800" i="1" dirty="0" smtClean="0"/>
              <a:t>only</a:t>
            </a:r>
            <a:r>
              <a:rPr lang="en-US" sz="2800" dirty="0" smtClean="0"/>
              <a:t> tuples for which the relationship is true (Russell and </a:t>
            </a:r>
            <a:r>
              <a:rPr lang="en-US" sz="2800" dirty="0" err="1" smtClean="0"/>
              <a:t>Norvig</a:t>
            </a:r>
            <a:r>
              <a:rPr lang="en-US" sz="2800" dirty="0" smtClean="0"/>
              <a:t> 2010)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6491518" cy="4572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Russell, S. &amp; </a:t>
            </a:r>
            <a:r>
              <a:rPr lang="en-US" dirty="0" err="1" smtClean="0"/>
              <a:t>Norvig</a:t>
            </a:r>
            <a:r>
              <a:rPr lang="en-US" dirty="0" smtClean="0"/>
              <a:t>, P. (2010), Artificial Intelligence: A Modern Approach, Prentice Hall. 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99973091"/>
              </p:ext>
            </p:extLst>
          </p:nvPr>
        </p:nvGraphicFramePr>
        <p:xfrm>
          <a:off x="457200" y="4046702"/>
          <a:ext cx="7772400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0800"/>
                <a:gridCol w="2590800"/>
                <a:gridCol w="2590800"/>
              </a:tblGrid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6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Name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6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Title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salary (M$)</a:t>
                      </a:r>
                      <a:endParaRPr lang="en-US" sz="2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Lucy_Liu</a:t>
                      </a:r>
                      <a:endParaRPr lang="en-US" sz="2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Kill_Bill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en-US" sz="2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Steve_Buscemi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Fargo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0.5</a:t>
                      </a:r>
                      <a:endParaRPr lang="en-US" sz="2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Uma_Thurman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Kill_Bill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</a:t>
                      </a:r>
                      <a:endParaRPr lang="en-US" sz="2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600" strike="sngStrike" dirty="0" smtClean="0">
                          <a:latin typeface="+mn-lt"/>
                        </a:rPr>
                        <a:t>Brad Pitt</a:t>
                      </a:r>
                      <a:endParaRPr lang="en-US" sz="2600" strike="sngStrike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600" strike="sngStrike" dirty="0" err="1" smtClean="0">
                          <a:latin typeface="+mn-lt"/>
                        </a:rPr>
                        <a:t>Kill_Bill</a:t>
                      </a:r>
                      <a:endParaRPr lang="en-US" sz="2600" strike="sngStrike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strike="sngStrike" dirty="0" smtClean="0">
                          <a:latin typeface="+mn-lt"/>
                        </a:rPr>
                        <a:t>n/a</a:t>
                      </a:r>
                      <a:endParaRPr lang="en-US" sz="2600" strike="sngStrike" dirty="0">
                        <a:latin typeface="+mn-lt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57200" y="3646747"/>
            <a:ext cx="14965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+mn-lt"/>
              </a:rPr>
              <a:t>ActsIn</a:t>
            </a:r>
            <a:endParaRPr lang="en-US" sz="2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159653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482" y="274638"/>
            <a:ext cx="7772400" cy="1143000"/>
          </a:xfrm>
        </p:spPr>
        <p:txBody>
          <a:bodyPr/>
          <a:lstStyle/>
          <a:p>
            <a:r>
              <a:rPr lang="en-US" dirty="0" smtClean="0"/>
              <a:t>Discussion: Relational </a:t>
            </a:r>
            <a:r>
              <a:rPr lang="en-US" smtClean="0"/>
              <a:t>Data 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310467"/>
            <a:ext cx="7772400" cy="4709333"/>
          </a:xfrm>
        </p:spPr>
        <p:txBody>
          <a:bodyPr>
            <a:noAutofit/>
          </a:bodyPr>
          <a:lstStyle/>
          <a:p>
            <a:r>
              <a:rPr lang="en-US" sz="2800" dirty="0" smtClean="0"/>
              <a:t>Unary and relational tables constructed in a similar way</a:t>
            </a:r>
          </a:p>
          <a:p>
            <a:r>
              <a:rPr lang="en-US" sz="2800" dirty="0" smtClean="0"/>
              <a:t>But: big difference in </a:t>
            </a:r>
            <a:r>
              <a:rPr lang="en-US" sz="2800" b="1" dirty="0" smtClean="0"/>
              <a:t>dependencies</a:t>
            </a:r>
          </a:p>
          <a:p>
            <a:r>
              <a:rPr lang="en-US" sz="2800" dirty="0" smtClean="0"/>
              <a:t>Unary table</a:t>
            </a:r>
          </a:p>
          <a:p>
            <a:pPr lvl="1"/>
            <a:r>
              <a:rPr lang="en-US" dirty="0"/>
              <a:t>T</a:t>
            </a:r>
            <a:r>
              <a:rPr lang="en-US" dirty="0" smtClean="0"/>
              <a:t>wo data points represent </a:t>
            </a:r>
            <a:r>
              <a:rPr lang="en-US" i="1" dirty="0" smtClean="0"/>
              <a:t>complete</a:t>
            </a:r>
            <a:r>
              <a:rPr lang="en-US" dirty="0" smtClean="0"/>
              <a:t> information about </a:t>
            </a:r>
            <a:r>
              <a:rPr lang="en-US" i="1" dirty="0" smtClean="0"/>
              <a:t>distinct</a:t>
            </a:r>
            <a:r>
              <a:rPr lang="en-US" dirty="0" smtClean="0"/>
              <a:t> individuals</a:t>
            </a:r>
          </a:p>
          <a:p>
            <a:pPr lvl="1">
              <a:buFont typeface="Wingdings" charset="2"/>
              <a:buChar char="Ø"/>
            </a:pPr>
            <a:r>
              <a:rPr lang="en-US" dirty="0"/>
              <a:t>C</a:t>
            </a:r>
            <a:r>
              <a:rPr lang="en-US" dirty="0" smtClean="0"/>
              <a:t>an reasonably assume </a:t>
            </a:r>
            <a:r>
              <a:rPr lang="en-US" b="1" dirty="0" smtClean="0"/>
              <a:t>independence</a:t>
            </a:r>
          </a:p>
          <a:p>
            <a:r>
              <a:rPr lang="en-US" sz="2800" dirty="0" smtClean="0"/>
              <a:t>Relational Table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 row does not contain all the information about the individuals involved</a:t>
            </a:r>
          </a:p>
          <a:p>
            <a:pPr lvl="1"/>
            <a:r>
              <a:rPr lang="en-US" dirty="0" smtClean="0"/>
              <a:t>Different rows may refer to the </a:t>
            </a:r>
            <a:r>
              <a:rPr lang="en-US" i="1" dirty="0" smtClean="0"/>
              <a:t>same </a:t>
            </a:r>
            <a:r>
              <a:rPr lang="en-US" dirty="0" smtClean="0"/>
              <a:t>individual </a:t>
            </a:r>
            <a:r>
              <a:rPr lang="en-US" dirty="0" smtClean="0">
                <a:ea typeface="Wingdings"/>
                <a:cs typeface="Wingdings"/>
                <a:sym typeface="Wingdings"/>
              </a:rPr>
              <a:t></a:t>
            </a:r>
            <a:br>
              <a:rPr lang="en-US" dirty="0" smtClean="0">
                <a:ea typeface="Wingdings"/>
                <a:cs typeface="Wingdings"/>
                <a:sym typeface="Wingdings"/>
              </a:rPr>
            </a:br>
            <a:r>
              <a:rPr lang="en-US" b="1" dirty="0" smtClean="0"/>
              <a:t>dependencies</a:t>
            </a:r>
            <a:r>
              <a:rPr lang="en-US" dirty="0" smtClean="0"/>
              <a:t> between rows</a:t>
            </a:r>
          </a:p>
        </p:txBody>
      </p:sp>
    </p:spTree>
    <p:extLst>
      <p:ext uri="{BB962C8B-B14F-4D97-AF65-F5344CB8AC3E}">
        <p14:creationId xmlns:p14="http://schemas.microsoft.com/office/powerpoint/2010/main" val="14249446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63" y="274638"/>
            <a:ext cx="7772400" cy="1143000"/>
          </a:xfrm>
        </p:spPr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438475215"/>
              </p:ext>
            </p:extLst>
          </p:nvPr>
        </p:nvGraphicFramePr>
        <p:xfrm>
          <a:off x="523409" y="3379151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18862716"/>
              </p:ext>
            </p:extLst>
          </p:nvPr>
        </p:nvGraphicFramePr>
        <p:xfrm>
          <a:off x="457200" y="1600200"/>
          <a:ext cx="8229600" cy="151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Name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Title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Salary (M$)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Lucy_Liu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Kill_Bill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Uma_Thurman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Kill_Bill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Uma_Thurman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Be_Cool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21401" y="3443941"/>
            <a:ext cx="8202706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 dirty="0" smtClean="0">
                <a:latin typeface="+mn-lt"/>
              </a:rPr>
              <a:t>Uma Thurman’s salary in Kill Bill carries information about her salary in Be Cool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 smtClean="0">
                <a:latin typeface="+mn-lt"/>
              </a:rPr>
              <a:t>Also carries information about Lucy Liu’s salary in Kill Bill</a:t>
            </a:r>
            <a:endParaRPr lang="en-US" sz="2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271743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Summary: Data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447800"/>
            <a:ext cx="7772400" cy="5220022"/>
          </a:xfrm>
        </p:spPr>
        <p:txBody>
          <a:bodyPr/>
          <a:lstStyle/>
          <a:p>
            <a:r>
              <a:rPr lang="en-US" sz="2400" dirty="0" err="1" smtClean="0"/>
              <a:t>Functor</a:t>
            </a:r>
            <a:r>
              <a:rPr lang="en-US" sz="2400" dirty="0" smtClean="0"/>
              <a:t>: maps tuple of individuals to a value</a:t>
            </a:r>
            <a:endParaRPr lang="en-US" sz="2200" dirty="0" smtClean="0"/>
          </a:p>
          <a:p>
            <a:r>
              <a:rPr lang="en-US" sz="2400" dirty="0" smtClean="0"/>
              <a:t>IID data equivalent to unary functors with arity = 1</a:t>
            </a:r>
          </a:p>
          <a:p>
            <a:r>
              <a:rPr lang="en-US" sz="2400" dirty="0" err="1" smtClean="0"/>
              <a:t>Arity</a:t>
            </a:r>
            <a:r>
              <a:rPr lang="en-US" sz="2400" dirty="0" smtClean="0"/>
              <a:t> &gt; 1 </a:t>
            </a:r>
            <a:r>
              <a:rPr lang="en-US" sz="2400" dirty="0" smtClean="0">
                <a:ea typeface="Wingdings"/>
                <a:cs typeface="Wingdings"/>
                <a:sym typeface="Wingdings"/>
              </a:rPr>
              <a:t></a:t>
            </a:r>
            <a:r>
              <a:rPr lang="en-US" sz="2400" dirty="0" smtClean="0"/>
              <a:t> structured data, not IID</a:t>
            </a:r>
          </a:p>
          <a:p>
            <a:r>
              <a:rPr lang="en-US" sz="2400" dirty="0" smtClean="0"/>
              <a:t>Relational data: special type of structured data</a:t>
            </a:r>
          </a:p>
          <a:p>
            <a:pPr lvl="1"/>
            <a:r>
              <a:rPr lang="en-US" dirty="0" smtClean="0"/>
              <a:t>Boolean classes + attributes</a:t>
            </a:r>
          </a:p>
          <a:p>
            <a:pPr lvl="1"/>
            <a:r>
              <a:rPr lang="en-US" dirty="0" smtClean="0"/>
              <a:t>Boolean relationships + attributes</a:t>
            </a:r>
          </a:p>
          <a:p>
            <a:r>
              <a:rPr lang="en-US" sz="2400" dirty="0"/>
              <a:t>Unary </a:t>
            </a:r>
            <a:r>
              <a:rPr lang="en-US" sz="2400" dirty="0" smtClean="0"/>
              <a:t>functors, table representation: </a:t>
            </a:r>
            <a:endParaRPr lang="en-US" sz="2400" dirty="0"/>
          </a:p>
          <a:p>
            <a:pPr lvl="1"/>
            <a:r>
              <a:rPr lang="en-US" dirty="0"/>
              <a:t>One table per class</a:t>
            </a:r>
          </a:p>
          <a:p>
            <a:pPr lvl="1"/>
            <a:r>
              <a:rPr lang="en-US" dirty="0"/>
              <a:t>One row per individual</a:t>
            </a:r>
          </a:p>
          <a:p>
            <a:pPr lvl="1"/>
            <a:r>
              <a:rPr lang="en-US" dirty="0"/>
              <a:t>Datapoints = vector of </a:t>
            </a:r>
            <a:r>
              <a:rPr lang="en-US" dirty="0" err="1"/>
              <a:t>functor</a:t>
            </a:r>
            <a:r>
              <a:rPr lang="en-US" dirty="0"/>
              <a:t> values for individual</a:t>
            </a:r>
          </a:p>
          <a:p>
            <a:r>
              <a:rPr lang="en-US" sz="2400" dirty="0"/>
              <a:t>Relational </a:t>
            </a:r>
            <a:r>
              <a:rPr lang="en-US" sz="2400" dirty="0" smtClean="0"/>
              <a:t>functors, table representation:</a:t>
            </a:r>
            <a:endParaRPr lang="en-US" sz="2400" dirty="0"/>
          </a:p>
          <a:p>
            <a:pPr lvl="1"/>
            <a:r>
              <a:rPr lang="en-US" dirty="0"/>
              <a:t>one table per class and relationship</a:t>
            </a:r>
          </a:p>
          <a:p>
            <a:pPr lvl="1"/>
            <a:endParaRPr lang="en-US" dirty="0" smtClean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887695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 of Relational Data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614436" y="3086766"/>
            <a:ext cx="8525690" cy="2232271"/>
            <a:chOff x="614436" y="3086766"/>
            <a:chExt cx="8525690" cy="2232271"/>
          </a:xfrm>
        </p:grpSpPr>
        <p:grpSp>
          <p:nvGrpSpPr>
            <p:cNvPr id="6" name="Group 5"/>
            <p:cNvGrpSpPr/>
            <p:nvPr/>
          </p:nvGrpSpPr>
          <p:grpSpPr>
            <a:xfrm>
              <a:off x="614436" y="3086766"/>
              <a:ext cx="8525690" cy="2161931"/>
              <a:chOff x="1090652" y="2548937"/>
              <a:chExt cx="8525690" cy="2161931"/>
            </a:xfrm>
          </p:grpSpPr>
          <p:pic>
            <p:nvPicPr>
              <p:cNvPr id="7" name="Picture 6" descr="getoor.pdf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90652" y="2904119"/>
                <a:ext cx="1370844" cy="1744789"/>
              </a:xfrm>
              <a:prstGeom prst="rect">
                <a:avLst/>
              </a:prstGeom>
            </p:spPr>
          </p:pic>
          <p:pic>
            <p:nvPicPr>
              <p:cNvPr id="8" name="Picture 7" descr="poole.jpg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3349632" y="2904119"/>
                <a:ext cx="1318187" cy="1711295"/>
              </a:xfrm>
              <a:prstGeom prst="rect">
                <a:avLst/>
              </a:prstGeom>
            </p:spPr>
          </p:pic>
          <p:pic>
            <p:nvPicPr>
              <p:cNvPr id="9" name="Picture 8" descr="stuart-russell.gif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666411" y="2904119"/>
                <a:ext cx="1365099" cy="1806749"/>
              </a:xfrm>
              <a:prstGeom prst="rect">
                <a:avLst/>
              </a:prstGeom>
            </p:spPr>
          </p:pic>
          <p:sp>
            <p:nvSpPr>
              <p:cNvPr id="10" name="TextBox 9"/>
              <p:cNvSpPr txBox="1"/>
              <p:nvPr/>
            </p:nvSpPr>
            <p:spPr>
              <a:xfrm>
                <a:off x="1090653" y="2548937"/>
                <a:ext cx="150239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err="1" smtClean="0">
                    <a:latin typeface="+mn-lt"/>
                  </a:rPr>
                  <a:t>Lise</a:t>
                </a:r>
                <a:r>
                  <a:rPr lang="en-US" sz="2000" dirty="0" smtClean="0">
                    <a:latin typeface="+mn-lt"/>
                  </a:rPr>
                  <a:t> </a:t>
                </a:r>
                <a:r>
                  <a:rPr lang="en-US" sz="2000" dirty="0" err="1" smtClean="0">
                    <a:latin typeface="+mn-lt"/>
                  </a:rPr>
                  <a:t>Getoor</a:t>
                </a:r>
                <a:endParaRPr lang="en-US" sz="2000" dirty="0">
                  <a:latin typeface="+mn-lt"/>
                </a:endParaRP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3349632" y="2548937"/>
                <a:ext cx="150239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+mn-lt"/>
                  </a:rPr>
                  <a:t>David Poole</a:t>
                </a:r>
                <a:endParaRPr lang="en-US" sz="2000" dirty="0">
                  <a:latin typeface="+mn-lt"/>
                </a:endParaRP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5600271" y="2548937"/>
                <a:ext cx="174716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+mn-lt"/>
                  </a:rPr>
                  <a:t>Stuart </a:t>
                </a:r>
                <a:r>
                  <a:rPr lang="en-US" sz="2000" dirty="0" err="1" smtClean="0">
                    <a:latin typeface="+mn-lt"/>
                  </a:rPr>
                  <a:t>Russell</a:t>
                </a:r>
                <a:endParaRPr lang="en-US" sz="2000" dirty="0">
                  <a:latin typeface="+mn-lt"/>
                </a:endParaRP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7672360" y="2562721"/>
                <a:ext cx="194398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+mn-lt"/>
                  </a:rPr>
                  <a:t>Stephen </a:t>
                </a:r>
                <a:r>
                  <a:rPr lang="en-US" sz="2000" dirty="0" err="1" smtClean="0">
                    <a:latin typeface="+mn-lt"/>
                  </a:rPr>
                  <a:t>Kleene</a:t>
                </a:r>
                <a:endParaRPr lang="en-US" sz="2000" dirty="0">
                  <a:latin typeface="+mn-lt"/>
                </a:endParaRPr>
              </a:p>
            </p:txBody>
          </p:sp>
        </p:grpSp>
        <p:pic>
          <p:nvPicPr>
            <p:cNvPr id="2" name="Picture 1" descr="Kleene.jp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02745" y="3440405"/>
              <a:ext cx="1319739" cy="1878632"/>
            </a:xfrm>
            <a:prstGeom prst="rect">
              <a:avLst/>
            </a:prstGeom>
          </p:spPr>
        </p:pic>
      </p:grpSp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>
          <a:xfrm>
            <a:off x="800100" y="5583636"/>
            <a:ext cx="7533672" cy="953814"/>
          </a:xfrm>
        </p:spPr>
        <p:txBody>
          <a:bodyPr/>
          <a:lstStyle/>
          <a:p>
            <a:r>
              <a:rPr lang="en-US" dirty="0" smtClean="0">
                <a:latin typeface="+mn-lt"/>
              </a:rPr>
              <a:t>Poole, D. (2003), First-order probabilistic inference, </a:t>
            </a:r>
            <a:r>
              <a:rPr lang="en-US" i="1" dirty="0" smtClean="0">
                <a:latin typeface="+mn-lt"/>
              </a:rPr>
              <a:t>'IJCAI’. </a:t>
            </a:r>
            <a:r>
              <a:rPr lang="en-US" dirty="0" err="1" smtClean="0">
                <a:latin typeface="+mn-lt"/>
              </a:rPr>
              <a:t>Getoor</a:t>
            </a:r>
            <a:r>
              <a:rPr lang="en-US" dirty="0" smtClean="0">
                <a:latin typeface="+mn-lt"/>
              </a:rPr>
              <a:t>, L. &amp; Grant, J. (2006), 'PRL: A probabilistic relational language', </a:t>
            </a:r>
            <a:r>
              <a:rPr lang="en-US" i="1" dirty="0" smtClean="0">
                <a:latin typeface="+mn-lt"/>
              </a:rPr>
              <a:t>Machine Learning </a:t>
            </a:r>
            <a:r>
              <a:rPr lang="en-US" b="1" i="1" dirty="0" smtClean="0">
                <a:latin typeface="+mn-lt"/>
              </a:rPr>
              <a:t>62(1-2), 7-31.</a:t>
            </a:r>
          </a:p>
          <a:p>
            <a:r>
              <a:rPr lang="en-US" dirty="0" smtClean="0">
                <a:latin typeface="+mn-lt"/>
              </a:rPr>
              <a:t>Russell, S. &amp; </a:t>
            </a:r>
            <a:r>
              <a:rPr lang="en-US" dirty="0" err="1" smtClean="0">
                <a:latin typeface="+mn-lt"/>
              </a:rPr>
              <a:t>Norvig</a:t>
            </a:r>
            <a:r>
              <a:rPr lang="en-US" dirty="0" smtClean="0">
                <a:latin typeface="+mn-lt"/>
              </a:rPr>
              <a:t>, P. (2010), </a:t>
            </a:r>
            <a:r>
              <a:rPr lang="en-US" i="1" dirty="0" smtClean="0">
                <a:latin typeface="+mn-lt"/>
              </a:rPr>
              <a:t>Artificial Intelligence: A Modern Approach, Prentice Hall.</a:t>
            </a:r>
          </a:p>
          <a:p>
            <a:r>
              <a:rPr lang="en-US" dirty="0" smtClean="0">
                <a:latin typeface="+mn-lt"/>
              </a:rPr>
              <a:t>Stephen </a:t>
            </a:r>
            <a:r>
              <a:rPr lang="en-US" dirty="0" err="1" smtClean="0">
                <a:latin typeface="+mn-lt"/>
              </a:rPr>
              <a:t>Kleene</a:t>
            </a:r>
            <a:r>
              <a:rPr lang="en-US" dirty="0" smtClean="0">
                <a:latin typeface="+mn-lt"/>
              </a:rPr>
              <a:t>, (1952). Introduction to </a:t>
            </a:r>
            <a:r>
              <a:rPr lang="en-US" dirty="0" err="1" smtClean="0">
                <a:latin typeface="+mn-lt"/>
              </a:rPr>
              <a:t>Metamathematics</a:t>
            </a:r>
            <a:r>
              <a:rPr lang="en-US" dirty="0" smtClean="0">
                <a:latin typeface="+mn-lt"/>
              </a:rPr>
              <a:t>. 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505304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Relational Data?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914400" y="1567156"/>
            <a:ext cx="7772400" cy="4452643"/>
          </a:xfrm>
        </p:spPr>
        <p:txBody>
          <a:bodyPr/>
          <a:lstStyle/>
          <a:p>
            <a:r>
              <a:rPr lang="en-US" sz="3200" dirty="0" smtClean="0"/>
              <a:t>Intuitively, represent</a:t>
            </a:r>
          </a:p>
          <a:p>
            <a:pPr lvl="1"/>
            <a:r>
              <a:rPr lang="en-US" sz="3200" dirty="0" smtClean="0"/>
              <a:t>attributes of individuals</a:t>
            </a:r>
          </a:p>
          <a:p>
            <a:pPr lvl="1"/>
            <a:r>
              <a:rPr lang="en-US" sz="3200" dirty="0" smtClean="0"/>
              <a:t>relationships among individuals</a:t>
            </a:r>
          </a:p>
          <a:p>
            <a:pPr lvl="1"/>
            <a:r>
              <a:rPr lang="en-US" sz="3200" dirty="0" smtClean="0"/>
              <a:t>attributes of these relationships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95196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Function-Based Notation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Mathematical formalism for describing relational data formats</a:t>
            </a:r>
          </a:p>
          <a:p>
            <a:pPr lvl="1">
              <a:buFont typeface="Lucida Grande"/>
              <a:buChar char="+"/>
            </a:pPr>
            <a:r>
              <a:rPr lang="en-US" dirty="0" smtClean="0"/>
              <a:t>Based on the familiar notion of a function</a:t>
            </a:r>
          </a:p>
          <a:p>
            <a:pPr lvl="1">
              <a:buFont typeface="Lucida Grande"/>
              <a:buChar char="+"/>
            </a:pPr>
            <a:r>
              <a:rPr lang="en-US" dirty="0" smtClean="0"/>
              <a:t>Shows what is common and what is different for different data models</a:t>
            </a:r>
          </a:p>
          <a:p>
            <a:pPr lvl="1">
              <a:buFont typeface="Lucida Grande"/>
              <a:buChar char="-"/>
            </a:pPr>
            <a:r>
              <a:rPr lang="en-US" dirty="0" smtClean="0"/>
              <a:t>Abstract, mathematical, not visual</a:t>
            </a:r>
          </a:p>
          <a:p>
            <a:r>
              <a:rPr lang="en-US" sz="2800" dirty="0"/>
              <a:t>O</a:t>
            </a:r>
            <a:r>
              <a:rPr lang="en-US" sz="2800" dirty="0" smtClean="0"/>
              <a:t>ther representations for </a:t>
            </a:r>
            <a:r>
              <a:rPr lang="en-US" sz="2800" dirty="0"/>
              <a:t>visualization, intuition, </a:t>
            </a:r>
            <a:r>
              <a:rPr lang="en-US" sz="2800" dirty="0" smtClean="0"/>
              <a:t>computation </a:t>
            </a:r>
            <a:r>
              <a:rPr lang="en-US" sz="2800" dirty="0"/>
              <a:t>are </a:t>
            </a:r>
            <a:r>
              <a:rPr lang="en-US" sz="2800" dirty="0" smtClean="0"/>
              <a:t>shown in the supplementary material</a:t>
            </a:r>
            <a:endParaRPr lang="en-US" sz="2800" dirty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54549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94177"/>
            <a:ext cx="8229600" cy="2275587"/>
          </a:xfrm>
        </p:spPr>
        <p:txBody>
          <a:bodyPr>
            <a:noAutofit/>
          </a:bodyPr>
          <a:lstStyle/>
          <a:p>
            <a:r>
              <a:rPr lang="en-US" sz="2800" dirty="0" smtClean="0"/>
              <a:t>Data model defined by three basic sets of objects.</a:t>
            </a:r>
          </a:p>
          <a:p>
            <a:pPr lvl="1"/>
            <a:r>
              <a:rPr lang="en-US" dirty="0" smtClean="0"/>
              <a:t>Individuals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Values</a:t>
            </a:r>
          </a:p>
          <a:p>
            <a:pPr lvl="1"/>
            <a:r>
              <a:rPr lang="en-US" dirty="0" smtClean="0">
                <a:solidFill>
                  <a:srgbClr val="3366FF"/>
                </a:solidFill>
              </a:rPr>
              <a:t>Functors</a:t>
            </a:r>
            <a:r>
              <a:rPr lang="en-US" dirty="0" smtClean="0"/>
              <a:t> = Functions that map tuples of individuals to values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48426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38589" y="274638"/>
            <a:ext cx="77724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Individuals = Actors</a:t>
            </a:r>
            <a:endParaRPr lang="en-US" dirty="0"/>
          </a:p>
        </p:txBody>
      </p:sp>
      <p:grpSp>
        <p:nvGrpSpPr>
          <p:cNvPr id="22" name="Group 21"/>
          <p:cNvGrpSpPr/>
          <p:nvPr/>
        </p:nvGrpSpPr>
        <p:grpSpPr>
          <a:xfrm>
            <a:off x="597647" y="2241176"/>
            <a:ext cx="1142626" cy="1637837"/>
            <a:chOff x="597647" y="2241176"/>
            <a:chExt cx="1142626" cy="1637837"/>
          </a:xfrm>
        </p:grpSpPr>
        <p:sp>
          <p:nvSpPr>
            <p:cNvPr id="5" name="TextBox 4"/>
            <p:cNvSpPr txBox="1"/>
            <p:nvPr/>
          </p:nvSpPr>
          <p:spPr>
            <a:xfrm>
              <a:off x="597647" y="2241176"/>
              <a:ext cx="114262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latin typeface="+mn-lt"/>
                </a:rPr>
                <a:t>Brad Pitt</a:t>
              </a:r>
              <a:endParaRPr lang="en-US" sz="2000" dirty="0">
                <a:latin typeface="+mn-lt"/>
              </a:endParaRPr>
            </a:p>
          </p:txBody>
        </p:sp>
        <p:pic>
          <p:nvPicPr>
            <p:cNvPr id="10" name="Picture 9" descr="pitt.jpe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0081" y="2634413"/>
              <a:ext cx="850900" cy="1244600"/>
            </a:xfrm>
            <a:prstGeom prst="rect">
              <a:avLst/>
            </a:prstGeom>
          </p:spPr>
        </p:pic>
      </p:grpSp>
      <p:grpSp>
        <p:nvGrpSpPr>
          <p:cNvPr id="23" name="Group 22"/>
          <p:cNvGrpSpPr/>
          <p:nvPr/>
        </p:nvGrpSpPr>
        <p:grpSpPr>
          <a:xfrm>
            <a:off x="1784445" y="2241176"/>
            <a:ext cx="1853079" cy="1646802"/>
            <a:chOff x="1784445" y="2241176"/>
            <a:chExt cx="1853079" cy="1646802"/>
          </a:xfrm>
        </p:grpSpPr>
        <p:sp>
          <p:nvSpPr>
            <p:cNvPr id="6" name="TextBox 5"/>
            <p:cNvSpPr txBox="1"/>
            <p:nvPr/>
          </p:nvSpPr>
          <p:spPr>
            <a:xfrm>
              <a:off x="1784445" y="2241176"/>
              <a:ext cx="185307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latin typeface="+mn-lt"/>
                </a:rPr>
                <a:t>Steve </a:t>
              </a:r>
              <a:r>
                <a:rPr lang="en-US" sz="2000" dirty="0" err="1" smtClean="0">
                  <a:latin typeface="+mn-lt"/>
                </a:rPr>
                <a:t>Buscemi</a:t>
              </a:r>
              <a:endParaRPr lang="en-US" sz="2000" dirty="0">
                <a:latin typeface="+mn-lt"/>
              </a:endParaRPr>
            </a:p>
          </p:txBody>
        </p:sp>
        <p:pic>
          <p:nvPicPr>
            <p:cNvPr id="11" name="Picture 10" descr="buscemi.jpe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19537" y="2625449"/>
              <a:ext cx="852307" cy="1262529"/>
            </a:xfrm>
            <a:prstGeom prst="rect">
              <a:avLst/>
            </a:prstGeom>
          </p:spPr>
        </p:pic>
      </p:grpSp>
      <p:grpSp>
        <p:nvGrpSpPr>
          <p:cNvPr id="24" name="Group 23"/>
          <p:cNvGrpSpPr/>
          <p:nvPr/>
        </p:nvGrpSpPr>
        <p:grpSpPr>
          <a:xfrm>
            <a:off x="4034117" y="2241176"/>
            <a:ext cx="1822824" cy="1637837"/>
            <a:chOff x="4034117" y="2241176"/>
            <a:chExt cx="1822824" cy="1637837"/>
          </a:xfrm>
        </p:grpSpPr>
        <p:sp>
          <p:nvSpPr>
            <p:cNvPr id="8" name="TextBox 7"/>
            <p:cNvSpPr txBox="1"/>
            <p:nvPr/>
          </p:nvSpPr>
          <p:spPr>
            <a:xfrm>
              <a:off x="4034117" y="2241176"/>
              <a:ext cx="18228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latin typeface="+mn-lt"/>
                </a:rPr>
                <a:t>Uma Thurman</a:t>
              </a:r>
              <a:endParaRPr lang="en-US" sz="2000" dirty="0">
                <a:latin typeface="+mn-lt"/>
              </a:endParaRPr>
            </a:p>
          </p:txBody>
        </p:sp>
        <p:pic>
          <p:nvPicPr>
            <p:cNvPr id="14" name="Picture 13" descr="thurman.jpe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64318" y="2634413"/>
              <a:ext cx="850900" cy="1244600"/>
            </a:xfrm>
            <a:prstGeom prst="rect">
              <a:avLst/>
            </a:prstGeom>
          </p:spPr>
        </p:pic>
      </p:grpSp>
      <p:grpSp>
        <p:nvGrpSpPr>
          <p:cNvPr id="25" name="Group 24"/>
          <p:cNvGrpSpPr/>
          <p:nvPr/>
        </p:nvGrpSpPr>
        <p:grpSpPr>
          <a:xfrm>
            <a:off x="6170705" y="2241176"/>
            <a:ext cx="1240118" cy="1613931"/>
            <a:chOff x="6170705" y="2241176"/>
            <a:chExt cx="1240118" cy="1613931"/>
          </a:xfrm>
        </p:grpSpPr>
        <p:sp>
          <p:nvSpPr>
            <p:cNvPr id="9" name="TextBox 8"/>
            <p:cNvSpPr txBox="1"/>
            <p:nvPr/>
          </p:nvSpPr>
          <p:spPr>
            <a:xfrm>
              <a:off x="6170705" y="2241176"/>
              <a:ext cx="124011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latin typeface="+mn-lt"/>
                </a:rPr>
                <a:t>Lucy Liu</a:t>
              </a:r>
              <a:endParaRPr lang="en-US" sz="2000" dirty="0">
                <a:latin typeface="+mn-lt"/>
              </a:endParaRPr>
            </a:p>
          </p:txBody>
        </p:sp>
        <p:pic>
          <p:nvPicPr>
            <p:cNvPr id="15" name="Picture 14" descr="lucy.jpe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04841" y="2658319"/>
              <a:ext cx="807927" cy="1196788"/>
            </a:xfrm>
            <a:prstGeom prst="rect">
              <a:avLst/>
            </a:prstGeom>
          </p:spPr>
        </p:pic>
      </p:grpSp>
      <p:sp>
        <p:nvSpPr>
          <p:cNvPr id="2" name="TextBox 1"/>
          <p:cNvSpPr txBox="1"/>
          <p:nvPr/>
        </p:nvSpPr>
        <p:spPr>
          <a:xfrm>
            <a:off x="1454582" y="1479501"/>
            <a:ext cx="5950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  <a:latin typeface="+mn-lt"/>
              </a:rPr>
              <a:t>Man</a:t>
            </a:r>
            <a:endParaRPr lang="en-US" sz="20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372251" y="1496216"/>
            <a:ext cx="9047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  <a:latin typeface="+mn-lt"/>
              </a:rPr>
              <a:t>Woman</a:t>
            </a:r>
            <a:endParaRPr lang="en-US" sz="2000" dirty="0">
              <a:solidFill>
                <a:srgbClr val="FF0000"/>
              </a:solidFill>
              <a:latin typeface="+mn-lt"/>
            </a:endParaRPr>
          </a:p>
        </p:txBody>
      </p:sp>
      <p:cxnSp>
        <p:nvCxnSpPr>
          <p:cNvPr id="7" name="Straight Arrow Connector 6"/>
          <p:cNvCxnSpPr>
            <a:stCxn id="5" idx="0"/>
          </p:cNvCxnSpPr>
          <p:nvPr/>
        </p:nvCxnSpPr>
        <p:spPr>
          <a:xfrm flipV="1">
            <a:off x="1168960" y="1865548"/>
            <a:ext cx="571313" cy="37562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6" idx="0"/>
          </p:cNvCxnSpPr>
          <p:nvPr/>
        </p:nvCxnSpPr>
        <p:spPr>
          <a:xfrm flipH="1" flipV="1">
            <a:off x="1784445" y="1865548"/>
            <a:ext cx="926540" cy="37562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4811059" y="1848833"/>
            <a:ext cx="851904" cy="39234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9" idx="0"/>
          </p:cNvCxnSpPr>
          <p:nvPr/>
        </p:nvCxnSpPr>
        <p:spPr>
          <a:xfrm flipH="1" flipV="1">
            <a:off x="6022042" y="1865548"/>
            <a:ext cx="768722" cy="37562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3354293" y="1848833"/>
            <a:ext cx="9711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3366FF"/>
                </a:solidFill>
                <a:latin typeface="+mn-lt"/>
              </a:rPr>
              <a:t>gender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3532946" y="5311588"/>
            <a:ext cx="613870" cy="373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US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46" name="Straight Arrow Connector 45"/>
          <p:cNvCxnSpPr>
            <a:stCxn id="10" idx="2"/>
          </p:cNvCxnSpPr>
          <p:nvPr/>
        </p:nvCxnSpPr>
        <p:spPr>
          <a:xfrm>
            <a:off x="1135531" y="3879013"/>
            <a:ext cx="2284716" cy="14325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2764117" y="3887978"/>
            <a:ext cx="873407" cy="14236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14" idx="2"/>
          </p:cNvCxnSpPr>
          <p:nvPr/>
        </p:nvCxnSpPr>
        <p:spPr>
          <a:xfrm flipH="1">
            <a:off x="3869765" y="3879013"/>
            <a:ext cx="920003" cy="14325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15" idx="2"/>
          </p:cNvCxnSpPr>
          <p:nvPr/>
        </p:nvCxnSpPr>
        <p:spPr>
          <a:xfrm flipH="1">
            <a:off x="4034117" y="3855107"/>
            <a:ext cx="2674688" cy="145648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3276568" y="4064002"/>
            <a:ext cx="11266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3366FF"/>
                </a:solidFill>
                <a:latin typeface="+mn-lt"/>
              </a:rPr>
              <a:t>country</a:t>
            </a:r>
            <a:endParaRPr lang="en-US" sz="2000" dirty="0">
              <a:solidFill>
                <a:srgbClr val="3366FF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751481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sicPresentation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ＭＳ ゴシック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ヒラギノ明朝 Pro W3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dirty="0" err="1" smtClean="0">
            <a:latin typeface="+mn-lt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BasicPresentation.potx</Template>
  <TotalTime>4184</TotalTime>
  <Words>2226</Words>
  <Application>Microsoft Macintosh PowerPoint</Application>
  <PresentationFormat>On-screen Show (4:3)</PresentationFormat>
  <Paragraphs>497</Paragraphs>
  <Slides>44</Slides>
  <Notes>31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5" baseType="lpstr">
      <vt:lpstr>BasicPresentation</vt:lpstr>
      <vt:lpstr>Relational Data Representations</vt:lpstr>
      <vt:lpstr>Overview</vt:lpstr>
      <vt:lpstr>The Prague Relational Learning Repository</vt:lpstr>
      <vt:lpstr>The Database Repository</vt:lpstr>
      <vt:lpstr>Definition of Relational Data</vt:lpstr>
      <vt:lpstr>What Are Relational Data?</vt:lpstr>
      <vt:lpstr>Function-Based Notation</vt:lpstr>
      <vt:lpstr>General Definition</vt:lpstr>
      <vt:lpstr>Individuals = Actors</vt:lpstr>
      <vt:lpstr>Individuals = Movies</vt:lpstr>
      <vt:lpstr>Actors + Movies</vt:lpstr>
      <vt:lpstr>IID Data vs. Structured Data</vt:lpstr>
      <vt:lpstr>The Generalization Principle</vt:lpstr>
      <vt:lpstr>Individuals</vt:lpstr>
      <vt:lpstr>Individuals </vt:lpstr>
      <vt:lpstr>Collection of Individuals</vt:lpstr>
      <vt:lpstr>More Examples of Individuals</vt:lpstr>
      <vt:lpstr>Values</vt:lpstr>
      <vt:lpstr>Functors</vt:lpstr>
      <vt:lpstr>Functors</vt:lpstr>
      <vt:lpstr>Examples</vt:lpstr>
      <vt:lpstr>Relational Functors</vt:lpstr>
      <vt:lpstr>Class-Relationship Diagrams</vt:lpstr>
      <vt:lpstr>More Complex Example</vt:lpstr>
      <vt:lpstr>Classes and Their Attributes </vt:lpstr>
      <vt:lpstr>Relationships</vt:lpstr>
      <vt:lpstr>Decision Tree for Relational Functor Types</vt:lpstr>
      <vt:lpstr>Possible Worlds and Samples</vt:lpstr>
      <vt:lpstr>Possible Worlds</vt:lpstr>
      <vt:lpstr>Possible World Toy Example</vt:lpstr>
      <vt:lpstr>Learning From Relational Samples</vt:lpstr>
      <vt:lpstr>Example: Sample</vt:lpstr>
      <vt:lpstr>Representations of Relational Data</vt:lpstr>
      <vt:lpstr>Relational Data Formats</vt:lpstr>
      <vt:lpstr>Network View</vt:lpstr>
      <vt:lpstr>Network View: The Gaifman Graph</vt:lpstr>
      <vt:lpstr>Tabular Representations</vt:lpstr>
      <vt:lpstr>Relational Data: Tabular Representation</vt:lpstr>
      <vt:lpstr>Table Representation for Unary Functors</vt:lpstr>
      <vt:lpstr>Data Tables for Relational Functors</vt:lpstr>
      <vt:lpstr>Table Representation for Relational Functors</vt:lpstr>
      <vt:lpstr>Discussion: Relational Data Points</vt:lpstr>
      <vt:lpstr>Example</vt:lpstr>
      <vt:lpstr>Summary: Data types</vt:lpstr>
    </vt:vector>
  </TitlesOfParts>
  <Company>Simon Fraser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Oliver Schulte</dc:creator>
  <cp:lastModifiedBy>Oliver Schulte</cp:lastModifiedBy>
  <cp:revision>304</cp:revision>
  <dcterms:created xsi:type="dcterms:W3CDTF">2011-12-30T19:23:42Z</dcterms:created>
  <dcterms:modified xsi:type="dcterms:W3CDTF">2017-02-01T01:00:56Z</dcterms:modified>
</cp:coreProperties>
</file>