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9" r:id="rId3"/>
    <p:sldId id="269" r:id="rId4"/>
    <p:sldId id="288" r:id="rId5"/>
    <p:sldId id="289" r:id="rId6"/>
    <p:sldId id="293" r:id="rId7"/>
    <p:sldId id="331" r:id="rId8"/>
    <p:sldId id="291" r:id="rId9"/>
    <p:sldId id="292" r:id="rId10"/>
    <p:sldId id="270" r:id="rId11"/>
    <p:sldId id="275" r:id="rId12"/>
    <p:sldId id="337" r:id="rId13"/>
    <p:sldId id="338" r:id="rId14"/>
    <p:sldId id="340" r:id="rId15"/>
    <p:sldId id="341" r:id="rId16"/>
    <p:sldId id="276" r:id="rId17"/>
    <p:sldId id="342" r:id="rId18"/>
    <p:sldId id="352" r:id="rId19"/>
    <p:sldId id="353" r:id="rId20"/>
    <p:sldId id="354" r:id="rId21"/>
    <p:sldId id="358" r:id="rId22"/>
    <p:sldId id="329" r:id="rId23"/>
    <p:sldId id="333" r:id="rId24"/>
    <p:sldId id="335" r:id="rId25"/>
    <p:sldId id="351" r:id="rId26"/>
    <p:sldId id="336" r:id="rId27"/>
    <p:sldId id="348" r:id="rId28"/>
    <p:sldId id="349" r:id="rId29"/>
    <p:sldId id="355" r:id="rId30"/>
    <p:sldId id="359" r:id="rId31"/>
    <p:sldId id="360" r:id="rId32"/>
    <p:sldId id="361" r:id="rId33"/>
    <p:sldId id="362" r:id="rId34"/>
    <p:sldId id="321" r:id="rId35"/>
    <p:sldId id="278" r:id="rId36"/>
    <p:sldId id="317" r:id="rId37"/>
    <p:sldId id="350" r:id="rId38"/>
    <p:sldId id="325" r:id="rId39"/>
    <p:sldId id="318" r:id="rId40"/>
    <p:sldId id="320" r:id="rId41"/>
    <p:sldId id="319" r:id="rId42"/>
    <p:sldId id="264" r:id="rId43"/>
    <p:sldId id="262" r:id="rId44"/>
    <p:sldId id="263" r:id="rId45"/>
    <p:sldId id="266" r:id="rId46"/>
    <p:sldId id="267" r:id="rId47"/>
    <p:sldId id="280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: Instance-level reasoning" id="{4D3E20AA-A9FB-444C-998F-F514C2A70EC4}">
          <p14:sldIdLst>
            <p14:sldId id="256"/>
            <p14:sldId id="259"/>
            <p14:sldId id="269"/>
            <p14:sldId id="288"/>
            <p14:sldId id="289"/>
            <p14:sldId id="293"/>
            <p14:sldId id="331"/>
            <p14:sldId id="291"/>
            <p14:sldId id="292"/>
            <p14:sldId id="270"/>
            <p14:sldId id="275"/>
            <p14:sldId id="337"/>
            <p14:sldId id="338"/>
            <p14:sldId id="340"/>
            <p14:sldId id="341"/>
          </p14:sldIdLst>
        </p14:section>
        <p14:section name="Closed-Form" id="{CFA7FC10-7C0B-5746-8601-E804B15649EB}">
          <p14:sldIdLst>
            <p14:sldId id="276"/>
            <p14:sldId id="342"/>
            <p14:sldId id="352"/>
            <p14:sldId id="353"/>
          </p14:sldIdLst>
        </p14:section>
        <p14:section name="Parents Only" id="{B1AC37DF-CAE6-B644-A900-4FB32022D545}">
          <p14:sldIdLst>
            <p14:sldId id="354"/>
            <p14:sldId id="358"/>
            <p14:sldId id="329"/>
            <p14:sldId id="333"/>
            <p14:sldId id="335"/>
            <p14:sldId id="351"/>
            <p14:sldId id="336"/>
            <p14:sldId id="348"/>
            <p14:sldId id="349"/>
          </p14:sldIdLst>
        </p14:section>
        <p14:section name="Children Only" id="{622C302B-2CAF-8E49-8BC8-2E829A93501E}">
          <p14:sldIdLst>
            <p14:sldId id="355"/>
            <p14:sldId id="359"/>
            <p14:sldId id="360"/>
            <p14:sldId id="361"/>
            <p14:sldId id="362"/>
          </p14:sldIdLst>
        </p14:section>
        <p14:section name="Log-linear Model" id="{56B1DEBF-9B3C-1145-99C2-4F37BE35E883}">
          <p14:sldIdLst>
            <p14:sldId id="321"/>
            <p14:sldId id="278"/>
            <p14:sldId id="317"/>
          </p14:sldIdLst>
        </p14:section>
        <p14:section name="Feature Extraction" id="{7B44A060-4CE3-C740-B6DE-D563E98D9754}">
          <p14:sldIdLst>
            <p14:sldId id="350"/>
            <p14:sldId id="325"/>
            <p14:sldId id="318"/>
            <p14:sldId id="320"/>
            <p14:sldId id="319"/>
          </p14:sldIdLst>
        </p14:section>
        <p14:section name="Dependency Networks" id="{9E69F8E5-3790-204C-9B6D-73478ABCBDC2}">
          <p14:sldIdLst>
            <p14:sldId id="264"/>
            <p14:sldId id="262"/>
            <p14:sldId id="263"/>
            <p14:sldId id="266"/>
            <p14:sldId id="26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89" autoAdjust="0"/>
  </p:normalViewPr>
  <p:slideViewPr>
    <p:cSldViewPr snapToGrid="0" snapToObjects="1">
      <p:cViewPr>
        <p:scale>
          <a:sx n="85" d="100"/>
          <a:sy n="85" d="100"/>
        </p:scale>
        <p:origin x="3320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/D:\Zqian_dropbox\Dropbox\random-regress\ILP14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</c:v>
                </c:pt>
                <c:pt idx="1">
                  <c:v>-0.484105663</c:v>
                </c:pt>
                <c:pt idx="2">
                  <c:v>-0.51387</c:v>
                </c:pt>
                <c:pt idx="3">
                  <c:v>-0.42805</c:v>
                </c:pt>
                <c:pt idx="4" formatCode="General">
                  <c:v>-0.58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</c:v>
                </c:pt>
                <c:pt idx="2">
                  <c:v>-0.52419</c:v>
                </c:pt>
                <c:pt idx="3">
                  <c:v>-0.26928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-0.010569775</c:v>
                </c:pt>
                <c:pt idx="1">
                  <c:v>-0.252304346</c:v>
                </c:pt>
                <c:pt idx="2">
                  <c:v>-0.38912</c:v>
                </c:pt>
                <c:pt idx="3">
                  <c:v>-0.22373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84422592"/>
        <c:axId val="-784420816"/>
      </c:barChart>
      <c:catAx>
        <c:axId val="-78442259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784420816"/>
        <c:crosses val="autoZero"/>
        <c:auto val="1"/>
        <c:lblAlgn val="ctr"/>
        <c:lblOffset val="100"/>
        <c:noMultiLvlLbl val="0"/>
      </c:catAx>
      <c:valAx>
        <c:axId val="-7844208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-78442259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0.27126645</c:v>
                </c:pt>
                <c:pt idx="2">
                  <c:v>0.71469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0.44115295</c:v>
                </c:pt>
                <c:pt idx="2">
                  <c:v>0.71154</c:v>
                </c:pt>
                <c:pt idx="3">
                  <c:v>0.82731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</c:v>
                </c:pt>
                <c:pt idx="1">
                  <c:v>0.7936318</c:v>
                </c:pt>
                <c:pt idx="2">
                  <c:v>0.54942</c:v>
                </c:pt>
                <c:pt idx="3">
                  <c:v>0.49548</c:v>
                </c:pt>
                <c:pt idx="4" formatCode="General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67408448"/>
        <c:axId val="-784490272"/>
      </c:barChart>
      <c:catAx>
        <c:axId val="-867408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784490272"/>
        <c:crosses val="autoZero"/>
        <c:auto val="1"/>
        <c:lblAlgn val="ctr"/>
        <c:lblOffset val="100"/>
        <c:noMultiLvlLbl val="0"/>
      </c:catAx>
      <c:valAx>
        <c:axId val="-78449027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-867408448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supplemental material has an example where the target node has both parents and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Top nodes have been rated, bottom nodes not.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kind of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using </a:t>
            </a:r>
            <a:r>
              <a:rPr lang="en-US" dirty="0" err="1"/>
              <a:t>i.i.d</a:t>
            </a:r>
            <a:r>
              <a:rPr lang="en-US" baseline="0" dirty="0"/>
              <a:t> case with Fire </a:t>
            </a:r>
            <a:r>
              <a:rPr lang="en-US" baseline="0" dirty="0" smtClean="0"/>
              <a:t>Alarm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Generalizes Markov blanket classification formula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List_of_Belgian_football_champions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the same general</a:t>
            </a:r>
            <a:r>
              <a:rPr lang="en-US" baseline="0" dirty="0" smtClean="0"/>
              <a:t> format for generative model P(X*=x)</a:t>
            </a:r>
            <a:br>
              <a:rPr lang="en-US" baseline="0" dirty="0" smtClean="0"/>
            </a:br>
            <a:r>
              <a:rPr lang="en-US" baseline="0" dirty="0" smtClean="0"/>
              <a:t>The random selection likelihood is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9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conjunctive feature omits target label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Bayesian network can be used to learn features for single-table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5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U,Am</a:t>
            </a:r>
            <a:r>
              <a:rPr lang="en-US" baseline="0" dirty="0" smtClean="0"/>
              <a:t>) = F for the sake of the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weights: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T,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(58%/42%) = 0.32</a:t>
            </a:r>
          </a:p>
          <a:p>
            <a:r>
              <a:rPr lang="en-US" baseline="0" dirty="0" smtClean="0"/>
              <a:t>		For HasRated = F,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(50%/50%) =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also use features with other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Lippi, </a:t>
            </a:r>
            <a:r>
              <a:rPr lang="en-US" dirty="0" err="1" smtClean="0"/>
              <a:t>Lavrac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7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err="1" smtClean="0"/>
              <a:t>RDN_Bayes</a:t>
            </a:r>
            <a:r>
              <a:rPr lang="en-US" baseline="0" dirty="0" smtClean="0"/>
              <a:t> = learn </a:t>
            </a:r>
            <a:r>
              <a:rPr lang="en-US" baseline="0" dirty="0" err="1" smtClean="0"/>
              <a:t>FoB</a:t>
            </a:r>
            <a:r>
              <a:rPr lang="en-US" baseline="0" dirty="0" smtClean="0"/>
              <a:t>, then covert to dependency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Probability of ground instance = probability of frequency.</a:t>
            </a:r>
            <a:endParaRPr lang="en-US" dirty="0" smtClean="0"/>
          </a:p>
          <a:p>
            <a:r>
              <a:rPr lang="en-US" dirty="0" smtClean="0"/>
              <a:t>Halpern: type </a:t>
            </a:r>
            <a:r>
              <a:rPr lang="en-US" dirty="0" err="1" smtClean="0"/>
              <a:t>I,l</a:t>
            </a:r>
            <a:r>
              <a:rPr lang="en-US" dirty="0" smtClean="0"/>
              <a:t> type II probability. </a:t>
            </a:r>
            <a:r>
              <a:rPr lang="en-US" dirty="0" err="1" smtClean="0"/>
              <a:t>Getoor</a:t>
            </a:r>
            <a:r>
              <a:rPr lang="en-US" dirty="0" smtClean="0"/>
              <a:t>: kind of universally quantified.</a:t>
            </a:r>
          </a:p>
          <a:p>
            <a:r>
              <a:rPr lang="en-US" dirty="0" smtClean="0"/>
              <a:t>The instantiation</a:t>
            </a:r>
            <a:r>
              <a:rPr lang="en-US" baseline="0" dirty="0" smtClean="0"/>
              <a:t> is difficult, this is the most fundamental difference between relational and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data, frequencies and single-event probabilities come apart only for parameter values (Bayesian statistics). In relational data, come apart always when there are multiple instantiations.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Top nodes have been rated, bottom nodes not.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Bayes Net Classifiers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Log-linear classification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379260"/>
          </a:xfrm>
        </p:spPr>
        <p:txBody>
          <a:bodyPr/>
          <a:lstStyle/>
          <a:p>
            <a:r>
              <a:rPr lang="en-US" sz="2400" dirty="0" smtClean="0"/>
              <a:t>Classification problem: Define P(Y*=</a:t>
            </a:r>
            <a:r>
              <a:rPr lang="en-US" sz="2400" dirty="0" err="1" smtClean="0"/>
              <a:t>y|X</a:t>
            </a:r>
            <a:r>
              <a:rPr lang="en-US" sz="2400" dirty="0" smtClean="0"/>
              <a:t>*=x) for </a:t>
            </a:r>
            <a:r>
              <a:rPr lang="en-US" sz="2400" b="1" dirty="0" smtClean="0"/>
              <a:t>ground term </a:t>
            </a:r>
            <a:r>
              <a:rPr lang="en-US" sz="2400" dirty="0" smtClean="0"/>
              <a:t> Y* given values for all other ground terms X*</a:t>
            </a:r>
          </a:p>
          <a:p>
            <a:pPr lvl="1"/>
            <a:r>
              <a:rPr lang="en-US" dirty="0" smtClean="0"/>
              <a:t>Strictly easier than defining joint probability P</a:t>
            </a:r>
            <a:r>
              <a:rPr lang="en-US" dirty="0"/>
              <a:t>(Y</a:t>
            </a:r>
            <a:r>
              <a:rPr lang="en-US" dirty="0" smtClean="0"/>
              <a:t>*=</a:t>
            </a:r>
            <a:r>
              <a:rPr lang="en-US" dirty="0" err="1" smtClean="0"/>
              <a:t>y,X</a:t>
            </a:r>
            <a:r>
              <a:rPr lang="en-US" dirty="0" smtClean="0"/>
              <a:t>*=x)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* is the </a:t>
            </a:r>
            <a:r>
              <a:rPr lang="en-US" sz="2400" b="1" dirty="0" smtClean="0"/>
              <a:t>target node</a:t>
            </a:r>
          </a:p>
          <a:p>
            <a:r>
              <a:rPr lang="en-US" dirty="0" smtClean="0"/>
              <a:t>Instance-level probabilities are often modeled by viewing a first-order Bayesian network </a:t>
            </a:r>
            <a:r>
              <a:rPr lang="en-US" dirty="0"/>
              <a:t>as a </a:t>
            </a:r>
            <a:r>
              <a:rPr lang="en-US" b="1" dirty="0" smtClean="0"/>
              <a:t>template</a:t>
            </a:r>
            <a:r>
              <a:rPr lang="en-US" dirty="0" smtClean="0"/>
              <a:t> (plate) model</a:t>
            </a:r>
            <a:endParaRPr lang="en-US" dirty="0"/>
          </a:p>
          <a:p>
            <a:r>
              <a:rPr lang="en-US" dirty="0" smtClean="0"/>
              <a:t>Instantiating a template model defines a </a:t>
            </a:r>
            <a:r>
              <a:rPr lang="en-US" b="1" dirty="0" smtClean="0"/>
              <a:t>ground </a:t>
            </a:r>
            <a:r>
              <a:rPr lang="en-US" b="1" dirty="0"/>
              <a:t>Bayes net </a:t>
            </a:r>
            <a:r>
              <a:rPr lang="en-US" dirty="0"/>
              <a:t>or inference </a:t>
            </a:r>
            <a:r>
              <a:rPr lang="en-US" dirty="0" smtClean="0"/>
              <a:t>graph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instantiated graph inherits parameters from class-level BN </a:t>
            </a:r>
            <a:endParaRPr lang="en-US" sz="24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dirty="0"/>
              <a:t>parameters for individuals from the same class are tied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2457" y="5953596"/>
            <a:ext cx="7859543" cy="457200"/>
          </a:xfrm>
        </p:spPr>
        <p:txBody>
          <a:bodyPr/>
          <a:lstStyle/>
          <a:p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</a:t>
            </a:r>
            <a:r>
              <a:rPr lang="en-US" b="1" i="1" dirty="0" smtClean="0"/>
              <a:t>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consider a simple example where the target node is the child node and has no children itself</a:t>
            </a:r>
          </a:p>
          <a:p>
            <a:r>
              <a:rPr lang="en-US" sz="2800" dirty="0" smtClean="0"/>
              <a:t>Let’s introduce action movies as a new class of Movies called </a:t>
            </a:r>
            <a:r>
              <a:rPr lang="en-US" sz="2800" dirty="0" err="1" smtClean="0"/>
              <a:t>ActionMovies</a:t>
            </a:r>
            <a:endParaRPr lang="en-US" sz="2800" dirty="0" smtClean="0"/>
          </a:p>
          <a:p>
            <a:r>
              <a:rPr lang="en-US" sz="2800" dirty="0" smtClean="0"/>
              <a:t>The problem is to predict the gender of Sam given that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 has not rated 450 action movies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Template </a:t>
            </a:r>
            <a:r>
              <a:rPr lang="en-US" dirty="0"/>
              <a:t>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83876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Frequency </a:t>
            </a:r>
            <a:r>
              <a:rPr lang="en-US" sz="2400" dirty="0" smtClean="0">
                <a:latin typeface="+mn-lt"/>
              </a:rPr>
              <a:t>Interpretation: </a:t>
            </a:r>
            <a:r>
              <a:rPr lang="en-US" sz="2400" dirty="0">
                <a:latin typeface="+mn-lt"/>
              </a:rPr>
              <a:t>Men are more likely to rate action movies than women are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7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Example Ground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5755" y="2380377"/>
            <a:ext cx="7605083" cy="2545819"/>
            <a:chOff x="557223" y="3653287"/>
            <a:chExt cx="7605083" cy="2545819"/>
          </a:xfrm>
        </p:grpSpPr>
        <p:sp>
          <p:nvSpPr>
            <p:cNvPr id="5" name="TextBox 4"/>
            <p:cNvSpPr txBox="1"/>
            <p:nvPr/>
          </p:nvSpPr>
          <p:spPr>
            <a:xfrm>
              <a:off x="3311610" y="4653149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90892" y="4107892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7223" y="3676422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2321" y="3676422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3846" y="3684724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7944" y="3653287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97195" y="4107892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683846" y="4053397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9753" y="575522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569570" y="5071526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880660" y="5779224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099514" y="5053259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76521" y="5779224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17975" y="5829774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4338297" y="5086146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22589" y="5166659"/>
            <a:ext cx="867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Instantiations </a:t>
            </a:r>
            <a:r>
              <a:rPr lang="en-US" sz="2400" dirty="0">
                <a:latin typeface="+mn-lt"/>
              </a:rPr>
              <a:t>for users other than sam </a:t>
            </a:r>
            <a:r>
              <a:rPr lang="en-US" sz="2400" dirty="0" smtClean="0">
                <a:latin typeface="+mn-lt"/>
              </a:rPr>
              <a:t>are not relevant and therefore not included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0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Combining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1"/>
            <a:ext cx="7772400" cy="4237807"/>
          </a:xfrm>
        </p:spPr>
        <p:txBody>
          <a:bodyPr/>
          <a:lstStyle/>
          <a:p>
            <a:r>
              <a:rPr lang="en-US" sz="2800" dirty="0" smtClean="0"/>
              <a:t>Multiple parent instances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multiple conditional probabilities</a:t>
            </a:r>
          </a:p>
          <a:p>
            <a:r>
              <a:rPr lang="en-US" sz="2800" dirty="0" smtClean="0"/>
              <a:t>A method for combining the conditional probabilities is called a </a:t>
            </a:r>
            <a:r>
              <a:rPr lang="en-US" sz="2800" i="1" dirty="0" smtClean="0"/>
              <a:t>combining rule</a:t>
            </a:r>
            <a:endParaRPr lang="en-US" sz="2800" dirty="0" smtClean="0"/>
          </a:p>
          <a:p>
            <a:r>
              <a:rPr lang="en-US" sz="2800" dirty="0" smtClean="0"/>
              <a:t>Multiplicative combining rule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log-linear model (more below)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Bayesian Network Classification Formula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IID data classification formula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Random Selection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Basic idea: score labels by comparing </a:t>
            </a:r>
            <a:r>
              <a:rPr lang="en-US" sz="2800" i="1" dirty="0"/>
              <a:t>random selection likelihood </a:t>
            </a:r>
            <a:r>
              <a:rPr lang="en-US" sz="2800" dirty="0"/>
              <a:t>for possible world </a:t>
            </a:r>
            <a:r>
              <a:rPr lang="en-US" sz="2800" i="1" dirty="0"/>
              <a:t>(</a:t>
            </a:r>
            <a:r>
              <a:rPr lang="en-US" sz="2800" dirty="0"/>
              <a:t>Y*=0,X*=x) to random selection likelihood for possible world (Y*=1,X*=x). </a:t>
            </a:r>
            <a:r>
              <a:rPr lang="en-US" sz="2800" dirty="0" smtClean="0"/>
              <a:t>(cf.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</a:t>
            </a:r>
            <a:r>
              <a:rPr lang="en-US" sz="2800" dirty="0"/>
              <a:t>et al. 2014 Eq.4)</a:t>
            </a:r>
          </a:p>
          <a:p>
            <a:r>
              <a:rPr lang="en-US" sz="2800" dirty="0"/>
              <a:t>It can be shown </a:t>
            </a:r>
            <a:r>
              <a:rPr lang="en-US" sz="2800" dirty="0" smtClean="0"/>
              <a:t>that random selection likelihood comparison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>combining rule =</a:t>
            </a:r>
            <a:r>
              <a:rPr lang="en-US" sz="2800" dirty="0" smtClean="0"/>
              <a:t> </a:t>
            </a:r>
            <a:r>
              <a:rPr lang="en-US" sz="2800" i="1" dirty="0"/>
              <a:t>geometric </a:t>
            </a:r>
            <a:r>
              <a:rPr lang="en-US" sz="2800" i="1" dirty="0" smtClean="0"/>
              <a:t>mean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9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Classification Formula for Relational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862" y="1447800"/>
            <a:ext cx="8748138" cy="4724400"/>
          </a:xfrm>
        </p:spPr>
        <p:txBody>
          <a:bodyPr/>
          <a:lstStyle/>
          <a:p>
            <a:r>
              <a:rPr lang="en-US" dirty="0" smtClean="0"/>
              <a:t>To compute </a:t>
            </a:r>
            <a:r>
              <a:rPr lang="en-US" i="1" dirty="0" smtClean="0"/>
              <a:t>P(target node = value| values for all other ground nodes)</a:t>
            </a:r>
            <a:r>
              <a:rPr lang="en-US" dirty="0" smtClean="0"/>
              <a:t>, multiply: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geometric mean of </a:t>
            </a:r>
            <a:r>
              <a:rPr lang="en-US" sz="2400" i="1" dirty="0" smtClean="0"/>
              <a:t>P(target node = </a:t>
            </a:r>
            <a:r>
              <a:rPr lang="en-US" sz="2400" i="1" dirty="0" err="1" smtClean="0"/>
              <a:t>value|parent</a:t>
            </a:r>
            <a:r>
              <a:rPr lang="en-US" sz="2400" i="1" dirty="0" smtClean="0"/>
              <a:t> instance values)</a:t>
            </a:r>
            <a:br>
              <a:rPr lang="en-US" sz="2400" i="1" dirty="0" smtClean="0"/>
            </a:br>
            <a:r>
              <a:rPr lang="en-US" sz="2400" dirty="0" smtClean="0"/>
              <a:t>over all instances of parents</a:t>
            </a:r>
            <a:endParaRPr lang="en-US" sz="2200" i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for each child j of</a:t>
            </a:r>
            <a:r>
              <a:rPr lang="en-US" sz="2400" dirty="0"/>
              <a:t> </a:t>
            </a:r>
            <a:r>
              <a:rPr lang="en-US" sz="2400" dirty="0" smtClean="0"/>
              <a:t>node, the geometric mean of </a:t>
            </a:r>
            <a:br>
              <a:rPr lang="en-US" sz="2400" dirty="0" smtClean="0"/>
            </a:br>
            <a:r>
              <a:rPr lang="en-US" sz="2400" i="1" dirty="0"/>
              <a:t>P(</a:t>
            </a:r>
            <a:r>
              <a:rPr lang="en-US" sz="2400" i="1" dirty="0" err="1"/>
              <a:t>child</a:t>
            </a:r>
            <a:r>
              <a:rPr lang="en-US" sz="2400" i="1" baseline="-25000" dirty="0" err="1"/>
              <a:t>j</a:t>
            </a:r>
            <a:r>
              <a:rPr lang="en-US" sz="2400" i="1" dirty="0"/>
              <a:t>=</a:t>
            </a:r>
            <a:r>
              <a:rPr lang="en-US" sz="2400" i="1" dirty="0" err="1"/>
              <a:t>value</a:t>
            </a:r>
            <a:r>
              <a:rPr lang="en-US" sz="2400" i="1" dirty="0" err="1" smtClean="0"/>
              <a:t>|parent</a:t>
            </a:r>
            <a:r>
              <a:rPr lang="en-US" sz="2400" i="1" dirty="0" smtClean="0"/>
              <a:t> instance values, target node =</a:t>
            </a:r>
            <a:r>
              <a:rPr lang="en-US" sz="2400" i="1" dirty="0"/>
              <a:t>value</a:t>
            </a:r>
            <a:r>
              <a:rPr lang="en-US" sz="2400" i="1" dirty="0" smtClean="0"/>
              <a:t>)</a:t>
            </a:r>
            <a:br>
              <a:rPr lang="en-US" sz="2400" i="1" dirty="0" smtClean="0"/>
            </a:br>
            <a:r>
              <a:rPr lang="en-US" sz="2400" i="1" dirty="0" smtClean="0"/>
              <a:t>over all instances of not-target parents of </a:t>
            </a:r>
            <a:r>
              <a:rPr lang="en-US" sz="2400" i="1" dirty="0" err="1" smtClean="0"/>
              <a:t>child</a:t>
            </a:r>
            <a:r>
              <a:rPr lang="en-US" sz="2400" i="1" baseline="-25000" dirty="0" err="1" smtClean="0"/>
              <a:t>j</a:t>
            </a:r>
            <a:endParaRPr lang="en-US" sz="2400" i="1" baseline="-25000" dirty="0" smtClean="0"/>
          </a:p>
          <a:p>
            <a:r>
              <a:rPr lang="en-US" dirty="0" smtClean="0"/>
              <a:t>Normalize product of means for each possible target node value.</a:t>
            </a:r>
          </a:p>
          <a:p>
            <a:r>
              <a:rPr lang="en-US" dirty="0"/>
              <a:t>Generalizes Markov blanket classification formula for </a:t>
            </a:r>
            <a:r>
              <a:rPr lang="en-US" dirty="0" err="1"/>
              <a:t>i.i.d</a:t>
            </a:r>
            <a:r>
              <a:rPr lang="en-US" dirty="0"/>
              <a:t>.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adjusted to consider relevant features only.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23472" cy="457200"/>
          </a:xfrm>
        </p:spPr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78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illustrate the classification formula for two simplifying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target node has parents but no children.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target node has children but not parents.</a:t>
            </a:r>
          </a:p>
          <a:p>
            <a:r>
              <a:rPr lang="en-US" dirty="0" smtClean="0"/>
              <a:t>The general classification formula combines both cases</a:t>
            </a:r>
          </a:p>
          <a:p>
            <a:r>
              <a:rPr lang="en-US" dirty="0" smtClean="0"/>
              <a:t>See auxiliary material for an example calculation with both parents and children.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0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9577" y="274638"/>
            <a:ext cx="7772400" cy="1143000"/>
          </a:xfrm>
        </p:spPr>
        <p:txBody>
          <a:bodyPr/>
          <a:lstStyle/>
          <a:p>
            <a:r>
              <a:rPr lang="en-US" dirty="0" smtClean="0"/>
              <a:t>Predicting Ground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34247"/>
          </a:xfrm>
        </p:spPr>
        <p:txBody>
          <a:bodyPr/>
          <a:lstStyle/>
          <a:p>
            <a:r>
              <a:rPr lang="en-US" sz="2800" dirty="0" smtClean="0"/>
              <a:t>Many relational models aim to predict specific facts</a:t>
            </a:r>
          </a:p>
          <a:p>
            <a:pPr lvl="1"/>
            <a:r>
              <a:rPr lang="en-US" sz="2800" dirty="0" smtClean="0"/>
              <a:t>Will the Raptors win the NBA final?</a:t>
            </a:r>
          </a:p>
          <a:p>
            <a:pPr lvl="1"/>
            <a:r>
              <a:rPr lang="en-US" sz="2800" dirty="0" smtClean="0"/>
              <a:t>Is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likely to do well at the box office?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Predictions for test instances</a:t>
            </a:r>
          </a:p>
          <a:p>
            <a:r>
              <a:rPr lang="en-US" sz="2800" dirty="0" smtClean="0"/>
              <a:t>The problem: relational data feature </a:t>
            </a:r>
            <a:r>
              <a:rPr lang="en-US" sz="2800" i="1" dirty="0" smtClean="0"/>
              <a:t>multiple instantiations </a:t>
            </a:r>
            <a:r>
              <a:rPr lang="en-US" sz="2800" dirty="0" smtClean="0"/>
              <a:t>of the same pattern</a:t>
            </a:r>
          </a:p>
          <a:p>
            <a:pPr lvl="1"/>
            <a:r>
              <a:rPr lang="en-US" sz="2800" dirty="0" smtClean="0"/>
              <a:t>1,000 men give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a high rating, 1,200 women give </a:t>
            </a:r>
            <a:r>
              <a:rPr lang="en-US" sz="2800" dirty="0" err="1"/>
              <a:t>S</a:t>
            </a:r>
            <a:r>
              <a:rPr lang="en-US" sz="2800" dirty="0" err="1" smtClean="0"/>
              <a:t>pectre</a:t>
            </a:r>
            <a:r>
              <a:rPr lang="en-US" sz="2800" dirty="0" smtClean="0"/>
              <a:t> a high rating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053" y="5769119"/>
            <a:ext cx="7903357" cy="631395"/>
          </a:xfrm>
        </p:spPr>
        <p:txBody>
          <a:bodyPr/>
          <a:lstStyle/>
          <a:p>
            <a:r>
              <a:rPr lang="en-US" dirty="0"/>
              <a:t>Bacchus, F.; Grove, A. J.; </a:t>
            </a:r>
            <a:r>
              <a:rPr lang="en-US" dirty="0" err="1"/>
              <a:t>Koller</a:t>
            </a:r>
            <a:r>
              <a:rPr lang="en-US" dirty="0"/>
              <a:t>, D. &amp; Halpern, J. Y. (1992), From Statistics to Beliefs, </a:t>
            </a:r>
            <a:r>
              <a:rPr lang="en-US" i="1" dirty="0"/>
              <a:t>in 'AAAI', pp. 602-608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Halpern, J. Y. (2006), From statistical knowledge bases to degrees of belief: an overview, </a:t>
            </a:r>
            <a:r>
              <a:rPr lang="en-US" i="1" dirty="0"/>
              <a:t>in 'PODS', ACM, , pp. </a:t>
            </a:r>
            <a:r>
              <a:rPr lang="en-US" i="1" dirty="0" smtClean="0"/>
              <a:t>110—113.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99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Node has parents but no children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2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Template </a:t>
            </a:r>
            <a:r>
              <a:rPr lang="en-US" dirty="0"/>
              <a:t>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83876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Frequency </a:t>
            </a:r>
            <a:r>
              <a:rPr lang="en-US" sz="2400" dirty="0" smtClean="0">
                <a:latin typeface="+mn-lt"/>
              </a:rPr>
              <a:t>Interpretation: </a:t>
            </a:r>
            <a:r>
              <a:rPr lang="en-US" sz="2400" dirty="0">
                <a:latin typeface="+mn-lt"/>
              </a:rPr>
              <a:t>Men are more likely to rate action movies than women are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21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155700"/>
          </a:xfrm>
        </p:spPr>
        <p:txBody>
          <a:bodyPr/>
          <a:lstStyle/>
          <a:p>
            <a:r>
              <a:rPr lang="en-US" dirty="0" smtClean="0"/>
              <a:t>Calculation for gender(sam)=M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762861"/>
              </p:ext>
            </p:extLst>
          </p:nvPr>
        </p:nvGraphicFramePr>
        <p:xfrm>
          <a:off x="323850" y="1430338"/>
          <a:ext cx="8470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4" imgW="3416300" imgH="228600" progId="Equation.3">
                  <p:embed/>
                </p:oleObj>
              </mc:Choice>
              <mc:Fallback>
                <p:oleObj name="Equation" r:id="rId4" imgW="3416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430338"/>
                        <a:ext cx="84709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38" name="Picture 37" descr="200387650-0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782" y="1950385"/>
            <a:ext cx="361017" cy="9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274638"/>
            <a:ext cx="8328212" cy="666157"/>
          </a:xfrm>
        </p:spPr>
        <p:txBody>
          <a:bodyPr/>
          <a:lstStyle/>
          <a:p>
            <a:r>
              <a:rPr lang="en-US" dirty="0" smtClean="0"/>
              <a:t>Calculation for gender(sam)=W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73956"/>
              </p:ext>
            </p:extLst>
          </p:nvPr>
        </p:nvGraphicFramePr>
        <p:xfrm>
          <a:off x="481013" y="1430338"/>
          <a:ext cx="8156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4" imgW="3289300" imgH="228600" progId="Equation.3">
                  <p:embed/>
                </p:oleObj>
              </mc:Choice>
              <mc:Fallback>
                <p:oleObj name="Equation" r:id="rId4" imgW="3289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013" y="1430338"/>
                        <a:ext cx="81565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71407" y="4709680"/>
              <a:ext cx="6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38" name="Picture 37" descr="AA05385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09" y="2040560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36866243"/>
              </p:ext>
            </p:extLst>
          </p:nvPr>
        </p:nvGraphicFramePr>
        <p:xfrm>
          <a:off x="555812" y="1628588"/>
          <a:ext cx="7772400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2215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Possible 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Score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0.507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0.491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Probability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0.508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0.492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353" y="3914588"/>
            <a:ext cx="7655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So Sam is slightly more likely to be a man  (50.8%)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(because Sam has rated a fair number of action  movies)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The difference is small because most movies are unrated and therefore irrelevant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64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Relevant Groundings Only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Irrelevant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 the example, unrated movies are irrelevant to the user of a gender:</a:t>
            </a:r>
          </a:p>
          <a:p>
            <a:pPr lvl="1"/>
            <a:r>
              <a:rPr lang="en-US" sz="2800" dirty="0" smtClean="0"/>
              <a:t>P(gender(User)=</a:t>
            </a:r>
            <a:r>
              <a:rPr lang="en-US" sz="2800" dirty="0" err="1" smtClean="0"/>
              <a:t>M|HasRated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User,ActionMovie</a:t>
            </a:r>
            <a:r>
              <a:rPr lang="en-US" sz="2800" dirty="0" smtClean="0"/>
              <a:t>)=F) = 50%, which is is also the prior probability P(gender=M).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weight is on the irrelevant condition.</a:t>
            </a:r>
          </a:p>
          <a:p>
            <a:pPr lvl="1"/>
            <a:r>
              <a:rPr lang="en-US" sz="2800" dirty="0" smtClean="0"/>
              <a:t>In the example 450/500 instances are irrelevant.</a:t>
            </a:r>
          </a:p>
          <a:p>
            <a:r>
              <a:rPr lang="en-US" sz="2800" dirty="0" smtClean="0"/>
              <a:t>Relational models often consider only instantiations of relevant conditions. </a:t>
            </a:r>
            <a:r>
              <a:rPr lang="en-US" sz="2400" dirty="0" smtClean="0"/>
              <a:t>(</a:t>
            </a:r>
            <a:r>
              <a:rPr lang="en-US" sz="2400" dirty="0"/>
              <a:t>Ngo and </a:t>
            </a:r>
            <a:r>
              <a:rPr lang="en-US" sz="2400" dirty="0" err="1" smtClean="0"/>
              <a:t>Haddaway</a:t>
            </a:r>
            <a:r>
              <a:rPr lang="en-US" sz="2400" dirty="0" smtClean="0"/>
              <a:t>, Heckerman et al.)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843" y="5613407"/>
            <a:ext cx="8121031" cy="963269"/>
          </a:xfrm>
        </p:spPr>
        <p:txBody>
          <a:bodyPr/>
          <a:lstStyle/>
          <a:p>
            <a:r>
              <a:rPr lang="en-US" dirty="0"/>
              <a:t>Ngo, L. &amp; </a:t>
            </a:r>
            <a:r>
              <a:rPr lang="en-US" dirty="0" err="1"/>
              <a:t>Haddawy</a:t>
            </a:r>
            <a:r>
              <a:rPr lang="en-US" dirty="0"/>
              <a:t>, P. (1997), 'Answering Queries from Context-Sensitive Probabilistic Knowledge Bases', </a:t>
            </a:r>
            <a:endParaRPr lang="en-US" dirty="0" smtClean="0"/>
          </a:p>
          <a:p>
            <a:r>
              <a:rPr lang="en-US" i="1" dirty="0" smtClean="0"/>
              <a:t>Theoretical </a:t>
            </a:r>
            <a:r>
              <a:rPr lang="en-US" i="1" dirty="0"/>
              <a:t>Computer Science </a:t>
            </a:r>
            <a:r>
              <a:rPr lang="en-US" b="1" i="1" dirty="0"/>
              <a:t>171(1-2), 147-177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D.Heckerman</a:t>
            </a:r>
            <a:r>
              <a:rPr lang="en-US" dirty="0"/>
              <a:t>, C. M. &amp; </a:t>
            </a:r>
            <a:r>
              <a:rPr lang="en-US" dirty="0" err="1"/>
              <a:t>Koller</a:t>
            </a:r>
            <a:r>
              <a:rPr lang="en-US" dirty="0"/>
              <a:t>, D. (2004), 'Probabilistic models for relational data', Technical report, Microsoft Research</a:t>
            </a:r>
            <a:r>
              <a:rPr lang="en-US" dirty="0" smtClean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77" y="224117"/>
            <a:ext cx="8467247" cy="1124461"/>
          </a:xfrm>
        </p:spPr>
        <p:txBody>
          <a:bodyPr/>
          <a:lstStyle/>
          <a:p>
            <a:r>
              <a:rPr lang="en-US" dirty="0" smtClean="0"/>
              <a:t>Calculation With gender(sam)=M for Relevant Features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494520"/>
              </p:ext>
            </p:extLst>
          </p:nvPr>
        </p:nvGraphicFramePr>
        <p:xfrm>
          <a:off x="1019404" y="1564808"/>
          <a:ext cx="6454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2603500" imgH="228600" progId="Equation.3">
                  <p:embed/>
                </p:oleObj>
              </mc:Choice>
              <mc:Fallback>
                <p:oleObj name="Equation" r:id="rId4" imgW="2603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9404" y="1564808"/>
                        <a:ext cx="64547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915807" y="2289009"/>
            <a:ext cx="6386979" cy="1817682"/>
            <a:chOff x="467577" y="2602770"/>
            <a:chExt cx="6386979" cy="181768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398745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344219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262590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05112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376317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01072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262590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01903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260277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344219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352059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338770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358676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14400" y="4646706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 this simple case  there is only one relevant parent value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2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49407"/>
            <a:ext cx="8328212" cy="1224677"/>
          </a:xfrm>
        </p:spPr>
        <p:txBody>
          <a:bodyPr/>
          <a:lstStyle/>
          <a:p>
            <a:r>
              <a:rPr lang="en-US" dirty="0" smtClean="0"/>
              <a:t>Calculation for gender(sam)=W for Relevant Features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02396"/>
              </p:ext>
            </p:extLst>
          </p:nvPr>
        </p:nvGraphicFramePr>
        <p:xfrm>
          <a:off x="1285875" y="1430338"/>
          <a:ext cx="65484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4" imgW="2641600" imgH="228600" progId="Equation.3">
                  <p:embed/>
                </p:oleObj>
              </mc:Choice>
              <mc:Fallback>
                <p:oleObj name="Equation" r:id="rId4" imgW="2641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5875" y="1430338"/>
                        <a:ext cx="654843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182888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71407" y="4709680"/>
              <a:ext cx="6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42%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588" y="5573059"/>
            <a:ext cx="818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Eliminating irrelevant parent conditions increases the confidence that Sam is male (58% vs. 50.7%).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8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Node has children but no parents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1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7772400" cy="782638"/>
          </a:xfrm>
        </p:spPr>
        <p:txBody>
          <a:bodyPr/>
          <a:lstStyle/>
          <a:p>
            <a:r>
              <a:rPr lang="en-US" dirty="0" smtClean="0"/>
              <a:t>Frequencies and </a:t>
            </a:r>
            <a:r>
              <a:rPr lang="en-US" dirty="0"/>
              <a:t>I</a:t>
            </a:r>
            <a:r>
              <a:rPr lang="en-US" dirty="0" smtClean="0"/>
              <a:t>ndividual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3005" y="3871268"/>
            <a:ext cx="8111062" cy="1664976"/>
            <a:chOff x="317500" y="2866869"/>
            <a:chExt cx="8111062" cy="1664976"/>
          </a:xfrm>
        </p:grpSpPr>
        <p:sp>
          <p:nvSpPr>
            <p:cNvPr id="6" name="TextBox 5"/>
            <p:cNvSpPr txBox="1"/>
            <p:nvPr/>
          </p:nvSpPr>
          <p:spPr>
            <a:xfrm>
              <a:off x="3585477" y="2866869"/>
              <a:ext cx="15328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Probability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" y="3675339"/>
              <a:ext cx="27305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Frequency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8063" y="3662722"/>
              <a:ext cx="28804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predict values for individual cases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19546" y="3883693"/>
              <a:ext cx="2014563" cy="2627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6" idx="1"/>
              <a:endCxn id="7" idx="0"/>
            </p:cNvCxnSpPr>
            <p:nvPr/>
          </p:nvCxnSpPr>
          <p:spPr>
            <a:xfrm flipH="1">
              <a:off x="1682750" y="3097702"/>
              <a:ext cx="1902727" cy="57763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>
              <a:off x="5118296" y="3097702"/>
              <a:ext cx="1870017" cy="565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6368" y="3028117"/>
              <a:ext cx="1519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105" y="3498928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instantiate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7715" y="4070180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inference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3900" y="1617392"/>
            <a:ext cx="7772400" cy="17851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“Statistical thinking derives conclusions about individual cases from properties of categories and ensembles”</a:t>
            </a:r>
          </a:p>
          <a:p>
            <a:r>
              <a:rPr lang="en-US" sz="2800" dirty="0" smtClean="0"/>
              <a:t>Daniel </a:t>
            </a:r>
            <a:r>
              <a:rPr lang="en-US" sz="2800" dirty="0" err="1" smtClean="0"/>
              <a:t>Kahneman</a:t>
            </a:r>
            <a:r>
              <a:rPr lang="en-US" sz="2800" dirty="0" smtClean="0"/>
              <a:t>, “Thinking Fast and Slow”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0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Template </a:t>
            </a:r>
            <a:r>
              <a:rPr lang="en-US" dirty="0"/>
              <a:t>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3492734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65933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3165818"/>
            <a:ext cx="0" cy="326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76650"/>
            <a:ext cx="548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Perpetua"/>
              </a:rPr>
              <a:t>P(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HasRated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sam,ActionMovie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)=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T|gender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(sam)=M)=7%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Perpetua"/>
              </a:rPr>
              <a:t>P(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HasRated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sam,ActionMovie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)=</a:t>
            </a:r>
            <a:r>
              <a:rPr lang="en-US" dirty="0" err="1">
                <a:solidFill>
                  <a:prstClr val="black"/>
                </a:solidFill>
                <a:latin typeface="Perpetua"/>
              </a:rPr>
              <a:t>T|gender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(sam)=W)=5%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5180760" cy="838021"/>
          </a:xfrm>
          <a:prstGeom prst="wedgeRectCallout">
            <a:avLst>
              <a:gd name="adj1" fmla="val -438"/>
              <a:gd name="adj2" fmla="val 9833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66473" y="4280205"/>
            <a:ext cx="3274156" cy="417659"/>
            <a:chOff x="2166473" y="3817034"/>
            <a:chExt cx="3274156" cy="417659"/>
          </a:xfrm>
        </p:grpSpPr>
        <p:sp>
          <p:nvSpPr>
            <p:cNvPr id="21" name="TextBox 20"/>
            <p:cNvSpPr txBox="1"/>
            <p:nvPr/>
          </p:nvSpPr>
          <p:spPr>
            <a:xfrm>
              <a:off x="2286001" y="3834583"/>
              <a:ext cx="3018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P(gender(User)=</a:t>
              </a:r>
              <a:r>
                <a:rPr lang="en-US" sz="2000" dirty="0" smtClean="0">
                  <a:latin typeface="+mn-lt"/>
                </a:rPr>
                <a:t>M)</a:t>
              </a:r>
              <a:r>
                <a:rPr lang="en-US" sz="2000" dirty="0">
                  <a:latin typeface="+mn-lt"/>
                </a:rPr>
                <a:t>=</a:t>
              </a:r>
              <a:r>
                <a:rPr lang="en-US" sz="2000" dirty="0" smtClean="0">
                  <a:latin typeface="+mn-lt"/>
                </a:rPr>
                <a:t>50%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Rectangular Callout 23"/>
            <p:cNvSpPr/>
            <p:nvPr/>
          </p:nvSpPr>
          <p:spPr>
            <a:xfrm>
              <a:off x="2166473" y="3817034"/>
              <a:ext cx="3274156" cy="417659"/>
            </a:xfrm>
            <a:prstGeom prst="wedgeRectCallout">
              <a:avLst>
                <a:gd name="adj1" fmla="val -2675"/>
                <a:gd name="adj2" fmla="val -126795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0200" y="5076929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Frequency </a:t>
            </a:r>
            <a:r>
              <a:rPr lang="en-US" sz="2400" dirty="0" smtClean="0">
                <a:latin typeface="+mn-lt"/>
              </a:rPr>
              <a:t>Interpretation: </a:t>
            </a:r>
            <a:r>
              <a:rPr lang="en-US" sz="2400" dirty="0">
                <a:latin typeface="+mn-lt"/>
              </a:rPr>
              <a:t>Men are more likely to rate action movies than women are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4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155700"/>
          </a:xfrm>
        </p:spPr>
        <p:txBody>
          <a:bodyPr/>
          <a:lstStyle/>
          <a:p>
            <a:r>
              <a:rPr lang="en-US" dirty="0" smtClean="0"/>
              <a:t>Calculation for gender(sam)=M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900964"/>
              </p:ext>
            </p:extLst>
          </p:nvPr>
        </p:nvGraphicFramePr>
        <p:xfrm>
          <a:off x="517525" y="1461804"/>
          <a:ext cx="80613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3251200" imgH="431800" progId="Equation.3">
                  <p:embed/>
                </p:oleObj>
              </mc:Choice>
              <mc:Fallback>
                <p:oleObj name="Equation" r:id="rId4" imgW="3251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525" y="1461804"/>
                        <a:ext cx="8061325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1965" y="3987455"/>
            <a:ext cx="15126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442198"/>
            <a:ext cx="1920718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7577" y="2625905"/>
            <a:ext cx="1836258" cy="784933"/>
            <a:chOff x="467577" y="3284465"/>
            <a:chExt cx="1836258" cy="784933"/>
          </a:xfrm>
        </p:grpSpPr>
        <p:sp>
          <p:nvSpPr>
            <p:cNvPr id="6" name="TextBox 5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01479" y="4051120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5893" y="3763174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7%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301072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7114" y="2625905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94200" y="301903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18298" y="2602770"/>
            <a:ext cx="1836258" cy="784933"/>
            <a:chOff x="467577" y="3284465"/>
            <a:chExt cx="1836258" cy="784933"/>
          </a:xfrm>
        </p:grpSpPr>
        <p:sp>
          <p:nvSpPr>
            <p:cNvPr id="19" name="TextBox 18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3978311" y="3410838"/>
            <a:ext cx="0" cy="5766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1792" y="3454596"/>
            <a:ext cx="966519" cy="369332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7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387703"/>
            <a:ext cx="1342227" cy="599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6354" y="3586763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7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07" y="5089534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sam,Scarface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4292" y="4704711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79924" y="4405832"/>
            <a:ext cx="2158975" cy="6535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791014" y="4728707"/>
            <a:ext cx="2085785" cy="784933"/>
            <a:chOff x="467576" y="3284465"/>
            <a:chExt cx="2085785" cy="784933"/>
          </a:xfrm>
        </p:grpSpPr>
        <p:sp>
          <p:nvSpPr>
            <p:cNvPr id="36" name="TextBox 35"/>
            <p:cNvSpPr txBox="1"/>
            <p:nvPr/>
          </p:nvSpPr>
          <p:spPr>
            <a:xfrm>
              <a:off x="467576" y="3669288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88796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4009868" y="4387565"/>
            <a:ext cx="0" cy="6864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986875" y="4728707"/>
            <a:ext cx="2085785" cy="784933"/>
            <a:chOff x="467576" y="3284465"/>
            <a:chExt cx="2085785" cy="784933"/>
          </a:xfrm>
        </p:grpSpPr>
        <p:sp>
          <p:nvSpPr>
            <p:cNvPr id="41" name="TextBox 40"/>
            <p:cNvSpPr txBox="1"/>
            <p:nvPr/>
          </p:nvSpPr>
          <p:spPr>
            <a:xfrm>
              <a:off x="467576" y="3669288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28329" y="516408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2"/>
          </p:cNvCxnSpPr>
          <p:nvPr/>
        </p:nvCxnSpPr>
        <p:spPr>
          <a:xfrm flipH="1" flipV="1">
            <a:off x="4248651" y="4420452"/>
            <a:ext cx="2656354" cy="67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94692" y="4335379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93%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80442" y="4481321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93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15450" y="4335379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93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  <p:pic>
        <p:nvPicPr>
          <p:cNvPr id="38" name="Picture 37" descr="200387650-0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782" y="1950385"/>
            <a:ext cx="361017" cy="97158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772213" y="3995602"/>
            <a:ext cx="1254214" cy="369332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50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5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155700"/>
          </a:xfrm>
        </p:spPr>
        <p:txBody>
          <a:bodyPr/>
          <a:lstStyle/>
          <a:p>
            <a:r>
              <a:rPr lang="en-US" dirty="0" smtClean="0"/>
              <a:t>Calculation for gender(sam)=W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321117"/>
              </p:ext>
            </p:extLst>
          </p:nvPr>
        </p:nvGraphicFramePr>
        <p:xfrm>
          <a:off x="528638" y="1461804"/>
          <a:ext cx="80613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3251200" imgH="431800" progId="Equation.3">
                  <p:embed/>
                </p:oleObj>
              </mc:Choice>
              <mc:Fallback>
                <p:oleObj name="Equation" r:id="rId4" imgW="3251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8638" y="1461804"/>
                        <a:ext cx="8061325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1965" y="3987455"/>
            <a:ext cx="13722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442198"/>
            <a:ext cx="1920718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7577" y="2625905"/>
            <a:ext cx="1836258" cy="784933"/>
            <a:chOff x="467577" y="3284465"/>
            <a:chExt cx="1836258" cy="784933"/>
          </a:xfrm>
        </p:grpSpPr>
        <p:sp>
          <p:nvSpPr>
            <p:cNvPr id="6" name="TextBox 5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01479" y="4051120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5893" y="3763174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latin typeface="+mn-lt"/>
              </a:rPr>
              <a:t>5%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301072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7114" y="2625905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94200" y="301903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18298" y="2602770"/>
            <a:ext cx="1836258" cy="784933"/>
            <a:chOff x="467577" y="3284465"/>
            <a:chExt cx="1836258" cy="784933"/>
          </a:xfrm>
        </p:grpSpPr>
        <p:sp>
          <p:nvSpPr>
            <p:cNvPr id="19" name="TextBox 18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3908083" y="3410838"/>
            <a:ext cx="101785" cy="5766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1792" y="3454596"/>
            <a:ext cx="1254214" cy="369332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solidFill>
                  <a:prstClr val="black"/>
                </a:solidFill>
                <a:latin typeface="Perpetua"/>
              </a:rPr>
              <a:t>5%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387703"/>
            <a:ext cx="1342227" cy="599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6354" y="3586763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solidFill>
                  <a:prstClr val="black"/>
                </a:solidFill>
                <a:latin typeface="Perpetua"/>
              </a:rPr>
              <a:t>5%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07" y="5089534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sam,Scarface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4292" y="4704711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79924" y="4405832"/>
            <a:ext cx="2158975" cy="6535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791014" y="4728707"/>
            <a:ext cx="2085785" cy="784933"/>
            <a:chOff x="467576" y="3284465"/>
            <a:chExt cx="2085785" cy="784933"/>
          </a:xfrm>
        </p:grpSpPr>
        <p:sp>
          <p:nvSpPr>
            <p:cNvPr id="36" name="TextBox 35"/>
            <p:cNvSpPr txBox="1"/>
            <p:nvPr/>
          </p:nvSpPr>
          <p:spPr>
            <a:xfrm>
              <a:off x="467576" y="3669288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88796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4009868" y="4387565"/>
            <a:ext cx="0" cy="6864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986875" y="4728707"/>
            <a:ext cx="2085785" cy="784933"/>
            <a:chOff x="467576" y="3284465"/>
            <a:chExt cx="2085785" cy="784933"/>
          </a:xfrm>
        </p:grpSpPr>
        <p:sp>
          <p:nvSpPr>
            <p:cNvPr id="41" name="TextBox 40"/>
            <p:cNvSpPr txBox="1"/>
            <p:nvPr/>
          </p:nvSpPr>
          <p:spPr>
            <a:xfrm>
              <a:off x="467576" y="3669288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28329" y="516408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2"/>
          </p:cNvCxnSpPr>
          <p:nvPr/>
        </p:nvCxnSpPr>
        <p:spPr>
          <a:xfrm flipH="1" flipV="1">
            <a:off x="4248651" y="4420452"/>
            <a:ext cx="2656354" cy="67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94692" y="4335379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latin typeface="+mn-lt"/>
              </a:rPr>
              <a:t>95%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80442" y="4481321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solidFill>
                  <a:prstClr val="black"/>
                </a:solidFill>
                <a:latin typeface="Perpetua"/>
              </a:rPr>
              <a:t>95%</a:t>
            </a:r>
            <a:endParaRPr lang="en-US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15450" y="4335379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it-IT" dirty="0" smtClean="0">
                <a:solidFill>
                  <a:prstClr val="black"/>
                </a:solidFill>
                <a:latin typeface="Perpetua"/>
              </a:rPr>
              <a:t>95%</a:t>
            </a:r>
            <a:endParaRPr lang="en-US" dirty="0">
              <a:latin typeface="+mn-lt"/>
            </a:endParaRPr>
          </a:p>
        </p:txBody>
      </p:sp>
      <p:pic>
        <p:nvPicPr>
          <p:cNvPr id="44" name="Picture 43" descr="AA05385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04" y="2145148"/>
            <a:ext cx="451191" cy="65798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82567" y="3995602"/>
            <a:ext cx="1254214" cy="369332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50</a:t>
            </a:r>
            <a:r>
              <a:rPr lang="en-US" dirty="0" smtClean="0">
                <a:latin typeface="+mn-lt"/>
              </a:rPr>
              <a:t>%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25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24692223"/>
              </p:ext>
            </p:extLst>
          </p:nvPr>
        </p:nvGraphicFramePr>
        <p:xfrm>
          <a:off x="555812" y="1628588"/>
          <a:ext cx="7772400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2215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Possible 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Score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0.452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0.445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Probability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0.503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0.496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353" y="3914588"/>
            <a:ext cx="7655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So Sam is slightly more likely to be a man  </a:t>
            </a:r>
            <a:r>
              <a:rPr lang="en-US" sz="2800" smtClean="0">
                <a:latin typeface="+mn-lt"/>
              </a:rPr>
              <a:t>(50.3%</a:t>
            </a:r>
            <a:r>
              <a:rPr lang="en-US" sz="2800" dirty="0" smtClean="0">
                <a:latin typeface="+mn-lt"/>
              </a:rPr>
              <a:t>)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(because Sam has rated a fair number of action  movies)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The difference is small because most movies are unrated and therefore irrelevant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412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1447800"/>
            <a:ext cx="8750300" cy="969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Log-linear model:</a:t>
            </a:r>
            <a:br>
              <a:rPr lang="en-US" dirty="0" smtClean="0"/>
            </a:br>
            <a:r>
              <a:rPr lang="en-US" dirty="0" smtClean="0"/>
              <a:t>weighted sum of factors/feature functions/sufficient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57808"/>
              </p:ext>
            </p:extLst>
          </p:nvPr>
        </p:nvGraphicFramePr>
        <p:xfrm>
          <a:off x="812799" y="2417158"/>
          <a:ext cx="6010823" cy="88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4" imgW="2501900" imgH="368300" progId="Equation.3">
                  <p:embed/>
                </p:oleObj>
              </mc:Choice>
              <mc:Fallback>
                <p:oleObj name="Equation" r:id="rId4" imgW="2501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799" y="2417158"/>
                        <a:ext cx="6010823" cy="88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1" y="3407607"/>
            <a:ext cx="201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 label of ground target node</a:t>
            </a:r>
            <a:endParaRPr lang="en-US" sz="2000" dirty="0"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9051" y="2913221"/>
            <a:ext cx="94881" cy="4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1006" y="3407607"/>
            <a:ext cx="258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 labels for other ground nodes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9100" y="3058756"/>
            <a:ext cx="114300" cy="403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86" y="3407607"/>
            <a:ext cx="446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real-valued function associated with </a:t>
            </a:r>
            <a:r>
              <a:rPr lang="en-US" sz="2000" i="1" dirty="0" smtClean="0">
                <a:latin typeface="+mn-lt"/>
              </a:rPr>
              <a:t>feature </a:t>
            </a:r>
            <a:r>
              <a:rPr lang="en-US" sz="2000" i="1" dirty="0" err="1" smtClean="0">
                <a:latin typeface="+mn-lt"/>
              </a:rPr>
              <a:t>i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45200" y="2933700"/>
            <a:ext cx="0" cy="48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400" y="4111603"/>
            <a:ext cx="840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 our Bayes net classification formula: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(relevant) parent-child value combination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function = </a:t>
            </a:r>
            <a:r>
              <a:rPr lang="en-US" sz="2400" i="1" dirty="0" smtClean="0">
                <a:latin typeface="+mn-lt"/>
              </a:rPr>
              <a:t>proportion</a:t>
            </a:r>
            <a:r>
              <a:rPr lang="en-US" sz="2400" dirty="0" smtClean="0">
                <a:latin typeface="+mn-lt"/>
              </a:rPr>
              <a:t> of parent-child value instantiations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weight = log(conditional probability)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BN structure learning = discovery of conjunctive features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7846"/>
            <a:ext cx="8229600" cy="1143000"/>
          </a:xfrm>
        </p:spPr>
        <p:txBody>
          <a:bodyPr/>
          <a:lstStyle/>
          <a:p>
            <a:r>
              <a:rPr lang="en-US" dirty="0" smtClean="0"/>
              <a:t>More on Log-linear Relational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" y="1440846"/>
            <a:ext cx="7620000" cy="37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Very common model class for both discriminative and generative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learning, e.g.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Random Selection Likelihood.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Markov Logic Network.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Relational Logistic Regression (</a:t>
            </a:r>
            <a:r>
              <a:rPr lang="en-US" sz="2800" dirty="0" err="1">
                <a:solidFill>
                  <a:prstClr val="black"/>
                </a:solidFill>
                <a:latin typeface="Perpetua"/>
                <a:cs typeface="+mn-cs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 et al. 2014).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Highly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expressive: can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represent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other relational aggregation rules (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et al. 2014).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Features for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24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Template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290586" cy="3505419"/>
          </a:xfrm>
        </p:spPr>
        <p:txBody>
          <a:bodyPr/>
          <a:lstStyle/>
          <a:p>
            <a:r>
              <a:rPr lang="en-US" dirty="0"/>
              <a:t>For each user, form an </a:t>
            </a:r>
            <a:r>
              <a:rPr lang="en-US" i="1" dirty="0" err="1"/>
              <a:t>egonet</a:t>
            </a:r>
            <a:r>
              <a:rPr lang="en-US" dirty="0"/>
              <a:t>, a </a:t>
            </a:r>
            <a:r>
              <a:rPr lang="en-US" dirty="0" err="1"/>
              <a:t>subgraph</a:t>
            </a:r>
            <a:r>
              <a:rPr lang="en-US" dirty="0"/>
              <a:t> with their links</a:t>
            </a:r>
          </a:p>
          <a:p>
            <a:pPr lvl="1"/>
            <a:r>
              <a:rPr lang="en-US" dirty="0"/>
              <a:t>e.g. Brad Pitt</a:t>
            </a:r>
          </a:p>
          <a:p>
            <a:r>
              <a:rPr lang="en-US" dirty="0"/>
              <a:t>Calculate each feature frequency in the </a:t>
            </a:r>
            <a:r>
              <a:rPr lang="en-US" dirty="0" err="1" smtClean="0"/>
              <a:t>egonet</a:t>
            </a:r>
            <a:endParaRPr lang="en-US" dirty="0"/>
          </a:p>
          <a:p>
            <a:r>
              <a:rPr lang="en-US" dirty="0"/>
              <a:t>Previously explored with </a:t>
            </a:r>
            <a:r>
              <a:rPr lang="en-US" dirty="0" smtClean="0"/>
              <a:t>hand-crafted </a:t>
            </a:r>
            <a:r>
              <a:rPr lang="en-US" dirty="0"/>
              <a:t>features (ODDBALL)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6264" y="6019800"/>
            <a:ext cx="8310535" cy="609600"/>
          </a:xfrm>
        </p:spPr>
        <p:txBody>
          <a:bodyPr/>
          <a:lstStyle/>
          <a:p>
            <a:r>
              <a:rPr lang="en-US"/>
              <a:t>Akoglu, L.; Mcglohon, M. &amp; Faloutsos, C. (2010), OddBall: Spotting Anomalies in Weighted Graphs, </a:t>
            </a:r>
            <a:r>
              <a:rPr lang="en-US" i="1"/>
              <a:t>in 'PAKDD', pp. 410-421.</a:t>
            </a:r>
          </a:p>
          <a:p>
            <a:endParaRPr lang="en-US"/>
          </a:p>
        </p:txBody>
      </p:sp>
      <p:cxnSp>
        <p:nvCxnSpPr>
          <p:cNvPr id="11" name="Straight Arrow Connector 10"/>
          <p:cNvCxnSpPr>
            <a:stCxn id="8" idx="0"/>
            <a:endCxn id="10" idx="2"/>
          </p:cNvCxnSpPr>
          <p:nvPr/>
        </p:nvCxnSpPr>
        <p:spPr>
          <a:xfrm flipV="1">
            <a:off x="11114017" y="3929508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813942" y="3853458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005439" y="709752"/>
            <a:ext cx="1951287" cy="5252096"/>
            <a:chOff x="6453716" y="709752"/>
            <a:chExt cx="1951287" cy="5252096"/>
          </a:xfrm>
        </p:grpSpPr>
        <p:pic>
          <p:nvPicPr>
            <p:cNvPr id="16" name="Picture 1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319" y="1417638"/>
              <a:ext cx="850900" cy="1244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657259" y="3031756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	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1">
              <a:off x="7135003" y="2662238"/>
              <a:ext cx="313766" cy="414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190" y="3915501"/>
              <a:ext cx="637786" cy="1084617"/>
            </a:xfrm>
            <a:prstGeom prst="rect">
              <a:avLst/>
            </a:prstGeom>
          </p:spPr>
        </p:pic>
        <p:pic>
          <p:nvPicPr>
            <p:cNvPr id="20" name="Picture 19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543" y="3962399"/>
              <a:ext cx="559954" cy="9908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362476" y="3046697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stCxn id="19" idx="0"/>
            </p:cNvCxnSpPr>
            <p:nvPr/>
          </p:nvCxnSpPr>
          <p:spPr>
            <a:xfrm flipV="1">
              <a:off x="6981083" y="3678087"/>
              <a:ext cx="0" cy="2374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</p:cNvCxnSpPr>
            <p:nvPr/>
          </p:nvCxnSpPr>
          <p:spPr>
            <a:xfrm>
              <a:off x="7448769" y="2662238"/>
              <a:ext cx="239057" cy="488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</p:cNvCxnSpPr>
            <p:nvPr/>
          </p:nvCxnSpPr>
          <p:spPr>
            <a:xfrm flipH="1" flipV="1">
              <a:off x="7687826" y="3678087"/>
              <a:ext cx="26694" cy="28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55497" y="709752"/>
              <a:ext cx="1649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Man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country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U.S.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3716" y="5253962"/>
              <a:ext cx="19512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runtime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98 min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drama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true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981083" y="5000118"/>
              <a:ext cx="0" cy="333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3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06726"/>
          </a:xfrm>
        </p:spPr>
        <p:txBody>
          <a:bodyPr/>
          <a:lstStyle/>
          <a:p>
            <a:r>
              <a:rPr lang="en-US" sz="2800" dirty="0" smtClean="0"/>
              <a:t>Learned features can be visualized in a data matrix</a:t>
            </a:r>
          </a:p>
          <a:p>
            <a:pPr lvl="1"/>
            <a:r>
              <a:rPr lang="en-US" dirty="0" smtClean="0"/>
              <a:t>Row = target instance</a:t>
            </a:r>
          </a:p>
          <a:p>
            <a:pPr lvl="1"/>
            <a:r>
              <a:rPr lang="en-US" dirty="0"/>
              <a:t>Column = conjunctive </a:t>
            </a:r>
            <a:r>
              <a:rPr lang="en-US" dirty="0" smtClean="0"/>
              <a:t>feature = child-parent value assignment</a:t>
            </a:r>
            <a:endParaRPr lang="en-US" dirty="0"/>
          </a:p>
          <a:p>
            <a:pPr lvl="1"/>
            <a:r>
              <a:rPr lang="en-US" dirty="0" smtClean="0"/>
              <a:t>Cell entry = instantiation proportion/count of feature for target instance</a:t>
            </a:r>
          </a:p>
          <a:p>
            <a:r>
              <a:rPr lang="en-US" sz="2800" dirty="0" smtClean="0"/>
              <a:t>We provide a tool for producing this data matrix automatically given a target </a:t>
            </a:r>
            <a:r>
              <a:rPr lang="en-US" sz="2800" dirty="0" err="1" smtClean="0"/>
              <a:t>functor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250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90" y="274638"/>
            <a:ext cx="8263450" cy="1143000"/>
          </a:xfrm>
        </p:spPr>
        <p:txBody>
          <a:bodyPr/>
          <a:lstStyle/>
          <a:p>
            <a:r>
              <a:rPr lang="en-US" dirty="0" smtClean="0"/>
              <a:t>Two Kinds of Relational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350" y="6183233"/>
            <a:ext cx="8720650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</a:t>
            </a:r>
            <a:r>
              <a:rPr lang="en-US" b="1" i="1" dirty="0" smtClean="0"/>
              <a:t>.</a:t>
            </a:r>
          </a:p>
          <a:p>
            <a:r>
              <a:rPr lang="en-US" dirty="0"/>
              <a:t>Bacchus, F. (1990), </a:t>
            </a:r>
            <a:r>
              <a:rPr lang="en-US" i="1" dirty="0"/>
              <a:t>Representing and Reasoning with Probabilistic Knowledge: A Logical Approach to Probabilities, </a:t>
            </a:r>
            <a:r>
              <a:rPr lang="en-US" i="1"/>
              <a:t>MIT </a:t>
            </a:r>
            <a:r>
              <a:rPr lang="en-US" i="1" smtClean="0"/>
              <a:t>Press.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7331" y="1830078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99" y="2638548"/>
            <a:ext cx="31198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Frequency Statistics</a:t>
            </a:r>
          </a:p>
          <a:p>
            <a:r>
              <a:rPr lang="en-US" sz="2000" dirty="0" smtClean="0">
                <a:latin typeface="+mn-lt"/>
              </a:rPr>
              <a:t>type 1 probability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Class-level probability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917" y="2625931"/>
            <a:ext cx="29568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Degree of Belief</a:t>
            </a:r>
          </a:p>
          <a:p>
            <a:r>
              <a:rPr lang="en-US" sz="2000" dirty="0" smtClean="0">
                <a:latin typeface="+mn-lt"/>
              </a:rPr>
              <a:t>type 2 probability</a:t>
            </a:r>
          </a:p>
          <a:p>
            <a:r>
              <a:rPr lang="en-US" sz="2000" dirty="0" smtClean="0">
                <a:latin typeface="+mn-lt"/>
              </a:rPr>
              <a:t>Instance-level probability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01400" y="2846902"/>
            <a:ext cx="2014563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5" idx="1"/>
            <a:endCxn id="6" idx="0"/>
          </p:cNvCxnSpPr>
          <p:nvPr/>
        </p:nvCxnSpPr>
        <p:spPr>
          <a:xfrm flipH="1">
            <a:off x="1701027" y="2184021"/>
            <a:ext cx="2066304" cy="454527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>
            <a:off x="5300150" y="2184021"/>
            <a:ext cx="1908209" cy="44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710" y="1865360"/>
            <a:ext cx="266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P(first-order formulas)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4468" y="1906090"/>
            <a:ext cx="244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P(ground formulas)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59" y="2538337"/>
            <a:ext cx="170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 (?)</a:t>
            </a:r>
            <a:endParaRPr lang="en-US" sz="20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79" y="3977541"/>
            <a:ext cx="2082800" cy="208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321" y="3977541"/>
            <a:ext cx="5693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Halpern </a:t>
            </a:r>
            <a:r>
              <a:rPr lang="en-US" sz="2400" i="1" dirty="0" smtClean="0">
                <a:latin typeface="+mn-lt"/>
              </a:rPr>
              <a:t>instantiation principle</a:t>
            </a:r>
            <a:r>
              <a:rPr lang="en-US" sz="24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formula with free logical variable </a:t>
            </a:r>
            <a:r>
              <a:rPr lang="en-US" sz="2400" i="1" dirty="0" smtClean="0">
                <a:latin typeface="+mn-lt"/>
              </a:rPr>
              <a:t>X,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is a constant instantiating  </a:t>
            </a:r>
            <a:r>
              <a:rPr lang="en-US" sz="2400" i="1" dirty="0" smtClean="0">
                <a:latin typeface="+mn-lt"/>
              </a:rPr>
              <a:t>X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280" y="3109688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inference (?)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03" y="392676"/>
            <a:ext cx="6689270" cy="683308"/>
          </a:xfrm>
        </p:spPr>
        <p:txBody>
          <a:bodyPr/>
          <a:lstStyle/>
          <a:p>
            <a:r>
              <a:rPr lang="en-US" dirty="0" smtClean="0"/>
              <a:t>Data Matrix For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9365082"/>
              </p:ext>
            </p:extLst>
          </p:nvPr>
        </p:nvGraphicFramePr>
        <p:xfrm>
          <a:off x="381359" y="2248678"/>
          <a:ext cx="8492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74"/>
                <a:gridCol w="1583445"/>
                <a:gridCol w="2931724"/>
                <a:gridCol w="283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gender(U)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(U,AM)=F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603" y="4529494"/>
            <a:ext cx="7838834" cy="19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+mn-lt"/>
              </a:rPr>
              <a:t>Our BN classification formula </a:t>
            </a:r>
            <a:r>
              <a:rPr lang="en-US" sz="2600" dirty="0" smtClean="0">
                <a:solidFill>
                  <a:prstClr val="black"/>
                </a:solidFill>
                <a:latin typeface="+mn-lt"/>
              </a:rPr>
              <a:t>is a logistic regression model </a:t>
            </a:r>
            <a:r>
              <a:rPr lang="en-US" sz="2600" dirty="0">
                <a:solidFill>
                  <a:prstClr val="black"/>
                </a:solidFill>
                <a:latin typeface="+mn-lt"/>
              </a:rPr>
              <a:t>for these features.</a:t>
            </a:r>
          </a:p>
          <a:p>
            <a:pPr marL="90488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Weights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=</a:t>
            </a:r>
            <a:b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cs typeface="+mn-cs"/>
              </a:rPr>
              <a:t>ln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conditional probability ratios for different output labels).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251324"/>
            <a:ext cx="5376479" cy="408384"/>
            <a:chOff x="1104306" y="1079310"/>
            <a:chExt cx="5376479" cy="408384"/>
          </a:xfrm>
        </p:grpSpPr>
        <p:sp>
          <p:nvSpPr>
            <p:cNvPr id="8" name="TextBox 7"/>
            <p:cNvSpPr txBox="1"/>
            <p:nvPr/>
          </p:nvSpPr>
          <p:spPr>
            <a:xfrm>
              <a:off x="4940048" y="1079310"/>
              <a:ext cx="15407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06" y="1087584"/>
              <a:ext cx="28852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3799690" y="1451379"/>
            <a:ext cx="950452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00096"/>
              </p:ext>
            </p:extLst>
          </p:nvPr>
        </p:nvGraphicFramePr>
        <p:xfrm>
          <a:off x="3236133" y="1770956"/>
          <a:ext cx="56374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414"/>
                <a:gridCol w="2869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(0.58/0.42)=0.32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(0.5/0.5)=0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275367"/>
          </a:xfrm>
        </p:spPr>
        <p:txBody>
          <a:bodyPr/>
          <a:lstStyle/>
          <a:p>
            <a:r>
              <a:rPr lang="en-US" sz="2800" dirty="0" smtClean="0"/>
              <a:t>The data matrix can be treated as a pseudo-</a:t>
            </a:r>
            <a:r>
              <a:rPr lang="en-US" sz="2800" dirty="0" err="1" smtClean="0"/>
              <a:t>i.i.d</a:t>
            </a:r>
            <a:r>
              <a:rPr lang="en-US" sz="2800" dirty="0" smtClean="0"/>
              <a:t>. view (Lippi et al., </a:t>
            </a:r>
            <a:r>
              <a:rPr lang="en-US" sz="2800" dirty="0" err="1" smtClean="0"/>
              <a:t>Lavrac</a:t>
            </a:r>
            <a:r>
              <a:rPr lang="en-US" sz="2800" dirty="0" smtClean="0"/>
              <a:t> et al.)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 as input to classification learners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r>
              <a:rPr lang="en-US" sz="2800" dirty="0" smtClean="0"/>
              <a:t>Converting relational data to features for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learning is called </a:t>
            </a:r>
            <a:r>
              <a:rPr lang="en-US" sz="2800" b="1" dirty="0" err="1" smtClean="0"/>
              <a:t>propositionalization</a:t>
            </a:r>
            <a:endParaRPr lang="en-US" sz="2800" dirty="0" smtClean="0"/>
          </a:p>
          <a:p>
            <a:pPr lvl="1"/>
            <a:r>
              <a:rPr lang="en-US" dirty="0" smtClean="0"/>
              <a:t>Another term could be relation elimination</a:t>
            </a:r>
          </a:p>
          <a:p>
            <a:pPr lvl="1"/>
            <a:r>
              <a:rPr lang="en-US" dirty="0"/>
              <a:t>A form of Extract, </a:t>
            </a:r>
            <a:r>
              <a:rPr lang="en-US" dirty="0" smtClean="0"/>
              <a:t>Transform, Load</a:t>
            </a:r>
          </a:p>
          <a:p>
            <a:r>
              <a:rPr lang="en-US" sz="2800" dirty="0" smtClean="0"/>
              <a:t>Features in a pseudo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 view are often computed using aggregate functions (e.g. average, mode)</a:t>
            </a:r>
          </a:p>
          <a:p>
            <a:r>
              <a:rPr lang="en-US" sz="2800" dirty="0" smtClean="0"/>
              <a:t>See anomaly supplement for movie world example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943" y="5911325"/>
            <a:ext cx="8105354" cy="658557"/>
          </a:xfrm>
        </p:spPr>
        <p:txBody>
          <a:bodyPr/>
          <a:lstStyle/>
          <a:p>
            <a:r>
              <a:rPr lang="en-US" dirty="0"/>
              <a:t>Lippi, M.; Jaeger, M.; </a:t>
            </a:r>
            <a:r>
              <a:rPr lang="en-US" dirty="0" err="1"/>
              <a:t>Frasconi</a:t>
            </a:r>
            <a:r>
              <a:rPr lang="en-US" dirty="0"/>
              <a:t>, P. &amp; </a:t>
            </a:r>
            <a:r>
              <a:rPr lang="en-US" dirty="0" err="1"/>
              <a:t>Passerini</a:t>
            </a:r>
            <a:r>
              <a:rPr lang="en-US" dirty="0"/>
              <a:t>, A. (2011), 'Relational information gain', </a:t>
            </a:r>
            <a:r>
              <a:rPr lang="en-US" i="1" dirty="0"/>
              <a:t>Machine Learning </a:t>
            </a:r>
            <a:r>
              <a:rPr lang="en-US" b="1" i="1" dirty="0"/>
              <a:t>83(2), 219--239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Lavrac</a:t>
            </a:r>
            <a:r>
              <a:rPr lang="en-US" dirty="0"/>
              <a:t>, N.; </a:t>
            </a:r>
            <a:r>
              <a:rPr lang="en-US" dirty="0" err="1"/>
              <a:t>Perovsek</a:t>
            </a:r>
            <a:r>
              <a:rPr lang="en-US" dirty="0"/>
              <a:t>, M. &amp; </a:t>
            </a:r>
            <a:r>
              <a:rPr lang="en-US" dirty="0" err="1"/>
              <a:t>Vavpetic</a:t>
            </a:r>
            <a:r>
              <a:rPr lang="en-US" dirty="0"/>
              <a:t>, A. (2014), Propositionalization </a:t>
            </a:r>
            <a:r>
              <a:rPr lang="en-US" dirty="0" err="1"/>
              <a:t>Online'ECML</a:t>
            </a:r>
            <a:r>
              <a:rPr lang="en-US" dirty="0"/>
              <a:t>', Springer, , pp. </a:t>
            </a:r>
            <a:r>
              <a:rPr lang="en-US" dirty="0" smtClean="0"/>
              <a:t>456—459.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07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19" y="274638"/>
            <a:ext cx="7772400" cy="1143000"/>
          </a:xfrm>
        </p:spPr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762" y="1447800"/>
            <a:ext cx="8386038" cy="4572000"/>
          </a:xfrm>
        </p:spPr>
        <p:txBody>
          <a:bodyPr/>
          <a:lstStyle/>
          <a:p>
            <a:r>
              <a:rPr lang="en-US" sz="2800" dirty="0" smtClean="0"/>
              <a:t>AKA Markov blanket networks</a:t>
            </a:r>
          </a:p>
          <a:p>
            <a:r>
              <a:rPr lang="en-US" sz="2800" dirty="0" smtClean="0"/>
              <a:t>Increasingly popular for relational data.</a:t>
            </a:r>
          </a:p>
          <a:p>
            <a:r>
              <a:rPr lang="en-US" sz="2800" dirty="0" smtClean="0"/>
              <a:t>Defined by a local conditional distribution for each</a:t>
            </a:r>
            <a:br>
              <a:rPr lang="en-US" sz="2800" dirty="0" smtClean="0"/>
            </a:br>
            <a:r>
              <a:rPr lang="en-US" sz="2800" dirty="0" smtClean="0"/>
              <a:t>random variable  Y*: P</a:t>
            </a:r>
            <a:r>
              <a:rPr lang="en-US" sz="2800" dirty="0"/>
              <a:t>(Y*=</a:t>
            </a:r>
            <a:r>
              <a:rPr lang="en-US" sz="2800" dirty="0" err="1"/>
              <a:t>y|X</a:t>
            </a:r>
            <a:r>
              <a:rPr lang="en-US" sz="2800" dirty="0"/>
              <a:t>*=x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Allows </a:t>
            </a:r>
            <a:r>
              <a:rPr lang="en-US" sz="2800" u="sng" dirty="0" smtClean="0"/>
              <a:t>collective inference </a:t>
            </a:r>
            <a:r>
              <a:rPr lang="en-US" sz="2800" dirty="0" smtClean="0"/>
              <a:t>via Gibbs sampling</a:t>
            </a:r>
          </a:p>
          <a:p>
            <a:r>
              <a:rPr lang="en-US" sz="2800" dirty="0" smtClean="0"/>
              <a:t>We just showed Bayesian network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dependency network</a:t>
            </a:r>
          </a:p>
          <a:p>
            <a:r>
              <a:rPr lang="en-US" sz="2800" dirty="0" smtClean="0"/>
              <a:t>Can compare with other dependency network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762" y="5207001"/>
            <a:ext cx="8386037" cy="1371600"/>
          </a:xfrm>
        </p:spPr>
        <p:txBody>
          <a:bodyPr/>
          <a:lstStyle/>
          <a:p>
            <a:r>
              <a:rPr lang="en-US" dirty="0"/>
              <a:t>Hofmann, R. &amp; </a:t>
            </a:r>
            <a:r>
              <a:rPr lang="en-US" dirty="0" err="1"/>
              <a:t>Tresp</a:t>
            </a:r>
            <a:r>
              <a:rPr lang="en-US" dirty="0"/>
              <a:t>, V. (1998), Nonlinear Markov networks for continuous variables, </a:t>
            </a:r>
            <a:r>
              <a:rPr lang="en-US" i="1" dirty="0"/>
              <a:t>in 'Advances in Neural Information Processing Systems', pp. 521--527</a:t>
            </a:r>
            <a:r>
              <a:rPr lang="en-US" i="1" dirty="0" smtClean="0"/>
              <a:t>.</a:t>
            </a:r>
          </a:p>
          <a:p>
            <a:r>
              <a:rPr lang="en-US" dirty="0"/>
              <a:t>Heckerman, D.; </a:t>
            </a:r>
            <a:r>
              <a:rPr lang="en-US" dirty="0" err="1"/>
              <a:t>Chickering</a:t>
            </a:r>
            <a:r>
              <a:rPr lang="en-US" dirty="0"/>
              <a:t>, D. M.; Meek, C.; </a:t>
            </a:r>
            <a:r>
              <a:rPr lang="en-US" dirty="0" err="1" smtClean="0"/>
              <a:t>Roundthwaite</a:t>
            </a:r>
            <a:r>
              <a:rPr lang="en-US" dirty="0"/>
              <a:t>, R.; </a:t>
            </a:r>
            <a:r>
              <a:rPr lang="en-US" dirty="0" err="1"/>
              <a:t>Kadie</a:t>
            </a:r>
            <a:r>
              <a:rPr lang="en-US" dirty="0"/>
              <a:t>, C. &amp; </a:t>
            </a:r>
            <a:r>
              <a:rPr lang="en-US" dirty="0" err="1"/>
              <a:t>Kaelbling</a:t>
            </a:r>
            <a:r>
              <a:rPr lang="en-US" dirty="0"/>
              <a:t>, P. (2000), 'Dependency Networks for Inference, Collaborative Filtering, and Data Visualization', </a:t>
            </a:r>
            <a:r>
              <a:rPr lang="en-US" i="1" dirty="0"/>
              <a:t>JMLR </a:t>
            </a:r>
            <a:r>
              <a:rPr lang="en-US" b="1" i="1" dirty="0"/>
              <a:t>1, </a:t>
            </a:r>
            <a:r>
              <a:rPr lang="en-US" b="1" i="1" dirty="0" smtClean="0"/>
              <a:t>49—75.</a:t>
            </a:r>
          </a:p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9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824212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851801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2623571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208" y="5811712"/>
            <a:ext cx="410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Leave-one-out over all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 smtClean="0">
              <a:latin typeface="+mn-lt"/>
            </a:endParaRP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PR = area under precision-recall curve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CLL: conditional log-likelihood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300" y="5952804"/>
            <a:ext cx="30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64" y="240030"/>
            <a:ext cx="8636000" cy="1143000"/>
          </a:xfrm>
        </p:spPr>
        <p:txBody>
          <a:bodyPr/>
          <a:lstStyle/>
          <a:p>
            <a:r>
              <a:rPr lang="en-US" dirty="0" smtClean="0"/>
              <a:t>Learning Time Comparison (recall)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4271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4454322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44" y="5440927"/>
            <a:ext cx="8805656" cy="953273"/>
          </a:xfrm>
        </p:spPr>
        <p:txBody>
          <a:bodyPr/>
          <a:lstStyle/>
          <a:p>
            <a:r>
              <a:rPr lang="en-US" dirty="0" err="1"/>
              <a:t>Natarajan</a:t>
            </a:r>
            <a:r>
              <a:rPr lang="en-US" dirty="0"/>
              <a:t>, S.; </a:t>
            </a:r>
            <a:r>
              <a:rPr lang="en-US" dirty="0" err="1"/>
              <a:t>Khot</a:t>
            </a:r>
            <a:r>
              <a:rPr lang="en-US" dirty="0"/>
              <a:t>, T.;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Gutmann</a:t>
            </a:r>
            <a:r>
              <a:rPr lang="en-US" dirty="0"/>
              <a:t>, B. &amp; </a:t>
            </a:r>
            <a:r>
              <a:rPr lang="en-US" dirty="0" err="1"/>
              <a:t>Shavlik</a:t>
            </a:r>
            <a:r>
              <a:rPr lang="en-US" dirty="0"/>
              <a:t>, J. W. (2012), 'Gradient-based boosting for statistical relational learning: The relational dependency network case', </a:t>
            </a:r>
            <a:r>
              <a:rPr lang="en-US" i="1" dirty="0"/>
              <a:t>Machine Learning </a:t>
            </a:r>
            <a:r>
              <a:rPr lang="en-US" b="1" i="1" dirty="0"/>
              <a:t>86(1), 25-56.</a:t>
            </a:r>
          </a:p>
          <a:p>
            <a:r>
              <a:rPr lang="en-US" dirty="0"/>
              <a:t>Schulte, O.; </a:t>
            </a:r>
            <a:r>
              <a:rPr lang="en-US" dirty="0" err="1"/>
              <a:t>Qian</a:t>
            </a:r>
            <a:r>
              <a:rPr lang="en-US" dirty="0"/>
              <a:t>, Z.; Kirkpatrick, A. E.; Yin, X. &amp; Sun, Y. (2016), 'Fast learning of relational dependency networks', </a:t>
            </a:r>
            <a:r>
              <a:rPr lang="en-US" i="1" dirty="0"/>
              <a:t>Machine Learning, </a:t>
            </a:r>
            <a:r>
              <a:rPr lang="en-US" i="1" dirty="0" smtClean="0"/>
              <a:t>1—30.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7368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3" y="170051"/>
            <a:ext cx="7772400" cy="1143000"/>
          </a:xfrm>
        </p:spPr>
        <p:txBody>
          <a:bodyPr/>
          <a:lstStyle/>
          <a:p>
            <a:r>
              <a:rPr lang="en-US" dirty="0" smtClean="0"/>
              <a:t>Summary: Log-linear Models With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698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Defines a relational classification formula for First-order Bayesian Networks.</a:t>
            </a:r>
          </a:p>
          <a:p>
            <a:r>
              <a:rPr lang="en-US" sz="2800" dirty="0" smtClean="0"/>
              <a:t>Generalizes the </a:t>
            </a:r>
            <a:r>
              <a:rPr lang="en-US" sz="2800" dirty="0" err="1" smtClean="0"/>
              <a:t>iid</a:t>
            </a:r>
            <a:r>
              <a:rPr lang="en-US" sz="2800" dirty="0" smtClean="0"/>
              <a:t> classification formula.</a:t>
            </a:r>
          </a:p>
          <a:p>
            <a:r>
              <a:rPr lang="en-US" sz="2800" dirty="0" smtClean="0"/>
              <a:t>proportions </a:t>
            </a:r>
            <a:r>
              <a:rPr lang="en-US" sz="2800" dirty="0"/>
              <a:t>are on the same scale [0,1</a:t>
            </a:r>
            <a:r>
              <a:rPr lang="en-US" sz="2800" dirty="0" smtClean="0"/>
              <a:t>]</a:t>
            </a:r>
            <a:endParaRPr lang="en-US" sz="2800" dirty="0"/>
          </a:p>
          <a:p>
            <a:pPr lvl="1"/>
            <a:r>
              <a:rPr lang="en-US" dirty="0" smtClean="0"/>
              <a:t>unlike counts; addresses </a:t>
            </a:r>
            <a:r>
              <a:rPr lang="en-US" dirty="0"/>
              <a:t>“ill-conditioning</a:t>
            </a:r>
            <a:r>
              <a:rPr lang="en-US" dirty="0" smtClean="0"/>
              <a:t>” (</a:t>
            </a:r>
            <a:r>
              <a:rPr lang="en-US" dirty="0" err="1" smtClean="0"/>
              <a:t>Lowd</a:t>
            </a:r>
            <a:r>
              <a:rPr lang="en-US" dirty="0" smtClean="0"/>
              <a:t> and </a:t>
            </a:r>
            <a:r>
              <a:rPr lang="en-US" dirty="0" err="1" smtClean="0"/>
              <a:t>Domingos</a:t>
            </a:r>
            <a:r>
              <a:rPr lang="en-US" dirty="0" smtClean="0"/>
              <a:t> 2007)</a:t>
            </a:r>
          </a:p>
          <a:p>
            <a:r>
              <a:rPr lang="en-US" sz="2800" dirty="0" smtClean="0"/>
              <a:t>Also effective for dependency networks with</a:t>
            </a:r>
            <a:br>
              <a:rPr lang="en-US" sz="2800" dirty="0" smtClean="0"/>
            </a:br>
            <a:r>
              <a:rPr lang="en-US" sz="2800" dirty="0" smtClean="0"/>
              <a:t>hybrid data types (</a:t>
            </a:r>
            <a:r>
              <a:rPr lang="en-US" sz="2800" dirty="0" err="1" smtClean="0"/>
              <a:t>Ravkic</a:t>
            </a:r>
            <a:r>
              <a:rPr lang="en-US" sz="2800" dirty="0" smtClean="0"/>
              <a:t> et al. 2015)</a:t>
            </a:r>
          </a:p>
          <a:p>
            <a:r>
              <a:rPr lang="en-US" sz="2800" dirty="0" smtClean="0"/>
              <a:t>Random selection semantics provides a theoretical foundation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992" y="5709365"/>
            <a:ext cx="7920243" cy="107243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Lowd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D. &amp;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Domingos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P. (2007), Efficient Weight Learning for Markov Logic Networks, in 'PKDD', pp. 200—211. </a:t>
            </a:r>
            <a:endParaRPr lang="en-US" dirty="0" smtClean="0">
              <a:solidFill>
                <a:srgbClr val="000000"/>
              </a:solidFill>
              <a:latin typeface="+mn-lt"/>
              <a:ea typeface="Lucida Grande"/>
              <a:cs typeface="Lucida Grande"/>
            </a:endParaRPr>
          </a:p>
          <a:p>
            <a:r>
              <a:rPr lang="en-US" dirty="0" err="1" smtClean="0"/>
              <a:t>Ravkic</a:t>
            </a:r>
            <a:r>
              <a:rPr lang="en-US" dirty="0"/>
              <a:t>, I.; Ramon, J. &amp; Davis, J. (2015), 'Learning relational dependency networks in hybrid domains', </a:t>
            </a:r>
            <a:r>
              <a:rPr lang="en-US" i="1" dirty="0"/>
              <a:t>Machine </a:t>
            </a:r>
            <a:r>
              <a:rPr lang="en-US" i="1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73" y="319941"/>
            <a:ext cx="7772400" cy="1143000"/>
          </a:xfrm>
        </p:spPr>
        <p:txBody>
          <a:bodyPr/>
          <a:lstStyle/>
          <a:p>
            <a:r>
              <a:rPr lang="en-US" dirty="0" smtClean="0"/>
              <a:t>Instantiation Principle for IID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732539"/>
              </p:ext>
            </p:extLst>
          </p:nvPr>
        </p:nvGraphicFramePr>
        <p:xfrm>
          <a:off x="233573" y="1871168"/>
          <a:ext cx="877356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27"/>
                <a:gridCol w="41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(X))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Ground Instance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(c))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90% of birds fly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</a:t>
                      </a:r>
                      <a:r>
                        <a:rPr lang="en-US" sz="1800" dirty="0" err="1" smtClean="0"/>
                        <a:t>Tweety</a:t>
                      </a:r>
                      <a:r>
                        <a:rPr lang="en-US" sz="1800" dirty="0" smtClean="0"/>
                        <a:t> flies is 90%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P(Flies(B)) = 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</a:t>
                      </a:r>
                      <a:r>
                        <a:rPr lang="en-US" sz="2400" dirty="0" err="1" smtClean="0"/>
                        <a:t>tweety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90%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0% of planes have crashed because of turbulence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Flight</a:t>
                      </a:r>
                      <a:r>
                        <a:rPr lang="en-US" sz="1800" baseline="0" dirty="0" smtClean="0"/>
                        <a:t> 3202 to Toronto crashes because of turbulence is 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(Plane))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(3202))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(Canadian))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oliver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5193596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1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Principle is valid but insufficient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Goal: Predict gender of a specific user, Sam, from ratings.</a:t>
            </a:r>
          </a:p>
          <a:p>
            <a:r>
              <a:rPr lang="en-US" sz="2400" dirty="0" smtClean="0"/>
              <a:t>Data:</a:t>
            </a:r>
          </a:p>
          <a:p>
            <a:pPr lvl="1"/>
            <a:r>
              <a:rPr lang="en-US" dirty="0" smtClean="0"/>
              <a:t>Sam has rated 50 action movies.</a:t>
            </a:r>
            <a:endParaRPr lang="en-US" dirty="0"/>
          </a:p>
          <a:p>
            <a:pPr lvl="1"/>
            <a:r>
              <a:rPr lang="en-US" dirty="0" smtClean="0"/>
              <a:t>Sam has not rated 450 action movies.</a:t>
            </a:r>
          </a:p>
          <a:p>
            <a:r>
              <a:rPr lang="en-US" sz="2400" dirty="0" smtClean="0"/>
              <a:t>Frequencies: Suppose we know that</a:t>
            </a:r>
          </a:p>
          <a:p>
            <a:pPr lvl="1"/>
            <a:r>
              <a:rPr lang="en-US" dirty="0"/>
              <a:t>P(gender(User)=M|HasRated(User,ActionMovie)=T)=58%</a:t>
            </a:r>
          </a:p>
          <a:p>
            <a:pPr lvl="1"/>
            <a:r>
              <a:rPr lang="en-US" dirty="0"/>
              <a:t>P(gender(User)=M|HasRated(User,ActionMovie)=F)=50%</a:t>
            </a:r>
          </a:p>
          <a:p>
            <a:r>
              <a:rPr lang="en-US" sz="2400" dirty="0" smtClean="0"/>
              <a:t>This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determine a unique value for P(gender(sam)=M).</a:t>
            </a:r>
          </a:p>
          <a:p>
            <a:r>
              <a:rPr lang="en-US" sz="2400" dirty="0" smtClean="0"/>
              <a:t>The insufficiency of the instantiation principle is one of the most consequential differences between relational and IID data.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Multiple Instantiations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7231" y="805828"/>
            <a:ext cx="6577649" cy="1031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Instantiating a FOB with constants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  <a:p>
            <a:pPr marL="0" indent="0">
              <a:buNone/>
            </a:pPr>
            <a:r>
              <a:rPr lang="en-US" b="1" dirty="0" smtClean="0"/>
              <a:t>ground Bayes net </a:t>
            </a:r>
            <a:r>
              <a:rPr lang="en-US" dirty="0" smtClean="0"/>
              <a:t>or inference graph.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7577" y="3713051"/>
            <a:ext cx="7605083" cy="2545819"/>
            <a:chOff x="467577" y="2846473"/>
            <a:chExt cx="7605083" cy="2545819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384633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330107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67577" y="286960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286960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287791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8298" y="2846473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330107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324658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0107" y="494841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426471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91014" y="4972410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009868" y="424644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86875" y="4972410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28329" y="502296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4248651" y="427933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09151" y="1882398"/>
            <a:ext cx="4269408" cy="1250246"/>
            <a:chOff x="2109151" y="2211100"/>
            <a:chExt cx="4269408" cy="1250246"/>
          </a:xfrm>
        </p:grpSpPr>
        <p:sp>
          <p:nvSpPr>
            <p:cNvPr id="21" name="TextBox 20"/>
            <p:cNvSpPr txBox="1"/>
            <p:nvPr/>
          </p:nvSpPr>
          <p:spPr>
            <a:xfrm>
              <a:off x="2910799" y="2999681"/>
              <a:ext cx="20791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gender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 err="1">
                  <a:latin typeface="+mn-lt"/>
                </a:rPr>
                <a:t>User</a:t>
              </a:r>
              <a:r>
                <a:rPr lang="en-US" sz="2400" dirty="0" smtClean="0">
                  <a:latin typeface="+mn-lt"/>
                </a:rPr>
                <a:t>)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9151" y="2211100"/>
              <a:ext cx="42694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HasRated(User,ActionMovie)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3950399" y="2672765"/>
              <a:ext cx="0" cy="326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own Arrow 9"/>
          <p:cNvSpPr/>
          <p:nvPr/>
        </p:nvSpPr>
        <p:spPr>
          <a:xfrm>
            <a:off x="3638899" y="3257176"/>
            <a:ext cx="468650" cy="366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372326"/>
            <a:ext cx="8498460" cy="1178470"/>
          </a:xfrm>
        </p:spPr>
        <p:txBody>
          <a:bodyPr/>
          <a:lstStyle/>
          <a:p>
            <a:r>
              <a:rPr lang="en-US" sz="3600" dirty="0" smtClean="0"/>
              <a:t>Many Models for Multiple Instantiations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6172200"/>
            <a:ext cx="7415929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 (2001), 'Learning Statistical Models From Relational Data', PhD thesis, Department of Computer Science, Stanford University</a:t>
            </a:r>
            <a:r>
              <a:rPr lang="en-US" dirty="0" smtClean="0"/>
              <a:t>.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56" y="4303567"/>
            <a:ext cx="2907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Frequencies</a:t>
            </a:r>
          </a:p>
          <a:p>
            <a:r>
              <a:rPr lang="en-US" sz="2000" dirty="0" smtClean="0">
                <a:latin typeface="+mn-lt"/>
              </a:rPr>
              <a:t>Class-Level Probabilities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10" y="4314965"/>
            <a:ext cx="35230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Single Event Probabilities</a:t>
            </a:r>
          </a:p>
          <a:p>
            <a:r>
              <a:rPr lang="en-US" sz="2000" dirty="0" smtClean="0">
                <a:latin typeface="+mn-lt"/>
              </a:rPr>
              <a:t>Instance-Level Probabilities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1833224" y="3030231"/>
            <a:ext cx="2494320" cy="1273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3030230"/>
            <a:ext cx="1678801" cy="128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176" y="2778645"/>
            <a:ext cx="376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Statistical-Relational Models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Lise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Getoor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Taskar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Koller</a:t>
            </a:r>
            <a:r>
              <a:rPr lang="en-US" sz="2000" dirty="0" smtClean="0">
                <a:latin typeface="+mn-lt"/>
              </a:rPr>
              <a:t> 2001)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379" y="1901481"/>
            <a:ext cx="3692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Parametrized</a:t>
            </a:r>
            <a:r>
              <a:rPr lang="en-US" sz="2000" dirty="0" smtClean="0">
                <a:latin typeface="+mn-lt"/>
              </a:rPr>
              <a:t> Bayes Nets</a:t>
            </a:r>
          </a:p>
          <a:p>
            <a:r>
              <a:rPr lang="en-US" sz="2000" dirty="0" smtClean="0">
                <a:latin typeface="+mn-lt"/>
              </a:rPr>
              <a:t>Probabilistic Relational Models, </a:t>
            </a:r>
          </a:p>
          <a:p>
            <a:r>
              <a:rPr lang="en-US" sz="2000" dirty="0" smtClean="0">
                <a:latin typeface="+mn-lt"/>
              </a:rPr>
              <a:t>Markov Logic Networks,</a:t>
            </a:r>
          </a:p>
          <a:p>
            <a:r>
              <a:rPr lang="en-US" sz="2000" dirty="0" smtClean="0">
                <a:latin typeface="+mn-lt"/>
              </a:rPr>
              <a:t>Bayes Logic Programs,</a:t>
            </a:r>
          </a:p>
          <a:p>
            <a:r>
              <a:rPr lang="en-US" sz="2000" dirty="0" smtClean="0">
                <a:latin typeface="+mn-lt"/>
              </a:rPr>
              <a:t>Logical Bayesian Networks, …</a:t>
            </a:r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57" y="3900116"/>
            <a:ext cx="1370844" cy="1682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0168" y="2322344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9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60" y="448174"/>
            <a:ext cx="7508258" cy="819406"/>
          </a:xfrm>
        </p:spPr>
        <p:txBody>
          <a:bodyPr/>
          <a:lstStyle/>
          <a:p>
            <a:r>
              <a:rPr lang="en-US" dirty="0" smtClean="0"/>
              <a:t>This Tutorial: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5872394"/>
            <a:ext cx="7415929" cy="757006"/>
          </a:xfrm>
        </p:spPr>
        <p:txBody>
          <a:bodyPr/>
          <a:lstStyle/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4334" y="5013179"/>
            <a:ext cx="1287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Frequencies</a:t>
            </a:r>
          </a:p>
          <a:p>
            <a:r>
              <a:rPr lang="en-US" sz="2000" dirty="0" smtClean="0">
                <a:latin typeface="+mn-lt"/>
              </a:rPr>
              <a:t>Class-Level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0350" y="5024577"/>
            <a:ext cx="25368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Single Event Probabilities</a:t>
            </a:r>
          </a:p>
          <a:p>
            <a:r>
              <a:rPr lang="en-US" sz="2000" dirty="0" smtClean="0">
                <a:latin typeface="+mn-lt"/>
              </a:rPr>
              <a:t>Instance-Level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stCxn id="13" idx="2"/>
          </p:cNvCxnSpPr>
          <p:nvPr/>
        </p:nvCxnSpPr>
        <p:spPr>
          <a:xfrm flipH="1">
            <a:off x="4059256" y="3524398"/>
            <a:ext cx="1332040" cy="154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8134" y="3973428"/>
            <a:ext cx="305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statistical-relational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9492" y="2816512"/>
            <a:ext cx="1663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Bayesian Network</a:t>
            </a:r>
            <a:endParaRPr lang="en-US" sz="20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23136" y="5392807"/>
            <a:ext cx="1430636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4310724" y="5069643"/>
            <a:ext cx="134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</a:t>
            </a:r>
            <a:endParaRPr lang="en-US" sz="2000" dirty="0">
              <a:latin typeface="+mn-lt"/>
            </a:endParaRPr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7" y="1418122"/>
            <a:ext cx="909071" cy="97154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5069836" y="2345867"/>
            <a:ext cx="248171" cy="42684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53772" y="2319943"/>
            <a:ext cx="163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Learning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6728" y="5884720"/>
            <a:ext cx="2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 log-linear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13596" y="1425052"/>
            <a:ext cx="3845660" cy="139839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“Statistical thinking derives conclusions about individual cases from properties of categories and ensembles”</a:t>
            </a:r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Kahneman</a:t>
            </a:r>
            <a:r>
              <a:rPr lang="en-US" sz="1800" dirty="0" smtClean="0"/>
              <a:t>, “Thinking Fast and Slow”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4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2715</TotalTime>
  <Words>3642</Words>
  <Application>Microsoft Macintosh PowerPoint</Application>
  <PresentationFormat>On-screen Show (4:3)</PresentationFormat>
  <Paragraphs>651</Paragraphs>
  <Slides>47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Calibri</vt:lpstr>
      <vt:lpstr>Franklin Gothic Book</vt:lpstr>
      <vt:lpstr>Lucida Grande</vt:lpstr>
      <vt:lpstr>ＭＳ Ｐゴシック</vt:lpstr>
      <vt:lpstr>Perpetua</vt:lpstr>
      <vt:lpstr>Wingdings</vt:lpstr>
      <vt:lpstr>Wingdings 2</vt:lpstr>
      <vt:lpstr>Arial</vt:lpstr>
      <vt:lpstr>BasicPresentation</vt:lpstr>
      <vt:lpstr>Equation</vt:lpstr>
      <vt:lpstr>Relational Bayes Net Classifiers</vt:lpstr>
      <vt:lpstr>Predicting Ground Facts</vt:lpstr>
      <vt:lpstr>Frequencies and Individual Cases</vt:lpstr>
      <vt:lpstr>Two Kinds of Relational Probabilities</vt:lpstr>
      <vt:lpstr>Instantiation Principle for IID data</vt:lpstr>
      <vt:lpstr>The Instantiation Principle is valid but insufficient for relational data</vt:lpstr>
      <vt:lpstr>Multiple Instantiations Graph</vt:lpstr>
      <vt:lpstr>Many Models for Multiple Instantiations</vt:lpstr>
      <vt:lpstr>This Tutorial: Unified Approach</vt:lpstr>
      <vt:lpstr>Bayesian Network Relational Classifier</vt:lpstr>
      <vt:lpstr>Bayesian Network Relational Classification</vt:lpstr>
      <vt:lpstr>Running Example</vt:lpstr>
      <vt:lpstr>Example Template Model</vt:lpstr>
      <vt:lpstr>Example Ground Model</vt:lpstr>
      <vt:lpstr>Combining Rules</vt:lpstr>
      <vt:lpstr>Log-linear Bayesian Network Classification Formula</vt:lpstr>
      <vt:lpstr>Classification and Random Selection</vt:lpstr>
      <vt:lpstr>General Classification Formula for Relational Data</vt:lpstr>
      <vt:lpstr>Examples</vt:lpstr>
      <vt:lpstr>Example 1</vt:lpstr>
      <vt:lpstr>Example Template Model</vt:lpstr>
      <vt:lpstr>Calculation for gender(sam)=M</vt:lpstr>
      <vt:lpstr>Calculation for gender(sam)=W</vt:lpstr>
      <vt:lpstr>Normalization</vt:lpstr>
      <vt:lpstr>Classification With Relevant Groundings Only</vt:lpstr>
      <vt:lpstr>Eliminating Irrelevant Features</vt:lpstr>
      <vt:lpstr>Calculation With gender(sam)=M for Relevant Features Only</vt:lpstr>
      <vt:lpstr>Calculation for gender(sam)=W for Relevant Features Only</vt:lpstr>
      <vt:lpstr>Example 2</vt:lpstr>
      <vt:lpstr>Example Template Model</vt:lpstr>
      <vt:lpstr>Calculation for gender(sam)=M</vt:lpstr>
      <vt:lpstr>Calculation for gender(sam)=W</vt:lpstr>
      <vt:lpstr>Normalization</vt:lpstr>
      <vt:lpstr>Log-linear Relational Models</vt:lpstr>
      <vt:lpstr>Log-linear Relational Models</vt:lpstr>
      <vt:lpstr>More on Log-linear Relational Models</vt:lpstr>
      <vt:lpstr>Discovering Features for Classification</vt:lpstr>
      <vt:lpstr>Network Template View</vt:lpstr>
      <vt:lpstr>Visualization</vt:lpstr>
      <vt:lpstr>Data Matrix For Classification</vt:lpstr>
      <vt:lpstr>Propositionalization</vt:lpstr>
      <vt:lpstr>Dependency Networks</vt:lpstr>
      <vt:lpstr>Dependency Networks</vt:lpstr>
      <vt:lpstr>Accuracy Comparison</vt:lpstr>
      <vt:lpstr>Learning Time Comparison (recall)</vt:lpstr>
      <vt:lpstr>RDN-Bayes uses more relevant predicates and more first-order variables</vt:lpstr>
      <vt:lpstr>Summary: Log-linear Models With Proportions</vt:lpstr>
    </vt:vector>
  </TitlesOfParts>
  <Company>Simon Fraser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384</cp:revision>
  <dcterms:created xsi:type="dcterms:W3CDTF">2011-12-30T19:23:42Z</dcterms:created>
  <dcterms:modified xsi:type="dcterms:W3CDTF">2017-06-28T00:14:00Z</dcterms:modified>
</cp:coreProperties>
</file>