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8" r:id="rId3"/>
    <p:sldId id="303" r:id="rId4"/>
    <p:sldId id="304" r:id="rId5"/>
    <p:sldId id="301" r:id="rId6"/>
    <p:sldId id="283" r:id="rId7"/>
    <p:sldId id="285" r:id="rId8"/>
    <p:sldId id="294" r:id="rId9"/>
    <p:sldId id="306" r:id="rId10"/>
    <p:sldId id="305" r:id="rId11"/>
    <p:sldId id="281" r:id="rId12"/>
    <p:sldId id="328" r:id="rId13"/>
    <p:sldId id="284" r:id="rId14"/>
    <p:sldId id="290" r:id="rId15"/>
    <p:sldId id="289" r:id="rId16"/>
    <p:sldId id="307" r:id="rId17"/>
    <p:sldId id="309" r:id="rId18"/>
    <p:sldId id="308" r:id="rId19"/>
    <p:sldId id="321" r:id="rId20"/>
    <p:sldId id="326" r:id="rId21"/>
    <p:sldId id="327" r:id="rId22"/>
    <p:sldId id="329" r:id="rId23"/>
    <p:sldId id="322" r:id="rId24"/>
    <p:sldId id="261" r:id="rId25"/>
    <p:sldId id="267" r:id="rId26"/>
    <p:sldId id="268" r:id="rId27"/>
    <p:sldId id="269" r:id="rId28"/>
    <p:sldId id="323" r:id="rId29"/>
    <p:sldId id="324" r:id="rId30"/>
    <p:sldId id="325" r:id="rId3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F9664AF5-79B2-9A4F-9F61-5536E8C47260}">
          <p14:sldIdLst>
            <p14:sldId id="256"/>
            <p14:sldId id="258"/>
            <p14:sldId id="303"/>
            <p14:sldId id="304"/>
            <p14:sldId id="301"/>
          </p14:sldIdLst>
        </p14:section>
        <p14:section name="Local Outlier Detection" id="{EE2F38E2-BFAC-9A45-9664-6986A327917D}">
          <p14:sldIdLst>
            <p14:sldId id="283"/>
            <p14:sldId id="285"/>
            <p14:sldId id="294"/>
            <p14:sldId id="306"/>
            <p14:sldId id="305"/>
          </p14:sldIdLst>
        </p14:section>
        <p14:section name="Global Outlier Detection" id="{AC21C0CC-5FD1-2E4E-8EDD-68399D2B1FFD}">
          <p14:sldIdLst>
            <p14:sldId id="281"/>
            <p14:sldId id="328"/>
            <p14:sldId id="284"/>
            <p14:sldId id="290"/>
            <p14:sldId id="289"/>
            <p14:sldId id="307"/>
            <p14:sldId id="309"/>
            <p14:sldId id="308"/>
            <p14:sldId id="321"/>
            <p14:sldId id="326"/>
            <p14:sldId id="327"/>
          </p14:sldIdLst>
        </p14:section>
        <p14:section name="Empirical Evaluation" id="{FDD031BB-72FE-EB42-BFC9-07C122E7D940}">
          <p14:sldIdLst>
            <p14:sldId id="329"/>
            <p14:sldId id="322"/>
            <p14:sldId id="261"/>
            <p14:sldId id="267"/>
            <p14:sldId id="268"/>
            <p14:sldId id="269"/>
            <p14:sldId id="323"/>
            <p14:sldId id="324"/>
            <p14:sldId id="32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8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643DF10F-661A-154D-AEC4-831FE342F32A}" type="datetime1">
              <a:rPr lang="en-US"/>
              <a:pPr>
                <a:defRPr/>
              </a:pPr>
              <a:t>2017-08-14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5E3594E-B5E7-DE43-B105-D1E7D3178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642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CBE3EAE-D6F7-B341-A9D9-F43E30C616E4}" type="datetime1">
              <a:rPr lang="en-US"/>
              <a:pPr>
                <a:defRPr/>
              </a:pPr>
              <a:t>2017-08-14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404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CBEA8C6-1438-6349-AE5B-AD4AFC0FE361}" type="slidenum">
              <a:rPr lang="en-US" sz="1200">
                <a:latin typeface="Calibri" charset="0"/>
              </a:rPr>
              <a:pPr eaLnBrk="1" hangingPunct="1"/>
              <a:t>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</a:t>
            </a:r>
            <a:r>
              <a:rPr lang="en-US" dirty="0" err="1" smtClean="0"/>
              <a:t>Edin</a:t>
            </a:r>
            <a:r>
              <a:rPr lang="en-US" dirty="0" smtClean="0"/>
              <a:t> </a:t>
            </a:r>
            <a:r>
              <a:rPr lang="en-US" dirty="0" err="1" smtClean="0"/>
              <a:t>Dzeko</a:t>
            </a:r>
            <a:r>
              <a:rPr lang="en-US" dirty="0" smtClean="0"/>
              <a:t> has</a:t>
            </a:r>
            <a:r>
              <a:rPr lang="en-US" baseline="0" dirty="0" smtClean="0"/>
              <a:t> a stronger association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777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</a:t>
            </a:r>
            <a:r>
              <a:rPr lang="en-US" dirty="0" err="1" smtClean="0"/>
              <a:t>Edin</a:t>
            </a:r>
            <a:r>
              <a:rPr lang="en-US" dirty="0" smtClean="0"/>
              <a:t> </a:t>
            </a:r>
            <a:r>
              <a:rPr lang="en-US" dirty="0" err="1" smtClean="0"/>
              <a:t>Dzeko</a:t>
            </a:r>
            <a:r>
              <a:rPr lang="en-US" dirty="0" smtClean="0"/>
              <a:t> has</a:t>
            </a:r>
            <a:r>
              <a:rPr lang="en-US" baseline="0" dirty="0" smtClean="0"/>
              <a:t> a stronger association and in the opposite direction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77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cite </a:t>
            </a:r>
            <a:r>
              <a:rPr lang="en-US" dirty="0" err="1" smtClean="0"/>
              <a:t>Jiawei</a:t>
            </a:r>
            <a:r>
              <a:rPr lang="en-US" dirty="0" smtClean="0"/>
              <a:t> Han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EF2A7-706F-47EC-B2B0-90C3D4759446}" type="slidenum">
              <a:rPr lang="en-US" smtClean="0"/>
              <a:pPr/>
              <a:t>22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7327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also know the ground truth about the Bayesian network</a:t>
            </a:r>
          </a:p>
          <a:p>
            <a:endParaRPr lang="en-US" dirty="0" smtClean="0"/>
          </a:p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generated three synthetic datasets for a soccer domain with normal and outlier players using the distributions represented in the three Bayesian networks</a:t>
            </a:r>
          </a:p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Figure 2. Each player participates in 38 matches. Each match assigns a value to each attribute Fi; </a:t>
            </a:r>
            <a:r>
              <a:rPr lang="en-CA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1; 2 for each player.</a:t>
            </a:r>
          </a:p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 Correlation Normal individuals exhibit a strong association between their attributes, outliers no association. Both </a:t>
            </a:r>
            <a:r>
              <a:rPr lang="en-CA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normals</a:t>
            </a:r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outliers have a</a:t>
            </a:r>
          </a:p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close to uniform distribution over single attributes. See Figure 2(a). Low Correlation Normal individuals exhibit no association between their at-</a:t>
            </a:r>
          </a:p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tributes, outliers have a strong association. Both </a:t>
            </a:r>
            <a:r>
              <a:rPr lang="en-CA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normals</a:t>
            </a:r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outliers have a close to uniform distribution over single attributes. See Figure 2(b).</a:t>
            </a:r>
          </a:p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Single attributes Both normal and outlier individuals exhibit a strong association between their attributes. In </a:t>
            </a:r>
            <a:r>
              <a:rPr lang="en-CA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normals</a:t>
            </a:r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50% of the time, attribute 1</a:t>
            </a:r>
          </a:p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 value 0. For outliers, attribute 1 has value 0 only 10% of the time. See Figure 2(c).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EF2A7-706F-47EC-B2B0-90C3D4759446}" type="slidenum">
              <a:rPr lang="en-US" smtClean="0"/>
              <a:pPr/>
              <a:t>24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053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Use precision as evaluation metric</a:t>
            </a:r>
          </a:p>
          <a:p>
            <a:pPr lvl="1"/>
            <a:r>
              <a:rPr lang="en-US" dirty="0" smtClean="0"/>
              <a:t>Set the percentages of outliers to be 1% and 5%</a:t>
            </a:r>
          </a:p>
          <a:p>
            <a:pPr lvl="1"/>
            <a:r>
              <a:rPr lang="en-US" dirty="0" smtClean="0"/>
              <a:t>How many outliers were correctly recognized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EF2A7-706F-47EC-B2B0-90C3D4759446}" type="slidenum">
              <a:rPr lang="en-US" smtClean="0"/>
              <a:pPr/>
              <a:t>25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7327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eld</a:t>
            </a:r>
            <a:r>
              <a:rPr lang="en-US" dirty="0" smtClean="0"/>
              <a:t> maps outliers to largest range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EF2A7-706F-47EC-B2B0-90C3D4759446}" type="slidenum">
              <a:rPr lang="en-US" smtClean="0"/>
              <a:pPr/>
              <a:t>26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3821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82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cite </a:t>
            </a:r>
            <a:r>
              <a:rPr lang="en-US" dirty="0" err="1" smtClean="0"/>
              <a:t>Blockeel</a:t>
            </a:r>
            <a:r>
              <a:rPr lang="en-US" dirty="0" smtClean="0"/>
              <a:t> on learning from interpretations</a:t>
            </a:r>
          </a:p>
          <a:p>
            <a:r>
              <a:rPr lang="en-US" dirty="0" smtClean="0"/>
              <a:t>like learning from interpretations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functors</a:t>
            </a:r>
            <a:r>
              <a:rPr lang="en-US" dirty="0" smtClean="0"/>
              <a:t>: gender, genre, who acts </a:t>
            </a:r>
            <a:r>
              <a:rPr lang="en-US" smtClean="0"/>
              <a:t>in what.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1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functors</a:t>
            </a:r>
            <a:r>
              <a:rPr lang="en-US" dirty="0" smtClean="0"/>
              <a:t>: gender, genre, who acts </a:t>
            </a:r>
            <a:r>
              <a:rPr lang="en-US" smtClean="0"/>
              <a:t>in what.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1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cite </a:t>
            </a:r>
            <a:r>
              <a:rPr lang="en-US" dirty="0" err="1" smtClean="0"/>
              <a:t>Blockeel</a:t>
            </a:r>
            <a:r>
              <a:rPr lang="en-US" dirty="0" smtClean="0"/>
              <a:t> on learning from interpretations</a:t>
            </a:r>
          </a:p>
          <a:p>
            <a:r>
              <a:rPr lang="en-US" dirty="0" smtClean="0"/>
              <a:t>like learning from interpretations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cite </a:t>
            </a:r>
            <a:r>
              <a:rPr lang="en-US" dirty="0" err="1" smtClean="0"/>
              <a:t>Blockeel</a:t>
            </a:r>
            <a:r>
              <a:rPr lang="en-US" dirty="0" smtClean="0"/>
              <a:t> on learning from interpretations</a:t>
            </a:r>
          </a:p>
          <a:p>
            <a:r>
              <a:rPr lang="en-US" dirty="0" smtClean="0"/>
              <a:t>like learning from interpretations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related to subgroup discovery:</a:t>
            </a:r>
            <a:r>
              <a:rPr lang="en-US" baseline="0" dirty="0" smtClean="0"/>
              <a:t> anomaly is like subgroup of size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assumes maximum likelihood estimation</a:t>
            </a:r>
            <a:r>
              <a:rPr lang="en-US" baseline="0" dirty="0" smtClean="0"/>
              <a:t> for P_B</a:t>
            </a:r>
          </a:p>
          <a:p>
            <a:r>
              <a:rPr lang="en-US" dirty="0" smtClean="0"/>
              <a:t>implicitly uses the instantiation principle</a:t>
            </a:r>
          </a:p>
          <a:p>
            <a:r>
              <a:rPr lang="en-US" dirty="0" err="1" smtClean="0"/>
              <a:t>Raedt</a:t>
            </a:r>
            <a:r>
              <a:rPr lang="en-US" dirty="0" smtClean="0"/>
              <a:t>, L. D. (1998), Attribute-Value Learning Versus Inductive Logic Programming: The Missing Links (Extended Abstract), </a:t>
            </a:r>
            <a:r>
              <a:rPr lang="en-US" i="1" dirty="0" smtClean="0"/>
              <a:t>in David Page, ed., 'ILP', Springer, , pp. 1-8.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32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KLD</a:t>
            </a:r>
            <a:r>
              <a:rPr lang="en-US" baseline="0" dirty="0" smtClean="0"/>
              <a:t> = expected log-difference in probabilities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48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8C79C2-6210-4643-9B00-6DB17D1490DF}" type="datetime1">
              <a:rPr lang="en-US"/>
              <a:pPr>
                <a:defRPr/>
              </a:pPr>
              <a:t>2017-08-14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0124607-D7EB-3446-A4B8-55166DB824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7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9F025-39CE-7842-B088-7AEAE675A2FD}" type="datetime1">
              <a:rPr lang="en-US"/>
              <a:pPr>
                <a:defRPr/>
              </a:pPr>
              <a:t>2017-08-14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C01E80-921C-614C-9D5C-E880ED6785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7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A80C8-DE31-6D45-A75B-2F78ED31D1B4}" type="datetime1">
              <a:rPr lang="en-US"/>
              <a:pPr>
                <a:defRPr/>
              </a:pPr>
              <a:t>2017-08-14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6652AD-693C-B34D-A8D9-1959FACC4B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5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53F57-6B8A-5942-BBD7-60F9A771C0EF}" type="datetime1">
              <a:rPr lang="en-US"/>
              <a:pPr>
                <a:defRPr/>
              </a:pPr>
              <a:t>2017-08-14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A45685-DC37-0445-898B-F64AE21B29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181F22-A87A-7B42-BD26-2AA8A58930D0}" type="datetime1">
              <a:rPr lang="en-US"/>
              <a:pPr>
                <a:defRPr/>
              </a:pPr>
              <a:t>2017-08-14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62C3EF-4CE4-FF46-9CDF-2832916B36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41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FEAD73-D4C5-DA48-80F8-712B46BE2632}" type="datetime1">
              <a:rPr lang="en-US"/>
              <a:pPr>
                <a:defRPr/>
              </a:pPr>
              <a:t>2017-08-14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24DA57-F8B9-B54F-AF0F-CC9FA0CF17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1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EB567-BCE6-0D4E-AF49-18ECF2A3F029}" type="datetime1">
              <a:rPr lang="en-US"/>
              <a:pPr>
                <a:defRPr/>
              </a:pPr>
              <a:t>2017-08-14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FE733E-2B96-754A-A071-B13946FEAE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2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06915-5FD9-8947-AE88-405019268103}" type="datetime1">
              <a:rPr lang="en-US"/>
              <a:pPr>
                <a:defRPr/>
              </a:pPr>
              <a:t>2017-08-14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36B271-2852-0F49-AEEE-3E7BF04BCC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2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357CB-324E-CF4B-9620-22A80CFB5894}" type="datetime1">
              <a:rPr lang="en-US"/>
              <a:pPr>
                <a:defRPr/>
              </a:pPr>
              <a:t>2017-08-14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E9F6A-3B58-334D-9273-DA712BDC86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6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9F4B48-5700-3348-8034-93071F1942FF}" type="datetime1">
              <a:rPr lang="en-US"/>
              <a:pPr>
                <a:defRPr/>
              </a:pPr>
              <a:t>2017-08-14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DA4859-D5F6-8445-B88F-302AD4376E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9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CA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F45A4A6-4041-BB45-AD0E-76F15C40C5C1}" type="datetime1">
              <a:rPr lang="en-US"/>
              <a:pPr>
                <a:defRPr/>
              </a:pPr>
              <a:t>2017-08-14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8E0285F-B208-4644-BE15-0A0C423EAF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9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064125" y="6153150"/>
            <a:ext cx="24765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fld id="{951B6275-5792-9B45-B275-43D0224B9192}" type="datetime1">
              <a:rPr lang="en-US"/>
              <a:pPr>
                <a:defRPr/>
              </a:pPr>
              <a:t>2017-08-14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1033" name="TextBox 9"/>
          <p:cNvSpPr txBox="1">
            <a:spLocks noChangeArrowheads="1"/>
          </p:cNvSpPr>
          <p:nvPr/>
        </p:nvSpPr>
        <p:spPr bwMode="auto">
          <a:xfrm>
            <a:off x="7769225" y="6210300"/>
            <a:ext cx="917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4B99B7F-2E64-2646-91C2-380EEC053FFA}" type="slidenum">
              <a:rPr lang="en-US" sz="1400" smtClean="0">
                <a:latin typeface="Perpetua" charset="0"/>
              </a:rPr>
              <a:pPr eaLnBrk="1" hangingPunct="1"/>
              <a:t>‹#›</a:t>
            </a:fld>
            <a:endParaRPr lang="en-US" sz="1400" dirty="0">
              <a:latin typeface="Perpetu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1" r:id="rId2"/>
    <p:sldLayoutId id="2147483699" r:id="rId3"/>
    <p:sldLayoutId id="2147483692" r:id="rId4"/>
    <p:sldLayoutId id="2147483693" r:id="rId5"/>
    <p:sldLayoutId id="2147483694" r:id="rId6"/>
    <p:sldLayoutId id="2147483695" r:id="rId7"/>
    <p:sldLayoutId id="2147483700" r:id="rId8"/>
    <p:sldLayoutId id="2147483701" r:id="rId9"/>
    <p:sldLayoutId id="2147483696" r:id="rId10"/>
    <p:sldLayoutId id="2147483697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9pPr>
    </p:titleStyle>
    <p:bodyStyle>
      <a:lvl1pPr marL="273050" indent="-273050" algn="l" rtl="0" eaLnBrk="1" fontAlgn="base" hangingPunct="1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charset="0"/>
        <a:buChar char=""/>
        <a:defRPr sz="2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47688" indent="-22860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charset="0"/>
        <a:buChar char="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228600" algn="l" rtl="0" eaLnBrk="1" fontAlgn="base" hangingPunct="1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96963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371600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1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utual_information" TargetMode="External"/><Relationship Id="rId4" Type="http://schemas.openxmlformats.org/officeDocument/2006/relationships/oleObject" Target="../embeddings/oleObject3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13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6" Type="http://schemas.openxmlformats.org/officeDocument/2006/relationships/image" Target="../media/image7.jpeg"/><Relationship Id="rId7" Type="http://schemas.openxmlformats.org/officeDocument/2006/relationships/image" Target="../media/image8.jpeg"/><Relationship Id="rId8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Outlier Detection</a:t>
            </a:r>
          </a:p>
          <a:p>
            <a:r>
              <a:rPr lang="en-US" dirty="0" smtClean="0"/>
              <a:t>Exception Mining</a:t>
            </a:r>
            <a:endParaRPr lang="en-US" dirty="0"/>
          </a:p>
        </p:txBody>
      </p:sp>
      <p:sp>
        <p:nvSpPr>
          <p:cNvPr id="15361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Franklin Gothic Book" charset="0"/>
              </a:rPr>
              <a:t>Anomaly Detection</a:t>
            </a:r>
            <a:endParaRPr dirty="0">
              <a:latin typeface="Franklin Gothic Book" charset="0"/>
            </a:endParaRPr>
          </a:p>
        </p:txBody>
      </p:sp>
      <p:pic>
        <p:nvPicPr>
          <p:cNvPr id="15363" name="Picture 5" descr="sfu-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028" y="247864"/>
            <a:ext cx="1844675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5"/>
          <p:cNvSpPr txBox="1">
            <a:spLocks/>
          </p:cNvSpPr>
          <p:nvPr/>
        </p:nvSpPr>
        <p:spPr bwMode="auto">
          <a:xfrm>
            <a:off x="1219200" y="164975"/>
            <a:ext cx="3276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en-CA" dirty="0">
                <a:latin typeface="Perpetua" pitchFamily="18" charset="0"/>
              </a:rPr>
              <a:t>School of Computing Science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en-CA" dirty="0">
                <a:latin typeface="Perpetua" pitchFamily="18" charset="0"/>
              </a:rPr>
              <a:t>Simon Fraser University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en-CA" dirty="0">
                <a:latin typeface="Perpetua" pitchFamily="18" charset="0"/>
              </a:rPr>
              <a:t>Vancouver, Canada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endParaRPr lang="en-CA" dirty="0">
              <a:latin typeface="Perpetua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97" y="274638"/>
            <a:ext cx="8823216" cy="1143000"/>
          </a:xfrm>
        </p:spPr>
        <p:txBody>
          <a:bodyPr/>
          <a:lstStyle/>
          <a:p>
            <a:r>
              <a:rPr lang="en-US" dirty="0" smtClean="0"/>
              <a:t>Feature Generation/</a:t>
            </a:r>
            <a:r>
              <a:rPr lang="en-US" dirty="0" err="1" smtClean="0"/>
              <a:t>Propositionalization</a:t>
            </a:r>
            <a:r>
              <a:rPr lang="en-US" dirty="0" smtClean="0"/>
              <a:t> for Outlier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Similar to feature generation for classification</a:t>
            </a:r>
          </a:p>
          <a:p>
            <a:pPr lvl="1"/>
            <a:r>
              <a:rPr lang="en-US" dirty="0" smtClean="0"/>
              <a:t>Main difference: include all first-order random variables, not just the Markov blanket of the class variable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Bayesian network learning discovers relevant conjunctive  features</a:t>
            </a:r>
          </a:p>
          <a:p>
            <a:r>
              <a:rPr lang="en-US" dirty="0" smtClean="0"/>
              <a:t>Related work: The Oddball system also extracts a feature matrix from relational information based on network analysis (</a:t>
            </a:r>
            <a:r>
              <a:rPr lang="en-US" dirty="0" err="1" smtClean="0"/>
              <a:t>Akoglu</a:t>
            </a:r>
            <a:r>
              <a:rPr lang="en-US" dirty="0" smtClean="0"/>
              <a:t> et al. 2010)</a:t>
            </a:r>
          </a:p>
          <a:p>
            <a:pPr>
              <a:buFont typeface="Lucida Grande"/>
              <a:buChar char="+"/>
            </a:pPr>
            <a:r>
              <a:rPr lang="en-US" dirty="0" smtClean="0"/>
              <a:t>Leverages existing </a:t>
            </a:r>
            <a:r>
              <a:rPr lang="en-US" dirty="0" err="1" smtClean="0"/>
              <a:t>i.i.d</a:t>
            </a:r>
            <a:r>
              <a:rPr lang="en-US" dirty="0" smtClean="0"/>
              <a:t>. outlier detection methods</a:t>
            </a:r>
          </a:p>
          <a:p>
            <a:pPr>
              <a:buFont typeface="Lucida Grande"/>
              <a:buChar char="-"/>
            </a:pPr>
            <a:r>
              <a:rPr lang="en-US" dirty="0" smtClean="0"/>
              <a:t>does not define a “native” relational outlierness metric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9059" y="5856937"/>
            <a:ext cx="8676754" cy="87256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Akoglu</a:t>
            </a:r>
            <a:r>
              <a:rPr lang="en-US" dirty="0"/>
              <a:t>, L.; </a:t>
            </a:r>
            <a:r>
              <a:rPr lang="en-US" dirty="0" err="1"/>
              <a:t>Mcglohon</a:t>
            </a:r>
            <a:r>
              <a:rPr lang="en-US" dirty="0"/>
              <a:t>, M. &amp; </a:t>
            </a:r>
            <a:r>
              <a:rPr lang="en-US" dirty="0" err="1"/>
              <a:t>Faloutsos</a:t>
            </a:r>
            <a:r>
              <a:rPr lang="en-US" dirty="0"/>
              <a:t>, C. (2010), </a:t>
            </a:r>
            <a:r>
              <a:rPr lang="en-US" dirty="0" err="1"/>
              <a:t>OddBall</a:t>
            </a:r>
            <a:r>
              <a:rPr lang="en-US" dirty="0"/>
              <a:t>: Spotting Anomalies in Weighted Graphs, </a:t>
            </a:r>
            <a:r>
              <a:rPr lang="en-US" i="1" dirty="0"/>
              <a:t>in 'PAKDD', pp. 410-</a:t>
            </a:r>
            <a:r>
              <a:rPr lang="en-US" i="1" dirty="0" smtClean="0"/>
              <a:t>421</a:t>
            </a:r>
          </a:p>
          <a:p>
            <a:r>
              <a:rPr lang="en-US" dirty="0" err="1"/>
              <a:t>Akoglu</a:t>
            </a:r>
            <a:r>
              <a:rPr lang="en-US" dirty="0"/>
              <a:t>, L.; Tong, H. &amp; </a:t>
            </a:r>
            <a:r>
              <a:rPr lang="en-US" dirty="0" err="1"/>
              <a:t>Koutra</a:t>
            </a:r>
            <a:r>
              <a:rPr lang="en-US" dirty="0"/>
              <a:t>, D. (2015), 'Graph based anomaly detection and description: a survey', </a:t>
            </a:r>
            <a:r>
              <a:rPr lang="en-US" i="1" dirty="0"/>
              <a:t>Data Mining and Knowledge Discovery </a:t>
            </a:r>
            <a:r>
              <a:rPr lang="en-US" b="1" i="1" dirty="0"/>
              <a:t>29(3), 626--688.</a:t>
            </a:r>
          </a:p>
          <a:p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540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Outlierness Metrics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104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Exceptional Model Mining for Relational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0211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EMM approach (</a:t>
            </a:r>
            <a:r>
              <a:rPr lang="en-US" dirty="0" err="1" smtClean="0"/>
              <a:t>Knobbe</a:t>
            </a:r>
            <a:r>
              <a:rPr lang="en-US" dirty="0" smtClean="0"/>
              <a:t> et al. 2011) for subgroup discovery in </a:t>
            </a:r>
            <a:r>
              <a:rPr lang="en-US" dirty="0" err="1" smtClean="0"/>
              <a:t>i.i.d</a:t>
            </a:r>
            <a:r>
              <a:rPr lang="en-US" dirty="0" smtClean="0"/>
              <a:t>.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Fix a model class with parameter vector </a:t>
            </a:r>
            <a:r>
              <a:rPr lang="en-US" b="1" dirty="0" err="1" smtClean="0"/>
              <a:t>θ</a:t>
            </a:r>
            <a:r>
              <a:rPr lang="en-US" b="1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Learn parameters </a:t>
            </a:r>
            <a:r>
              <a:rPr lang="en-US" b="1" dirty="0" err="1" smtClean="0"/>
              <a:t>θ</a:t>
            </a:r>
            <a:r>
              <a:rPr lang="en-US" b="1" baseline="-25000" dirty="0" err="1" smtClean="0"/>
              <a:t>c</a:t>
            </a:r>
            <a:r>
              <a:rPr lang="en-US" dirty="0" smtClean="0"/>
              <a:t> for the entire class.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Learn parameters </a:t>
            </a:r>
            <a:r>
              <a:rPr lang="en-US" b="1" dirty="0" err="1" smtClean="0"/>
              <a:t>θ</a:t>
            </a:r>
            <a:r>
              <a:rPr lang="en-US" b="1" baseline="-25000" dirty="0" err="1" smtClean="0"/>
              <a:t>g</a:t>
            </a:r>
            <a:r>
              <a:rPr lang="en-US" dirty="0" smtClean="0"/>
              <a:t> for a subgroup 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Measure difference between </a:t>
            </a:r>
            <a:r>
              <a:rPr lang="en-US" b="1" dirty="0" err="1" smtClean="0"/>
              <a:t>θ</a:t>
            </a:r>
            <a:r>
              <a:rPr lang="en-US" b="1" baseline="-25000" dirty="0" err="1" smtClean="0"/>
              <a:t>c</a:t>
            </a:r>
            <a:r>
              <a:rPr lang="en-US" b="1" baseline="-25000" dirty="0" smtClean="0"/>
              <a:t> </a:t>
            </a:r>
            <a:r>
              <a:rPr lang="en-US" dirty="0" smtClean="0"/>
              <a:t>and </a:t>
            </a:r>
            <a:r>
              <a:rPr lang="en-US" b="1" dirty="0" err="1" smtClean="0"/>
              <a:t>θ</a:t>
            </a:r>
            <a:r>
              <a:rPr lang="en-US" b="1" baseline="-25000" dirty="0" err="1" smtClean="0"/>
              <a:t>g</a:t>
            </a:r>
            <a:r>
              <a:rPr lang="en-US" b="1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br>
              <a:rPr lang="en-US" b="1" dirty="0" smtClean="0">
                <a:latin typeface="Wingdings"/>
                <a:ea typeface="Wingdings"/>
                <a:cs typeface="Wingdings"/>
                <a:sym typeface="Wingdings"/>
              </a:rPr>
            </a:br>
            <a:r>
              <a:rPr lang="en-US" b="1" dirty="0" smtClean="0">
                <a:ea typeface="Wingdings"/>
                <a:cs typeface="Wingdings"/>
                <a:sym typeface="Wingdings"/>
              </a:rPr>
              <a:t>quality measure for subgroup 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ea typeface="Wingdings"/>
                <a:cs typeface="Wingdings"/>
                <a:sym typeface="Wingdings"/>
              </a:rPr>
              <a:t>For relational data, an individual o = subgroup g of size 1.</a:t>
            </a:r>
          </a:p>
          <a:p>
            <a:pPr marL="788988" lvl="1" indent="-514350"/>
            <a:r>
              <a:rPr lang="en-US" dirty="0">
                <a:ea typeface="Wingdings"/>
                <a:cs typeface="Wingdings"/>
                <a:sym typeface="Wingdings"/>
              </a:rPr>
              <a:t>Compare random individual against target individual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399" y="5690944"/>
            <a:ext cx="6771921" cy="808279"/>
          </a:xfrm>
        </p:spPr>
        <p:txBody>
          <a:bodyPr/>
          <a:lstStyle/>
          <a:p>
            <a:r>
              <a:rPr lang="en-US" dirty="0" err="1"/>
              <a:t>Knobbe</a:t>
            </a:r>
            <a:r>
              <a:rPr lang="en-US" dirty="0"/>
              <a:t>, A.; </a:t>
            </a:r>
            <a:r>
              <a:rPr lang="en-US" dirty="0" err="1"/>
              <a:t>Feelders</a:t>
            </a:r>
            <a:r>
              <a:rPr lang="en-US" dirty="0"/>
              <a:t>, A. &amp; Leman, D. (2011), Exceptional Model </a:t>
            </a:r>
            <a:r>
              <a:rPr lang="en-US" dirty="0" err="1"/>
              <a:t>Mining'Data</a:t>
            </a:r>
            <a:r>
              <a:rPr lang="en-US" dirty="0"/>
              <a:t> Mining: Foundations and Intelligent Paradigms.', Springer </a:t>
            </a:r>
            <a:r>
              <a:rPr lang="en-US" dirty="0" err="1"/>
              <a:t>Verlag</a:t>
            </a:r>
            <a:r>
              <a:rPr lang="en-US" dirty="0"/>
              <a:t>, Heidelberg, </a:t>
            </a:r>
            <a:r>
              <a:rPr lang="en-US" dirty="0" smtClean="0"/>
              <a:t>Germany .</a:t>
            </a:r>
          </a:p>
          <a:p>
            <a:r>
              <a:rPr lang="en-US" dirty="0"/>
              <a:t>“Model-based Outlier Detection for Object-Relational Data”. </a:t>
            </a:r>
            <a:r>
              <a:rPr lang="en-US" dirty="0" err="1"/>
              <a:t>Riahi</a:t>
            </a:r>
            <a:r>
              <a:rPr lang="en-US" dirty="0"/>
              <a:t> and Schulte (2015). IEEE SSCI.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976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277908" y="43030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EMM-Based Outlier Detection for Relational Data</a:t>
            </a:r>
            <a:endParaRPr lang="en-US" dirty="0"/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>
          <a:xfrm>
            <a:off x="295586" y="5913722"/>
            <a:ext cx="7882285" cy="715677"/>
          </a:xfrm>
        </p:spPr>
        <p:txBody>
          <a:bodyPr/>
          <a:lstStyle/>
          <a:p>
            <a:r>
              <a:rPr lang="en-US" dirty="0"/>
              <a:t>“Model-based Outlier Detection for Object-Relational Data”. </a:t>
            </a:r>
            <a:r>
              <a:rPr lang="en-US" dirty="0" err="1"/>
              <a:t>Riahi</a:t>
            </a:r>
            <a:r>
              <a:rPr lang="en-US" dirty="0"/>
              <a:t> and Schulte (2015). IEEE SSCI. </a:t>
            </a:r>
          </a:p>
        </p:txBody>
      </p:sp>
      <p:pic>
        <p:nvPicPr>
          <p:cNvPr id="10" name="Picture 9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004" y="2303066"/>
            <a:ext cx="909071" cy="971542"/>
          </a:xfrm>
          <a:prstGeom prst="rect">
            <a:avLst/>
          </a:prstGeom>
        </p:spPr>
      </p:pic>
      <p:pic>
        <p:nvPicPr>
          <p:cNvPr id="13" name="Picture 12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927" y="2439408"/>
            <a:ext cx="519986" cy="59301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106089" y="1800907"/>
            <a:ext cx="329963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Individual Database</a:t>
            </a:r>
            <a:endParaRPr lang="en-US" sz="2000" dirty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8498" y="5059737"/>
            <a:ext cx="768559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Outlierness Metric (quality measure) = </a:t>
            </a:r>
          </a:p>
          <a:p>
            <a:r>
              <a:rPr lang="en-US" sz="2000" dirty="0" smtClean="0">
                <a:latin typeface="+mn-lt"/>
              </a:rPr>
              <a:t>Measure of dissimilarity between class and individual BN</a:t>
            </a:r>
            <a:br>
              <a:rPr lang="en-US" sz="200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>e.g. KLD, ELD (new)</a:t>
            </a:r>
            <a:endParaRPr lang="en-US" sz="20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4564" y="1800907"/>
            <a:ext cx="317862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Population Database</a:t>
            </a:r>
            <a:endParaRPr lang="en-US" sz="2000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3393" y="4028739"/>
            <a:ext cx="269035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Class Bayesian network </a:t>
            </a:r>
          </a:p>
          <a:p>
            <a:r>
              <a:rPr lang="en-US" sz="2000" dirty="0" smtClean="0">
                <a:latin typeface="+mn-lt"/>
              </a:rPr>
              <a:t>(for random individual)</a:t>
            </a:r>
          </a:p>
        </p:txBody>
      </p:sp>
      <p:sp>
        <p:nvSpPr>
          <p:cNvPr id="19" name="Down Arrow 18"/>
          <p:cNvSpPr/>
          <p:nvPr/>
        </p:nvSpPr>
        <p:spPr>
          <a:xfrm>
            <a:off x="1264234" y="3335911"/>
            <a:ext cx="368610" cy="581678"/>
          </a:xfrm>
          <a:prstGeom prst="downArrow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696014" y="4139187"/>
            <a:ext cx="381149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Individual Bayesian network</a:t>
            </a:r>
          </a:p>
        </p:txBody>
      </p:sp>
      <p:sp>
        <p:nvSpPr>
          <p:cNvPr id="23" name="Down Arrow 22"/>
          <p:cNvSpPr/>
          <p:nvPr/>
        </p:nvSpPr>
        <p:spPr>
          <a:xfrm>
            <a:off x="6235615" y="3296221"/>
            <a:ext cx="368610" cy="581678"/>
          </a:xfrm>
          <a:prstGeom prst="downArrow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772580" y="4736625"/>
            <a:ext cx="2407534" cy="3217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22" idx="2"/>
          </p:cNvCxnSpPr>
          <p:nvPr/>
        </p:nvCxnSpPr>
        <p:spPr>
          <a:xfrm flipH="1">
            <a:off x="4497591" y="4539297"/>
            <a:ext cx="2104170" cy="519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pitt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434" y="2427320"/>
            <a:ext cx="8509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226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234" y="274638"/>
            <a:ext cx="7772400" cy="785629"/>
          </a:xfrm>
        </p:spPr>
        <p:txBody>
          <a:bodyPr/>
          <a:lstStyle/>
          <a:p>
            <a:r>
              <a:rPr lang="en-US" sz="3200" dirty="0" smtClean="0"/>
              <a:t>Example: class and individual Bayesian network parameters</a:t>
            </a:r>
            <a:endParaRPr lang="en-US" sz="32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766107" y="1812055"/>
            <a:ext cx="3468597" cy="1296459"/>
            <a:chOff x="3719423" y="690935"/>
            <a:chExt cx="4167225" cy="1296459"/>
          </a:xfrm>
        </p:grpSpPr>
        <p:sp>
          <p:nvSpPr>
            <p:cNvPr id="3" name="TextBox 2"/>
            <p:cNvSpPr txBox="1"/>
            <p:nvPr/>
          </p:nvSpPr>
          <p:spPr>
            <a:xfrm>
              <a:off x="3719423" y="690935"/>
              <a:ext cx="1442024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gender(A)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933332" y="1587284"/>
              <a:ext cx="178666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ActsIn</a:t>
              </a:r>
              <a:r>
                <a:rPr lang="en-US" sz="2000" dirty="0" smtClean="0">
                  <a:latin typeface="+mn-lt"/>
                </a:rPr>
                <a:t>(A,M)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89392" y="690935"/>
              <a:ext cx="1397256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Drama(M)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7" name="Straight Arrow Connector 6"/>
            <p:cNvCxnSpPr>
              <a:endCxn id="14" idx="0"/>
            </p:cNvCxnSpPr>
            <p:nvPr/>
          </p:nvCxnSpPr>
          <p:spPr>
            <a:xfrm>
              <a:off x="4183316" y="1060267"/>
              <a:ext cx="1643350" cy="52701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5" idx="2"/>
            </p:cNvCxnSpPr>
            <p:nvPr/>
          </p:nvCxnSpPr>
          <p:spPr>
            <a:xfrm flipH="1">
              <a:off x="5697532" y="1091045"/>
              <a:ext cx="1490488" cy="49623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379297" y="1366768"/>
            <a:ext cx="2274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P(gender(A)=M) = 0.5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945866" y="1380395"/>
            <a:ext cx="2274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P(Drama(</a:t>
            </a:r>
            <a:r>
              <a:rPr lang="en-US" dirty="0">
                <a:latin typeface="+mn-lt"/>
              </a:rPr>
              <a:t>M</a:t>
            </a:r>
            <a:r>
              <a:rPr lang="en-US" dirty="0" smtClean="0">
                <a:latin typeface="+mn-lt"/>
              </a:rPr>
              <a:t>)=T) = 0.5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292699"/>
              </p:ext>
            </p:extLst>
          </p:nvPr>
        </p:nvGraphicFramePr>
        <p:xfrm>
          <a:off x="5055561" y="1161949"/>
          <a:ext cx="3738520" cy="26720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25506"/>
                <a:gridCol w="1201676"/>
                <a:gridCol w="16113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</a:p>
                    <a:p>
                      <a:r>
                        <a:rPr lang="en-US" dirty="0" smtClean="0"/>
                        <a:t>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Drama(M)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Cond.</a:t>
                      </a:r>
                      <a:r>
                        <a:rPr lang="en-US" baseline="0" dirty="0" smtClean="0"/>
                        <a:t> Prob. </a:t>
                      </a:r>
                    </a:p>
                    <a:p>
                      <a:r>
                        <a:rPr lang="en-US" baseline="0" dirty="0" smtClean="0"/>
                        <a:t>of </a:t>
                      </a:r>
                    </a:p>
                    <a:p>
                      <a:r>
                        <a:rPr lang="en-US" dirty="0" err="1" smtClean="0"/>
                        <a:t>ActsIn</a:t>
                      </a:r>
                      <a:r>
                        <a:rPr lang="en-US" dirty="0" smtClean="0"/>
                        <a:t>(A,M)=T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725237" y="4463341"/>
            <a:ext cx="3357731" cy="1296459"/>
            <a:chOff x="3719423" y="690935"/>
            <a:chExt cx="4167227" cy="1296459"/>
          </a:xfrm>
        </p:grpSpPr>
        <p:sp>
          <p:nvSpPr>
            <p:cNvPr id="23" name="TextBox 22"/>
            <p:cNvSpPr txBox="1"/>
            <p:nvPr/>
          </p:nvSpPr>
          <p:spPr>
            <a:xfrm>
              <a:off x="3719423" y="690935"/>
              <a:ext cx="2201314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gender(</a:t>
              </a:r>
              <a:r>
                <a:rPr lang="en-US" sz="2000" dirty="0" err="1" smtClean="0">
                  <a:latin typeface="+mn-lt"/>
                </a:rPr>
                <a:t>BradPitt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547988" y="1587284"/>
              <a:ext cx="2460634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ActsIn</a:t>
              </a:r>
              <a:r>
                <a:rPr lang="en-US" sz="2000" dirty="0" smtClean="0">
                  <a:latin typeface="+mn-lt"/>
                </a:rPr>
                <a:t>(</a:t>
              </a:r>
              <a:r>
                <a:rPr lang="en-US" sz="2000" dirty="0" err="1" smtClean="0">
                  <a:latin typeface="+mn-lt"/>
                </a:rPr>
                <a:t>BradPitt,M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225148" y="690935"/>
              <a:ext cx="1661502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Drama(M)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26" name="Straight Arrow Connector 25"/>
            <p:cNvCxnSpPr>
              <a:endCxn id="24" idx="0"/>
            </p:cNvCxnSpPr>
            <p:nvPr/>
          </p:nvCxnSpPr>
          <p:spPr>
            <a:xfrm>
              <a:off x="4183315" y="1060267"/>
              <a:ext cx="1594991" cy="52701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5" idx="2"/>
            </p:cNvCxnSpPr>
            <p:nvPr/>
          </p:nvCxnSpPr>
          <p:spPr>
            <a:xfrm flipH="1">
              <a:off x="5697533" y="1091045"/>
              <a:ext cx="1358365" cy="49623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101486" y="4033106"/>
            <a:ext cx="2642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P(gender(</a:t>
            </a:r>
            <a:r>
              <a:rPr lang="en-US" dirty="0" err="1" smtClean="0">
                <a:latin typeface="+mn-lt"/>
              </a:rPr>
              <a:t>bradPitt</a:t>
            </a:r>
            <a:r>
              <a:rPr lang="en-US" dirty="0" smtClean="0">
                <a:latin typeface="+mn-lt"/>
              </a:rPr>
              <a:t>)=M) = 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744218" y="4018054"/>
            <a:ext cx="2274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P(Drama(</a:t>
            </a:r>
            <a:r>
              <a:rPr lang="en-US" dirty="0">
                <a:latin typeface="+mn-lt"/>
              </a:rPr>
              <a:t>M</a:t>
            </a:r>
            <a:r>
              <a:rPr lang="en-US" dirty="0" smtClean="0">
                <a:latin typeface="+mn-lt"/>
              </a:rPr>
              <a:t>)=T) = 0.5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72311"/>
              </p:ext>
            </p:extLst>
          </p:nvPr>
        </p:nvGraphicFramePr>
        <p:xfrm>
          <a:off x="4891695" y="4064736"/>
          <a:ext cx="3902385" cy="1656079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71304"/>
                <a:gridCol w="996845"/>
                <a:gridCol w="17342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</a:p>
                    <a:p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bradPitt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Drama</a:t>
                      </a:r>
                    </a:p>
                    <a:p>
                      <a:r>
                        <a:rPr lang="en-US" dirty="0" smtClean="0"/>
                        <a:t>(M)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Cond.</a:t>
                      </a:r>
                      <a:r>
                        <a:rPr lang="en-US" baseline="0" dirty="0" smtClean="0"/>
                        <a:t> Prob. </a:t>
                      </a:r>
                    </a:p>
                    <a:p>
                      <a:r>
                        <a:rPr lang="en-US" baseline="0" dirty="0" smtClean="0"/>
                        <a:t>of </a:t>
                      </a:r>
                    </a:p>
                    <a:p>
                      <a:r>
                        <a:rPr lang="en-US" dirty="0" err="1" smtClean="0"/>
                        <a:t>ActsIn</a:t>
                      </a:r>
                      <a:r>
                        <a:rPr lang="en-US" dirty="0" smtClean="0"/>
                        <a:t>(A,M)=T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5132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Outlierness Metric = </a:t>
            </a:r>
            <a:br>
              <a:rPr lang="en-US" dirty="0" smtClean="0"/>
            </a:br>
            <a:r>
              <a:rPr lang="en-US" dirty="0" smtClean="0"/>
              <a:t>Kulback-Leibler Divergence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58763" y="3126018"/>
            <a:ext cx="7772400" cy="242349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where</a:t>
            </a:r>
          </a:p>
          <a:p>
            <a:r>
              <a:rPr lang="en-US" dirty="0" err="1" smtClean="0"/>
              <a:t>B</a:t>
            </a:r>
            <a:r>
              <a:rPr lang="en-US" baseline="-25000" dirty="0" err="1" smtClean="0"/>
              <a:t>c</a:t>
            </a:r>
            <a:r>
              <a:rPr lang="en-US" dirty="0" smtClean="0"/>
              <a:t> </a:t>
            </a:r>
            <a:r>
              <a:rPr lang="en-US" dirty="0"/>
              <a:t>models the class database distribution</a:t>
            </a:r>
          </a:p>
          <a:p>
            <a:r>
              <a:rPr lang="en-US" dirty="0" smtClean="0"/>
              <a:t>B</a:t>
            </a:r>
            <a:r>
              <a:rPr lang="en-US" baseline="-25000" dirty="0" smtClean="0"/>
              <a:t>o</a:t>
            </a:r>
            <a:r>
              <a:rPr lang="en-US" dirty="0" smtClean="0"/>
              <a:t> model the individual database distribution D</a:t>
            </a:r>
            <a:r>
              <a:rPr lang="en-US" baseline="-25000" dirty="0" smtClean="0"/>
              <a:t>o</a:t>
            </a:r>
          </a:p>
          <a:p>
            <a:r>
              <a:rPr lang="en-US" dirty="0"/>
              <a:t>Assuming that P</a:t>
            </a:r>
            <a:r>
              <a:rPr lang="en-US" baseline="-25000" dirty="0"/>
              <a:t>B</a:t>
            </a:r>
            <a:r>
              <a:rPr lang="en-US" baseline="-30000" dirty="0"/>
              <a:t>o</a:t>
            </a:r>
            <a:r>
              <a:rPr lang="en-US" dirty="0"/>
              <a:t>=P</a:t>
            </a:r>
            <a:r>
              <a:rPr lang="en-US" baseline="-25000" dirty="0"/>
              <a:t>D</a:t>
            </a:r>
            <a:r>
              <a:rPr lang="en-US" baseline="-30000" dirty="0"/>
              <a:t>o</a:t>
            </a:r>
            <a:r>
              <a:rPr lang="en-US" dirty="0"/>
              <a:t> (MLE estimation), the KLD is the individual data log-likelihood ratio: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2745789"/>
              </p:ext>
            </p:extLst>
          </p:nvPr>
        </p:nvGraphicFramePr>
        <p:xfrm>
          <a:off x="494290" y="5457343"/>
          <a:ext cx="408146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6" name="Equation" r:id="rId4" imgW="2260600" imgH="215900" progId="Equation.3">
                  <p:embed/>
                </p:oleObj>
              </mc:Choice>
              <mc:Fallback>
                <p:oleObj name="Equation" r:id="rId4" imgW="22606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290" y="5457343"/>
                        <a:ext cx="4081462" cy="4302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3302918"/>
              </p:ext>
            </p:extLst>
          </p:nvPr>
        </p:nvGraphicFramePr>
        <p:xfrm>
          <a:off x="411163" y="1852613"/>
          <a:ext cx="8462962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7" name="Equation" r:id="rId6" imgW="4686300" imgH="698500" progId="Equation.3">
                  <p:embed/>
                </p:oleObj>
              </mc:Choice>
              <mc:Fallback>
                <p:oleObj name="Equation" r:id="rId6" imgW="46863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63" y="1852613"/>
                        <a:ext cx="8462962" cy="13938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1555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Brad Pitt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95528125"/>
              </p:ext>
            </p:extLst>
          </p:nvPr>
        </p:nvGraphicFramePr>
        <p:xfrm>
          <a:off x="411728" y="1633017"/>
          <a:ext cx="7894989" cy="932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343"/>
                <a:gridCol w="1110343"/>
                <a:gridCol w="1110343"/>
                <a:gridCol w="1110343"/>
                <a:gridCol w="1125426"/>
                <a:gridCol w="1217848"/>
                <a:gridCol w="1110343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gender(A)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individual joint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individual cond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class cond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ln(ind.cond.)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ln(class cond.)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KLD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0.69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492348"/>
              </p:ext>
            </p:extLst>
          </p:nvPr>
        </p:nvGraphicFramePr>
        <p:xfrm>
          <a:off x="220372" y="2891967"/>
          <a:ext cx="8695854" cy="2048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522"/>
                <a:gridCol w="874348"/>
                <a:gridCol w="907318"/>
                <a:gridCol w="874348"/>
                <a:gridCol w="874348"/>
                <a:gridCol w="874348"/>
                <a:gridCol w="1125426"/>
                <a:gridCol w="1217848"/>
                <a:gridCol w="874348"/>
              </a:tblGrid>
              <a:tr h="495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ActsIn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(A,M)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gender(A)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Drama(M)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individual joint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individual cond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class cond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ln(ind.cond.)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ln(class cond.)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KLD</a:t>
                      </a:r>
                    </a:p>
                  </a:txBody>
                  <a:tcPr marL="12700" marR="12700" marT="12700" marB="0" anchor="b"/>
                </a:tc>
              </a:tr>
              <a:tr h="495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1/2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0.35</a:t>
                      </a:r>
                    </a:p>
                  </a:txBody>
                  <a:tcPr marL="12700" marR="12700" marT="12700" marB="0" anchor="b"/>
                </a:tc>
              </a:tr>
              <a:tr h="495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</a:tr>
              <a:tr h="495699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0.35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11728" y="5199313"/>
            <a:ext cx="7869132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n-lt"/>
              </a:rPr>
              <a:t>total KLD = 0.69 + 0.35 = 1.04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n-lt"/>
              </a:rPr>
              <a:t>KLD for Drama(M) = 0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n-lt"/>
              </a:rPr>
              <a:t>omitted rows with individual probability = 0 </a:t>
            </a:r>
          </a:p>
        </p:txBody>
      </p:sp>
    </p:spTree>
    <p:extLst>
      <p:ext uri="{BB962C8B-B14F-4D97-AF65-F5344CB8AC3E}">
        <p14:creationId xmlns:p14="http://schemas.microsoft.com/office/powerpoint/2010/main" val="358893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</a:t>
            </a:r>
            <a:r>
              <a:rPr lang="en-US" smtClean="0"/>
              <a:t>Information Decomposition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988" y="1417638"/>
            <a:ext cx="84858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The interpretability of the metric can be increased by a </a:t>
            </a:r>
            <a:r>
              <a:rPr lang="en-US" sz="2400" dirty="0" smtClean="0">
                <a:latin typeface="+mn-lt"/>
                <a:hlinkClick r:id="rId3"/>
              </a:rPr>
              <a:t>mutual information </a:t>
            </a:r>
            <a:r>
              <a:rPr lang="en-US" sz="2400" dirty="0" smtClean="0">
                <a:latin typeface="+mn-lt"/>
              </a:rPr>
              <a:t>decomposition of KLD </a:t>
            </a:r>
          </a:p>
        </p:txBody>
      </p:sp>
      <p:graphicFrame>
        <p:nvGraphicFramePr>
          <p:cNvPr id="9" name="Content Placeholder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489646"/>
              </p:ext>
            </p:extLst>
          </p:nvPr>
        </p:nvGraphicFramePr>
        <p:xfrm>
          <a:off x="280987" y="3262215"/>
          <a:ext cx="8764867" cy="1494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0" name="Equation" r:id="rId4" imgW="6184900" imgH="1054100" progId="Equation.3">
                  <p:embed/>
                </p:oleObj>
              </mc:Choice>
              <mc:Fallback>
                <p:oleObj name="Equation" r:id="rId4" imgW="6184900" imgH="1054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0987" y="3262215"/>
                        <a:ext cx="8764867" cy="14945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029529" y="2501515"/>
            <a:ext cx="5657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KLD wrt marginal single-variable distributions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572606" y="2963180"/>
            <a:ext cx="7697" cy="5004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66173" y="4756726"/>
            <a:ext cx="36067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lift of parent condition </a:t>
            </a:r>
            <a:br>
              <a:rPr lang="en-US" sz="200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>in individual distribution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52779" y="4779815"/>
            <a:ext cx="3021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lift of parent condition </a:t>
            </a:r>
            <a:br>
              <a:rPr lang="en-US" sz="200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>in class distribution 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7004242" y="4610485"/>
            <a:ext cx="0" cy="2770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341091" y="4610485"/>
            <a:ext cx="0" cy="2770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0987" y="5503333"/>
            <a:ext cx="84058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n-lt"/>
              </a:rPr>
              <a:t>The first sum measures single-variable distribution difference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+mn-lt"/>
              </a:rPr>
              <a:t>The second sum measures difference in strength of associations</a:t>
            </a:r>
            <a:endParaRPr lang="en-US" sz="24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2909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ELD = Expected Log-Distance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12725" y="1694524"/>
            <a:ext cx="7772400" cy="1410477"/>
          </a:xfrm>
        </p:spPr>
        <p:txBody>
          <a:bodyPr/>
          <a:lstStyle/>
          <a:p>
            <a:r>
              <a:rPr lang="en-US" dirty="0" smtClean="0"/>
              <a:t>A problem with KLD: some log ratios are positive, some negative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/>
              <a:t> cancelling of differences, reduces power</a:t>
            </a:r>
          </a:p>
          <a:p>
            <a:r>
              <a:rPr lang="en-US" dirty="0"/>
              <a:t>Can fix by taking log-distances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8" name="Content Placeholder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1487007"/>
              </p:ext>
            </p:extLst>
          </p:nvPr>
        </p:nvGraphicFramePr>
        <p:xfrm>
          <a:off x="280987" y="3262215"/>
          <a:ext cx="8764867" cy="1494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" name="Equation" r:id="rId3" imgW="6184900" imgH="1054100" progId="Equation.3">
                  <p:embed/>
                </p:oleObj>
              </mc:Choice>
              <mc:Fallback>
                <p:oleObj name="Equation" r:id="rId3" imgW="6184900" imgH="1054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0987" y="3262215"/>
                        <a:ext cx="8764867" cy="14945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6557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636" y="274638"/>
            <a:ext cx="7772400" cy="1143000"/>
          </a:xfrm>
        </p:spPr>
        <p:txBody>
          <a:bodyPr/>
          <a:lstStyle/>
          <a:p>
            <a:r>
              <a:rPr lang="en-US" dirty="0" smtClean="0"/>
              <a:t>Two Types of Outliers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Feature Outlier: unusual distribution over </a:t>
            </a:r>
            <a:r>
              <a:rPr lang="en-US" sz="2800" i="1" dirty="0" smtClean="0"/>
              <a:t>single attribute </a:t>
            </a:r>
            <a:r>
              <a:rPr lang="en-US" sz="2800" dirty="0" smtClean="0"/>
              <a:t>in isolation</a:t>
            </a:r>
          </a:p>
          <a:p>
            <a:pPr lvl="1"/>
            <a:r>
              <a:rPr lang="en-US" dirty="0" err="1" smtClean="0"/>
              <a:t>DribbleEfficiency</a:t>
            </a:r>
            <a:endParaRPr lang="en-US" dirty="0" smtClean="0"/>
          </a:p>
          <a:p>
            <a:r>
              <a:rPr lang="en-US" sz="2800" dirty="0" smtClean="0"/>
              <a:t>Correlation Outlier: unusual relevance of parent for children (mutual information, lift)</a:t>
            </a:r>
          </a:p>
          <a:p>
            <a:pPr lvl="1"/>
            <a:r>
              <a:rPr lang="en-US" dirty="0" err="1" smtClean="0"/>
              <a:t>DribbleEfficiency</a:t>
            </a:r>
            <a:r>
              <a:rPr lang="en-US" dirty="0" smtClean="0"/>
              <a:t> 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ym typeface="Wingdings"/>
              </a:rPr>
              <a:t> </a:t>
            </a:r>
            <a:r>
              <a:rPr lang="en-US" dirty="0" smtClean="0"/>
              <a:t>Win</a:t>
            </a:r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975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277908" y="43030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Profile-Based Outlier Detection for Relational Data</a:t>
            </a:r>
            <a:endParaRPr lang="en-US" dirty="0"/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>
          <a:xfrm>
            <a:off x="295586" y="5913722"/>
            <a:ext cx="7882285" cy="715677"/>
          </a:xfrm>
        </p:spPr>
        <p:txBody>
          <a:bodyPr/>
          <a:lstStyle/>
          <a:p>
            <a:r>
              <a:rPr lang="en-US" dirty="0" err="1" smtClean="0"/>
              <a:t>Maervoet</a:t>
            </a:r>
            <a:r>
              <a:rPr lang="en-US" dirty="0"/>
              <a:t>, J.; </a:t>
            </a:r>
            <a:r>
              <a:rPr lang="en-US" dirty="0" err="1"/>
              <a:t>Vens</a:t>
            </a:r>
            <a:r>
              <a:rPr lang="en-US" dirty="0"/>
              <a:t>, C.; </a:t>
            </a:r>
            <a:r>
              <a:rPr lang="en-US" dirty="0" err="1"/>
              <a:t>Vanden</a:t>
            </a:r>
            <a:r>
              <a:rPr lang="en-US" dirty="0"/>
              <a:t> </a:t>
            </a:r>
            <a:r>
              <a:rPr lang="en-US" dirty="0" err="1"/>
              <a:t>Berghe</a:t>
            </a:r>
            <a:r>
              <a:rPr lang="en-US" dirty="0"/>
              <a:t>, G.; </a:t>
            </a:r>
            <a:r>
              <a:rPr lang="en-US" dirty="0" err="1"/>
              <a:t>Blockeel</a:t>
            </a:r>
            <a:r>
              <a:rPr lang="en-US" dirty="0"/>
              <a:t>, H. &amp; De </a:t>
            </a:r>
            <a:r>
              <a:rPr lang="en-US" dirty="0" err="1"/>
              <a:t>Causmaecker</a:t>
            </a:r>
            <a:r>
              <a:rPr lang="en-US" dirty="0"/>
              <a:t>, P. (2012), 'Outlier Detection in Relational Data: A Case Study in Geographical Information Systems', </a:t>
            </a:r>
            <a:r>
              <a:rPr lang="en-US" i="1" dirty="0"/>
              <a:t>Expert Systems With Applications </a:t>
            </a:r>
            <a:r>
              <a:rPr lang="en-US" b="1" i="1" dirty="0"/>
              <a:t>39(5), </a:t>
            </a:r>
            <a:r>
              <a:rPr lang="en-US" b="1" i="1" dirty="0" smtClean="0"/>
              <a:t>4718—4728.</a:t>
            </a:r>
            <a:endParaRPr lang="en-US" dirty="0"/>
          </a:p>
        </p:txBody>
      </p:sp>
      <p:pic>
        <p:nvPicPr>
          <p:cNvPr id="10" name="Picture 9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67" y="3017486"/>
            <a:ext cx="909071" cy="971542"/>
          </a:xfrm>
          <a:prstGeom prst="rect">
            <a:avLst/>
          </a:prstGeom>
        </p:spPr>
      </p:pic>
      <p:pic>
        <p:nvPicPr>
          <p:cNvPr id="13" name="Picture 12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574" y="3206748"/>
            <a:ext cx="519986" cy="59301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608031" y="1743693"/>
            <a:ext cx="4213281" cy="11387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Individual Database</a:t>
            </a:r>
            <a:br>
              <a:rPr lang="en-US" sz="2400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>Profile, Interpretation, </a:t>
            </a:r>
            <a:r>
              <a:rPr lang="en-US" sz="2400" dirty="0" err="1" smtClean="0">
                <a:latin typeface="+mn-lt"/>
              </a:rPr>
              <a:t>egonet</a:t>
            </a:r>
            <a:r>
              <a:rPr lang="en-US" sz="2400" dirty="0" smtClean="0">
                <a:latin typeface="+mn-lt"/>
              </a:rPr>
              <a:t> </a:t>
            </a:r>
            <a:br>
              <a:rPr lang="en-US" sz="240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>e.g. Brad Pitt’s movies</a:t>
            </a:r>
            <a:endParaRPr lang="en-US" sz="20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4564" y="1858120"/>
            <a:ext cx="317862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Population Database</a:t>
            </a:r>
            <a:br>
              <a:rPr lang="en-US" sz="2400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>e.g. IMDB</a:t>
            </a:r>
            <a:endParaRPr lang="en-US" sz="2400" dirty="0">
              <a:latin typeface="+mn-lt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690671" y="3337885"/>
            <a:ext cx="806920" cy="33074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90202" y="4347581"/>
            <a:ext cx="6600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Goal: Identify </a:t>
            </a:r>
            <a:r>
              <a:rPr lang="en-US" sz="2800" u="sng" dirty="0" smtClean="0">
                <a:latin typeface="+mn-lt"/>
              </a:rPr>
              <a:t>exceptional individual databases</a:t>
            </a:r>
          </a:p>
        </p:txBody>
      </p:sp>
      <p:pic>
        <p:nvPicPr>
          <p:cNvPr id="11" name="Picture 10" descr="pitt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530" y="3166123"/>
            <a:ext cx="8509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251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Edin</a:t>
            </a:r>
            <a:r>
              <a:rPr lang="en-US" dirty="0" smtClean="0"/>
              <a:t> </a:t>
            </a:r>
            <a:r>
              <a:rPr lang="en-US" dirty="0" err="1" smtClean="0"/>
              <a:t>Dzeko</a:t>
            </a:r>
            <a:r>
              <a:rPr lang="en-US" dirty="0" smtClean="0"/>
              <a:t>, </a:t>
            </a:r>
            <a:r>
              <a:rPr lang="en-US" dirty="0" err="1" smtClean="0"/>
              <a:t>Marginals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Data are from Premier League Season 2011-2012.</a:t>
            </a:r>
          </a:p>
          <a:p>
            <a:r>
              <a:rPr lang="en-US" sz="2800" dirty="0" smtClean="0"/>
              <a:t>Low Dribble Efficiency in 16% of his matches.</a:t>
            </a:r>
          </a:p>
          <a:p>
            <a:r>
              <a:rPr lang="en-US" sz="2800" dirty="0" smtClean="0"/>
              <a:t>Random Striker: Low DE in 50% of matches.</a:t>
            </a:r>
          </a:p>
          <a:p>
            <a:r>
              <a:rPr lang="en-US" sz="2800" dirty="0" smtClean="0"/>
              <a:t>ELD contribution for marginal sum:</a:t>
            </a:r>
            <a:br>
              <a:rPr lang="en-US" sz="2800" dirty="0" smtClean="0"/>
            </a:br>
            <a:r>
              <a:rPr lang="en-US" sz="2800" dirty="0" smtClean="0"/>
              <a:t>16% x |</a:t>
            </a:r>
            <a:r>
              <a:rPr lang="en-US" sz="2800" dirty="0" err="1" smtClean="0"/>
              <a:t>ln</a:t>
            </a:r>
            <a:r>
              <a:rPr lang="en-US" sz="2800" dirty="0" smtClean="0"/>
              <a:t>(16%/50%)| = 0.18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63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Edin</a:t>
            </a:r>
            <a:r>
              <a:rPr lang="en-US" dirty="0" smtClean="0"/>
              <a:t> </a:t>
            </a:r>
            <a:r>
              <a:rPr lang="en-US" dirty="0" err="1" smtClean="0"/>
              <a:t>Dzeko</a:t>
            </a:r>
            <a:r>
              <a:rPr lang="en-US" dirty="0" smtClean="0"/>
              <a:t>, Associations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65194"/>
            <a:ext cx="7772400" cy="4936185"/>
          </a:xfrm>
        </p:spPr>
        <p:txBody>
          <a:bodyPr/>
          <a:lstStyle/>
          <a:p>
            <a:r>
              <a:rPr lang="en-US" sz="2800" dirty="0" smtClean="0"/>
              <a:t>Association: </a:t>
            </a:r>
            <a:r>
              <a:rPr lang="en-US" sz="2800" dirty="0" err="1" smtClean="0"/>
              <a:t>Shotefficiency</a:t>
            </a:r>
            <a:r>
              <a:rPr lang="en-US" sz="2800" dirty="0" smtClean="0"/>
              <a:t> = high, </a:t>
            </a:r>
            <a:r>
              <a:rPr lang="en-US" sz="2800" dirty="0" err="1" smtClean="0"/>
              <a:t>TackleEfficiency</a:t>
            </a:r>
            <a:r>
              <a:rPr lang="en-US" sz="2800" dirty="0" smtClean="0"/>
              <a:t> = medium </a:t>
            </a:r>
            <a:r>
              <a:rPr lang="en-US" sz="28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 err="1" smtClean="0"/>
              <a:t>DribbleEffiency</a:t>
            </a:r>
            <a:r>
              <a:rPr lang="en-US" sz="2800" dirty="0" smtClean="0"/>
              <a:t> = low</a:t>
            </a:r>
            <a:endParaRPr lang="en-US" sz="2800" dirty="0"/>
          </a:p>
          <a:p>
            <a:r>
              <a:rPr lang="en-US" sz="2800" dirty="0" smtClean="0"/>
              <a:t>For </a:t>
            </a:r>
            <a:r>
              <a:rPr lang="en-US" sz="2800" dirty="0" err="1" smtClean="0"/>
              <a:t>Edin</a:t>
            </a:r>
            <a:r>
              <a:rPr lang="en-US" sz="2800" dirty="0" smtClean="0"/>
              <a:t> </a:t>
            </a:r>
            <a:r>
              <a:rPr lang="en-US" sz="2800" dirty="0" err="1" smtClean="0"/>
              <a:t>Dzeko</a:t>
            </a:r>
            <a:r>
              <a:rPr lang="en-US" sz="2800" dirty="0" smtClean="0"/>
              <a:t>:</a:t>
            </a:r>
          </a:p>
          <a:p>
            <a:pPr lvl="1"/>
            <a:r>
              <a:rPr lang="en-US" dirty="0" smtClean="0"/>
              <a:t>confidence = 50%</a:t>
            </a:r>
          </a:p>
          <a:p>
            <a:pPr lvl="1"/>
            <a:r>
              <a:rPr lang="en-US" dirty="0" smtClean="0"/>
              <a:t>lift = ln(50%/16%)=1.13</a:t>
            </a:r>
            <a:endParaRPr lang="en-US" dirty="0"/>
          </a:p>
          <a:p>
            <a:pPr lvl="1"/>
            <a:r>
              <a:rPr lang="en-US" dirty="0" smtClean="0"/>
              <a:t>support (joint </a:t>
            </a:r>
            <a:r>
              <a:rPr lang="en-US" dirty="0" err="1" smtClean="0"/>
              <a:t>prob</a:t>
            </a:r>
            <a:r>
              <a:rPr lang="en-US" dirty="0" smtClean="0"/>
              <a:t>) = </a:t>
            </a:r>
            <a:r>
              <a:rPr lang="en-US" dirty="0"/>
              <a:t>6</a:t>
            </a:r>
            <a:r>
              <a:rPr lang="en-US" dirty="0" smtClean="0"/>
              <a:t>%</a:t>
            </a:r>
          </a:p>
          <a:p>
            <a:r>
              <a:rPr lang="en-US" sz="2800" dirty="0" smtClean="0"/>
              <a:t>For random striker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onfidence = 38%</a:t>
            </a:r>
          </a:p>
          <a:p>
            <a:pPr lvl="1"/>
            <a:r>
              <a:rPr lang="en-US" dirty="0"/>
              <a:t>lift = ln(38%/50%) =-0.27 </a:t>
            </a:r>
            <a:endParaRPr lang="en-US" dirty="0" smtClean="0"/>
          </a:p>
          <a:p>
            <a:r>
              <a:rPr lang="en-US" dirty="0" smtClean="0"/>
              <a:t>ELD contribution for association</a:t>
            </a:r>
            <a:br>
              <a:rPr lang="en-US" dirty="0" smtClean="0"/>
            </a:br>
            <a:r>
              <a:rPr lang="en-US" dirty="0" smtClean="0"/>
              <a:t>10% x |1.13-(-0.27)|= </a:t>
            </a:r>
            <a:r>
              <a:rPr lang="en-US" dirty="0"/>
              <a:t>6</a:t>
            </a:r>
            <a:r>
              <a:rPr lang="en-US" dirty="0" smtClean="0"/>
              <a:t>% x 1.14 = 0.068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399" y="6172200"/>
            <a:ext cx="4104025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511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754" y="274638"/>
            <a:ext cx="7772400" cy="1143000"/>
          </a:xfrm>
        </p:spPr>
        <p:txBody>
          <a:bodyPr/>
          <a:lstStyle/>
          <a:p>
            <a:r>
              <a:rPr lang="en-CA" dirty="0" smtClean="0"/>
              <a:t>Evaluation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Use precision as evaluation metric</a:t>
            </a:r>
          </a:p>
          <a:p>
            <a:pPr lvl="1"/>
            <a:r>
              <a:rPr lang="en-US" dirty="0" smtClean="0"/>
              <a:t>Set the percentages of outliers to be 1% and 5%.</a:t>
            </a:r>
          </a:p>
          <a:p>
            <a:pPr lvl="1"/>
            <a:r>
              <a:rPr lang="en-US" dirty="0" smtClean="0"/>
              <a:t>How many outliers were correctly recognized</a:t>
            </a:r>
          </a:p>
          <a:p>
            <a:r>
              <a:rPr lang="en-US" sz="2800" dirty="0" smtClean="0"/>
              <a:t>Similar results with AUC, recall.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5768975"/>
            <a:ext cx="7924800" cy="501649"/>
          </a:xfrm>
        </p:spPr>
        <p:txBody>
          <a:bodyPr/>
          <a:lstStyle/>
          <a:p>
            <a:r>
              <a:rPr lang="en-US" dirty="0" err="1"/>
              <a:t>Gao</a:t>
            </a:r>
            <a:r>
              <a:rPr lang="en-US" dirty="0"/>
              <a:t>, J.; Liang, F.; Fan, W.; Wang, C.; Sun, Y. &amp; Han, J. (2010), On Community Outliers and Their Efficient Detection in Information Networks, </a:t>
            </a:r>
            <a:r>
              <a:rPr lang="en-US" i="1" dirty="0"/>
              <a:t>in </a:t>
            </a:r>
            <a:r>
              <a:rPr lang="en-US" dirty="0" smtClean="0"/>
              <a:t>‘SIGKDD, pp</a:t>
            </a:r>
            <a:r>
              <a:rPr lang="en-US" dirty="0"/>
              <a:t>. 813--822.</a:t>
            </a:r>
          </a:p>
        </p:txBody>
      </p:sp>
    </p:spTree>
    <p:extLst>
      <p:ext uri="{BB962C8B-B14F-4D97-AF65-F5344CB8AC3E}">
        <p14:creationId xmlns:p14="http://schemas.microsoft.com/office/powerpoint/2010/main" val="2077690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 Compared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Outlierness metrics</a:t>
            </a:r>
          </a:p>
          <a:p>
            <a:pPr lvl="1"/>
            <a:r>
              <a:rPr lang="en-US"/>
              <a:t>KLD</a:t>
            </a:r>
          </a:p>
          <a:p>
            <a:pPr lvl="1"/>
            <a:r>
              <a:rPr lang="en-US"/>
              <a:t>|KLD|: replace log-differences by log-distances</a:t>
            </a:r>
          </a:p>
          <a:p>
            <a:pPr lvl="1"/>
            <a:r>
              <a:rPr lang="en-US"/>
              <a:t>ELD</a:t>
            </a:r>
          </a:p>
          <a:p>
            <a:pPr lvl="1"/>
            <a:r>
              <a:rPr lang="en-US"/>
              <a:t>LOG = -log-likelihood of generic class model on individual database</a:t>
            </a:r>
          </a:p>
          <a:p>
            <a:pPr lvl="1"/>
            <a:r>
              <a:rPr lang="en-US"/>
              <a:t>FD: |KLD| with respect to marginals only</a:t>
            </a:r>
          </a:p>
          <a:p>
            <a:r>
              <a:rPr lang="en-US"/>
              <a:t>Aggregation Methods</a:t>
            </a:r>
          </a:p>
          <a:p>
            <a:pPr marL="776288" lvl="1" indent="-457200">
              <a:buFont typeface="+mj-lt"/>
              <a:buAutoNum type="arabicPeriod"/>
            </a:pPr>
            <a:r>
              <a:rPr lang="en-US"/>
              <a:t>Use counts of single feature values to form data matrix</a:t>
            </a:r>
          </a:p>
          <a:p>
            <a:pPr marL="776288" lvl="1" indent="-457200">
              <a:buFont typeface="+mj-lt"/>
              <a:buAutoNum type="arabicPeriod"/>
            </a:pPr>
            <a:r>
              <a:rPr lang="en-US"/>
              <a:t>Apply standard single-table methods (LOF, KNN, OutRank) </a:t>
            </a:r>
          </a:p>
          <a:p>
            <a:endParaRPr lang="en-US"/>
          </a:p>
          <a:p>
            <a:pPr lvl="1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78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67350" y="170051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Synthetic Datasets</a:t>
            </a:r>
            <a:endParaRPr lang="en-US" dirty="0"/>
          </a:p>
        </p:txBody>
      </p:sp>
      <p:sp>
        <p:nvSpPr>
          <p:cNvPr id="169" name="Content Placeholder 2"/>
          <p:cNvSpPr>
            <a:spLocks noGrp="1"/>
          </p:cNvSpPr>
          <p:nvPr>
            <p:ph idx="1"/>
          </p:nvPr>
        </p:nvSpPr>
        <p:spPr>
          <a:xfrm>
            <a:off x="188262" y="1278964"/>
            <a:ext cx="8229600" cy="764990"/>
          </a:xfrm>
        </p:spPr>
        <p:txBody>
          <a:bodyPr>
            <a:noAutofit/>
          </a:bodyPr>
          <a:lstStyle/>
          <a:p>
            <a:r>
              <a:rPr lang="en-US" sz="2400" dirty="0" smtClean="0"/>
              <a:t>Synthetic Datasets: Should be easy! </a:t>
            </a:r>
          </a:p>
          <a:p>
            <a:r>
              <a:rPr lang="en-US" sz="2400" dirty="0" smtClean="0"/>
              <a:t>Two Features per player per match</a:t>
            </a:r>
          </a:p>
          <a:p>
            <a:r>
              <a:rPr lang="en-US" sz="2400" dirty="0"/>
              <a:t>Samples below</a:t>
            </a:r>
            <a:endParaRPr lang="en-US" sz="2400" dirty="0" smtClean="0"/>
          </a:p>
          <a:p>
            <a:endParaRPr lang="en-US" sz="2400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070872"/>
              </p:ext>
            </p:extLst>
          </p:nvPr>
        </p:nvGraphicFramePr>
        <p:xfrm>
          <a:off x="228601" y="2650201"/>
          <a:ext cx="3995666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069"/>
                <a:gridCol w="906780"/>
                <a:gridCol w="1686817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high correlation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ShotEff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 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Normal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Outlier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2" name="Table 1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244511"/>
              </p:ext>
            </p:extLst>
          </p:nvPr>
        </p:nvGraphicFramePr>
        <p:xfrm>
          <a:off x="4648200" y="2650201"/>
          <a:ext cx="3995666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069"/>
                <a:gridCol w="906780"/>
                <a:gridCol w="1686817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low correlation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ShotEff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 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Normal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Outlier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081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524" y="319461"/>
            <a:ext cx="7772400" cy="1143000"/>
          </a:xfrm>
        </p:spPr>
        <p:txBody>
          <a:bodyPr/>
          <a:lstStyle/>
          <a:p>
            <a:r>
              <a:rPr lang="en-CA" dirty="0"/>
              <a:t>Synthetic Data Results</a:t>
            </a:r>
            <a:endParaRPr lang="en-US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1759074"/>
            <a:ext cx="9197721" cy="3250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98152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583" y="274638"/>
            <a:ext cx="7772400" cy="1143000"/>
          </a:xfrm>
        </p:spPr>
        <p:txBody>
          <a:bodyPr/>
          <a:lstStyle/>
          <a:p>
            <a:r>
              <a:rPr lang="en-US" dirty="0" smtClean="0"/>
              <a:t>1D Scatter-Plots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1639669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Red points are outliers and blue points are normal class points</a:t>
            </a:r>
            <a:endParaRPr lang="en-US" sz="2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0"/>
            <a:ext cx="4876799" cy="48767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981200"/>
            <a:ext cx="48006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359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574" y="259697"/>
            <a:ext cx="7772400" cy="1143000"/>
          </a:xfrm>
        </p:spPr>
        <p:txBody>
          <a:bodyPr/>
          <a:lstStyle/>
          <a:p>
            <a:r>
              <a:rPr lang="en-US" dirty="0" smtClean="0"/>
              <a:t>Case Study: Strikers and Movies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4755729"/>
              </p:ext>
            </p:extLst>
          </p:nvPr>
        </p:nvGraphicFramePr>
        <p:xfrm>
          <a:off x="406397" y="1600200"/>
          <a:ext cx="8493922" cy="1673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305"/>
                <a:gridCol w="838671"/>
                <a:gridCol w="559060"/>
                <a:gridCol w="1790700"/>
                <a:gridCol w="1441872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Player Name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Position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ELD </a:t>
                      </a:r>
                      <a:endParaRPr lang="en-US" sz="1800" b="0" i="0" u="none" strike="noStrike" dirty="0" smtClean="0">
                        <a:effectLst/>
                        <a:latin typeface="Arial"/>
                      </a:endParaRP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Rank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ELD </a:t>
                      </a:r>
                      <a:endParaRPr lang="en-US" sz="1800" b="0" i="0" u="none" strike="noStrike" dirty="0" smtClean="0">
                        <a:effectLst/>
                        <a:latin typeface="Arial"/>
                      </a:endParaRP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Max </a:t>
                      </a:r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Node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FD </a:t>
                      </a:r>
                      <a:endParaRPr lang="en-US" sz="1800" b="0" i="0" u="none" strike="noStrike" dirty="0" smtClean="0">
                        <a:effectLst/>
                        <a:latin typeface="Arial"/>
                      </a:endParaRP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Max Value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Individual </a:t>
                      </a:r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Probability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Class Probability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Edin Dzeko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Striker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Dribble Efficiency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DE = Low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0.16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0.50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Paul Robinson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Goalie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SavesMade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SM = Medium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0.30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0.04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Michel Vorm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Goalie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SavesMade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SM = Medium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0.37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0.04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5182969"/>
              </p:ext>
            </p:extLst>
          </p:nvPr>
        </p:nvGraphicFramePr>
        <p:xfrm>
          <a:off x="406397" y="4267200"/>
          <a:ext cx="8518788" cy="1673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9220"/>
                <a:gridCol w="876622"/>
                <a:gridCol w="559060"/>
                <a:gridCol w="1790700"/>
                <a:gridCol w="1441872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effectLst/>
                          <a:latin typeface="Arial"/>
                        </a:rPr>
                        <a:t>MovieTitle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Genre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ELD </a:t>
                      </a:r>
                      <a:endParaRPr lang="en-US" sz="1800" b="0" i="0" u="none" strike="noStrike" dirty="0" smtClean="0">
                        <a:effectLst/>
                        <a:latin typeface="Arial"/>
                      </a:endParaRP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Rank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ELD Max Node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FD Max feature Value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smtClean="0">
                          <a:effectLst/>
                          <a:latin typeface="Arial"/>
                        </a:rPr>
                        <a:t>Individual</a:t>
                      </a:r>
                      <a:r>
                        <a:rPr lang="en-US" sz="1800" b="0" i="0" u="none" strike="noStrike" baseline="0" smtClean="0"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smtClean="0">
                          <a:effectLst/>
                          <a:latin typeface="Arial"/>
                        </a:rPr>
                        <a:t>Probability 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Class Probability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Brave Heart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Drama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Actor_Quality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a_quality=4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0.93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0.42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Austin Powers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Comedy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Cast_position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cast_num=3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0.78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0.49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Blue Brothers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Comedy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Cast_position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cast_num=3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0.88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0.49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61574" y="3505200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Striker = Normal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06397" y="6091535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Drama = Normal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48529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Relational outlier detection: two approaches for leveraging BN structure learning</a:t>
            </a:r>
          </a:p>
          <a:p>
            <a:r>
              <a:rPr lang="en-US"/>
              <a:t>Propositionalization</a:t>
            </a:r>
          </a:p>
          <a:p>
            <a:pPr lvl="1"/>
            <a:r>
              <a:rPr lang="en-US"/>
              <a:t>BN structure defines features for single-table outlier detection</a:t>
            </a:r>
          </a:p>
          <a:p>
            <a:r>
              <a:rPr lang="en-US"/>
              <a:t>Relational Outlierness metric</a:t>
            </a:r>
          </a:p>
          <a:p>
            <a:pPr lvl="1"/>
            <a:r>
              <a:rPr lang="en-US"/>
              <a:t>Use divergence between database distribution for target individual and random individual</a:t>
            </a:r>
          </a:p>
          <a:p>
            <a:pPr lvl="1"/>
            <a:r>
              <a:rPr lang="en-US"/>
              <a:t>Novel variant of Kullback-Leibler divergence works well:</a:t>
            </a:r>
          </a:p>
          <a:p>
            <a:pPr lvl="2"/>
            <a:r>
              <a:rPr lang="en-US"/>
              <a:t>interpretable </a:t>
            </a:r>
          </a:p>
          <a:p>
            <a:pPr lvl="2"/>
            <a:r>
              <a:rPr lang="en-US"/>
              <a:t>accurate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40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Conclusion: First-Order Bayesian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Many organizations maintain structured data in relational databases.</a:t>
            </a:r>
          </a:p>
          <a:p>
            <a:r>
              <a:rPr lang="en-US" sz="2800" dirty="0" smtClean="0"/>
              <a:t>First-order Bayesian networks model probabilistic associations across the entire database.</a:t>
            </a:r>
          </a:p>
          <a:p>
            <a:r>
              <a:rPr lang="en-US" sz="2800" dirty="0" smtClean="0"/>
              <a:t>Halpern/Bacchus probabilistic logic unifies logic and probability.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random selection semantics for Bayesian networks: can query frequencies across the entire database.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735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8999" y="106184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Example: population data</a:t>
            </a:r>
            <a:endParaRPr lang="en-US" dirty="0"/>
          </a:p>
        </p:txBody>
      </p:sp>
      <p:pic>
        <p:nvPicPr>
          <p:cNvPr id="21" name="Picture 20" descr="pitt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66" y="2095642"/>
            <a:ext cx="850900" cy="1244600"/>
          </a:xfrm>
          <a:prstGeom prst="rect">
            <a:avLst/>
          </a:prstGeom>
        </p:spPr>
      </p:pic>
      <p:pic>
        <p:nvPicPr>
          <p:cNvPr id="24" name="Picture 23" descr="buscemi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447" y="2095642"/>
            <a:ext cx="852307" cy="1262529"/>
          </a:xfrm>
          <a:prstGeom prst="rect">
            <a:avLst/>
          </a:prstGeom>
        </p:spPr>
      </p:pic>
      <p:pic>
        <p:nvPicPr>
          <p:cNvPr id="29" name="Picture 28" descr="thurman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703" y="2113571"/>
            <a:ext cx="850900" cy="1244600"/>
          </a:xfrm>
          <a:prstGeom prst="rect">
            <a:avLst/>
          </a:prstGeom>
        </p:spPr>
      </p:pic>
      <p:pic>
        <p:nvPicPr>
          <p:cNvPr id="36" name="Picture 35" descr="lucy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226" y="2113571"/>
            <a:ext cx="807927" cy="119678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384132" y="3740537"/>
            <a:ext cx="913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$500K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984153" y="3740537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$5M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9" name="Straight Arrow Connector 8"/>
          <p:cNvCxnSpPr>
            <a:stCxn id="29" idx="2"/>
            <a:endCxn id="55" idx="0"/>
          </p:cNvCxnSpPr>
          <p:nvPr/>
        </p:nvCxnSpPr>
        <p:spPr>
          <a:xfrm flipH="1">
            <a:off x="4752158" y="3358171"/>
            <a:ext cx="231995" cy="3823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6" idx="2"/>
            <a:endCxn id="57" idx="0"/>
          </p:cNvCxnSpPr>
          <p:nvPr/>
        </p:nvCxnSpPr>
        <p:spPr>
          <a:xfrm flipH="1">
            <a:off x="6661039" y="3310359"/>
            <a:ext cx="242151" cy="4301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056980" y="3740537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$2M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38406" y="3621009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	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56" name="Straight Arrow Connector 55"/>
          <p:cNvCxnSpPr>
            <a:stCxn id="21" idx="2"/>
          </p:cNvCxnSpPr>
          <p:nvPr/>
        </p:nvCxnSpPr>
        <p:spPr>
          <a:xfrm flipH="1">
            <a:off x="1016150" y="3340242"/>
            <a:ext cx="313766" cy="414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829264" y="3726042"/>
            <a:ext cx="1051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3366FF"/>
                </a:solidFill>
              </a:rPr>
              <a:t>ActsIn</a:t>
            </a:r>
            <a:endParaRPr lang="en-US" dirty="0" smtClean="0">
              <a:solidFill>
                <a:srgbClr val="3366FF"/>
              </a:solidFill>
            </a:endParaRPr>
          </a:p>
          <a:p>
            <a:r>
              <a:rPr lang="en-US" dirty="0" smtClean="0">
                <a:solidFill>
                  <a:srgbClr val="3366FF"/>
                </a:solidFill>
              </a:rPr>
              <a:t>salary</a:t>
            </a:r>
            <a:endParaRPr lang="en-US" dirty="0">
              <a:solidFill>
                <a:srgbClr val="3366FF"/>
              </a:solidFill>
            </a:endParaRPr>
          </a:p>
        </p:txBody>
      </p:sp>
      <p:pic>
        <p:nvPicPr>
          <p:cNvPr id="13" name="Picture 12" descr="fargo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37" y="4504754"/>
            <a:ext cx="637786" cy="1084617"/>
          </a:xfrm>
          <a:prstGeom prst="rect">
            <a:avLst/>
          </a:prstGeom>
        </p:spPr>
      </p:pic>
      <p:pic>
        <p:nvPicPr>
          <p:cNvPr id="23" name="Picture 22" descr="kill-bill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690" y="4551652"/>
            <a:ext cx="559954" cy="990820"/>
          </a:xfrm>
          <a:prstGeom prst="rect">
            <a:avLst/>
          </a:prstGeom>
        </p:spPr>
      </p:pic>
      <p:pic>
        <p:nvPicPr>
          <p:cNvPr id="37" name="Picture 36" descr="fargo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061" y="4549577"/>
            <a:ext cx="637786" cy="1084617"/>
          </a:xfrm>
          <a:prstGeom prst="rect">
            <a:avLst/>
          </a:prstGeom>
        </p:spPr>
      </p:pic>
      <p:pic>
        <p:nvPicPr>
          <p:cNvPr id="38" name="Picture 37" descr="kill-bill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414" y="4596475"/>
            <a:ext cx="559954" cy="990820"/>
          </a:xfrm>
          <a:prstGeom prst="rect">
            <a:avLst/>
          </a:prstGeom>
        </p:spPr>
      </p:pic>
      <p:pic>
        <p:nvPicPr>
          <p:cNvPr id="41" name="Picture 40" descr="fargo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785" y="4549577"/>
            <a:ext cx="637786" cy="1084617"/>
          </a:xfrm>
          <a:prstGeom prst="rect">
            <a:avLst/>
          </a:prstGeom>
        </p:spPr>
      </p:pic>
      <p:pic>
        <p:nvPicPr>
          <p:cNvPr id="42" name="Picture 41" descr="kill-bill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138" y="4596475"/>
            <a:ext cx="559954" cy="990820"/>
          </a:xfrm>
          <a:prstGeom prst="rect">
            <a:avLst/>
          </a:prstGeom>
        </p:spPr>
      </p:pic>
      <p:pic>
        <p:nvPicPr>
          <p:cNvPr id="47" name="Picture 46" descr="fargo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627" y="4549577"/>
            <a:ext cx="637786" cy="1084617"/>
          </a:xfrm>
          <a:prstGeom prst="rect">
            <a:avLst/>
          </a:prstGeom>
        </p:spPr>
      </p:pic>
      <p:pic>
        <p:nvPicPr>
          <p:cNvPr id="48" name="Picture 47" descr="kill-bill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980" y="4596475"/>
            <a:ext cx="559954" cy="99082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1243623" y="3635950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2" name="Straight Arrow Connector 11"/>
          <p:cNvCxnSpPr>
            <a:stCxn id="13" idx="0"/>
          </p:cNvCxnSpPr>
          <p:nvPr/>
        </p:nvCxnSpPr>
        <p:spPr>
          <a:xfrm flipV="1">
            <a:off x="862230" y="4267340"/>
            <a:ext cx="0" cy="2374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1" idx="2"/>
          </p:cNvCxnSpPr>
          <p:nvPr/>
        </p:nvCxnSpPr>
        <p:spPr>
          <a:xfrm>
            <a:off x="1329916" y="3340242"/>
            <a:ext cx="239057" cy="4888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3" idx="0"/>
          </p:cNvCxnSpPr>
          <p:nvPr/>
        </p:nvCxnSpPr>
        <p:spPr>
          <a:xfrm flipH="1" flipV="1">
            <a:off x="1568973" y="4267340"/>
            <a:ext cx="26694" cy="284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226194" y="3740537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356216" y="3740537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265097" y="3740537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53" name="Straight Arrow Connector 52"/>
          <p:cNvCxnSpPr>
            <a:stCxn id="37" idx="0"/>
          </p:cNvCxnSpPr>
          <p:nvPr/>
        </p:nvCxnSpPr>
        <p:spPr>
          <a:xfrm flipV="1">
            <a:off x="2785954" y="4372373"/>
            <a:ext cx="1493" cy="1772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8" idx="0"/>
          </p:cNvCxnSpPr>
          <p:nvPr/>
        </p:nvCxnSpPr>
        <p:spPr>
          <a:xfrm flipV="1">
            <a:off x="3519391" y="4372373"/>
            <a:ext cx="0" cy="224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1" idx="0"/>
          </p:cNvCxnSpPr>
          <p:nvPr/>
        </p:nvCxnSpPr>
        <p:spPr>
          <a:xfrm flipV="1">
            <a:off x="4709678" y="4328895"/>
            <a:ext cx="0" cy="2206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2" idx="0"/>
          </p:cNvCxnSpPr>
          <p:nvPr/>
        </p:nvCxnSpPr>
        <p:spPr>
          <a:xfrm flipH="1" flipV="1">
            <a:off x="5409603" y="4372373"/>
            <a:ext cx="33512" cy="224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7" idx="0"/>
          </p:cNvCxnSpPr>
          <p:nvPr/>
        </p:nvCxnSpPr>
        <p:spPr>
          <a:xfrm flipH="1" flipV="1">
            <a:off x="6499226" y="4372373"/>
            <a:ext cx="104294" cy="1772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8" idx="0"/>
          </p:cNvCxnSpPr>
          <p:nvPr/>
        </p:nvCxnSpPr>
        <p:spPr>
          <a:xfrm flipV="1">
            <a:off x="7336957" y="4372373"/>
            <a:ext cx="0" cy="224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9" idx="2"/>
          </p:cNvCxnSpPr>
          <p:nvPr/>
        </p:nvCxnSpPr>
        <p:spPr>
          <a:xfrm>
            <a:off x="4984153" y="3358171"/>
            <a:ext cx="290232" cy="414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6903190" y="3260456"/>
            <a:ext cx="403963" cy="4799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24" idx="2"/>
            <a:endCxn id="2" idx="0"/>
          </p:cNvCxnSpPr>
          <p:nvPr/>
        </p:nvCxnSpPr>
        <p:spPr>
          <a:xfrm flipH="1">
            <a:off x="2841021" y="3358171"/>
            <a:ext cx="372580" cy="3823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24" idx="2"/>
            <a:endCxn id="52" idx="0"/>
          </p:cNvCxnSpPr>
          <p:nvPr/>
        </p:nvCxnSpPr>
        <p:spPr>
          <a:xfrm>
            <a:off x="3213601" y="3358171"/>
            <a:ext cx="408535" cy="3823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36644" y="1387756"/>
            <a:ext cx="1649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gender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Man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country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U.S.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384132" y="1387756"/>
            <a:ext cx="1649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gender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Man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country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U.S.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147475" y="1387756"/>
            <a:ext cx="2033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gender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Woman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country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U.S.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118162" y="1387756"/>
            <a:ext cx="2175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gender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Woman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country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U.S.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67979" y="5777148"/>
            <a:ext cx="19512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runtime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98 min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drama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action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=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true</a:t>
            </a:r>
          </a:p>
          <a:p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351103" y="5777148"/>
            <a:ext cx="20859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runtime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111 min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drama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>
                <a:solidFill>
                  <a:srgbClr val="3366FF"/>
                </a:solidFill>
                <a:latin typeface="+mn-lt"/>
              </a:rPr>
              <a:t>action</a:t>
            </a:r>
            <a:r>
              <a:rPr lang="en-US" sz="2000" dirty="0">
                <a:latin typeface="+mn-lt"/>
              </a:rPr>
              <a:t> =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true</a:t>
            </a:r>
          </a:p>
          <a:p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>
            <a:off x="3467598" y="5587295"/>
            <a:ext cx="0" cy="3336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862230" y="5589371"/>
            <a:ext cx="0" cy="3336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343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Conclusion: Learning First-Order Bayesian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/>
          <a:lstStyle/>
          <a:p>
            <a:r>
              <a:rPr lang="en-US" sz="2800" dirty="0" smtClean="0"/>
              <a:t>Extend Halpern/Bacchus random selection semantics to statistical concepts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new random selection likelihood function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tractable parameter and structure learning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can also be used to learn Markov Logic Networks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relational Bayesian network classification formula</a:t>
            </a:r>
          </a:p>
          <a:p>
            <a:pPr lvl="1"/>
            <a:r>
              <a:rPr lang="en-US" dirty="0" smtClean="0"/>
              <a:t>log-linear model whose predictors are the proportions of Bayesian network features.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New approach to relational anomaly detection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compare probability distribution of potential outlier with distribution for reference class</a:t>
            </a:r>
          </a:p>
          <a:p>
            <a:pPr>
              <a:buFont typeface="Wingdings" charset="2"/>
              <a:buChar char="Ø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65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8999" y="106184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Example: individual data</a:t>
            </a:r>
            <a:endParaRPr lang="en-US" dirty="0"/>
          </a:p>
        </p:txBody>
      </p:sp>
      <p:pic>
        <p:nvPicPr>
          <p:cNvPr id="21" name="Picture 20" descr="pitt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291" y="2006891"/>
            <a:ext cx="850900" cy="124460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2816231" y="3621009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	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56" name="Straight Arrow Connector 55"/>
          <p:cNvCxnSpPr>
            <a:stCxn id="21" idx="2"/>
          </p:cNvCxnSpPr>
          <p:nvPr/>
        </p:nvCxnSpPr>
        <p:spPr>
          <a:xfrm flipH="1">
            <a:off x="3293975" y="3251491"/>
            <a:ext cx="313766" cy="414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fargo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162" y="4504754"/>
            <a:ext cx="637786" cy="1084617"/>
          </a:xfrm>
          <a:prstGeom prst="rect">
            <a:avLst/>
          </a:prstGeom>
        </p:spPr>
      </p:pic>
      <p:pic>
        <p:nvPicPr>
          <p:cNvPr id="23" name="Picture 22" descr="kill-bill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515" y="4551652"/>
            <a:ext cx="559954" cy="99082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3521448" y="3635950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2" name="Straight Arrow Connector 11"/>
          <p:cNvCxnSpPr>
            <a:stCxn id="13" idx="0"/>
          </p:cNvCxnSpPr>
          <p:nvPr/>
        </p:nvCxnSpPr>
        <p:spPr>
          <a:xfrm flipV="1">
            <a:off x="3140055" y="4267340"/>
            <a:ext cx="0" cy="2374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1" idx="2"/>
          </p:cNvCxnSpPr>
          <p:nvPr/>
        </p:nvCxnSpPr>
        <p:spPr>
          <a:xfrm>
            <a:off x="3607741" y="3251491"/>
            <a:ext cx="239057" cy="4888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3" idx="0"/>
          </p:cNvCxnSpPr>
          <p:nvPr/>
        </p:nvCxnSpPr>
        <p:spPr>
          <a:xfrm flipH="1" flipV="1">
            <a:off x="3846798" y="4267340"/>
            <a:ext cx="26694" cy="284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914469" y="1299005"/>
            <a:ext cx="1649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gender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Man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country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U.S.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612688" y="5843215"/>
            <a:ext cx="1951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runtime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98 min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drama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3140055" y="5589371"/>
            <a:ext cx="0" cy="3336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504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277908" y="430308"/>
            <a:ext cx="8229600" cy="701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Model-Based Relational Outlier Detection</a:t>
            </a:r>
            <a:endParaRPr lang="en-US" dirty="0"/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>
          <a:xfrm>
            <a:off x="295586" y="5913722"/>
            <a:ext cx="7882285" cy="715677"/>
          </a:xfrm>
        </p:spPr>
        <p:txBody>
          <a:bodyPr/>
          <a:lstStyle/>
          <a:p>
            <a:r>
              <a:rPr lang="en-US" dirty="0" err="1" smtClean="0"/>
              <a:t>Maervoet</a:t>
            </a:r>
            <a:r>
              <a:rPr lang="en-US" dirty="0"/>
              <a:t>, J.; </a:t>
            </a:r>
            <a:r>
              <a:rPr lang="en-US" dirty="0" err="1"/>
              <a:t>Vens</a:t>
            </a:r>
            <a:r>
              <a:rPr lang="en-US" dirty="0"/>
              <a:t>, C.; </a:t>
            </a:r>
            <a:r>
              <a:rPr lang="en-US" dirty="0" err="1"/>
              <a:t>Vanden</a:t>
            </a:r>
            <a:r>
              <a:rPr lang="en-US" dirty="0"/>
              <a:t> </a:t>
            </a:r>
            <a:r>
              <a:rPr lang="en-US" dirty="0" err="1"/>
              <a:t>Berghe</a:t>
            </a:r>
            <a:r>
              <a:rPr lang="en-US" dirty="0"/>
              <a:t>, G.; </a:t>
            </a:r>
            <a:r>
              <a:rPr lang="en-US" dirty="0" err="1"/>
              <a:t>Blockeel</a:t>
            </a:r>
            <a:r>
              <a:rPr lang="en-US" dirty="0"/>
              <a:t>, H. &amp; De </a:t>
            </a:r>
            <a:r>
              <a:rPr lang="en-US" dirty="0" err="1"/>
              <a:t>Causmaecker</a:t>
            </a:r>
            <a:r>
              <a:rPr lang="en-US" dirty="0"/>
              <a:t>, P. (2012), 'Outlier Detection in Relational Data: A Case Study in Geographical Information Systems', </a:t>
            </a:r>
            <a:r>
              <a:rPr lang="en-US" i="1" dirty="0"/>
              <a:t>Expert Systems With Applications </a:t>
            </a:r>
            <a:r>
              <a:rPr lang="en-US" b="1" i="1" dirty="0"/>
              <a:t>39(5), </a:t>
            </a:r>
            <a:r>
              <a:rPr lang="en-US" b="1" i="1" dirty="0" smtClean="0"/>
              <a:t>4718—4728.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95586" y="1132070"/>
            <a:ext cx="81101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b="1" dirty="0">
                <a:latin typeface="+mn-lt"/>
              </a:rPr>
              <a:t>Model-based</a:t>
            </a:r>
            <a:r>
              <a:rPr lang="en-US" sz="2800" dirty="0">
                <a:latin typeface="+mn-lt"/>
              </a:rPr>
              <a:t>: Leverage result of Bayesian network </a:t>
            </a:r>
            <a:r>
              <a:rPr lang="en-US" sz="2800" dirty="0" smtClean="0">
                <a:latin typeface="+mn-lt"/>
              </a:rPr>
              <a:t>learning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>
                <a:latin typeface="+mn-lt"/>
              </a:rPr>
              <a:t>Feature generation based on BN model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>
                <a:latin typeface="+mn-lt"/>
              </a:rPr>
              <a:t>Define </a:t>
            </a:r>
            <a:r>
              <a:rPr lang="en-US" sz="2800" i="1" dirty="0" smtClean="0">
                <a:latin typeface="+mn-lt"/>
              </a:rPr>
              <a:t>outlierness</a:t>
            </a:r>
            <a:r>
              <a:rPr lang="en-US" sz="2800" dirty="0" smtClean="0">
                <a:latin typeface="+mn-lt"/>
              </a:rPr>
              <a:t> metric using BN model</a:t>
            </a:r>
            <a:endParaRPr lang="en-US" sz="2800" dirty="0">
              <a:latin typeface="+mn-lt"/>
            </a:endParaRPr>
          </a:p>
          <a:p>
            <a:endParaRPr lang="en-US" sz="2800" dirty="0" smtClean="0">
              <a:latin typeface="+mn-lt"/>
            </a:endParaRPr>
          </a:p>
        </p:txBody>
      </p:sp>
      <p:pic>
        <p:nvPicPr>
          <p:cNvPr id="17" name="Picture 16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004" y="3628442"/>
            <a:ext cx="909071" cy="971542"/>
          </a:xfrm>
          <a:prstGeom prst="rect">
            <a:avLst/>
          </a:prstGeom>
        </p:spPr>
      </p:pic>
      <p:pic>
        <p:nvPicPr>
          <p:cNvPr id="19" name="Picture 18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917" y="3817704"/>
            <a:ext cx="519986" cy="59301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416619" y="3154401"/>
            <a:ext cx="25265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Individual Database</a:t>
            </a:r>
            <a:endParaRPr lang="en-US" sz="2400" dirty="0"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2985" y="3126283"/>
            <a:ext cx="242462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Population Database</a:t>
            </a:r>
            <a:endParaRPr lang="en-US" sz="2400" dirty="0"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6621" y="5354115"/>
            <a:ext cx="366924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Class-level Bayesian network</a:t>
            </a:r>
          </a:p>
        </p:txBody>
      </p:sp>
      <p:sp>
        <p:nvSpPr>
          <p:cNvPr id="25" name="Down Arrow 24"/>
          <p:cNvSpPr/>
          <p:nvPr/>
        </p:nvSpPr>
        <p:spPr>
          <a:xfrm>
            <a:off x="1264234" y="4661287"/>
            <a:ext cx="368610" cy="581678"/>
          </a:xfrm>
          <a:prstGeom prst="downArrow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419920" y="4410723"/>
            <a:ext cx="8990" cy="6874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pitt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020" y="3788423"/>
            <a:ext cx="8509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327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Model-Based Feature Generation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13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277908" y="43030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Model-Based Outlier Detection for Relational Data</a:t>
            </a:r>
            <a:endParaRPr lang="en-US" dirty="0"/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>
          <a:xfrm>
            <a:off x="295586" y="5906313"/>
            <a:ext cx="8370296" cy="543793"/>
          </a:xfrm>
        </p:spPr>
        <p:txBody>
          <a:bodyPr/>
          <a:lstStyle/>
          <a:p>
            <a:r>
              <a:rPr lang="en-US"/>
              <a:t>Riahi, F. &amp; Schulte, O. (2016), Propositionalization for Unsupervised Outlier Detection in Multi-Relational Data, </a:t>
            </a:r>
            <a:br>
              <a:rPr lang="en-US"/>
            </a:br>
            <a:r>
              <a:rPr lang="en-US" i="1"/>
              <a:t>in 'Proceedings FLAIRS 2016.', pp. 448--453.</a:t>
            </a:r>
          </a:p>
          <a:p>
            <a:endParaRPr lang="en-US"/>
          </a:p>
        </p:txBody>
      </p:sp>
      <p:pic>
        <p:nvPicPr>
          <p:cNvPr id="10" name="Picture 9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004" y="2303066"/>
            <a:ext cx="909071" cy="971542"/>
          </a:xfrm>
          <a:prstGeom prst="rect">
            <a:avLst/>
          </a:prstGeom>
        </p:spPr>
      </p:pic>
      <p:pic>
        <p:nvPicPr>
          <p:cNvPr id="13" name="Picture 12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917" y="2492328"/>
            <a:ext cx="519986" cy="59301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416619" y="1829025"/>
            <a:ext cx="25265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Individual Database</a:t>
            </a:r>
            <a:endParaRPr lang="en-US" sz="2400" dirty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5586" y="4705986"/>
            <a:ext cx="768559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err="1" smtClean="0">
                <a:latin typeface="+mn-lt"/>
              </a:rPr>
              <a:t>Propositionalization</a:t>
            </a:r>
            <a:r>
              <a:rPr lang="en-US" sz="2400" dirty="0" smtClean="0">
                <a:latin typeface="+mn-lt"/>
              </a:rPr>
              <a:t>/Relation Elimination/ETL: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n-lt"/>
              </a:rPr>
              <a:t>Feature vectors summarize the individual data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n-lt"/>
              </a:rPr>
              <a:t>leverage outlier detection for </a:t>
            </a:r>
            <a:r>
              <a:rPr lang="en-US" sz="2400" dirty="0" err="1" smtClean="0">
                <a:latin typeface="+mn-lt"/>
              </a:rPr>
              <a:t>i.i.d</a:t>
            </a:r>
            <a:r>
              <a:rPr lang="en-US" sz="2400" dirty="0" smtClean="0">
                <a:latin typeface="+mn-lt"/>
              </a:rPr>
              <a:t>. feature matrix data</a:t>
            </a:r>
            <a:endParaRPr lang="en-US" sz="24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2985" y="1800907"/>
            <a:ext cx="242462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Population Database</a:t>
            </a:r>
            <a:endParaRPr lang="en-US" sz="2400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6621" y="4028739"/>
            <a:ext cx="366924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Class-level Bayesian network</a:t>
            </a:r>
          </a:p>
        </p:txBody>
      </p:sp>
      <p:sp>
        <p:nvSpPr>
          <p:cNvPr id="19" name="Down Arrow 18"/>
          <p:cNvSpPr/>
          <p:nvPr/>
        </p:nvSpPr>
        <p:spPr>
          <a:xfrm>
            <a:off x="1264234" y="3335911"/>
            <a:ext cx="368610" cy="581678"/>
          </a:xfrm>
          <a:prstGeom prst="downArrow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993040" y="4035041"/>
            <a:ext cx="351446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Individual Feature Vector</a:t>
            </a:r>
          </a:p>
        </p:txBody>
      </p:sp>
      <p:cxnSp>
        <p:nvCxnSpPr>
          <p:cNvPr id="8" name="Straight Arrow Connector 7"/>
          <p:cNvCxnSpPr>
            <a:stCxn id="17" idx="3"/>
            <a:endCxn id="22" idx="1"/>
          </p:cNvCxnSpPr>
          <p:nvPr/>
        </p:nvCxnSpPr>
        <p:spPr>
          <a:xfrm>
            <a:off x="3875865" y="4259572"/>
            <a:ext cx="1117175" cy="63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419920" y="3085347"/>
            <a:ext cx="8990" cy="6874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pitt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629" y="2456703"/>
            <a:ext cx="8509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210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Class Bayesian Network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002825" y="2097910"/>
            <a:ext cx="3933408" cy="1296459"/>
            <a:chOff x="2002825" y="2097910"/>
            <a:chExt cx="3933408" cy="1296459"/>
          </a:xfrm>
        </p:grpSpPr>
        <p:sp>
          <p:nvSpPr>
            <p:cNvPr id="9" name="TextBox 8"/>
            <p:cNvSpPr txBox="1"/>
            <p:nvPr/>
          </p:nvSpPr>
          <p:spPr>
            <a:xfrm>
              <a:off x="3407898" y="2994259"/>
              <a:ext cx="121390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gender(A)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002825" y="2097910"/>
              <a:ext cx="15283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ActsIn</a:t>
              </a:r>
              <a:r>
                <a:rPr lang="en-US" sz="2000" dirty="0" smtClean="0">
                  <a:latin typeface="+mn-lt"/>
                </a:rPr>
                <a:t>(A,M)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38977" y="2097910"/>
              <a:ext cx="1397256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Drama(M)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767024" y="2467242"/>
              <a:ext cx="1125949" cy="52701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11" idx="2"/>
              <a:endCxn id="9" idx="0"/>
            </p:cNvCxnSpPr>
            <p:nvPr/>
          </p:nvCxnSpPr>
          <p:spPr>
            <a:xfrm flipH="1">
              <a:off x="4014853" y="2498020"/>
              <a:ext cx="1222752" cy="49623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3482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Feature Matrix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564447"/>
              </p:ext>
            </p:extLst>
          </p:nvPr>
        </p:nvGraphicFramePr>
        <p:xfrm>
          <a:off x="683086" y="1611538"/>
          <a:ext cx="7508917" cy="2160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7609"/>
                <a:gridCol w="577609"/>
                <a:gridCol w="577609"/>
                <a:gridCol w="577609"/>
                <a:gridCol w="577609"/>
                <a:gridCol w="577609"/>
                <a:gridCol w="577609"/>
                <a:gridCol w="577609"/>
                <a:gridCol w="577609"/>
                <a:gridCol w="577609"/>
                <a:gridCol w="577609"/>
                <a:gridCol w="577609"/>
                <a:gridCol w="577609"/>
              </a:tblGrid>
              <a:tr h="540197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540197">
                <a:tc>
                  <a:txBody>
                    <a:bodyPr/>
                    <a:lstStyle/>
                    <a:p>
                      <a:pPr algn="ctr" fontAlgn="b"/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540197">
                <a:tc>
                  <a:txBody>
                    <a:bodyPr/>
                    <a:lstStyle/>
                    <a:p>
                      <a:pPr algn="ctr" fontAlgn="b"/>
                      <a:endParaRPr lang="bg-BG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540197">
                <a:tc>
                  <a:txBody>
                    <a:bodyPr/>
                    <a:lstStyle/>
                    <a:p>
                      <a:pPr algn="ctr" fontAlgn="b"/>
                      <a:endParaRPr lang="bg-BG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 dirty="0">
                          <a:effectLst/>
                        </a:rPr>
                        <a:t>1/2</a:t>
                      </a:r>
                      <a:endParaRPr lang="bg-BG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791188" y="1611538"/>
            <a:ext cx="301217" cy="2135813"/>
            <a:chOff x="914340" y="2558265"/>
            <a:chExt cx="301217" cy="2135813"/>
          </a:xfrm>
        </p:grpSpPr>
        <p:pic>
          <p:nvPicPr>
            <p:cNvPr id="6" name="Picture 5" descr="pitt.jpe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340" y="2558265"/>
              <a:ext cx="276627" cy="516451"/>
            </a:xfrm>
            <a:prstGeom prst="rect">
              <a:avLst/>
            </a:prstGeom>
          </p:spPr>
        </p:pic>
        <p:pic>
          <p:nvPicPr>
            <p:cNvPr id="7" name="Picture 6" descr="lucy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180" y="3074628"/>
              <a:ext cx="280377" cy="530117"/>
            </a:xfrm>
            <a:prstGeom prst="rect">
              <a:avLst/>
            </a:prstGeom>
          </p:spPr>
        </p:pic>
        <p:pic>
          <p:nvPicPr>
            <p:cNvPr id="8" name="Picture 7" descr="buscemi.jpe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790" y="3604745"/>
              <a:ext cx="295767" cy="559216"/>
            </a:xfrm>
            <a:prstGeom prst="rect">
              <a:avLst/>
            </a:prstGeom>
          </p:spPr>
        </p:pic>
        <p:pic>
          <p:nvPicPr>
            <p:cNvPr id="9" name="Picture 8" descr="thurman.jpe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790" y="4163961"/>
              <a:ext cx="283947" cy="530117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369454" y="4079716"/>
            <a:ext cx="79124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n-lt"/>
              </a:rPr>
              <a:t>Each feature corresponds to a family configuration in the Bayesian network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n-lt"/>
              </a:rPr>
              <a:t>Similar to feature matrix for classification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+mn-lt"/>
              </a:rPr>
              <a:t>For step-by-step construction, see supplementary slides on website</a:t>
            </a:r>
            <a:endParaRPr lang="en-US" sz="2400" dirty="0" smtClean="0">
              <a:latin typeface="+mn-lt"/>
            </a:endParaRPr>
          </a:p>
          <a:p>
            <a:endParaRPr lang="en-US" sz="24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2490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sicPresentat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ＭＳ ゴシック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ヒラギノ明朝 Pro W3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400" dirty="0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BasicPresentation.potx</Template>
  <TotalTime>11482</TotalTime>
  <Words>2393</Words>
  <Application>Microsoft Macintosh PowerPoint</Application>
  <PresentationFormat>On-screen Show (4:3)</PresentationFormat>
  <Paragraphs>492</Paragraphs>
  <Slides>30</Slides>
  <Notes>16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BasicPresentation</vt:lpstr>
      <vt:lpstr>Equation</vt:lpstr>
      <vt:lpstr>Anomaly Detection</vt:lpstr>
      <vt:lpstr>Profile-Based Outlier Detection for Relational Data</vt:lpstr>
      <vt:lpstr>Example: population data</vt:lpstr>
      <vt:lpstr>Example: individual data</vt:lpstr>
      <vt:lpstr>Model-Based Relational Outlier Detection</vt:lpstr>
      <vt:lpstr>Model-Based Feature Generation</vt:lpstr>
      <vt:lpstr>Model-Based Outlier Detection for Relational Data</vt:lpstr>
      <vt:lpstr>Example: Class Bayesian Network</vt:lpstr>
      <vt:lpstr>Example: Feature Matrix</vt:lpstr>
      <vt:lpstr>Feature Generation/Propositionalization for Outlier Detection</vt:lpstr>
      <vt:lpstr>Relational Outlierness Metrics</vt:lpstr>
      <vt:lpstr>Exceptional Model Mining for Relational Data</vt:lpstr>
      <vt:lpstr>EMM-Based Outlier Detection for Relational Data</vt:lpstr>
      <vt:lpstr>Example: class and individual Bayesian network parameters</vt:lpstr>
      <vt:lpstr>Outlierness Metric =  Kulback-Leibler Divergence</vt:lpstr>
      <vt:lpstr>Brad Pitt Example</vt:lpstr>
      <vt:lpstr>Mutual Information Decomposition</vt:lpstr>
      <vt:lpstr>ELD = Expected Log-Distance</vt:lpstr>
      <vt:lpstr>Two Types of Outliers</vt:lpstr>
      <vt:lpstr>Example: Edin Dzeko, Marginals</vt:lpstr>
      <vt:lpstr>Example: Edin Dzeko, Associations</vt:lpstr>
      <vt:lpstr>Evaluation Metrics</vt:lpstr>
      <vt:lpstr>Methods Compared</vt:lpstr>
      <vt:lpstr>Synthetic Datasets</vt:lpstr>
      <vt:lpstr>Synthetic Data Results</vt:lpstr>
      <vt:lpstr>1D Scatter-Plots</vt:lpstr>
      <vt:lpstr>Case Study: Strikers and Movies</vt:lpstr>
      <vt:lpstr>Conclusion</vt:lpstr>
      <vt:lpstr>Tutorial Conclusion: First-Order Bayesian Networks</vt:lpstr>
      <vt:lpstr>Conclusion: Learning First-Order Bayesian Networks</vt:lpstr>
    </vt:vector>
  </TitlesOfParts>
  <Company>Simon Fraser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Oliver Schulte</dc:creator>
  <cp:lastModifiedBy>Oliver Schulte</cp:lastModifiedBy>
  <cp:revision>230</cp:revision>
  <dcterms:created xsi:type="dcterms:W3CDTF">2011-12-30T19:23:42Z</dcterms:created>
  <dcterms:modified xsi:type="dcterms:W3CDTF">2017-08-15T02:15:52Z</dcterms:modified>
</cp:coreProperties>
</file>