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70" r:id="rId2"/>
    <p:sldId id="390" r:id="rId3"/>
    <p:sldId id="392" r:id="rId4"/>
    <p:sldId id="391" r:id="rId5"/>
    <p:sldId id="260" r:id="rId6"/>
    <p:sldId id="367" r:id="rId7"/>
    <p:sldId id="382" r:id="rId8"/>
    <p:sldId id="383" r:id="rId9"/>
    <p:sldId id="369" r:id="rId10"/>
    <p:sldId id="406" r:id="rId11"/>
    <p:sldId id="393" r:id="rId12"/>
    <p:sldId id="379" r:id="rId13"/>
    <p:sldId id="323" r:id="rId14"/>
    <p:sldId id="313" r:id="rId15"/>
    <p:sldId id="388" r:id="rId16"/>
    <p:sldId id="389" r:id="rId17"/>
    <p:sldId id="334" r:id="rId18"/>
    <p:sldId id="284" r:id="rId19"/>
    <p:sldId id="384" r:id="rId20"/>
    <p:sldId id="283" r:id="rId21"/>
    <p:sldId id="405" r:id="rId22"/>
    <p:sldId id="394" r:id="rId23"/>
    <p:sldId id="407" r:id="rId24"/>
    <p:sldId id="395" r:id="rId25"/>
    <p:sldId id="397" r:id="rId26"/>
    <p:sldId id="402" r:id="rId27"/>
    <p:sldId id="398" r:id="rId28"/>
    <p:sldId id="399" r:id="rId29"/>
    <p:sldId id="400" r:id="rId30"/>
    <p:sldId id="404" r:id="rId31"/>
    <p:sldId id="366" r:id="rId32"/>
    <p:sldId id="378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194DE552-6F45-2A45-9294-12C782F96231}">
          <p14:sldIdLst>
            <p14:sldId id="370"/>
          </p14:sldIdLst>
        </p14:section>
        <p14:section name="Bayesian Networks for I.i.d. data" id="{563918FD-1D7B-0D44-9AB0-B93C3122B11C}">
          <p14:sldIdLst>
            <p14:sldId id="390"/>
            <p14:sldId id="392"/>
            <p14:sldId id="391"/>
          </p14:sldIdLst>
        </p14:section>
        <p14:section name="Relational Data" id="{C2741FE0-105D-7140-B7F8-A309BD84E0E3}">
          <p14:sldIdLst>
            <p14:sldId id="260"/>
            <p14:sldId id="367"/>
          </p14:sldIdLst>
        </p14:section>
        <p14:section name="Relational Random Variables" id="{52C05ADF-9AC7-644B-89AB-DDC1C7C58F68}">
          <p14:sldIdLst>
            <p14:sldId id="382"/>
            <p14:sldId id="383"/>
            <p14:sldId id="369"/>
            <p14:sldId id="406"/>
            <p14:sldId id="393"/>
          </p14:sldIdLst>
        </p14:section>
        <p14:section name="Relational Frequencies" id="{5B8F559F-475C-B84D-970B-27943B0FA693}">
          <p14:sldIdLst>
            <p14:sldId id="379"/>
            <p14:sldId id="323"/>
            <p14:sldId id="313"/>
            <p14:sldId id="388"/>
            <p14:sldId id="389"/>
            <p14:sldId id="334"/>
          </p14:sldIdLst>
        </p14:section>
        <p14:section name="Statistical-Relational Modelling" id="{E4F87129-8459-A84A-ADBA-B24903F4DA8C}">
          <p14:sldIdLst>
            <p14:sldId id="284"/>
            <p14:sldId id="384"/>
            <p14:sldId id="283"/>
          </p14:sldIdLst>
        </p14:section>
        <p14:section name="Frequency Demos" id="{6E81E249-5D52-124B-B10E-51E577ACCEE2}">
          <p14:sldIdLst>
            <p14:sldId id="405"/>
            <p14:sldId id="394"/>
            <p14:sldId id="407"/>
            <p14:sldId id="395"/>
            <p14:sldId id="397"/>
            <p14:sldId id="402"/>
            <p14:sldId id="398"/>
            <p14:sldId id="399"/>
            <p14:sldId id="400"/>
            <p14:sldId id="404"/>
            <p14:sldId id="366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0" autoAdjust="0"/>
  </p:normalViewPr>
  <p:slideViewPr>
    <p:cSldViewPr snapToGrid="0" snapToObjects="1">
      <p:cViewPr>
        <p:scale>
          <a:sx n="100" d="100"/>
          <a:sy n="100" d="100"/>
        </p:scale>
        <p:origin x="-322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aispace.org</a:t>
            </a:r>
            <a:r>
              <a:rPr lang="en-US" dirty="0" smtClean="0"/>
              <a:t>/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 = first-order </a:t>
            </a:r>
          </a:p>
          <a:p>
            <a:r>
              <a:rPr lang="en-US" dirty="0" smtClean="0"/>
              <a:t>single</a:t>
            </a:r>
            <a:r>
              <a:rPr lang="en-US" baseline="0" dirty="0" smtClean="0"/>
              <a:t> data table that correctly represents relational frequencies</a:t>
            </a:r>
          </a:p>
          <a:p>
            <a:r>
              <a:rPr lang="en-US" dirty="0" smtClean="0"/>
              <a:t>Riedel, S.; Yao, L.; McCallum, A. &amp; Marlin, B. M. (2013), Relation Extraction with Matrix Factorization and Universal Schemas, </a:t>
            </a:r>
            <a:r>
              <a:rPr lang="en-US" i="1" dirty="0" smtClean="0"/>
              <a:t>in 'Human Language Technologies-NAACL', pp. 74--84.</a:t>
            </a:r>
          </a:p>
          <a:p>
            <a:r>
              <a:rPr lang="en-US" dirty="0" smtClean="0"/>
              <a:t>Schulte, O. (2011), A tractable pseudo-likelihood function for Bayes Nets applied to relational data, </a:t>
            </a:r>
            <a:r>
              <a:rPr lang="en-US" i="1" dirty="0" smtClean="0"/>
              <a:t>in 'SIAM SDM', pp. 462-473.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</a:t>
            </a:r>
          </a:p>
          <a:p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Compared to the single grounding</a:t>
            </a:r>
            <a:r>
              <a:rPr lang="en-US" baseline="0" dirty="0" smtClean="0"/>
              <a:t> table, the data representation with multiple tables is </a:t>
            </a:r>
            <a:r>
              <a:rPr lang="en-US" b="1" baseline="0" dirty="0" smtClean="0"/>
              <a:t>factorized</a:t>
            </a:r>
            <a:r>
              <a:rPr lang="en-US" b="0" baseline="0" dirty="0" smtClean="0"/>
              <a:t>. (Normalized in database terminology). The factored data representation reduces the overall dimensionality of the data representation compared to the single </a:t>
            </a:r>
            <a:r>
              <a:rPr lang="en-US" b="0" baseline="0" dirty="0" err="1" smtClean="0"/>
              <a:t>unnormalized</a:t>
            </a:r>
            <a:r>
              <a:rPr lang="en-US" b="0" baseline="0" smtClean="0"/>
              <a:t> table.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Variables</a:t>
            </a:r>
            <a:r>
              <a:rPr lang="en-US" baseline="0" dirty="0" smtClean="0"/>
              <a:t> are uniformly and independently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probabilities</a:t>
            </a:r>
            <a:r>
              <a:rPr lang="en-US" baseline="0" dirty="0" smtClean="0"/>
              <a:t> are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networks are close to rules (</a:t>
            </a:r>
            <a:r>
              <a:rPr lang="en-US" dirty="0" err="1" smtClean="0"/>
              <a:t>Kersting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deRaedt</a:t>
            </a:r>
            <a:r>
              <a:rPr lang="en-US" baseline="0" dirty="0" smtClean="0"/>
              <a:t>)</a:t>
            </a:r>
          </a:p>
          <a:p>
            <a:r>
              <a:rPr lang="en-US" sz="1200" dirty="0" err="1" smtClean="0"/>
              <a:t>parametrized</a:t>
            </a:r>
            <a:r>
              <a:rPr lang="en-US" sz="1200" baseline="0" dirty="0" smtClean="0"/>
              <a:t> BNs </a:t>
            </a:r>
            <a:r>
              <a:rPr lang="en-US" sz="1200" dirty="0" smtClean="0"/>
              <a:t>not a frequency model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First-order Random variables =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8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Random or typical or normal individuals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make</a:t>
            </a:r>
            <a:r>
              <a:rPr lang="en-US" baseline="0" dirty="0" smtClean="0"/>
              <a:t> EER diagram with 3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r>
              <a:rPr lang="en-US" baseline="0" dirty="0" smtClean="0"/>
              <a:t>*rerun </a:t>
            </a:r>
            <a:r>
              <a:rPr lang="en-US" baseline="0" dirty="0" err="1" smtClean="0"/>
              <a:t>BayesBase</a:t>
            </a:r>
            <a:r>
              <a:rPr lang="en-US" baseline="0" dirty="0" smtClean="0"/>
              <a:t> with link analysis on</a:t>
            </a:r>
          </a:p>
          <a:p>
            <a:r>
              <a:rPr lang="en-US" baseline="0" dirty="0" smtClean="0"/>
              <a:t>*rename columns to generate IMDB EER diagram with 3 relationships</a:t>
            </a:r>
          </a:p>
          <a:p>
            <a:r>
              <a:rPr lang="en-US" baseline="0" dirty="0" smtClean="0"/>
              <a:t>*upload to Prague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IMDb_1R.xml</a:t>
            </a:r>
          </a:p>
          <a:p>
            <a:r>
              <a:rPr lang="en-US" dirty="0" smtClean="0"/>
              <a:t>for simplicity, our</a:t>
            </a:r>
            <a:r>
              <a:rPr lang="en-US" baseline="0" dirty="0" smtClean="0"/>
              <a:t> examples consider only one relationship. In principle, there is no limit to the number of relationships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aseline="0" dirty="0" smtClean="0"/>
              <a:t>put pictures and xml files on-line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1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the actual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different formalisms for describing relational data and</a:t>
            </a:r>
            <a:r>
              <a:rPr lang="en-US" baseline="0" dirty="0" smtClean="0"/>
              <a:t> relational models. I follow the approach developed by Poole, Russell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. The learning algorithms work for others as well. Basically, for any formalism based on first-order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*simplify so it has only Country and Borders</a:t>
            </a:r>
          </a:p>
          <a:p>
            <a:r>
              <a:rPr lang="en-US" dirty="0" smtClean="0"/>
              <a:t>* which</a:t>
            </a:r>
            <a:r>
              <a:rPr lang="en-US" baseline="0" dirty="0" smtClean="0"/>
              <a:t> database has that – </a:t>
            </a:r>
            <a:r>
              <a:rPr lang="en-US" baseline="0" dirty="0" err="1" smtClean="0"/>
              <a:t>Mondial</a:t>
            </a:r>
            <a:r>
              <a:rPr lang="en-US" baseline="0" dirty="0" smtClean="0"/>
              <a:t> Tutorial?</a:t>
            </a:r>
            <a:endParaRPr lang="en-US" dirty="0" smtClean="0"/>
          </a:p>
          <a:p>
            <a:r>
              <a:rPr lang="en-US" dirty="0" smtClean="0"/>
              <a:t>*make sure </a:t>
            </a:r>
            <a:r>
              <a:rPr lang="en-US" dirty="0" err="1" smtClean="0"/>
              <a:t>BayesBase</a:t>
            </a:r>
            <a:r>
              <a:rPr lang="en-US" baseline="0" dirty="0" smtClean="0"/>
              <a:t> runs correctly</a:t>
            </a:r>
          </a:p>
          <a:p>
            <a:r>
              <a:rPr lang="en-US" baseline="0" dirty="0" smtClean="0"/>
              <a:t>*</a:t>
            </a:r>
            <a:r>
              <a:rPr lang="en-US" baseline="0" smtClean="0"/>
              <a:t>fix website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9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rerun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Mondial</a:t>
            </a:r>
            <a:r>
              <a:rPr lang="en-US" baseline="0" dirty="0" smtClean="0"/>
              <a:t> with link analysis on</a:t>
            </a:r>
          </a:p>
          <a:p>
            <a:r>
              <a:rPr lang="en-US" baseline="0" dirty="0" smtClean="0"/>
              <a:t>fix data format</a:t>
            </a:r>
          </a:p>
          <a:p>
            <a:r>
              <a:rPr lang="en-US" dirty="0" err="1" smtClean="0"/>
              <a:t>Mondial.xml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Mondial.xml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 rerun to get rid of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r>
              <a:rPr lang="en-US" baseline="0" dirty="0" smtClean="0"/>
              <a:t> query what the probability is of a country being in America given that it has a </a:t>
            </a:r>
            <a:r>
              <a:rPr lang="en-US" baseline="0" dirty="0" err="1" smtClean="0"/>
              <a:t>neighbour</a:t>
            </a:r>
            <a:r>
              <a:rPr lang="en-US" baseline="0" dirty="0" smtClean="0"/>
              <a:t> in America?</a:t>
            </a:r>
          </a:p>
          <a:p>
            <a:r>
              <a:rPr lang="en-US" baseline="0" dirty="0" smtClean="0"/>
              <a:t>Europe has borders outside of itself: Turkey and Russia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I use </a:t>
            </a:r>
            <a:r>
              <a:rPr lang="en-US" dirty="0" err="1" smtClean="0"/>
              <a:t>equational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could also build nested terms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values of ground</a:t>
            </a:r>
            <a:r>
              <a:rPr lang="en-US" baseline="0" dirty="0" smtClean="0"/>
              <a:t> terms are the smallest unit of information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fundamental split leads to two kinds of probabilities.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First-order probabilities are treated in this section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Instance/ground level probabilities are treated in section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err="1"/>
              <a:t>Kleene’s</a:t>
            </a:r>
            <a:r>
              <a:rPr lang="en-US" dirty="0"/>
              <a:t> </a:t>
            </a:r>
            <a:r>
              <a:rPr lang="en-US" dirty="0" smtClean="0"/>
              <a:t>motivations</a:t>
            </a:r>
            <a:r>
              <a:rPr lang="en-US" baseline="0" dirty="0" smtClean="0"/>
              <a:t> </a:t>
            </a:r>
            <a:r>
              <a:rPr lang="en-US" baseline="0" dirty="0"/>
              <a:t>was to reflect mathematical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value_i</a:t>
            </a:r>
            <a:r>
              <a:rPr lang="en-US" baseline="0" dirty="0" smtClean="0"/>
              <a:t> are constants.</a:t>
            </a:r>
          </a:p>
          <a:p>
            <a:r>
              <a:rPr lang="en-US" baseline="0" dirty="0" smtClean="0"/>
              <a:t>Maybe say something about more complex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2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basis of </a:t>
            </a:r>
            <a:r>
              <a:rPr lang="en-US" dirty="0" err="1" smtClean="0"/>
              <a:t>i.i.d</a:t>
            </a:r>
            <a:r>
              <a:rPr lang="en-US" dirty="0" smtClean="0"/>
              <a:t>. learning are</a:t>
            </a:r>
            <a:r>
              <a:rPr lang="en-US" baseline="0" dirty="0" smtClean="0"/>
              <a:t> frequencies observed in a sample</a:t>
            </a:r>
          </a:p>
          <a:p>
            <a:r>
              <a:rPr lang="en-US" baseline="0" dirty="0" smtClean="0"/>
              <a:t>the basis of relational learning are frequencies observed in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file://localhost/Users/oschulte/Projects/srl-tutorial/demos/Mondial/mondial-screenshot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file://localhost/Users/oschulte/Projects/srl-tutorial/demos/Mondial/query-screenshot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First-Order Bayesian Networks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2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9462"/>
          </a:xfrm>
        </p:spPr>
        <p:txBody>
          <a:bodyPr/>
          <a:lstStyle/>
          <a:p>
            <a:r>
              <a:rPr lang="en-US" dirty="0" smtClean="0"/>
              <a:t>Network View: Formula =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7400" y="1092200"/>
            <a:ext cx="7772400" cy="1587500"/>
          </a:xfrm>
        </p:spPr>
        <p:txBody>
          <a:bodyPr/>
          <a:lstStyle/>
          <a:p>
            <a:r>
              <a:rPr lang="en-US" dirty="0" smtClean="0"/>
              <a:t>A conjunctive formula can be viewed as specifying a type of </a:t>
            </a:r>
            <a:r>
              <a:rPr lang="en-US" dirty="0" err="1" smtClean="0"/>
              <a:t>subgraph</a:t>
            </a:r>
            <a:r>
              <a:rPr lang="en-US" dirty="0" smtClean="0"/>
              <a:t> in the </a:t>
            </a:r>
            <a:r>
              <a:rPr lang="en-US" dirty="0" err="1" smtClean="0"/>
              <a:t>Gaifman</a:t>
            </a:r>
            <a:r>
              <a:rPr lang="en-US" dirty="0" smtClean="0"/>
              <a:t> graph</a:t>
            </a:r>
          </a:p>
          <a:p>
            <a:pPr lvl="1"/>
            <a:r>
              <a:rPr lang="en-US" dirty="0" smtClean="0"/>
              <a:t>e.g. the pattern ActsIn</a:t>
            </a:r>
            <a:r>
              <a:rPr lang="en-US" dirty="0"/>
              <a:t>(Actor, Movie) = T, gender(Actor) = </a:t>
            </a:r>
            <a:r>
              <a:rPr lang="en-US" dirty="0" smtClean="0"/>
              <a:t>W occurs twice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31" y="4866525"/>
            <a:ext cx="656146" cy="873895"/>
          </a:xfrm>
          <a:prstGeom prst="rect">
            <a:avLst/>
          </a:prstGeom>
        </p:spPr>
      </p:pic>
      <p:pic>
        <p:nvPicPr>
          <p:cNvPr id="7" name="Picture 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91" y="4904312"/>
            <a:ext cx="576073" cy="798321"/>
          </a:xfrm>
          <a:prstGeom prst="rect">
            <a:avLst/>
          </a:prstGeom>
        </p:spPr>
      </p:pic>
      <p:pic>
        <p:nvPicPr>
          <p:cNvPr id="8" name="Picture 7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40" y="3423425"/>
            <a:ext cx="615062" cy="798800"/>
          </a:xfrm>
          <a:prstGeom prst="rect">
            <a:avLst/>
          </a:prstGeom>
        </p:spPr>
      </p:pic>
      <p:pic>
        <p:nvPicPr>
          <p:cNvPr id="9" name="Picture 8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31" y="3417671"/>
            <a:ext cx="616079" cy="810307"/>
          </a:xfrm>
          <a:prstGeom prst="rect">
            <a:avLst/>
          </a:prstGeom>
        </p:spPr>
      </p:pic>
      <p:pic>
        <p:nvPicPr>
          <p:cNvPr id="10" name="Picture 9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59" y="3423425"/>
            <a:ext cx="615062" cy="798800"/>
          </a:xfrm>
          <a:prstGeom prst="rect">
            <a:avLst/>
          </a:prstGeom>
        </p:spPr>
      </p:pic>
      <p:pic>
        <p:nvPicPr>
          <p:cNvPr id="11" name="Picture 10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10" y="3423425"/>
            <a:ext cx="584000" cy="768114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9" idx="2"/>
            <a:endCxn id="6" idx="0"/>
          </p:cNvCxnSpPr>
          <p:nvPr/>
        </p:nvCxnSpPr>
        <p:spPr>
          <a:xfrm>
            <a:off x="2780071" y="4227979"/>
            <a:ext cx="20033" cy="63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7" idx="0"/>
          </p:cNvCxnSpPr>
          <p:nvPr/>
        </p:nvCxnSpPr>
        <p:spPr>
          <a:xfrm>
            <a:off x="4329891" y="4222225"/>
            <a:ext cx="851337" cy="68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2"/>
            <a:endCxn id="7" idx="0"/>
          </p:cNvCxnSpPr>
          <p:nvPr/>
        </p:nvCxnSpPr>
        <p:spPr>
          <a:xfrm flipH="1">
            <a:off x="5181228" y="4191539"/>
            <a:ext cx="1148482" cy="712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279" y="4350315"/>
            <a:ext cx="11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2837" y="4492643"/>
            <a:ext cx="13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9483" y="4534981"/>
            <a:ext cx="15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354" y="2811526"/>
            <a:ext cx="1681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1701" y="2811526"/>
            <a:ext cx="185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0046" y="2811526"/>
            <a:ext cx="20165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0400" y="2811526"/>
            <a:ext cx="2038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</a:t>
            </a:r>
            <a:r>
              <a:rPr lang="en-US" sz="1600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0941" y="5770077"/>
            <a:ext cx="21242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runtime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98 min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3728" y="5761216"/>
            <a:ext cx="23569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runtime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111 min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9264" y="41915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3600" y="42047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11200"/>
          </a:xfrm>
        </p:spPr>
        <p:txBody>
          <a:bodyPr/>
          <a:lstStyle/>
          <a:p>
            <a:r>
              <a:rPr lang="en-US" dirty="0" smtClean="0"/>
              <a:t>We use standard notation for relational random 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210"/>
              </p:ext>
            </p:extLst>
          </p:nvPr>
        </p:nvGraphicFramePr>
        <p:xfrm>
          <a:off x="914400" y="2324100"/>
          <a:ext cx="624261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616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Concept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X, X</a:t>
                      </a:r>
                      <a:r>
                        <a:rPr lang="en-US" sz="2400" baseline="-25000" dirty="0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Ground-random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30000" dirty="0" smtClean="0"/>
                        <a:t>*</a:t>
                      </a:r>
                      <a:endParaRPr lang="en-US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baseline="0" dirty="0" smtClean="0"/>
                        <a:t> value of random variable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k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ik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Parents of node </a:t>
                      </a:r>
                      <a:r>
                        <a:rPr lang="en-US" sz="2400" i="1" dirty="0" err="1" smtClean="0"/>
                        <a:t>i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</a:t>
                      </a:r>
                      <a:r>
                        <a:rPr lang="en-US" sz="2400" baseline="-25000" dirty="0" err="1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j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dirty="0" smtClean="0"/>
                        <a:t> configuration of node </a:t>
                      </a:r>
                      <a:r>
                        <a:rPr lang="en-US" sz="2400" i="1" dirty="0" smtClean="0"/>
                        <a:t>i</a:t>
                      </a:r>
                      <a:r>
                        <a:rPr lang="en-US" sz="2400" i="0" dirty="0" smtClean="0"/>
                        <a:t>’s parents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pa</a:t>
                      </a:r>
                      <a:r>
                        <a:rPr lang="en-US" sz="2400" baseline="-25000" dirty="0" err="1" smtClean="0"/>
                        <a:t>ij</a:t>
                      </a:r>
                      <a:endParaRPr lang="en-US" sz="240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0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692400"/>
            <a:ext cx="7772400" cy="1193800"/>
          </a:xfrm>
        </p:spPr>
        <p:txBody>
          <a:bodyPr/>
          <a:lstStyle/>
          <a:p>
            <a:pPr algn="ctr"/>
            <a:r>
              <a:rPr lang="en-US" dirty="0"/>
              <a:t>Probabilistic Semantics for First-Order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Applications of Relational Frequency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799" y="1447800"/>
            <a:ext cx="8521727" cy="4572000"/>
          </a:xfrm>
        </p:spPr>
        <p:txBody>
          <a:bodyPr/>
          <a:lstStyle/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Knowledge discovery/ rule learning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“women users like movies with women actors”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Strategic Planning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“increase SAT requirements to decrease student attrition”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Query Optimization (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Getoor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Taskar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Koller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 2001)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en-US" sz="280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Class-level queries support selectivity estimation </a:t>
            </a:r>
            <a:r>
              <a:rPr lang="en-US" sz="2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optimal evaluation order for SQL query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96867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Lise</a:t>
            </a:r>
            <a:r>
              <a:rPr lang="en-US" dirty="0" smtClean="0"/>
              <a:t>, </a:t>
            </a:r>
            <a:r>
              <a:rPr lang="en-US" dirty="0" err="1" smtClean="0"/>
              <a:t>Taskar</a:t>
            </a:r>
            <a:r>
              <a:rPr lang="en-US" dirty="0" smtClean="0"/>
              <a:t>, Benjamin, and </a:t>
            </a:r>
            <a:r>
              <a:rPr lang="en-US" dirty="0" err="1" smtClean="0"/>
              <a:t>Koller</a:t>
            </a:r>
            <a:r>
              <a:rPr lang="en-US" dirty="0" smtClean="0"/>
              <a:t>, Daphne. Selectivity estimation using probabilistic models. ACM SIGMOD Record, 30(2):461–472,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Database probability of a first-order formula = 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(gender(Actor) = W) = 2/4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</a:t>
            </a:r>
            <a:r>
              <a:rPr lang="en-US" sz="2800" i="1" dirty="0"/>
              <a:t>(Actor) = W, ActsIn(</a:t>
            </a:r>
            <a:r>
              <a:rPr lang="en-US" sz="2800" i="1" dirty="0" err="1"/>
              <a:t>Actor,Movie</a:t>
            </a:r>
            <a:r>
              <a:rPr lang="en-US" sz="2800" i="1" dirty="0"/>
              <a:t>) = </a:t>
            </a:r>
            <a:r>
              <a:rPr lang="en-US" sz="2800" i="1" dirty="0" smtClean="0"/>
              <a:t>T) = 2/8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3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Grounding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7851115"/>
              </p:ext>
            </p:extLst>
          </p:nvPr>
        </p:nvGraphicFramePr>
        <p:xfrm>
          <a:off x="287619" y="3089120"/>
          <a:ext cx="6738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52"/>
                <a:gridCol w="1025878"/>
                <a:gridCol w="1761935"/>
                <a:gridCol w="2420167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816" y="1399006"/>
            <a:ext cx="81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P(gender(Actor) = W, </a:t>
            </a:r>
            <a:r>
              <a:rPr lang="en-US" sz="2000" dirty="0" err="1" smtClean="0">
                <a:latin typeface="+mn-lt"/>
              </a:rPr>
              <a:t>ActsIn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Actor,Movie</a:t>
            </a:r>
            <a:r>
              <a:rPr lang="en-US" sz="2000" dirty="0" smtClean="0">
                <a:latin typeface="+mn-lt"/>
              </a:rPr>
              <a:t>) = T) = 2/8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frequency = #of rows where the formula is true/# of all rows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77" y="2077818"/>
            <a:ext cx="277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FO  Variable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2118" y="2628595"/>
            <a:ext cx="389491" cy="449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40496" y="2628595"/>
            <a:ext cx="477660" cy="41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11400" y="2185540"/>
            <a:ext cx="699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Single data table that correctly represents relational </a:t>
            </a:r>
            <a:r>
              <a:rPr lang="en-US" sz="2000" dirty="0" smtClean="0">
                <a:latin typeface="+mn-lt"/>
              </a:rPr>
              <a:t>joint frequencies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chulte (2011), Riedel</a:t>
            </a:r>
            <a:r>
              <a:rPr lang="en-US" sz="2000" dirty="0">
                <a:latin typeface="+mn-lt"/>
              </a:rPr>
              <a:t>, Yao, McCallum (2013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1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18" y="10023"/>
            <a:ext cx="8399182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343" y="6302918"/>
            <a:ext cx="7078721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19" y="1153023"/>
            <a:ext cx="655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First-Order  Variable </a:t>
            </a:r>
            <a:r>
              <a:rPr lang="en-US" sz="2800" dirty="0" smtClean="0">
                <a:latin typeface="+mn-lt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Random </a:t>
            </a:r>
            <a:r>
              <a:rPr lang="en-US" sz="2800" dirty="0" smtClean="0">
                <a:latin typeface="+mn-lt"/>
              </a:rPr>
              <a:t>Variable</a:t>
            </a:r>
            <a:endParaRPr lang="en-US" sz="2800" dirty="0">
              <a:latin typeface="+mn-lt"/>
            </a:endParaRPr>
          </a:p>
        </p:txBody>
      </p:sp>
      <p:pic>
        <p:nvPicPr>
          <p:cNvPr id="9" name="Picture 8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997" y="375962"/>
            <a:ext cx="1606133" cy="1606133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641919"/>
              </p:ext>
            </p:extLst>
          </p:nvPr>
        </p:nvGraphicFramePr>
        <p:xfrm>
          <a:off x="287619" y="2127158"/>
          <a:ext cx="77066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74"/>
                <a:gridCol w="1564170"/>
                <a:gridCol w="1048138"/>
                <a:gridCol w="1869996"/>
                <a:gridCol w="2472680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619" y="5902808"/>
            <a:ext cx="81451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Perpetua"/>
              </a:rPr>
              <a:t>P(Movie = Fargo, Actor=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Brad_Pitt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) =1/2 x 1/4 = 1/8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52600" y="1676243"/>
            <a:ext cx="210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22600" y="1676243"/>
            <a:ext cx="83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9300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4700" y="4301099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590801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656" y="1652957"/>
            <a:ext cx="143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</a:t>
            </a:r>
            <a:br>
              <a:rPr lang="en-US" sz="2400" dirty="0" smtClean="0">
                <a:latin typeface="Perpetua"/>
                <a:cs typeface="Perpetua"/>
              </a:rPr>
            </a:br>
            <a:r>
              <a:rPr lang="en-US" sz="2400" dirty="0" smtClean="0">
                <a:latin typeface="Perpetua"/>
                <a:cs typeface="Perpetua"/>
              </a:rPr>
              <a:t>Actors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1699" y="1652957"/>
            <a:ext cx="191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2810097"/>
            <a:ext cx="18288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Actor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Actors.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Actor = brad_pitt</a:t>
            </a:r>
            <a:r>
              <a:rPr lang="en-US" dirty="0" smtClean="0">
                <a:latin typeface="Perpetua"/>
                <a:cs typeface="Perpetua"/>
              </a:rPr>
              <a:t>) = 1/4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30600" y="4852067"/>
            <a:ext cx="1549400" cy="1754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Movie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Movies.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Movie = Fargo</a:t>
            </a:r>
            <a:r>
              <a:rPr lang="en-US" dirty="0" smtClean="0">
                <a:latin typeface="Perpetua"/>
                <a:cs typeface="Perpetua"/>
              </a:rPr>
              <a:t>) = 1/2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22065" y="1652957"/>
            <a:ext cx="231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First-Order Random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246904" y="2918381"/>
            <a:ext cx="21717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>
                <a:latin typeface="Perpetua"/>
                <a:cs typeface="Perpetua"/>
              </a:rPr>
              <a:t>g</a:t>
            </a:r>
            <a:r>
              <a:rPr lang="en-US" sz="1500" i="1" dirty="0" smtClean="0">
                <a:latin typeface="Perpetua"/>
                <a:cs typeface="Perpetua"/>
              </a:rPr>
              <a:t>ender(Actor)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Gender of selected actor.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gender(Actor) = W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28976" y="5432590"/>
            <a:ext cx="2457824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smtClean="0">
                <a:latin typeface="Perpetua"/>
                <a:cs typeface="Perpetua"/>
              </a:rPr>
              <a:t>Drama(Movie)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Is the selected movie a drama?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Drama(</a:t>
            </a:r>
            <a:r>
              <a:rPr lang="en-US" sz="1500" i="1" dirty="0">
                <a:latin typeface="Perpetua"/>
                <a:cs typeface="Perpetua"/>
              </a:rPr>
              <a:t>Movie</a:t>
            </a:r>
            <a:r>
              <a:rPr lang="en-US" sz="1500" i="1" dirty="0" smtClean="0">
                <a:latin typeface="Perpetua"/>
                <a:cs typeface="Perpetua"/>
              </a:rPr>
              <a:t>)=T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3965269"/>
            <a:ext cx="24892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 smtClean="0">
                <a:latin typeface="Perpetua"/>
                <a:cs typeface="Perpetua"/>
              </a:rPr>
              <a:t>ActsIn</a:t>
            </a:r>
            <a:r>
              <a:rPr lang="en-US" sz="1500" i="1" dirty="0" smtClean="0">
                <a:latin typeface="Perpetua"/>
                <a:cs typeface="Perpetua"/>
              </a:rPr>
              <a:t>(</a:t>
            </a:r>
            <a:r>
              <a:rPr lang="en-US" sz="1500" i="1" dirty="0" err="1" smtClean="0">
                <a:latin typeface="Perpetua"/>
                <a:cs typeface="Perpetua"/>
              </a:rPr>
              <a:t>Actor,Movie</a:t>
            </a:r>
            <a:r>
              <a:rPr lang="en-US" sz="1500" i="1" dirty="0" smtClean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T if selected actor appears in selected movie, F otherwise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</a:t>
            </a:r>
            <a:r>
              <a:rPr lang="en-US" sz="1500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ActsIn</a:t>
            </a:r>
            <a:r>
              <a:rPr lang="en-US" sz="1500" i="1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Actor,Movie</a:t>
            </a:r>
            <a:r>
              <a:rPr lang="en-US" sz="1500" i="1" dirty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 T) = 3/8</a:t>
            </a:r>
            <a:endParaRPr lang="en-US" sz="1500" dirty="0">
              <a:latin typeface="Perpetua"/>
              <a:cs typeface="Perpetua"/>
            </a:endParaRPr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>
            <a:off x="2616201" y="3548761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65883" y="5729231"/>
            <a:ext cx="864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359400" y="3310796"/>
            <a:ext cx="887504" cy="237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359400" y="3548761"/>
            <a:ext cx="838200" cy="924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080000" y="4473101"/>
            <a:ext cx="1117600" cy="125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080000" y="5729231"/>
            <a:ext cx="1148976" cy="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9240" y="274638"/>
            <a:ext cx="7772400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pic>
        <p:nvPicPr>
          <p:cNvPr id="27" name="Picture 26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2796040"/>
            <a:ext cx="355056" cy="519336"/>
          </a:xfrm>
          <a:prstGeom prst="rect">
            <a:avLst/>
          </a:prstGeom>
        </p:spPr>
      </p:pic>
      <p:pic>
        <p:nvPicPr>
          <p:cNvPr id="28" name="Picture 27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33" y="2810981"/>
            <a:ext cx="355643" cy="526817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3563540"/>
            <a:ext cx="355056" cy="519336"/>
          </a:xfrm>
          <a:prstGeom prst="rect">
            <a:avLst/>
          </a:prstGeom>
        </p:spPr>
      </p:pic>
      <p:pic>
        <p:nvPicPr>
          <p:cNvPr id="30" name="Picture 29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9" y="3563540"/>
            <a:ext cx="337125" cy="49938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824382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9782" y="6560201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665883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6" y="5283273"/>
            <a:ext cx="637786" cy="1084617"/>
          </a:xfrm>
          <a:prstGeom prst="rect">
            <a:avLst/>
          </a:prstGeom>
        </p:spPr>
      </p:pic>
      <p:pic>
        <p:nvPicPr>
          <p:cNvPr id="54" name="Picture 53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69" y="5330171"/>
            <a:ext cx="559954" cy="9908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99465" y="4735533"/>
            <a:ext cx="82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erpetua"/>
                <a:cs typeface="Perpetua"/>
              </a:rPr>
              <a:t>Movies</a:t>
            </a:r>
            <a:endParaRPr lang="en-US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48126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Models for Relational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Statistical-Relational Models (SRMs)</a:t>
            </a:r>
            <a:br>
              <a:rPr lang="en-US" dirty="0" smtClean="0"/>
            </a:br>
            <a:r>
              <a:rPr lang="en-US" dirty="0" smtClean="0"/>
              <a:t>Random Selection Semantics for Bayesian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dirty="0" smtClean="0"/>
              <a:t>Bayesian networks for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0757" y="1447801"/>
            <a:ext cx="3231565" cy="3691920"/>
          </a:xfrm>
        </p:spPr>
        <p:txBody>
          <a:bodyPr/>
          <a:lstStyle/>
          <a:p>
            <a:r>
              <a:rPr lang="en-US" sz="2800" dirty="0" smtClean="0"/>
              <a:t>A first-order Bayesian network is a Bayesian network whose nodes are first-order terms </a:t>
            </a:r>
          </a:p>
          <a:p>
            <a:pPr marL="0" indent="0">
              <a:buNone/>
            </a:pPr>
            <a:r>
              <a:rPr lang="en-US" sz="1600" dirty="0" smtClean="0"/>
              <a:t>      (Wang et al. 2008)</a:t>
            </a:r>
          </a:p>
          <a:p>
            <a:r>
              <a:rPr lang="en-US" sz="2800" dirty="0" smtClean="0"/>
              <a:t>AKA </a:t>
            </a:r>
            <a:r>
              <a:rPr lang="en-US" sz="2800" dirty="0" err="1" smtClean="0"/>
              <a:t>parametrized</a:t>
            </a:r>
            <a:r>
              <a:rPr lang="en-US" sz="2800" dirty="0" smtClean="0"/>
              <a:t> Bayesian network</a:t>
            </a:r>
            <a:br>
              <a:rPr lang="en-US" sz="2800" dirty="0" smtClean="0"/>
            </a:br>
            <a:r>
              <a:rPr lang="en-US" sz="1600" dirty="0" smtClean="0"/>
              <a:t>(Poole 2003, </a:t>
            </a:r>
            <a:r>
              <a:rPr lang="en-US" sz="1600" dirty="0" err="1" smtClean="0"/>
              <a:t>Kimmig</a:t>
            </a:r>
            <a:r>
              <a:rPr lang="en-US" sz="1600" dirty="0" smtClean="0"/>
              <a:t> et al. 2014)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757" y="5715735"/>
            <a:ext cx="7489583" cy="9136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Wang, D. Z.; </a:t>
            </a:r>
            <a:r>
              <a:rPr lang="en-US" dirty="0" err="1" smtClean="0"/>
              <a:t>Michelakis</a:t>
            </a:r>
            <a:r>
              <a:rPr lang="en-US" dirty="0" smtClean="0"/>
              <a:t>, E.; </a:t>
            </a:r>
            <a:r>
              <a:rPr lang="en-US" dirty="0" err="1" smtClean="0"/>
              <a:t>Garofalakis</a:t>
            </a:r>
            <a:r>
              <a:rPr lang="en-US" dirty="0" smtClean="0"/>
              <a:t>, M. &amp; </a:t>
            </a:r>
            <a:r>
              <a:rPr lang="en-US" dirty="0" err="1" smtClean="0"/>
              <a:t>Hellerstein</a:t>
            </a:r>
            <a:r>
              <a:rPr lang="en-US" dirty="0" smtClean="0"/>
              <a:t>, J. M. (2008), </a:t>
            </a:r>
            <a:r>
              <a:rPr lang="en-US" dirty="0" err="1" smtClean="0"/>
              <a:t>BayesStore</a:t>
            </a:r>
            <a:r>
              <a:rPr lang="en-US" dirty="0" smtClean="0"/>
              <a:t>: managing large, uncertain data repositories with probabilistic graphical models, in , VLDB 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0494" y="2099773"/>
            <a:ext cx="4129102" cy="1296459"/>
            <a:chOff x="3719423" y="690935"/>
            <a:chExt cx="4129102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35913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47142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/>
          <a:lstStyle/>
          <a:p>
            <a:r>
              <a:rPr lang="en-US" dirty="0" smtClean="0"/>
              <a:t>Directed Acyclic Graph, where nodes = random variables</a:t>
            </a:r>
          </a:p>
          <a:p>
            <a:r>
              <a:rPr lang="en-US" dirty="0" smtClean="0"/>
              <a:t>Parameters = probability of child node given parent nodes</a:t>
            </a:r>
          </a:p>
          <a:p>
            <a:r>
              <a:rPr lang="en-US" dirty="0" smtClean="0"/>
              <a:t>Represents </a:t>
            </a:r>
            <a:r>
              <a:rPr lang="en-US" b="1" dirty="0" smtClean="0"/>
              <a:t>joint distribution</a:t>
            </a:r>
            <a:r>
              <a:rPr lang="en-US" dirty="0" smtClean="0"/>
              <a:t> of random variables</a:t>
            </a:r>
          </a:p>
          <a:p>
            <a:r>
              <a:rPr lang="en-US" dirty="0" smtClean="0"/>
              <a:t>Supports probabilistic frequency queries, visualizes correlations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80" y="239356"/>
            <a:ext cx="7772400" cy="1143000"/>
          </a:xfrm>
        </p:spPr>
        <p:txBody>
          <a:bodyPr/>
          <a:lstStyle/>
          <a:p>
            <a:r>
              <a:rPr lang="en-US" sz="3200" dirty="0" smtClean="0"/>
              <a:t>Random Selection Semantics for First-Order Bayesian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4707" y="1447800"/>
            <a:ext cx="4443693" cy="4572000"/>
          </a:xfrm>
        </p:spPr>
        <p:txBody>
          <a:bodyPr/>
          <a:lstStyle/>
          <a:p>
            <a:r>
              <a:rPr lang="en-US" sz="2800" dirty="0"/>
              <a:t>P(gender(Actor) = W, </a:t>
            </a:r>
            <a:r>
              <a:rPr lang="en-US" sz="2800" dirty="0" err="1"/>
              <a:t>ActsIn</a:t>
            </a:r>
            <a:r>
              <a:rPr lang="en-US" sz="2800" dirty="0"/>
              <a:t>(</a:t>
            </a:r>
            <a:r>
              <a:rPr lang="en-US" sz="2800" dirty="0" err="1"/>
              <a:t>Actor,Movie</a:t>
            </a:r>
            <a:r>
              <a:rPr lang="en-US" sz="2800" dirty="0"/>
              <a:t>) = T, </a:t>
            </a:r>
            <a:r>
              <a:rPr lang="en-US" sz="2800" dirty="0" smtClean="0"/>
              <a:t>Drama(</a:t>
            </a:r>
            <a:r>
              <a:rPr lang="en-US" sz="2800" dirty="0"/>
              <a:t>Movie) = F</a:t>
            </a:r>
            <a:r>
              <a:rPr lang="en-US" sz="2800" dirty="0" smtClean="0"/>
              <a:t>) = 2</a:t>
            </a:r>
            <a:r>
              <a:rPr lang="en-US" sz="2800" dirty="0"/>
              <a:t>/8</a:t>
            </a:r>
          </a:p>
          <a:p>
            <a:r>
              <a:rPr lang="en-US" sz="2800" dirty="0" smtClean="0"/>
              <a:t>“if we randomly select an actor and a movie, the probability is 2/8 that the actor appears in the movie, the actor is a woman, and the movie is a drama”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0776" y="1730441"/>
            <a:ext cx="3921860" cy="1296459"/>
            <a:chOff x="3719423" y="690935"/>
            <a:chExt cx="3921860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083" y="690935"/>
              <a:ext cx="1396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  <a:latin typeface="Perpetua"/>
                </a:rPr>
                <a:t>Drama(M)</a:t>
              </a: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245650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15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illustrate frequency semantics, learn and evaluate on the training set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ground truth about frequencies</a:t>
            </a:r>
          </a:p>
          <a:p>
            <a:r>
              <a:rPr lang="en-US" dirty="0" smtClean="0"/>
              <a:t>We discuss </a:t>
            </a:r>
            <a:r>
              <a:rPr lang="en-US" smtClean="0"/>
              <a:t>generalization 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3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IMDb Data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7" name="Content Placeholder 6" descr="eer-imdb_2r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86" r="-73786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1091608" y="1698002"/>
            <a:ext cx="352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data with two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9027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Bayes Net for Full IMDB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pic>
        <p:nvPicPr>
          <p:cNvPr id="7" name="Content Placeholder 6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85" b="-9885"/>
          <a:stretch>
            <a:fillRect/>
          </a:stretch>
        </p:blipFill>
        <p:spPr>
          <a:xfrm>
            <a:off x="647700" y="1612900"/>
            <a:ext cx="7772400" cy="4572000"/>
          </a:xfrm>
        </p:spPr>
      </p:pic>
    </p:spTree>
    <p:extLst>
      <p:ext uri="{BB962C8B-B14F-4D97-AF65-F5344CB8AC3E}">
        <p14:creationId xmlns:p14="http://schemas.microsoft.com/office/powerpoint/2010/main" val="406283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IMDb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42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only 1 </a:t>
            </a:r>
            <a:r>
              <a:rPr lang="en-US" dirty="0"/>
              <a:t>relationship </a:t>
            </a:r>
            <a:r>
              <a:rPr lang="en-US" dirty="0" err="1"/>
              <a:t>HasRated</a:t>
            </a:r>
            <a:r>
              <a:rPr lang="en-US" dirty="0"/>
              <a:t>(</a:t>
            </a:r>
            <a:r>
              <a:rPr lang="en-US" dirty="0" err="1"/>
              <a:t>User,Movie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bn-screensh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4" y="2079332"/>
            <a:ext cx="7607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66762"/>
          </a:xfrm>
        </p:spPr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Q</a:t>
            </a:r>
            <a:r>
              <a:rPr lang="en-US" dirty="0" smtClean="0"/>
              <a:t>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r="1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922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3462098"/>
              </p:ext>
            </p:extLst>
          </p:nvPr>
        </p:nvGraphicFramePr>
        <p:xfrm>
          <a:off x="667367" y="1743422"/>
          <a:ext cx="6452096" cy="113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65896"/>
                <a:gridCol w="3886200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Num</a:t>
                      </a:r>
                      <a:r>
                        <a:rPr lang="en-US" sz="2400" u="none" strike="noStrike" dirty="0">
                          <a:effectLst/>
                        </a:rPr>
                        <a:t> Movies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>
                          <a:effectLst/>
                        </a:rPr>
                        <a:t>3883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Users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u="none" strike="noStrike" dirty="0">
                          <a:effectLst/>
                        </a:rPr>
                        <a:t>6039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Movie-User Pairs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 smtClean="0">
                          <a:effectLst/>
                        </a:rPr>
                        <a:t>3883 </a:t>
                      </a:r>
                      <a:r>
                        <a:rPr lang="cs-CZ" sz="2400" u="none" strike="noStrike" dirty="0" err="1" smtClean="0">
                          <a:effectLst/>
                        </a:rPr>
                        <a:t>x</a:t>
                      </a:r>
                      <a:r>
                        <a:rPr lang="cs-CZ" sz="2400" u="none" strike="noStrike" dirty="0" smtClean="0">
                          <a:effectLst/>
                        </a:rPr>
                        <a:t> 6039 = 23449437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273089"/>
              </p:ext>
            </p:extLst>
          </p:nvPr>
        </p:nvGraphicFramePr>
        <p:xfrm>
          <a:off x="667367" y="3765907"/>
          <a:ext cx="7546087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27999"/>
                <a:gridCol w="3918088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Action(Movie)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HasRated</a:t>
                      </a:r>
                      <a:r>
                        <a:rPr lang="en-US" sz="2400" u="none" strike="noStrike" dirty="0">
                          <a:effectLst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</a:rPr>
                        <a:t>User,Movie</a:t>
                      </a:r>
                      <a:r>
                        <a:rPr lang="en-US" sz="2400" u="none" strike="noStrike" dirty="0">
                          <a:effectLst/>
                        </a:rPr>
                        <a:t>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gender</a:t>
                      </a:r>
                      <a:r>
                        <a:rPr lang="en-US" sz="2400" u="none" strike="noStrike" dirty="0">
                          <a:effectLst/>
                        </a:rPr>
                        <a:t>(User) = 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 dirty="0">
                          <a:effectLst/>
                        </a:rPr>
                        <a:t>66642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 smtClean="0">
                          <a:effectLst/>
                        </a:rPr>
                        <a:t>Frequency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u="none" strike="noStrike" dirty="0" smtClean="0">
                          <a:effectLst/>
                        </a:rPr>
                        <a:t>66642</a:t>
                      </a:r>
                      <a:r>
                        <a:rPr lang="en-CA" sz="2400" u="none" strike="noStrike" dirty="0" smtClean="0">
                          <a:effectLst/>
                        </a:rPr>
                        <a:t>/</a:t>
                      </a:r>
                      <a:r>
                        <a:rPr lang="cs-CZ" sz="2400" u="none" strike="noStrike" dirty="0" smtClean="0">
                          <a:effectLst/>
                        </a:rPr>
                        <a:t>23449437=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u="none" strike="noStrike" dirty="0" smtClean="0">
                          <a:effectLst/>
                        </a:rPr>
                        <a:t>0.0028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367" y="3099418"/>
            <a:ext cx="71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movie-user pairs with action movie, woman </a:t>
            </a:r>
            <a:r>
              <a:rPr lang="en-US" sz="2800" dirty="0" smtClean="0">
                <a:latin typeface="+mn-lt"/>
              </a:rPr>
              <a:t>user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926" y="5802868"/>
            <a:ext cx="48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More Examples in spreadsheet on website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04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Mondial</a:t>
            </a:r>
            <a:r>
              <a:rPr lang="en-US" dirty="0"/>
              <a:t> Data Format</a:t>
            </a:r>
          </a:p>
        </p:txBody>
      </p:sp>
      <p:pic>
        <p:nvPicPr>
          <p:cNvPr id="5" name="Content Placeholder 4" descr="eer-mondial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50" r="-421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Mondial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61625"/>
            <a:ext cx="7772400" cy="31443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00699"/>
            <a:ext cx="7772400" cy="3866202"/>
          </a:xfrm>
        </p:spPr>
      </p:pic>
    </p:spTree>
    <p:extLst>
      <p:ext uri="{BB962C8B-B14F-4D97-AF65-F5344CB8AC3E}">
        <p14:creationId xmlns:p14="http://schemas.microsoft.com/office/powerpoint/2010/main" val="13663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Demo</a:t>
            </a:r>
            <a:endParaRPr lang="en-US" dirty="0"/>
          </a:p>
        </p:txBody>
      </p:sp>
      <p:pic>
        <p:nvPicPr>
          <p:cNvPr id="5" name="Content Placeholder 4" descr="bayesnet-picture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" b="6298"/>
          <a:stretch>
            <a:fillRect/>
          </a:stretch>
        </p:blipFill>
        <p:spPr>
          <a:xfrm>
            <a:off x="177800" y="1447800"/>
            <a:ext cx="8268970" cy="4864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2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6913463"/>
              </p:ext>
            </p:extLst>
          </p:nvPr>
        </p:nvGraphicFramePr>
        <p:xfrm>
          <a:off x="387503" y="1899007"/>
          <a:ext cx="7728536" cy="21716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3097"/>
                <a:gridCol w="2045439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Number of Europe-Europe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u="none" strike="noStrike" dirty="0">
                          <a:effectLst/>
                        </a:rPr>
                        <a:t>156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Number of *-Europe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>
                          <a:effectLst/>
                        </a:rPr>
                        <a:t>166</a:t>
                      </a:r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P(continent(country1) = </a:t>
                      </a:r>
                      <a:r>
                        <a:rPr lang="en-US" sz="2800" u="none" strike="noStrike" dirty="0" err="1" smtClean="0">
                          <a:effectLst/>
                        </a:rPr>
                        <a:t>Europe|</a:t>
                      </a:r>
                      <a:r>
                        <a:rPr lang="en-US" sz="2800" u="none" strike="noStrike" dirty="0" err="1">
                          <a:effectLst/>
                        </a:rPr>
                        <a:t>Borders</a:t>
                      </a:r>
                      <a:r>
                        <a:rPr lang="en-US" sz="2800" u="none" strike="noStrike" dirty="0">
                          <a:effectLst/>
                        </a:rPr>
                        <a:t>(country1,country2) = </a:t>
                      </a:r>
                      <a:r>
                        <a:rPr lang="en-US" sz="2800" u="none" strike="noStrike" dirty="0" smtClean="0">
                          <a:effectLst/>
                        </a:rPr>
                        <a:t>T,</a:t>
                      </a:r>
                      <a:br>
                        <a:rPr lang="en-US" sz="2800" u="none" strike="noStrike" dirty="0" smtClean="0">
                          <a:effectLst/>
                        </a:rPr>
                      </a:br>
                      <a:r>
                        <a:rPr lang="en-US" sz="2800" u="none" strike="noStrike" dirty="0" smtClean="0">
                          <a:effectLst/>
                        </a:rPr>
                        <a:t>continent</a:t>
                      </a:r>
                      <a:r>
                        <a:rPr lang="en-US" sz="2800" u="none" strike="noStrike" dirty="0">
                          <a:effectLst/>
                        </a:rPr>
                        <a:t>(country2=</a:t>
                      </a:r>
                      <a:r>
                        <a:rPr lang="en-US" sz="2800" u="none" strike="noStrike" dirty="0" smtClean="0">
                          <a:effectLst/>
                        </a:rPr>
                        <a:t>Europe)</a:t>
                      </a:r>
                      <a:r>
                        <a:rPr lang="en-US" sz="2800" u="none" strike="noStrike" dirty="0">
                          <a:effectLst/>
                        </a:rPr>
                        <a:t>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156/166=</a:t>
                      </a:r>
                    </a:p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93.98%</a:t>
                      </a:r>
                    </a:p>
                    <a:p>
                      <a:pPr algn="r" fontAlgn="b"/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503" y="4705158"/>
            <a:ext cx="799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BN was learned with frequency smoothing (Laplace correction)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More Examples in spreadsheet on website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41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sz="3200" dirty="0" smtClean="0"/>
              <a:t>Bayesian Networks are Excellent Estimators of Relational Frequencies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1" y="1385081"/>
            <a:ext cx="8320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Queries Randomly Generated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Example: </a:t>
            </a:r>
            <a:r>
              <a:rPr lang="en-US" sz="2400" i="1" dirty="0" smtClean="0">
                <a:latin typeface="+mn-lt"/>
              </a:rPr>
              <a:t>P(gender(A) = </a:t>
            </a:r>
            <a:r>
              <a:rPr lang="en-US" sz="2400" i="1" dirty="0" err="1" smtClean="0">
                <a:latin typeface="+mn-lt"/>
              </a:rPr>
              <a:t>W|ActsIn</a:t>
            </a:r>
            <a:r>
              <a:rPr lang="en-US" sz="2400" i="1" dirty="0" smtClean="0">
                <a:latin typeface="+mn-lt"/>
              </a:rPr>
              <a:t>(A,M) = true, Drama(M)=T)</a:t>
            </a:r>
            <a:r>
              <a:rPr lang="en-US" sz="2400" dirty="0" smtClean="0">
                <a:latin typeface="+mn-lt"/>
              </a:rPr>
              <a:t>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Learn Bayesian network and test on entire database as in </a:t>
            </a:r>
            <a:r>
              <a:rPr lang="en-US" sz="2800" dirty="0" err="1" smtClean="0">
                <a:latin typeface="+mn-lt"/>
              </a:rPr>
              <a:t>Getoor</a:t>
            </a:r>
            <a:r>
              <a:rPr lang="en-US" sz="2800" dirty="0" smtClean="0">
                <a:latin typeface="+mn-lt"/>
              </a:rPr>
              <a:t> et al. 2001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89" y="3657166"/>
            <a:ext cx="2272773" cy="19071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26" y="3646342"/>
            <a:ext cx="2291764" cy="1923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0" y="3655527"/>
            <a:ext cx="2274726" cy="1908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163" y="3655527"/>
            <a:ext cx="2223838" cy="19087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900" y="5703794"/>
            <a:ext cx="8788619" cy="9685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O.; </a:t>
            </a:r>
            <a:r>
              <a:rPr lang="en-US" dirty="0" err="1" smtClean="0"/>
              <a:t>Khosravi</a:t>
            </a:r>
            <a:r>
              <a:rPr lang="en-US" dirty="0" smtClean="0"/>
              <a:t>, H.; Kirkpatrick, A.; </a:t>
            </a:r>
            <a:r>
              <a:rPr lang="en-US" dirty="0" err="1" smtClean="0"/>
              <a:t>Gao</a:t>
            </a:r>
            <a:r>
              <a:rPr lang="en-US" dirty="0" smtClean="0"/>
              <a:t>, T. &amp; Zhu, Y. (2014), '</a:t>
            </a:r>
            <a:r>
              <a:rPr lang="en-US" dirty="0" err="1" smtClean="0"/>
              <a:t>Modelling</a:t>
            </a:r>
            <a:r>
              <a:rPr lang="en-US" dirty="0" smtClean="0"/>
              <a:t> Relational Statistics With Bayes Nets', Machine Learning 94, 105-125.  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frequency of a conjunctive formula in a possible world =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instantiations.</a:t>
            </a:r>
          </a:p>
          <a:p>
            <a:r>
              <a:rPr lang="en-US" sz="2800" dirty="0" smtClean="0"/>
              <a:t>First-order Bayesian networks represent frequencies of conjunctive formulas very well.</a:t>
            </a:r>
          </a:p>
          <a:p>
            <a:pPr lvl="1"/>
            <a:r>
              <a:rPr lang="en-US" sz="2800" dirty="0"/>
              <a:t>visualize correlations</a:t>
            </a:r>
          </a:p>
          <a:p>
            <a:pPr lvl="1"/>
            <a:r>
              <a:rPr lang="en-US" sz="2800" dirty="0"/>
              <a:t>answer frequency queries using BN inference, not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Bayesian Network Models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to extend the following concepts:</a:t>
            </a:r>
          </a:p>
          <a:p>
            <a:r>
              <a:rPr lang="en-US" dirty="0" smtClean="0"/>
              <a:t>relational random variable</a:t>
            </a:r>
          </a:p>
          <a:p>
            <a:r>
              <a:rPr lang="en-US" dirty="0" smtClean="0"/>
              <a:t>joint distribution of relational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Data and Logic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13" name="Group 12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15" name="Picture 14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66078"/>
                <a:ext cx="1370844" cy="1682830"/>
              </a:xfrm>
              <a:prstGeom prst="rect">
                <a:avLst/>
              </a:prstGeom>
            </p:spPr>
          </p:pic>
          <p:pic>
            <p:nvPicPr>
              <p:cNvPr id="16" name="Picture 15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99572"/>
                <a:ext cx="1318187" cy="1615842"/>
              </a:xfrm>
              <a:prstGeom prst="rect">
                <a:avLst/>
              </a:prstGeom>
            </p:spPr>
          </p:pic>
          <p:pic>
            <p:nvPicPr>
              <p:cNvPr id="17" name="Picture 16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14" name="Picture 13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22" name="Footer Placeholder 13"/>
          <p:cNvSpPr txBox="1">
            <a:spLocks/>
          </p:cNvSpPr>
          <p:nvPr/>
        </p:nvSpPr>
        <p:spPr>
          <a:xfrm>
            <a:off x="614437" y="5319037"/>
            <a:ext cx="7533672" cy="9538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Poole, D. (2003), First-order probabilistic inference, </a:t>
            </a:r>
            <a:r>
              <a:rPr lang="en-US" i="1" dirty="0" smtClean="0"/>
              <a:t>'IJCAI’. </a:t>
            </a:r>
            <a:r>
              <a:rPr lang="en-US" dirty="0" err="1" smtClean="0"/>
              <a:t>Getoor</a:t>
            </a:r>
            <a:r>
              <a:rPr lang="en-US" dirty="0" smtClean="0"/>
              <a:t>, L. &amp; Grant, J. (2006), 'PRL: A probabilistic relational language',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62(1-2), 7-31.</a:t>
            </a:r>
          </a:p>
          <a:p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</a:t>
            </a:r>
            <a:r>
              <a:rPr lang="en-US" i="1" dirty="0" smtClean="0"/>
              <a:t>Artificial Intelligence: A Modern Approach, Prentice Hall.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Kleene</a:t>
            </a:r>
            <a:r>
              <a:rPr lang="en-US" dirty="0" smtClean="0"/>
              <a:t>, (1952). Introduction to </a:t>
            </a:r>
            <a:r>
              <a:rPr lang="en-US" dirty="0" err="1" smtClean="0"/>
              <a:t>Metamathematics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First-Order Logic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5766707"/>
            <a:ext cx="7275237" cy="443594"/>
          </a:xfrm>
        </p:spPr>
        <p:txBody>
          <a:bodyPr/>
          <a:lstStyle/>
          <a:p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558457"/>
            <a:ext cx="7275236" cy="124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 expressive formalism for specifying relational conditions.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26126" y="2974307"/>
            <a:ext cx="4964396" cy="1761280"/>
            <a:chOff x="2188764" y="4127362"/>
            <a:chExt cx="4964396" cy="1761280"/>
          </a:xfrm>
        </p:grpSpPr>
        <p:sp>
          <p:nvSpPr>
            <p:cNvPr id="7" name="TextBox 6"/>
            <p:cNvSpPr txBox="1"/>
            <p:nvPr/>
          </p:nvSpPr>
          <p:spPr>
            <a:xfrm>
              <a:off x="3767331" y="4384903"/>
              <a:ext cx="153281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First-Order Logic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8764" y="5147596"/>
              <a:ext cx="12262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Q</a:t>
              </a:r>
              <a:r>
                <a:rPr lang="en-US" sz="2000" dirty="0" smtClean="0">
                  <a:latin typeface="+mn-lt"/>
                </a:rPr>
                <a:t>uery language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9918" y="5180756"/>
              <a:ext cx="123346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Pattern Language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1" name="Straight Connector 10"/>
            <p:cNvCxnSpPr>
              <a:stCxn id="7" idx="1"/>
              <a:endCxn id="8" idx="0"/>
            </p:cNvCxnSpPr>
            <p:nvPr/>
          </p:nvCxnSpPr>
          <p:spPr>
            <a:xfrm flipH="1">
              <a:off x="2801892" y="4738846"/>
              <a:ext cx="965439" cy="408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9" idx="0"/>
            </p:cNvCxnSpPr>
            <p:nvPr/>
          </p:nvCxnSpPr>
          <p:spPr>
            <a:xfrm>
              <a:off x="5300150" y="4738846"/>
              <a:ext cx="1046500" cy="4419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88764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database theory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3965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learning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1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Logic: Terms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6082963"/>
            <a:ext cx="5473701" cy="457200"/>
          </a:xfrm>
        </p:spPr>
        <p:txBody>
          <a:bodyPr/>
          <a:lstStyle/>
          <a:p>
            <a:r>
              <a:rPr lang="en-US" dirty="0"/>
              <a:t>Stephen </a:t>
            </a:r>
            <a:r>
              <a:rPr lang="en-US" dirty="0" err="1"/>
              <a:t>Kleene</a:t>
            </a:r>
            <a:r>
              <a:rPr lang="en-US" dirty="0"/>
              <a:t>, (1952). </a:t>
            </a:r>
            <a:r>
              <a:rPr lang="en-US" i="1" dirty="0"/>
              <a:t>Introduction to </a:t>
            </a:r>
            <a:r>
              <a:rPr lang="en-US" i="1" dirty="0" err="1"/>
              <a:t>Metamathematics</a:t>
            </a:r>
            <a:r>
              <a:rPr lang="en-US" i="1" dirty="0"/>
              <a:t>. </a:t>
            </a:r>
            <a:r>
              <a:rPr lang="en-US" i="1" dirty="0" smtClean="0"/>
              <a:t> </a:t>
            </a:r>
            <a:r>
              <a:rPr lang="en-US" dirty="0" smtClean="0"/>
              <a:t>North Holland.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685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constant</a:t>
            </a:r>
            <a:r>
              <a:rPr lang="en-US" dirty="0" smtClean="0"/>
              <a:t> refers to an individual</a:t>
            </a:r>
          </a:p>
          <a:p>
            <a:pPr lvl="1"/>
            <a:r>
              <a:rPr lang="en-US" dirty="0" smtClean="0"/>
              <a:t>“Fargo”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first-order variable</a:t>
            </a:r>
            <a:r>
              <a:rPr lang="en-US" dirty="0" smtClean="0"/>
              <a:t> refers to a class of individuals</a:t>
            </a:r>
          </a:p>
          <a:p>
            <a:pPr lvl="1"/>
            <a:r>
              <a:rPr lang="en-US" dirty="0" smtClean="0"/>
              <a:t>“Movie” refers to Movies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6100" y="3086100"/>
            <a:ext cx="7772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Terms</a:t>
            </a:r>
          </a:p>
          <a:p>
            <a:r>
              <a:rPr lang="en-US" dirty="0"/>
              <a:t>A constant or first-order variable is a term.</a:t>
            </a:r>
            <a:endParaRPr lang="en-US" dirty="0" smtClean="0"/>
          </a:p>
          <a:p>
            <a:r>
              <a:rPr lang="en-US" dirty="0"/>
              <a:t>The result of applying a functor to a term is a term.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8600" y="4603234"/>
            <a:ext cx="279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contains first-order variables?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5436632"/>
            <a:ext cx="279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+mn-lt"/>
              </a:rPr>
              <a:t>first-order term</a:t>
            </a:r>
            <a:br>
              <a:rPr lang="en-US" b="1">
                <a:latin typeface="+mn-lt"/>
              </a:rPr>
            </a:br>
            <a:r>
              <a:rPr lang="en-US">
                <a:latin typeface="+mn-lt"/>
              </a:rPr>
              <a:t>e.g. salary(Actor, Movie)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2400" y="5436632"/>
            <a:ext cx="3238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ground term</a:t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e.g. salary(</a:t>
            </a:r>
            <a:r>
              <a:rPr lang="en-US" dirty="0" err="1">
                <a:latin typeface="+mn-lt"/>
              </a:rPr>
              <a:t>UmaThurman</a:t>
            </a:r>
            <a:r>
              <a:rPr lang="en-US" dirty="0">
                <a:latin typeface="+mn-lt"/>
              </a:rPr>
              <a:t>, Fargo)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1739900" y="4972566"/>
            <a:ext cx="242570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165600" y="4972566"/>
            <a:ext cx="268605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70200"/>
          </a:xfrm>
        </p:spPr>
        <p:txBody>
          <a:bodyPr/>
          <a:lstStyle/>
          <a:p>
            <a:r>
              <a:rPr lang="en-US" dirty="0"/>
              <a:t>First-order random variable = First-order term + probabilistic semantics (Wang et al. 2008)</a:t>
            </a:r>
          </a:p>
          <a:p>
            <a:r>
              <a:rPr lang="en-US" dirty="0"/>
              <a:t>Ground random variable = ground term + </a:t>
            </a:r>
            <a:br>
              <a:rPr lang="en-US" dirty="0"/>
            </a:br>
            <a:r>
              <a:rPr lang="en-US" dirty="0"/>
              <a:t>probabilistic semantics (</a:t>
            </a:r>
            <a:r>
              <a:rPr lang="en-US" dirty="0" err="1"/>
              <a:t>Kimmig</a:t>
            </a:r>
            <a:r>
              <a:rPr lang="en-US" dirty="0"/>
              <a:t> et al. 2014)</a:t>
            </a:r>
          </a:p>
          <a:p>
            <a:r>
              <a:rPr lang="en-US" dirty="0"/>
              <a:t>Both complex terms and complex random variables are built by function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700" y="5778500"/>
            <a:ext cx="8140700" cy="711200"/>
          </a:xfrm>
        </p:spPr>
        <p:txBody>
          <a:bodyPr/>
          <a:lstStyle/>
          <a:p>
            <a:pPr>
              <a:defRPr/>
            </a:pPr>
            <a:r>
              <a:rPr lang="en-US" dirty="0"/>
              <a:t>Wang, D. Z.; </a:t>
            </a:r>
            <a:r>
              <a:rPr lang="en-US" dirty="0" err="1"/>
              <a:t>Michelakis</a:t>
            </a:r>
            <a:r>
              <a:rPr lang="en-US" dirty="0"/>
              <a:t>, E.; </a:t>
            </a:r>
            <a:r>
              <a:rPr lang="en-US" dirty="0" err="1"/>
              <a:t>Garofalakis</a:t>
            </a:r>
            <a:r>
              <a:rPr lang="en-US" dirty="0"/>
              <a:t>, M. &amp; </a:t>
            </a:r>
            <a:r>
              <a:rPr lang="en-US" dirty="0" err="1"/>
              <a:t>Hellerstein</a:t>
            </a:r>
            <a:r>
              <a:rPr lang="en-US" dirty="0"/>
              <a:t>, J. M. (2008), </a:t>
            </a:r>
            <a:r>
              <a:rPr lang="en-US" dirty="0" err="1"/>
              <a:t>BayesStore</a:t>
            </a:r>
            <a:r>
              <a:rPr lang="en-US" dirty="0"/>
              <a:t>: managing large, uncertain data repositories with probabilistic graphical models, in , </a:t>
            </a:r>
            <a:r>
              <a:rPr lang="en-US" dirty="0" smtClean="0"/>
              <a:t>Proceedings VLDB </a:t>
            </a:r>
            <a:r>
              <a:rPr lang="en-US" dirty="0"/>
              <a:t>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1—45.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16798"/>
              </p:ext>
            </p:extLst>
          </p:nvPr>
        </p:nvGraphicFramePr>
        <p:xfrm>
          <a:off x="800100" y="4140200"/>
          <a:ext cx="713393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573"/>
                <a:gridCol w="3562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Apply function to random variable(s)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Apply function to term(s)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term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(conjunctive) formula is a </a:t>
            </a:r>
            <a:r>
              <a:rPr lang="en-US" sz="2800" b="1" dirty="0" smtClean="0"/>
              <a:t>joint assignment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i="1" dirty="0" smtClean="0"/>
              <a:t>term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smtClean="0"/>
              <a:t>value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,...,</a:t>
            </a:r>
            <a:r>
              <a:rPr lang="en-US" sz="2800" i="1" dirty="0" err="1" smtClean="0"/>
              <a:t>term</a:t>
            </a:r>
            <a:r>
              <a:rPr lang="en-US" sz="2800" i="1" baseline="-25000" dirty="0" err="1" smtClean="0"/>
              <a:t>n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value</a:t>
            </a:r>
            <a:r>
              <a:rPr lang="en-US" sz="2800" i="1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800" dirty="0" err="1"/>
              <a:t>e.g., ActsIn</a:t>
            </a:r>
            <a:r>
              <a:rPr lang="en-US" sz="2800" dirty="0"/>
              <a:t>(Actor, Movie) = T</a:t>
            </a:r>
            <a:r>
              <a:rPr lang="en-US" sz="2800" dirty="0" smtClean="0"/>
              <a:t>, gender(Actor) = W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ground</a:t>
            </a:r>
            <a:r>
              <a:rPr lang="en-US" sz="2800" dirty="0" smtClean="0"/>
              <a:t> formula contains only constants</a:t>
            </a:r>
          </a:p>
          <a:p>
            <a:pPr lvl="1"/>
            <a:r>
              <a:rPr lang="en-US" sz="2800" dirty="0" err="1"/>
              <a:t>e.g., ActsIn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, </a:t>
            </a:r>
            <a:r>
              <a:rPr lang="en-US" sz="2800" dirty="0" err="1" smtClean="0"/>
              <a:t>KillBill</a:t>
            </a:r>
            <a:r>
              <a:rPr lang="en-US" sz="2800" dirty="0" smtClean="0"/>
              <a:t>) </a:t>
            </a:r>
            <a:r>
              <a:rPr lang="en-US" sz="2800" dirty="0"/>
              <a:t>= T, gender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n-US" sz="2800" dirty="0" smtClean="0"/>
              <a:t>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3349" y="6172200"/>
            <a:ext cx="7678697" cy="45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4616</TotalTime>
  <Words>2207</Words>
  <Application>Microsoft Macintosh PowerPoint</Application>
  <PresentationFormat>On-screen Show (4:3)</PresentationFormat>
  <Paragraphs>370</Paragraphs>
  <Slides>32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BasicPresentation</vt:lpstr>
      <vt:lpstr>First-Order Bayesian Networks</vt:lpstr>
      <vt:lpstr>Bayesian Networks for i.i.d. data</vt:lpstr>
      <vt:lpstr>Bayesian Network Demo</vt:lpstr>
      <vt:lpstr>Extending Bayesian Network Models for Relational Data</vt:lpstr>
      <vt:lpstr>Relational Data and Logic</vt:lpstr>
      <vt:lpstr>First-Order Logic</vt:lpstr>
      <vt:lpstr>First-Order Logic: Terms</vt:lpstr>
      <vt:lpstr>Relational Random Variables</vt:lpstr>
      <vt:lpstr>Formulas</vt:lpstr>
      <vt:lpstr>Network View: Formula = Template</vt:lpstr>
      <vt:lpstr>Notation</vt:lpstr>
      <vt:lpstr>Relational Frequencies</vt:lpstr>
      <vt:lpstr>Applications of Relational Frequency Modelling</vt:lpstr>
      <vt:lpstr>Relational Frequencies</vt:lpstr>
      <vt:lpstr>The Grounding Table</vt:lpstr>
      <vt:lpstr>Random Selection Semantics</vt:lpstr>
      <vt:lpstr>Random Selection Semantics</vt:lpstr>
      <vt:lpstr>Bayesian Network Models for Relational Statistics</vt:lpstr>
      <vt:lpstr>Bayesian networks for relational data</vt:lpstr>
      <vt:lpstr>Random Selection Semantics for First-Order Bayesian Networks</vt:lpstr>
      <vt:lpstr>Real-World Examples</vt:lpstr>
      <vt:lpstr>IMDb Data Format</vt:lpstr>
      <vt:lpstr>Learned Bayes Net for Full IMDB</vt:lpstr>
      <vt:lpstr>Learned Bayes Net for IMDb</vt:lpstr>
      <vt:lpstr>Bayes Net Query</vt:lpstr>
      <vt:lpstr>Data Query</vt:lpstr>
      <vt:lpstr>Mondial Data Format</vt:lpstr>
      <vt:lpstr>Learned Bayes Net for Mondial</vt:lpstr>
      <vt:lpstr>Bayes Net query</vt:lpstr>
      <vt:lpstr>Data Query</vt:lpstr>
      <vt:lpstr>Bayesian Networks are Excellent Estimators of Relational Frequencies</vt:lpstr>
      <vt:lpstr>Summary: Relational Frequencies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491</cp:revision>
  <dcterms:created xsi:type="dcterms:W3CDTF">2011-12-30T19:23:42Z</dcterms:created>
  <dcterms:modified xsi:type="dcterms:W3CDTF">2017-02-03T01:02:21Z</dcterms:modified>
</cp:coreProperties>
</file>