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3" r:id="rId2"/>
    <p:sldId id="273" r:id="rId3"/>
    <p:sldId id="287" r:id="rId4"/>
    <p:sldId id="274" r:id="rId5"/>
    <p:sldId id="295" r:id="rId6"/>
    <p:sldId id="297" r:id="rId7"/>
    <p:sldId id="298" r:id="rId8"/>
    <p:sldId id="296" r:id="rId9"/>
    <p:sldId id="289" r:id="rId10"/>
    <p:sldId id="283" r:id="rId11"/>
    <p:sldId id="290" r:id="rId12"/>
    <p:sldId id="284" r:id="rId13"/>
    <p:sldId id="294" r:id="rId14"/>
    <p:sldId id="285" r:id="rId15"/>
    <p:sldId id="276" r:id="rId16"/>
    <p:sldId id="278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93"/>
            <p14:sldId id="273"/>
          </p14:sldIdLst>
        </p14:section>
        <p14:section name="Upgrading  Learners" id="{4826D6BD-769A-CA4B-A8E0-F5BB8904D4B2}">
          <p14:sldIdLst>
            <p14:sldId id="287"/>
            <p14:sldId id="274"/>
            <p14:sldId id="295"/>
            <p14:sldId id="297"/>
            <p14:sldId id="298"/>
          </p14:sldIdLst>
        </p14:section>
        <p14:section name="Structure Learning Demo" id="{9E4E7051-A2EB-3541-80D0-452E4CA8A486}">
          <p14:sldIdLst>
            <p14:sldId id="296"/>
            <p14:sldId id="289"/>
            <p14:sldId id="283"/>
            <p14:sldId id="290"/>
            <p14:sldId id="284"/>
            <p14:sldId id="29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768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LAJ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ugrading</a:t>
            </a:r>
            <a:r>
              <a:rPr lang="en-US" dirty="0" smtClean="0"/>
              <a:t> </a:t>
            </a:r>
            <a:r>
              <a:rPr lang="en-US" dirty="0"/>
              <a:t>objective function</a:t>
            </a:r>
            <a:r>
              <a:rPr lang="en-US" baseline="0" dirty="0"/>
              <a:t> is discussed in </a:t>
            </a:r>
            <a:r>
              <a:rPr lang="en-US" baseline="0" dirty="0" err="1"/>
              <a:t>starai</a:t>
            </a:r>
            <a:r>
              <a:rPr lang="en-US" baseline="0" dirty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  <a:r>
              <a:rPr lang="en-US" baseline="0" dirty="0" smtClean="0"/>
              <a:t> result: </a:t>
            </a:r>
            <a:r>
              <a:rPr lang="en-US" dirty="0" smtClean="0"/>
              <a:t>Preserves mode</a:t>
            </a:r>
            <a:r>
              <a:rPr lang="en-US" baseline="0" dirty="0" smtClean="0"/>
              <a:t>l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level.</a:t>
            </a:r>
          </a:p>
          <a:p>
            <a:r>
              <a:rPr lang="en-US" baseline="0" dirty="0" smtClean="0"/>
              <a:t>A relationship chain with all true relationships is also known as a </a:t>
            </a:r>
            <a:r>
              <a:rPr lang="en-US" b="1" baseline="0" dirty="0" smtClean="0"/>
              <a:t>metapath</a:t>
            </a:r>
            <a:r>
              <a:rPr lang="en-US" baseline="0" dirty="0" smtClean="0"/>
              <a:t> </a:t>
            </a:r>
            <a:r>
              <a:rPr lang="en-US" dirty="0" smtClean="0"/>
              <a:t>Sun, Y. &amp; Han, J. (2012), </a:t>
            </a:r>
            <a:r>
              <a:rPr lang="en-US" i="1" dirty="0" smtClean="0"/>
              <a:t>Mining Heterogeneous Information Networks: Principles and Methodologies, Vol. 3, Morgan &amp; Claypool Publishers.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running code for BB jar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count(*) as count, Action, Drama, Horror FROM IMDB_1R.Movie group by Action, Drama, Horror;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246" y="1716187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150"/>
            <a:ext cx="7772400" cy="1143000"/>
          </a:xfrm>
        </p:spPr>
        <p:txBody>
          <a:bodyPr/>
          <a:lstStyle/>
          <a:p>
            <a:r>
              <a:rPr lang="en-US"/>
              <a:t>Contingency Table for Users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7241192"/>
              </p:ext>
            </p:extLst>
          </p:nvPr>
        </p:nvGraphicFramePr>
        <p:xfrm>
          <a:off x="3437554" y="1417638"/>
          <a:ext cx="2397528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885"/>
                <a:gridCol w="880787"/>
                <a:gridCol w="4688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COUNT(*)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84" y="1705242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94" y="181473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8" y="165148"/>
            <a:ext cx="8402162" cy="798336"/>
          </a:xfrm>
        </p:spPr>
        <p:txBody>
          <a:bodyPr/>
          <a:lstStyle/>
          <a:p>
            <a:r>
              <a:rPr lang="en-US" dirty="0"/>
              <a:t>Contingency Table for </a:t>
            </a:r>
            <a:r>
              <a:rPr lang="en-US" dirty="0" smtClean="0"/>
              <a:t>Users +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84913487"/>
              </p:ext>
            </p:extLst>
          </p:nvPr>
        </p:nvGraphicFramePr>
        <p:xfrm>
          <a:off x="914399" y="1305466"/>
          <a:ext cx="7772401" cy="45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0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HasRated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154580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788983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175924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440563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186251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95" y="5987534"/>
            <a:ext cx="730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full CT table </a:t>
            </a: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42 rows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48" y="87933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763" y="87657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9" name="Picture 8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29" y="879135"/>
            <a:ext cx="387271" cy="387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7820" y="868389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2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21113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193571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9227" y="1935718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634" y="427818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10" name="Picture 9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9" y="3467656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48734"/>
              </p:ext>
            </p:extLst>
          </p:nvPr>
        </p:nvGraphicFramePr>
        <p:xfrm>
          <a:off x="173294" y="1592163"/>
          <a:ext cx="8796909" cy="306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51154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14261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Learn-and-Join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</a:t>
            </a:r>
            <a:r>
              <a:rPr lang="en-US" sz="2800" dirty="0" smtClean="0"/>
              <a:t>algorithm </a:t>
            </a:r>
            <a:r>
              <a:rPr lang="en-US" sz="2800" dirty="0"/>
              <a:t>is consistent for relational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695" y="6172200"/>
            <a:ext cx="710500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 and </a:t>
            </a:r>
            <a:r>
              <a:rPr lang="en-US" dirty="0" err="1" smtClean="0"/>
              <a:t>Gholami</a:t>
            </a:r>
            <a:r>
              <a:rPr lang="en-US" dirty="0" smtClean="0"/>
              <a:t>, S.(2016)  “Consistent Model Selection Scores for Multi-Relational Data”. </a:t>
            </a:r>
            <a:br>
              <a:rPr lang="en-US" dirty="0" smtClean="0"/>
            </a:br>
            <a:r>
              <a:rPr lang="en-US" i="1" dirty="0" err="1" smtClean="0"/>
              <a:t>StarAI</a:t>
            </a:r>
            <a:r>
              <a:rPr lang="en-US" i="1" dirty="0" smtClean="0"/>
              <a:t> </a:t>
            </a:r>
            <a:r>
              <a:rPr lang="en-US" i="1" dirty="0" err="1" smtClean="0"/>
              <a:t>Workshop@IJCAI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Learn 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9819"/>
          </a:xfrm>
        </p:spPr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948495"/>
            <a:ext cx="7772400" cy="4572000"/>
          </a:xfrm>
        </p:spPr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network learner</a:t>
            </a:r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70" y="6229074"/>
            <a:ext cx="8225029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</a:t>
            </a:r>
          </a:p>
          <a:p>
            <a:r>
              <a:rPr lang="en-US" dirty="0"/>
              <a:t>Friedman, N.; </a:t>
            </a:r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Pfeffer</a:t>
            </a:r>
            <a:r>
              <a:rPr lang="en-US" dirty="0"/>
              <a:t>, A. (1999), Learning probabilistic relational models, </a:t>
            </a:r>
            <a:r>
              <a:rPr lang="en-US" i="1" dirty="0"/>
              <a:t>in 'IJCAI', pp. 1300--1309.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52957" y="4939433"/>
            <a:ext cx="1190625" cy="646331"/>
            <a:chOff x="1209675" y="3157667"/>
            <a:chExt cx="119062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06661" y="4939433"/>
            <a:ext cx="1206500" cy="646331"/>
            <a:chOff x="3543300" y="3157667"/>
            <a:chExt cx="120650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2375" y="4939433"/>
            <a:ext cx="1010429" cy="646331"/>
            <a:chOff x="5765800" y="3157667"/>
            <a:chExt cx="135890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816600" y="3233868"/>
              <a:ext cx="13081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9935" y="3707507"/>
            <a:ext cx="1799828" cy="646331"/>
            <a:chOff x="2336800" y="1587499"/>
            <a:chExt cx="1799828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ActsIn</a:t>
              </a:r>
              <a:r>
                <a:rPr lang="en-US" dirty="0" smtClean="0"/>
                <a:t>(A,M)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96799" y="3783708"/>
            <a:ext cx="1799828" cy="646331"/>
            <a:chOff x="2336800" y="1587499"/>
            <a:chExt cx="1799828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HasRated(U,M)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40684" y="2309688"/>
            <a:ext cx="1750814" cy="937569"/>
            <a:chOff x="4470400" y="2603499"/>
            <a:chExt cx="1750814" cy="937569"/>
          </a:xfrm>
        </p:grpSpPr>
        <p:sp>
          <p:nvSpPr>
            <p:cNvPr id="20" name="TextBox 19"/>
            <p:cNvSpPr txBox="1"/>
            <p:nvPr/>
          </p:nvSpPr>
          <p:spPr>
            <a:xfrm>
              <a:off x="4472186" y="2730501"/>
              <a:ext cx="174902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ActsIn(A,M), HasRated(U,M)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70400" y="2603499"/>
              <a:ext cx="1638300" cy="93756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31" idx="0"/>
            <a:endCxn id="25" idx="4"/>
          </p:cNvCxnSpPr>
          <p:nvPr/>
        </p:nvCxnSpPr>
        <p:spPr>
          <a:xfrm flipV="1">
            <a:off x="2730807" y="4353838"/>
            <a:ext cx="798278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9" idx="0"/>
            <a:endCxn id="23" idx="4"/>
          </p:cNvCxnSpPr>
          <p:nvPr/>
        </p:nvCxnSpPr>
        <p:spPr>
          <a:xfrm flipV="1">
            <a:off x="4484511" y="4430039"/>
            <a:ext cx="1431438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" idx="0"/>
            <a:endCxn id="23" idx="4"/>
          </p:cNvCxnSpPr>
          <p:nvPr/>
        </p:nvCxnSpPr>
        <p:spPr>
          <a:xfrm flipH="1" flipV="1">
            <a:off x="5915949" y="4430039"/>
            <a:ext cx="681641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590536" y="4353838"/>
            <a:ext cx="838463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21" idx="4"/>
          </p:cNvCxnSpPr>
          <p:nvPr/>
        </p:nvCxnSpPr>
        <p:spPr>
          <a:xfrm flipV="1">
            <a:off x="3529085" y="3247257"/>
            <a:ext cx="1030749" cy="46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0"/>
          </p:cNvCxnSpPr>
          <p:nvPr/>
        </p:nvCxnSpPr>
        <p:spPr>
          <a:xfrm flipH="1" flipV="1">
            <a:off x="4509763" y="3265435"/>
            <a:ext cx="1406186" cy="51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96627" y="3015009"/>
            <a:ext cx="1992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Lattice of Relationship</a:t>
            </a:r>
          </a:p>
          <a:p>
            <a:r>
              <a:rPr lang="en-US" sz="2800" dirty="0" smtClean="0">
                <a:latin typeface="+mn-lt"/>
              </a:rPr>
              <a:t>Chains</a:t>
            </a:r>
            <a:endParaRPr lang="en-US" sz="2800" dirty="0">
              <a:latin typeface="+mn-lt"/>
            </a:endParaRPr>
          </a:p>
        </p:txBody>
      </p:sp>
      <p:pic>
        <p:nvPicPr>
          <p:cNvPr id="32" name="Picture 31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7" y="4978417"/>
            <a:ext cx="499562" cy="542078"/>
          </a:xfrm>
          <a:prstGeom prst="rect">
            <a:avLst/>
          </a:prstGeom>
        </p:spPr>
      </p:pic>
      <p:pic>
        <p:nvPicPr>
          <p:cNvPr id="33" name="Picture 32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77" y="5015634"/>
            <a:ext cx="387271" cy="3872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42287" y="5025558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Single Template 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 length =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4117" y="2321127"/>
            <a:ext cx="2058153" cy="2759433"/>
            <a:chOff x="394117" y="2310178"/>
            <a:chExt cx="2058153" cy="2759433"/>
          </a:xfrm>
        </p:grpSpPr>
        <p:grpSp>
          <p:nvGrpSpPr>
            <p:cNvPr id="7" name="Group 6"/>
            <p:cNvGrpSpPr/>
            <p:nvPr/>
          </p:nvGrpSpPr>
          <p:grpSpPr>
            <a:xfrm>
              <a:off x="914400" y="2793485"/>
              <a:ext cx="1190625" cy="646331"/>
              <a:chOff x="1209675" y="3157667"/>
              <a:chExt cx="1190625" cy="64633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379399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4117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12774" y="2395794"/>
            <a:ext cx="2058153" cy="2673817"/>
            <a:chOff x="2818646" y="2395794"/>
            <a:chExt cx="2058153" cy="2673817"/>
          </a:xfrm>
        </p:grpSpPr>
        <p:grpSp>
          <p:nvGrpSpPr>
            <p:cNvPr id="11" name="Group 10"/>
            <p:cNvGrpSpPr/>
            <p:nvPr/>
          </p:nvGrpSpPr>
          <p:grpSpPr>
            <a:xfrm>
              <a:off x="3338929" y="2879101"/>
              <a:ext cx="1190625" cy="646331"/>
              <a:chOff x="1209675" y="3157667"/>
              <a:chExt cx="1190625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68967" y="2395794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03928" y="3709640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8646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Movie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7902" y="2310178"/>
            <a:ext cx="2168499" cy="2759433"/>
            <a:chOff x="6107902" y="2310178"/>
            <a:chExt cx="2168499" cy="2759433"/>
          </a:xfrm>
        </p:grpSpPr>
        <p:grpSp>
          <p:nvGrpSpPr>
            <p:cNvPr id="17" name="Group 16"/>
            <p:cNvGrpSpPr/>
            <p:nvPr/>
          </p:nvGrpSpPr>
          <p:grpSpPr>
            <a:xfrm>
              <a:off x="6453029" y="2793485"/>
              <a:ext cx="1190625" cy="646331"/>
              <a:chOff x="1209675" y="3157667"/>
              <a:chExt cx="1190625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 U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283067" y="2310178"/>
              <a:ext cx="199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occupation,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6918028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7902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User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26" name="Picture 25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832057"/>
            <a:ext cx="499562" cy="5420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67125" y="2922810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28" name="Picture 27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84" y="291582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Single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 length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75142" y="2310178"/>
            <a:ext cx="4318477" cy="2759433"/>
            <a:chOff x="744438" y="2310178"/>
            <a:chExt cx="4318477" cy="2759433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797972"/>
              <a:ext cx="1190625" cy="646331"/>
              <a:chOff x="1209675" y="3157667"/>
              <a:chExt cx="1190625" cy="646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677214" y="3749211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88" y="4423280"/>
              <a:ext cx="382071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Actor, random Movie, existing link, absent link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01681" y="2797972"/>
              <a:ext cx="1190625" cy="646331"/>
              <a:chOff x="1209675" y="3157667"/>
              <a:chExt cx="1190625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31719" y="2330102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0100" y="3000699"/>
              <a:ext cx="15315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44262" y="2614407"/>
              <a:ext cx="1264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ActsIn(A,M)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070100" y="3243505"/>
              <a:ext cx="15665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704061" y="3125811"/>
              <a:ext cx="259709" cy="235388"/>
              <a:chOff x="2556610" y="3013753"/>
              <a:chExt cx="391618" cy="36933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025312" y="3379879"/>
              <a:ext cx="153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not ActsIn(A,M)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13614" y="2803141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8272" y="2347767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6689147" y="3749211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89221" y="4423280"/>
            <a:ext cx="3820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User, random Movie, existing link, absent link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35200" y="2803141"/>
            <a:ext cx="1190625" cy="646331"/>
            <a:chOff x="1209675" y="3157667"/>
            <a:chExt cx="1190625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24999" y="2347767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082033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37234" y="2614407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82033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715994" y="3125811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037245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62" name="Picture 61" descr="rbrs_0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478172"/>
            <a:ext cx="499562" cy="54207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81191" y="355841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8497" y="3558585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65" name="Picture 64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15" y="368698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Two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654524" cy="643404"/>
          </a:xfrm>
        </p:spPr>
        <p:txBody>
          <a:bodyPr/>
          <a:lstStyle/>
          <a:p>
            <a:r>
              <a:rPr lang="en-US" dirty="0" smtClean="0"/>
              <a:t>Path length =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104" y="2797972"/>
            <a:ext cx="1190625" cy="646331"/>
            <a:chOff x="1209675" y="3157667"/>
            <a:chExt cx="1190625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142" y="2310178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gender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32385" y="2797972"/>
            <a:ext cx="1190625" cy="646331"/>
            <a:chOff x="1209675" y="3157667"/>
            <a:chExt cx="1190625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62423" y="2330102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00804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4966" y="2614407"/>
            <a:ext cx="1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ActsIn(A,M)</a:t>
            </a:r>
            <a:endParaRPr lang="en-US" dirty="0">
              <a:latin typeface="+mn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0804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134765" y="3125811"/>
            <a:ext cx="259709" cy="235388"/>
            <a:chOff x="2556610" y="3013753"/>
            <a:chExt cx="39161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56016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30558" y="2792192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75216" y="2336818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32078" y="3935344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5522" y="4609416"/>
            <a:ext cx="6144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Actor, random Movie, random User, 4 combinations of existing/absent links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198977" y="2989750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4178" y="2603458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98977" y="3232556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832938" y="3114862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154189" y="3368930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41" name="Picture 40" descr="7288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18" y="3555575"/>
            <a:ext cx="387271" cy="3872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31931" y="3380391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43" name="Picture 42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500070"/>
            <a:ext cx="499562" cy="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Lattice Search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1232942"/>
              </p:ext>
            </p:extLst>
          </p:nvPr>
        </p:nvGraphicFramePr>
        <p:xfrm>
          <a:off x="547511" y="2326639"/>
          <a:ext cx="7772400" cy="175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2979" y="155195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1475</TotalTime>
  <Words>1427</Words>
  <Application>Microsoft Macintosh PowerPoint</Application>
  <PresentationFormat>On-screen Show (4:3)</PresentationFormat>
  <Paragraphs>429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BasicPresentation</vt:lpstr>
      <vt:lpstr>General Graphical Model Learning Schema</vt:lpstr>
      <vt:lpstr>Structure Learning</vt:lpstr>
      <vt:lpstr>Upgrading IID Bayesian Network Learners</vt:lpstr>
      <vt:lpstr>Learning a Bayesian Multi-Net</vt:lpstr>
      <vt:lpstr>Network View: Single Template Nodes</vt:lpstr>
      <vt:lpstr>Network View: Single Links</vt:lpstr>
      <vt:lpstr>Network View: Two Links</vt:lpstr>
      <vt:lpstr>Implementation of Lattice Search </vt:lpstr>
      <vt:lpstr>Contingency Table for Movies</vt:lpstr>
      <vt:lpstr>Learning a DAG for Movies</vt:lpstr>
      <vt:lpstr>Contingency Table for Users</vt:lpstr>
      <vt:lpstr>Learning a DAG for Users</vt:lpstr>
      <vt:lpstr>Contingency Table for Users + Movies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171</cp:revision>
  <dcterms:created xsi:type="dcterms:W3CDTF">2011-12-30T19:23:42Z</dcterms:created>
  <dcterms:modified xsi:type="dcterms:W3CDTF">2017-02-02T23:48:11Z</dcterms:modified>
</cp:coreProperties>
</file>