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328" r:id="rId13"/>
    <p:sldId id="284" r:id="rId14"/>
    <p:sldId id="290" r:id="rId15"/>
    <p:sldId id="289" r:id="rId16"/>
    <p:sldId id="307" r:id="rId17"/>
    <p:sldId id="309" r:id="rId18"/>
    <p:sldId id="308" r:id="rId19"/>
    <p:sldId id="321" r:id="rId20"/>
    <p:sldId id="326" r:id="rId21"/>
    <p:sldId id="327" r:id="rId22"/>
    <p:sldId id="322" r:id="rId23"/>
    <p:sldId id="262" r:id="rId24"/>
    <p:sldId id="261" r:id="rId25"/>
    <p:sldId id="267" r:id="rId26"/>
    <p:sldId id="268" r:id="rId27"/>
    <p:sldId id="269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328"/>
            <p14:sldId id="284"/>
            <p14:sldId id="290"/>
            <p14:sldId id="289"/>
            <p14:sldId id="307"/>
            <p14:sldId id="309"/>
            <p14:sldId id="308"/>
            <p14:sldId id="321"/>
            <p14:sldId id="326"/>
            <p14:sldId id="327"/>
          </p14:sldIdLst>
        </p14:section>
        <p14:section name="Empirical Evaluation" id="{FDD031BB-72FE-EB42-BFC9-07C122E7D940}">
          <p14:sldIdLst>
            <p14:sldId id="322"/>
            <p14:sldId id="262"/>
            <p14:sldId id="261"/>
            <p14:sldId id="267"/>
            <p14:sldId id="268"/>
            <p14:sldId id="269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 and in the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KLD</a:t>
            </a:r>
            <a:r>
              <a:rPr lang="en-US" baseline="0" dirty="0" smtClean="0"/>
              <a:t> = expected log-difference 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r>
              <a:rPr lang="en-US" dirty="0" smtClean="0"/>
              <a:t>Bayesian network learning discovers relevant conjunctive  features</a:t>
            </a:r>
          </a:p>
          <a:p>
            <a:r>
              <a:rPr lang="en-US" dirty="0" smtClean="0"/>
              <a:t>Related work: The Oddball system also extracts a feature matrix from relational information based on network analysis (</a:t>
            </a:r>
            <a:r>
              <a:rPr lang="en-US" dirty="0" err="1" smtClean="0"/>
              <a:t>Akoglu</a:t>
            </a:r>
            <a:r>
              <a:rPr lang="en-US" dirty="0" smtClean="0"/>
              <a:t> et al. 2010)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Model Mining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EMM approach (</a:t>
            </a:r>
            <a:r>
              <a:rPr lang="en-US" dirty="0" err="1" smtClean="0"/>
              <a:t>Knobbe</a:t>
            </a:r>
            <a:r>
              <a:rPr lang="en-US" dirty="0" smtClean="0"/>
              <a:t> et al. 2011) for subgroup discovery in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a model class with parameter vector </a:t>
            </a:r>
            <a:r>
              <a:rPr lang="en-US" b="1" dirty="0" err="1" smtClean="0"/>
              <a:t>θ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dirty="0" smtClean="0"/>
              <a:t> for the entire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o</a:t>
            </a:r>
            <a:r>
              <a:rPr lang="en-US" dirty="0" smtClean="0"/>
              <a:t> for a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difference between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b="1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>
                <a:ea typeface="Wingdings"/>
                <a:cs typeface="Wingdings"/>
                <a:sym typeface="Wingdings"/>
              </a:rPr>
              <a:t>exceptionality</a:t>
            </a:r>
            <a:r>
              <a:rPr lang="en-US" b="1" dirty="0" smtClean="0">
                <a:ea typeface="Wingdings"/>
                <a:cs typeface="Wingdings"/>
                <a:sym typeface="Wingdings"/>
              </a:rPr>
              <a:t> metric for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Wingdings"/>
                <a:cs typeface="Wingdings"/>
                <a:sym typeface="Wingdings"/>
              </a:rPr>
              <a:t>For relational data, an individual o = subgroup of size 1.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5690944"/>
            <a:ext cx="6771921" cy="808279"/>
          </a:xfrm>
        </p:spPr>
        <p:txBody>
          <a:bodyPr/>
          <a:lstStyle/>
          <a:p>
            <a:r>
              <a:rPr lang="en-US" dirty="0" err="1"/>
              <a:t>Knobbe</a:t>
            </a:r>
            <a:r>
              <a:rPr lang="en-US" dirty="0"/>
              <a:t>, A.; </a:t>
            </a:r>
            <a:r>
              <a:rPr lang="en-US" dirty="0" err="1"/>
              <a:t>Feelders</a:t>
            </a:r>
            <a:r>
              <a:rPr lang="en-US" dirty="0"/>
              <a:t>, A. &amp; Leman, D. (2011), Exceptional Model </a:t>
            </a:r>
            <a:r>
              <a:rPr lang="en-US" dirty="0" err="1"/>
              <a:t>Mining'Data</a:t>
            </a:r>
            <a:r>
              <a:rPr lang="en-US" dirty="0"/>
              <a:t> Mining: Foundations and Intelligent Paradigms.', Springer </a:t>
            </a:r>
            <a:r>
              <a:rPr lang="en-US" dirty="0" err="1"/>
              <a:t>Verlag</a:t>
            </a:r>
            <a:r>
              <a:rPr lang="en-US" dirty="0"/>
              <a:t>, Heidelberg, </a:t>
            </a:r>
            <a:r>
              <a:rPr lang="en-US" dirty="0" smtClean="0"/>
              <a:t>Germany .</a:t>
            </a:r>
          </a:p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EMM-Based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KLD, ELD (new)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4" imgW="2260600" imgH="215900" progId="Equation.3">
                  <p:embed/>
                </p:oleObj>
              </mc:Choice>
              <mc:Fallback>
                <p:oleObj name="Equation" r:id="rId4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6" imgW="4686300" imgH="698500" progId="Equation.3">
                  <p:embed/>
                </p:oleObj>
              </mc:Choice>
              <mc:Fallback>
                <p:oleObj name="Equation" r:id="rId6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5528125"/>
              </p:ext>
            </p:extLst>
          </p:nvPr>
        </p:nvGraphicFramePr>
        <p:xfrm>
          <a:off x="411728" y="1633017"/>
          <a:ext cx="7894989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25426"/>
                <a:gridCol w="1217848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348"/>
              </p:ext>
            </p:extLst>
          </p:nvPr>
        </p:nvGraphicFramePr>
        <p:xfrm>
          <a:off x="220372" y="2891967"/>
          <a:ext cx="8695854" cy="204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22"/>
                <a:gridCol w="874348"/>
                <a:gridCol w="907318"/>
                <a:gridCol w="874348"/>
                <a:gridCol w="874348"/>
                <a:gridCol w="874348"/>
                <a:gridCol w="1125426"/>
                <a:gridCol w="12178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ActsIn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11" y="4259997"/>
            <a:ext cx="886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are from Premier League Season 2011-2012.</a:t>
            </a:r>
          </a:p>
          <a:p>
            <a:r>
              <a:rPr lang="en-US" sz="2800" dirty="0" smtClean="0"/>
              <a:t>Low Dribble Efficiency in 16% of his matches.</a:t>
            </a:r>
          </a:p>
          <a:p>
            <a:r>
              <a:rPr lang="en-US" sz="2800" dirty="0" smtClean="0"/>
              <a:t>Random Striker: Low DE in 50% of matches.</a:t>
            </a:r>
          </a:p>
          <a:p>
            <a:r>
              <a:rPr lang="en-US" sz="2800" dirty="0" smtClean="0"/>
              <a:t>ELD contribution for marginal sum:</a:t>
            </a:r>
            <a:br>
              <a:rPr lang="en-US" sz="2800" dirty="0" smtClean="0"/>
            </a:br>
            <a:r>
              <a:rPr lang="en-US" sz="2800" dirty="0" smtClean="0"/>
              <a:t>16% x |</a:t>
            </a:r>
            <a:r>
              <a:rPr lang="en-US" sz="2800" dirty="0" err="1" smtClean="0"/>
              <a:t>ln</a:t>
            </a:r>
            <a:r>
              <a:rPr lang="en-US" sz="2800" dirty="0" smtClean="0"/>
              <a:t>(16%/50%)| = 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65194"/>
            <a:ext cx="7772400" cy="4936185"/>
          </a:xfrm>
        </p:spPr>
        <p:txBody>
          <a:bodyPr/>
          <a:lstStyle/>
          <a:p>
            <a:r>
              <a:rPr lang="en-US" sz="2800" dirty="0" smtClean="0"/>
              <a:t>Association: </a:t>
            </a: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  <a:endParaRPr lang="en-US" dirty="0"/>
          </a:p>
          <a:p>
            <a:pPr lvl="1"/>
            <a:r>
              <a:rPr lang="en-US" dirty="0" smtClean="0"/>
              <a:t>support (joint </a:t>
            </a:r>
            <a:r>
              <a:rPr lang="en-US" dirty="0" err="1" smtClean="0"/>
              <a:t>prob</a:t>
            </a:r>
            <a:r>
              <a:rPr lang="en-US" dirty="0" smtClean="0"/>
              <a:t>) = </a:t>
            </a:r>
            <a:r>
              <a:rPr lang="en-US" dirty="0"/>
              <a:t>6</a:t>
            </a:r>
            <a:r>
              <a:rPr lang="en-US" dirty="0" smtClean="0"/>
              <a:t>%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 smtClean="0"/>
          </a:p>
          <a:p>
            <a:r>
              <a:rPr lang="en-US" dirty="0" smtClean="0"/>
              <a:t>ELD contribution for association</a:t>
            </a:r>
            <a:br>
              <a:rPr lang="en-US" dirty="0" smtClean="0"/>
            </a:br>
            <a:r>
              <a:rPr lang="en-US" dirty="0" smtClean="0"/>
              <a:t>10% x |1.13-(-0.27)|= </a:t>
            </a:r>
            <a:r>
              <a:rPr lang="en-US" dirty="0"/>
              <a:t>6</a:t>
            </a:r>
            <a:r>
              <a:rPr lang="en-US" dirty="0" smtClean="0"/>
              <a:t>% x 1.14 = 0.068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41040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Bayesxian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9074"/>
            <a:ext cx="9197721" cy="32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876799" cy="4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734430"/>
            <a:ext cx="8370296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r>
              <a:rPr lang="en-US" i="1" dirty="0" smtClean="0"/>
              <a:t>.</a:t>
            </a:r>
            <a:endParaRPr lang="en-US" i="1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661923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11341</TotalTime>
  <Words>2388</Words>
  <Application>Microsoft Macintosh PowerPoint</Application>
  <PresentationFormat>On-screen Show (4:3)</PresentationFormat>
  <Paragraphs>490</Paragraphs>
  <Slides>30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Exceptional Model Mining for Relational Data</vt:lpstr>
      <vt:lpstr>EMM-Based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Example: Edin Dzeko, Marginals</vt:lpstr>
      <vt:lpstr>Example: Edin Dzeko, Associations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218</cp:revision>
  <dcterms:created xsi:type="dcterms:W3CDTF">2011-12-30T19:23:42Z</dcterms:created>
  <dcterms:modified xsi:type="dcterms:W3CDTF">2017-01-13T01:17:46Z</dcterms:modified>
</cp:coreProperties>
</file>