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70" r:id="rId2"/>
    <p:sldId id="390" r:id="rId3"/>
    <p:sldId id="392" r:id="rId4"/>
    <p:sldId id="391" r:id="rId5"/>
    <p:sldId id="260" r:id="rId6"/>
    <p:sldId id="367" r:id="rId7"/>
    <p:sldId id="382" r:id="rId8"/>
    <p:sldId id="383" r:id="rId9"/>
    <p:sldId id="369" r:id="rId10"/>
    <p:sldId id="406" r:id="rId11"/>
    <p:sldId id="393" r:id="rId12"/>
    <p:sldId id="379" r:id="rId13"/>
    <p:sldId id="323" r:id="rId14"/>
    <p:sldId id="313" r:id="rId15"/>
    <p:sldId id="388" r:id="rId16"/>
    <p:sldId id="389" r:id="rId17"/>
    <p:sldId id="334" r:id="rId18"/>
    <p:sldId id="284" r:id="rId19"/>
    <p:sldId id="384" r:id="rId20"/>
    <p:sldId id="283" r:id="rId21"/>
    <p:sldId id="405" r:id="rId22"/>
    <p:sldId id="394" r:id="rId23"/>
    <p:sldId id="407" r:id="rId24"/>
    <p:sldId id="395" r:id="rId25"/>
    <p:sldId id="397" r:id="rId26"/>
    <p:sldId id="402" r:id="rId27"/>
    <p:sldId id="398" r:id="rId28"/>
    <p:sldId id="399" r:id="rId29"/>
    <p:sldId id="400" r:id="rId30"/>
    <p:sldId id="404" r:id="rId31"/>
    <p:sldId id="366" r:id="rId32"/>
    <p:sldId id="378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Bayesian Networks for I.i.d. data" id="{563918FD-1D7B-0D44-9AB0-B93C3122B11C}">
          <p14:sldIdLst>
            <p14:sldId id="390"/>
            <p14:sldId id="392"/>
            <p14:sldId id="391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  <p14:sldId id="406"/>
            <p14:sldId id="393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88"/>
            <p14:sldId id="389"/>
            <p14:sldId id="334"/>
          </p14:sldIdLst>
        </p14:section>
        <p14:section name="Statistical-Relational Modelling" id="{E4F87129-8459-A84A-ADBA-B24903F4DA8C}">
          <p14:sldIdLst>
            <p14:sldId id="284"/>
            <p14:sldId id="384"/>
            <p14:sldId id="283"/>
          </p14:sldIdLst>
        </p14:section>
        <p14:section name="Frequency Demos" id="{6E81E249-5D52-124B-B10E-51E577ACCEE2}">
          <p14:sldIdLst>
            <p14:sldId id="405"/>
            <p14:sldId id="394"/>
            <p14:sldId id="407"/>
            <p14:sldId id="395"/>
            <p14:sldId id="397"/>
            <p14:sldId id="402"/>
            <p14:sldId id="398"/>
            <p14:sldId id="399"/>
            <p14:sldId id="400"/>
            <p14:sldId id="404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 snapToObjects="1">
      <p:cViewPr>
        <p:scale>
          <a:sx n="100" d="100"/>
          <a:sy n="100" d="100"/>
        </p:scale>
        <p:origin x="-322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aispace.org</a:t>
            </a:r>
            <a:r>
              <a:rPr lang="en-US" dirty="0" smtClean="0"/>
              <a:t>/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 = first-order </a:t>
            </a:r>
          </a:p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Riedel, S.; Yao, L.; McCallum, A. &amp; Marlin, B. M. (2013), Relation Extraction with Matrix Factorization and Universal Schemas, </a:t>
            </a:r>
            <a:r>
              <a:rPr lang="en-US" i="1" dirty="0" smtClean="0"/>
              <a:t>in 'Human Language Technologies-NAACL', pp. 74--84.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Compared to the single grounding</a:t>
            </a:r>
            <a:r>
              <a:rPr lang="en-US" baseline="0" dirty="0" smtClean="0"/>
              <a:t> table, the data representation with multiple tables is </a:t>
            </a:r>
            <a:r>
              <a:rPr lang="en-US" b="1" baseline="0" dirty="0" smtClean="0"/>
              <a:t>factorized</a:t>
            </a:r>
            <a:r>
              <a:rPr lang="en-US" b="0" baseline="0" dirty="0" smtClean="0"/>
              <a:t>. (Normalized in database terminology). The factored data representation reduces the overall dimensionality of the data representation compared to the single </a:t>
            </a:r>
            <a:r>
              <a:rPr lang="en-US" b="0" baseline="0" dirty="0" err="1" smtClean="0"/>
              <a:t>unnormalized</a:t>
            </a:r>
            <a:r>
              <a:rPr lang="en-US" b="0" baseline="0" smtClean="0"/>
              <a:t> table.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Variables</a:t>
            </a:r>
            <a:r>
              <a:rPr lang="en-US" baseline="0" dirty="0" smtClean="0"/>
              <a:t> are uniformly and independently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Random or typical or normal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make</a:t>
            </a:r>
            <a:r>
              <a:rPr lang="en-US" baseline="0" dirty="0" smtClean="0"/>
              <a:t> EER diagram with 3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r>
              <a:rPr lang="en-US" baseline="0" dirty="0" smtClean="0"/>
              <a:t>*rerun </a:t>
            </a:r>
            <a:r>
              <a:rPr lang="en-US" baseline="0" dirty="0" err="1" smtClean="0"/>
              <a:t>BayesBase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*rename columns to generate IMDB EER diagram with 3 relationships</a:t>
            </a:r>
          </a:p>
          <a:p>
            <a:r>
              <a:rPr lang="en-US" baseline="0" dirty="0" smtClean="0"/>
              <a:t>*upload to Prague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IMDb_1R.xml</a:t>
            </a:r>
          </a:p>
          <a:p>
            <a:r>
              <a:rPr lang="en-US" dirty="0" smtClean="0"/>
              <a:t>for simplicity, our</a:t>
            </a:r>
            <a:r>
              <a:rPr lang="en-US" baseline="0" dirty="0" smtClean="0"/>
              <a:t> examples consider only one relationship. In principle, there is no limit to the number of relationships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put pictures and xml files on-line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the actual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formalisms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The learning algorithms work for others as well. Basically, for any formalism based on first-order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*simplify so it has only Country and Borders</a:t>
            </a:r>
          </a:p>
          <a:p>
            <a:r>
              <a:rPr lang="en-US" dirty="0" smtClean="0"/>
              <a:t>* which</a:t>
            </a:r>
            <a:r>
              <a:rPr lang="en-US" baseline="0" dirty="0" smtClean="0"/>
              <a:t> database has that – </a:t>
            </a:r>
            <a:r>
              <a:rPr lang="en-US" baseline="0" dirty="0" err="1" smtClean="0"/>
              <a:t>Mondial</a:t>
            </a:r>
            <a:r>
              <a:rPr lang="en-US" baseline="0" dirty="0" smtClean="0"/>
              <a:t> Tutorial?</a:t>
            </a:r>
            <a:endParaRPr lang="en-US" dirty="0" smtClean="0"/>
          </a:p>
          <a:p>
            <a:r>
              <a:rPr lang="en-US" dirty="0" smtClean="0"/>
              <a:t>*make sure </a:t>
            </a:r>
            <a:r>
              <a:rPr lang="en-US" dirty="0" err="1" smtClean="0"/>
              <a:t>BayesBase</a:t>
            </a:r>
            <a:r>
              <a:rPr lang="en-US" baseline="0" dirty="0" smtClean="0"/>
              <a:t> runs correctly</a:t>
            </a:r>
          </a:p>
          <a:p>
            <a:r>
              <a:rPr lang="en-US" baseline="0" dirty="0" smtClean="0"/>
              <a:t>*</a:t>
            </a:r>
            <a:r>
              <a:rPr lang="en-US" baseline="0" smtClean="0"/>
              <a:t>fix website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rerun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Mondial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fix data format</a:t>
            </a:r>
          </a:p>
          <a:p>
            <a:r>
              <a:rPr lang="en-US" dirty="0" err="1" smtClean="0"/>
              <a:t>Mondial.xml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Mondial.xml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rerun to get rid of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query what the probability is of a country being in America given that it has a </a:t>
            </a:r>
            <a:r>
              <a:rPr lang="en-US" baseline="0" dirty="0" err="1" smtClean="0"/>
              <a:t>neighbour</a:t>
            </a:r>
            <a:r>
              <a:rPr lang="en-US" baseline="0" dirty="0" smtClean="0"/>
              <a:t> in America?</a:t>
            </a:r>
          </a:p>
          <a:p>
            <a:r>
              <a:rPr lang="en-US" baseline="0" dirty="0" smtClean="0"/>
              <a:t>Europe has borders outside of itself: Turkey and Russia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could also build nested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fundamental split leads to two kinds of probabilities.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First-order probabilities are treated in this section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Instance/ground level probabilities are treated in section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Kleene’s</a:t>
            </a:r>
            <a:r>
              <a:rPr lang="en-US" dirty="0"/>
              <a:t> </a:t>
            </a:r>
            <a:r>
              <a:rPr lang="en-US" dirty="0" smtClean="0"/>
              <a:t>motivations</a:t>
            </a:r>
            <a:r>
              <a:rPr lang="en-US" baseline="0" dirty="0" smtClean="0"/>
              <a:t> </a:t>
            </a:r>
            <a:r>
              <a:rPr lang="en-US" baseline="0" dirty="0"/>
              <a:t>was to reflect mathematical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basis of </a:t>
            </a:r>
            <a:r>
              <a:rPr lang="en-US" dirty="0" err="1" smtClean="0"/>
              <a:t>i.i.d</a:t>
            </a:r>
            <a:r>
              <a:rPr lang="en-US" dirty="0" smtClean="0"/>
              <a:t>. learning are</a:t>
            </a:r>
            <a:r>
              <a:rPr lang="en-US" baseline="0" dirty="0" smtClean="0"/>
              <a:t> frequencies observed in a sample</a:t>
            </a:r>
          </a:p>
          <a:p>
            <a:r>
              <a:rPr lang="en-US" baseline="0" dirty="0" smtClean="0"/>
              <a:t>the basis of relational learning are frequencies observed in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file://localhost/Users/oschulte/Projects/srl-tutorial/demos/Mondial/Mondial-eer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2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9462"/>
          </a:xfrm>
        </p:spPr>
        <p:txBody>
          <a:bodyPr/>
          <a:lstStyle/>
          <a:p>
            <a:r>
              <a:rPr lang="en-US" dirty="0" smtClean="0"/>
              <a:t>Network View: Formula =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7400" y="1092200"/>
            <a:ext cx="7772400" cy="1587500"/>
          </a:xfrm>
        </p:spPr>
        <p:txBody>
          <a:bodyPr/>
          <a:lstStyle/>
          <a:p>
            <a:r>
              <a:rPr lang="en-US" dirty="0" smtClean="0"/>
              <a:t>A conjunctive formula can be viewed as specifying a type of </a:t>
            </a:r>
            <a:r>
              <a:rPr lang="en-US" dirty="0" err="1" smtClean="0"/>
              <a:t>subgraph</a:t>
            </a:r>
            <a:r>
              <a:rPr lang="en-US" dirty="0" smtClean="0"/>
              <a:t> in the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e.g. the pattern ActsIn</a:t>
            </a:r>
            <a:r>
              <a:rPr lang="en-US" dirty="0"/>
              <a:t>(Actor, Movie) = T, gender(Actor) = </a:t>
            </a:r>
            <a:r>
              <a:rPr lang="en-US" dirty="0" smtClean="0"/>
              <a:t>W occurs twice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4866525"/>
            <a:ext cx="656146" cy="873895"/>
          </a:xfrm>
          <a:prstGeom prst="rect">
            <a:avLst/>
          </a:prstGeom>
        </p:spPr>
      </p:pic>
      <p:pic>
        <p:nvPicPr>
          <p:cNvPr id="7" name="Picture 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91" y="4904312"/>
            <a:ext cx="576073" cy="798321"/>
          </a:xfrm>
          <a:prstGeom prst="rect">
            <a:avLst/>
          </a:prstGeom>
        </p:spPr>
      </p:pic>
      <p:pic>
        <p:nvPicPr>
          <p:cNvPr id="8" name="Picture 7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40" y="3423425"/>
            <a:ext cx="615062" cy="798800"/>
          </a:xfrm>
          <a:prstGeom prst="rect">
            <a:avLst/>
          </a:prstGeom>
        </p:spPr>
      </p:pic>
      <p:pic>
        <p:nvPicPr>
          <p:cNvPr id="9" name="Picture 8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3417671"/>
            <a:ext cx="616079" cy="810307"/>
          </a:xfrm>
          <a:prstGeom prst="rect">
            <a:avLst/>
          </a:prstGeom>
        </p:spPr>
      </p:pic>
      <p:pic>
        <p:nvPicPr>
          <p:cNvPr id="10" name="Picture 9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59" y="3423425"/>
            <a:ext cx="615062" cy="798800"/>
          </a:xfrm>
          <a:prstGeom prst="rect">
            <a:avLst/>
          </a:prstGeom>
        </p:spPr>
      </p:pic>
      <p:pic>
        <p:nvPicPr>
          <p:cNvPr id="11" name="Picture 10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10" y="3423425"/>
            <a:ext cx="584000" cy="768114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9" idx="2"/>
            <a:endCxn id="6" idx="0"/>
          </p:cNvCxnSpPr>
          <p:nvPr/>
        </p:nvCxnSpPr>
        <p:spPr>
          <a:xfrm>
            <a:off x="2780071" y="4227979"/>
            <a:ext cx="20033" cy="63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7" idx="0"/>
          </p:cNvCxnSpPr>
          <p:nvPr/>
        </p:nvCxnSpPr>
        <p:spPr>
          <a:xfrm>
            <a:off x="4329891" y="4222225"/>
            <a:ext cx="851337" cy="68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2"/>
            <a:endCxn id="7" idx="0"/>
          </p:cNvCxnSpPr>
          <p:nvPr/>
        </p:nvCxnSpPr>
        <p:spPr>
          <a:xfrm flipH="1">
            <a:off x="5181228" y="4191539"/>
            <a:ext cx="1148482" cy="712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279" y="4350315"/>
            <a:ext cx="11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2837" y="4492643"/>
            <a:ext cx="1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9483" y="4534981"/>
            <a:ext cx="15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354" y="2811526"/>
            <a:ext cx="1681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1701" y="2811526"/>
            <a:ext cx="185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0046" y="2811526"/>
            <a:ext cx="20165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0400" y="2811526"/>
            <a:ext cx="2038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0941" y="5770077"/>
            <a:ext cx="21242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98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3728" y="5761216"/>
            <a:ext cx="23569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111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9264" y="41915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3600" y="4204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We use standard notation for relational random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10"/>
              </p:ext>
            </p:extLst>
          </p:nvPr>
        </p:nvGraphicFramePr>
        <p:xfrm>
          <a:off x="914400" y="2324100"/>
          <a:ext cx="62426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61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 X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Ground-random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30000" dirty="0" smtClean="0"/>
                        <a:t>*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baseline="0" dirty="0" smtClean="0"/>
                        <a:t> value of random variable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k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ik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Parents of node </a:t>
                      </a:r>
                      <a:r>
                        <a:rPr lang="en-US" sz="2400" i="1" dirty="0" err="1" smtClean="0"/>
                        <a:t>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j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dirty="0" smtClean="0"/>
                        <a:t> configuration of node </a:t>
                      </a:r>
                      <a:r>
                        <a:rPr lang="en-US" sz="2400" i="1" dirty="0" smtClean="0"/>
                        <a:t>i</a:t>
                      </a:r>
                      <a:r>
                        <a:rPr lang="en-US" sz="2400" i="0" dirty="0" smtClean="0"/>
                        <a:t>’s parents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pa</a:t>
                      </a:r>
                      <a:r>
                        <a:rPr lang="en-US" sz="2400" baseline="-25000" dirty="0" err="1" smtClean="0"/>
                        <a:t>ij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ActsIn(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851115"/>
              </p:ext>
            </p:extLst>
          </p:nvPr>
        </p:nvGraphicFramePr>
        <p:xfrm>
          <a:off x="287619" y="3089120"/>
          <a:ext cx="6738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52"/>
                <a:gridCol w="1025878"/>
                <a:gridCol w="1761935"/>
                <a:gridCol w="2420167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FO 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11400" y="2185540"/>
            <a:ext cx="699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joint 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(2011),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9" y="1153023"/>
            <a:ext cx="655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First-Order 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Variable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997" y="375962"/>
            <a:ext cx="1606133" cy="160613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641919"/>
              </p:ext>
            </p:extLst>
          </p:nvPr>
        </p:nvGraphicFramePr>
        <p:xfrm>
          <a:off x="287619" y="2127158"/>
          <a:ext cx="7706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74"/>
                <a:gridCol w="1564170"/>
                <a:gridCol w="1048138"/>
                <a:gridCol w="1869996"/>
                <a:gridCol w="2472680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19" y="5902808"/>
            <a:ext cx="8145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Perpetua"/>
              </a:rPr>
              <a:t>P(Movie = Fargo, Actor=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Brad_Pitt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) =1/2 x 1/4 = 1/8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676243"/>
            <a:ext cx="210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2600" y="1676243"/>
            <a:ext cx="83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Fargo</a:t>
            </a:r>
            <a:r>
              <a:rPr lang="en-US" dirty="0" smtClean="0">
                <a:latin typeface="Perpetua"/>
                <a:cs typeface="Perpetua"/>
              </a:rPr>
              <a:t>) = 1/2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457824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Drama(Movie)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Is the selected movie a drama?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Drama(</a:t>
            </a:r>
            <a:r>
              <a:rPr lang="en-US" sz="1500" i="1" dirty="0">
                <a:latin typeface="Perpetua"/>
                <a:cs typeface="Perpetua"/>
              </a:rPr>
              <a:t>Movie</a:t>
            </a:r>
            <a:r>
              <a:rPr lang="en-US" sz="1500" i="1" dirty="0" smtClean="0">
                <a:latin typeface="Perpetua"/>
                <a:cs typeface="Perpetua"/>
              </a:rPr>
              <a:t>)=T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en-US" dirty="0" smtClean="0"/>
              <a:t>Directed Acyclic Graph, where nodes = random variables</a:t>
            </a:r>
          </a:p>
          <a:p>
            <a:r>
              <a:rPr lang="en-US" dirty="0" smtClean="0"/>
              <a:t>Parameters = probability of child node given parent nodes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joint distribution</a:t>
            </a:r>
            <a:r>
              <a:rPr lang="en-US" dirty="0" smtClean="0"/>
              <a:t> of random variables</a:t>
            </a:r>
          </a:p>
          <a:p>
            <a:r>
              <a:rPr lang="en-US" dirty="0" smtClean="0"/>
              <a:t>Supports probabilistic frequency queries, visualizes correlations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</a:t>
            </a:r>
            <a:r>
              <a:rPr lang="en-US" sz="2800" dirty="0" smtClean="0"/>
              <a:t>Drama(</a:t>
            </a:r>
            <a:r>
              <a:rPr lang="en-US" sz="2800" dirty="0"/>
              <a:t>Movie) = F</a:t>
            </a:r>
            <a:r>
              <a:rPr lang="en-US" sz="2800" dirty="0" smtClean="0"/>
              <a:t>) 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 drama”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083" y="690935"/>
              <a:ext cx="1396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  <a:latin typeface="Perpetua"/>
                </a:rPr>
                <a:t>Drama(M)</a:t>
              </a: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245650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illustrate frequency semantics, learn and evaluate on the training set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ground truth about frequencies</a:t>
            </a:r>
          </a:p>
          <a:p>
            <a:r>
              <a:rPr lang="en-US" dirty="0" smtClean="0"/>
              <a:t>We discuss </a:t>
            </a:r>
            <a:r>
              <a:rPr lang="en-US" smtClean="0"/>
              <a:t>generalization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eer-imdb_2r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86" r="-7378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1091608" y="1698002"/>
            <a:ext cx="352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with two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9027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Bayes Net for Full IMDB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85" b="-9885"/>
          <a:stretch>
            <a:fillRect/>
          </a:stretch>
        </p:blipFill>
        <p:spPr>
          <a:xfrm>
            <a:off x="647700" y="1612900"/>
            <a:ext cx="7772400" cy="4572000"/>
          </a:xfrm>
        </p:spPr>
      </p:pic>
    </p:spTree>
    <p:extLst>
      <p:ext uri="{BB962C8B-B14F-4D97-AF65-F5344CB8AC3E}">
        <p14:creationId xmlns:p14="http://schemas.microsoft.com/office/powerpoint/2010/main" val="40628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only 1 </a:t>
            </a:r>
            <a:r>
              <a:rPr lang="en-US" dirty="0"/>
              <a:t>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r="1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922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3462098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Num</a:t>
                      </a:r>
                      <a:r>
                        <a:rPr lang="en-US" sz="2400" u="none" strike="noStrike" dirty="0">
                          <a:effectLst/>
                        </a:rPr>
                        <a:t> Movies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>
                          <a:effectLst/>
                        </a:rPr>
                        <a:t>3883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Users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u="none" strike="noStrike" dirty="0">
                          <a:effectLst/>
                        </a:rPr>
                        <a:t>6039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Movie-User Pairs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 smtClean="0">
                          <a:effectLst/>
                        </a:rPr>
                        <a:t>3883 </a:t>
                      </a:r>
                      <a:r>
                        <a:rPr lang="cs-CZ" sz="2400" u="none" strike="noStrike" dirty="0" err="1" smtClean="0">
                          <a:effectLst/>
                        </a:rPr>
                        <a:t>x</a:t>
                      </a:r>
                      <a:r>
                        <a:rPr lang="cs-CZ" sz="2400" u="none" strike="noStrike" dirty="0" smtClean="0">
                          <a:effectLst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273089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Action(Movie)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HasRated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User,Movie</a:t>
                      </a:r>
                      <a:r>
                        <a:rPr lang="en-US" sz="2400" u="none" strike="noStrike" dirty="0">
                          <a:effectLst/>
                        </a:rPr>
                        <a:t>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gender</a:t>
                      </a:r>
                      <a:r>
                        <a:rPr lang="en-US" sz="2400" u="none" strike="noStrike" dirty="0">
                          <a:effectLst/>
                        </a:rPr>
                        <a:t>(User) = 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>
                          <a:effectLst/>
                        </a:rPr>
                        <a:t>66642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 smtClean="0">
                          <a:effectLst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u="none" strike="noStrike" dirty="0" smtClean="0">
                          <a:effectLst/>
                        </a:rPr>
                        <a:t>66642</a:t>
                      </a:r>
                      <a:r>
                        <a:rPr lang="en-CA" sz="2400" u="none" strike="noStrike" dirty="0" smtClean="0">
                          <a:effectLst/>
                        </a:rPr>
                        <a:t>/</a:t>
                      </a:r>
                      <a:r>
                        <a:rPr lang="cs-CZ" sz="2400" u="none" strike="noStrike" dirty="0" smtClean="0">
                          <a:effectLst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u="none" strike="noStrike" dirty="0" smtClean="0">
                          <a:effectLst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0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Mondial</a:t>
            </a:r>
            <a:r>
              <a:rPr lang="en-US" dirty="0"/>
              <a:t> Data Format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9031"/>
            <a:ext cx="7772400" cy="3309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Mondial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1625"/>
            <a:ext cx="7772400" cy="31443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00699"/>
            <a:ext cx="7772400" cy="3866202"/>
          </a:xfrm>
        </p:spPr>
      </p:pic>
    </p:spTree>
    <p:extLst>
      <p:ext uri="{BB962C8B-B14F-4D97-AF65-F5344CB8AC3E}">
        <p14:creationId xmlns:p14="http://schemas.microsoft.com/office/powerpoint/2010/main" val="13663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Demo</a:t>
            </a:r>
            <a:endParaRPr lang="en-US" dirty="0"/>
          </a:p>
        </p:txBody>
      </p:sp>
      <p:pic>
        <p:nvPicPr>
          <p:cNvPr id="5" name="Content Placeholder 4" descr="bayesnet-picture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>
            <a:fillRect/>
          </a:stretch>
        </p:blipFill>
        <p:spPr>
          <a:xfrm>
            <a:off x="177800" y="1447800"/>
            <a:ext cx="8268970" cy="4864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6913463"/>
              </p:ext>
            </p:extLst>
          </p:nvPr>
        </p:nvGraphicFramePr>
        <p:xfrm>
          <a:off x="387503" y="1899007"/>
          <a:ext cx="7728536" cy="21716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3097"/>
                <a:gridCol w="2045439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Number of Europe-Europe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 dirty="0">
                          <a:effectLst/>
                        </a:rPr>
                        <a:t>156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Number of *-Europe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>
                          <a:effectLst/>
                        </a:rPr>
                        <a:t>166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P(continent(country1) = </a:t>
                      </a:r>
                      <a:r>
                        <a:rPr lang="en-US" sz="2800" u="none" strike="noStrike" dirty="0" err="1" smtClean="0">
                          <a:effectLst/>
                        </a:rPr>
                        <a:t>Europe|</a:t>
                      </a:r>
                      <a:r>
                        <a:rPr lang="en-US" sz="2800" u="none" strike="noStrike" dirty="0" err="1">
                          <a:effectLst/>
                        </a:rPr>
                        <a:t>Borders</a:t>
                      </a:r>
                      <a:r>
                        <a:rPr lang="en-US" sz="2800" u="none" strike="noStrike" dirty="0">
                          <a:effectLst/>
                        </a:rPr>
                        <a:t>(country1,country2) = </a:t>
                      </a:r>
                      <a:r>
                        <a:rPr lang="en-US" sz="2800" u="none" strike="noStrike" dirty="0" smtClean="0">
                          <a:effectLst/>
                        </a:rPr>
                        <a:t>T,</a:t>
                      </a:r>
                      <a:br>
                        <a:rPr lang="en-US" sz="2800" u="none" strike="noStrike" dirty="0" smtClean="0">
                          <a:effectLst/>
                        </a:rPr>
                      </a:br>
                      <a:r>
                        <a:rPr lang="en-US" sz="2800" u="none" strike="noStrike" dirty="0" smtClean="0">
                          <a:effectLst/>
                        </a:rPr>
                        <a:t>continent</a:t>
                      </a:r>
                      <a:r>
                        <a:rPr lang="en-US" sz="2800" u="none" strike="noStrike" dirty="0">
                          <a:effectLst/>
                        </a:rPr>
                        <a:t>(country2=</a:t>
                      </a:r>
                      <a:r>
                        <a:rPr lang="en-US" sz="2800" u="none" strike="noStrike" dirty="0" smtClean="0">
                          <a:effectLst/>
                        </a:rPr>
                        <a:t>Europe)</a:t>
                      </a:r>
                      <a:r>
                        <a:rPr lang="en-US" sz="2800" u="none" strike="noStrike" dirty="0">
                          <a:effectLst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156/166=</a:t>
                      </a:r>
                    </a:p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93.98%</a:t>
                      </a:r>
                    </a:p>
                    <a:p>
                      <a:pPr algn="r" fontAlgn="b"/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503" y="4705158"/>
            <a:ext cx="799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BN was learned with frequency smoothing (Laplace correction)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More Examples in spreadsheet on website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Drama(M)=T)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900" y="5703794"/>
            <a:ext cx="8788619" cy="9685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instantiations.</a:t>
            </a:r>
          </a:p>
          <a:p>
            <a:r>
              <a:rPr lang="en-US" sz="2800" dirty="0" smtClean="0"/>
              <a:t>First-order Bayesian networks represent frequencies of conjunctive formulas very well.</a:t>
            </a:r>
          </a:p>
          <a:p>
            <a:pPr lvl="1"/>
            <a:r>
              <a:rPr lang="en-US" sz="2800" dirty="0"/>
              <a:t>visualize correlations</a:t>
            </a:r>
          </a:p>
          <a:p>
            <a:pPr lvl="1"/>
            <a:r>
              <a:rPr lang="en-US" sz="2800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Bayesian Network Models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to extend the following concepts:</a:t>
            </a:r>
          </a:p>
          <a:p>
            <a:r>
              <a:rPr lang="en-US" dirty="0" smtClean="0"/>
              <a:t>relational random variable</a:t>
            </a:r>
          </a:p>
          <a:p>
            <a:r>
              <a:rPr lang="en-US" dirty="0" smtClean="0"/>
              <a:t>joint distribution of relational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54737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</a:t>
            </a:r>
            <a:r>
              <a:rPr lang="en-US" i="1" dirty="0"/>
              <a:t>Introduction to </a:t>
            </a:r>
            <a:r>
              <a:rPr lang="en-US" i="1" dirty="0" err="1"/>
              <a:t>Metamathematics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  <a:r>
              <a:rPr lang="en-US" dirty="0" smtClean="0"/>
              <a:t>North Holland.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8140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</a:t>
            </a:r>
            <a:r>
              <a:rPr lang="en-US" dirty="0" smtClean="0"/>
              <a:t>Proceedings VLDB </a:t>
            </a:r>
            <a:r>
              <a:rPr lang="en-US" dirty="0"/>
              <a:t>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4617</TotalTime>
  <Words>2207</Words>
  <Application>Microsoft Macintosh PowerPoint</Application>
  <PresentationFormat>On-screen Show (4:3)</PresentationFormat>
  <Paragraphs>370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BasicPresentation</vt:lpstr>
      <vt:lpstr>First-Order Bayesian Networks</vt:lpstr>
      <vt:lpstr>Bayesian Networks for i.i.d. data</vt:lpstr>
      <vt:lpstr>Bayesian Network Demo</vt:lpstr>
      <vt:lpstr>Extending Bayesian Network Models for Relational Data</vt:lpstr>
      <vt:lpstr>Relational Data and Logic</vt:lpstr>
      <vt:lpstr>First-Order Logic</vt:lpstr>
      <vt:lpstr>First-Order Logic: Terms</vt:lpstr>
      <vt:lpstr>Relational Random Variables</vt:lpstr>
      <vt:lpstr>Formulas</vt:lpstr>
      <vt:lpstr>Network View: Formula = Template</vt:lpstr>
      <vt:lpstr>Notation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Bayesian Network Models for Relational Statistics</vt:lpstr>
      <vt:lpstr>Bayesian networks for relational data</vt:lpstr>
      <vt:lpstr>Random Selection Semantics for First-Order Bayesian Networks</vt:lpstr>
      <vt:lpstr>Real-World Examples</vt:lpstr>
      <vt:lpstr>IMDb Data Format</vt:lpstr>
      <vt:lpstr>Learned Bayes Net for Full IMDB</vt:lpstr>
      <vt:lpstr>Learned Bayes Net for IMDb</vt:lpstr>
      <vt:lpstr>Bayes Net Query</vt:lpstr>
      <vt:lpstr>Data Query</vt:lpstr>
      <vt:lpstr>Mondial Data Format</vt:lpstr>
      <vt:lpstr>Learned Bayes Net for Mondial</vt:lpstr>
      <vt:lpstr>Bayes Net query</vt:lpstr>
      <vt:lpstr>Data Query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492</cp:revision>
  <dcterms:created xsi:type="dcterms:W3CDTF">2011-12-30T19:23:42Z</dcterms:created>
  <dcterms:modified xsi:type="dcterms:W3CDTF">2017-02-03T01:17:18Z</dcterms:modified>
</cp:coreProperties>
</file>