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78" r:id="rId6"/>
    <p:sldId id="274" r:id="rId7"/>
    <p:sldId id="273" r:id="rId8"/>
    <p:sldId id="275" r:id="rId9"/>
    <p:sldId id="279" r:id="rId10"/>
    <p:sldId id="276" r:id="rId11"/>
    <p:sldId id="265" r:id="rId12"/>
    <p:sldId id="266" r:id="rId13"/>
    <p:sldId id="267" r:id="rId14"/>
    <p:sldId id="268" r:id="rId15"/>
    <p:sldId id="269" r:id="rId16"/>
    <p:sldId id="27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90F6A542-0352-1F4E-8DEC-08A6561A4346}">
          <p14:sldIdLst>
            <p14:sldId id="256"/>
            <p14:sldId id="270"/>
            <p14:sldId id="271"/>
            <p14:sldId id="272"/>
          </p14:sldIdLst>
        </p14:section>
        <p14:section name="Motivation" id="{8D418D5B-7074-1849-A849-1E0BBEC4A138}">
          <p14:sldIdLst>
            <p14:sldId id="278"/>
            <p14:sldId id="274"/>
            <p14:sldId id="273"/>
            <p14:sldId id="275"/>
          </p14:sldIdLst>
        </p14:section>
        <p14:section name="Queries" id="{2AE8DB3C-A524-984C-8368-340B9BE77FCF}">
          <p14:sldIdLst>
            <p14:sldId id="279"/>
            <p14:sldId id="276"/>
            <p14:sldId id="265"/>
            <p14:sldId id="266"/>
            <p14:sldId id="267"/>
          </p14:sldIdLst>
        </p14:section>
        <p14:section name="Applications and Tutorial Plan" id="{4DD5D7F1-752F-5E49-92AE-DAB1FE2F6C2C}">
          <p14:sldIdLst>
            <p14:sldId id="268"/>
            <p14:sldId id="269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Markov Logic Networks can be addressed too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total time: 220 min, 30 min break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What does the output mean?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can you use it?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statistical issues in learning the Bayesian networks?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computational challenges?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25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  <a:r>
              <a:rPr lang="en-US" baseline="0" dirty="0" smtClean="0"/>
              <a:t> issues </a:t>
            </a:r>
            <a:r>
              <a:rPr lang="en-US" dirty="0" smtClean="0"/>
              <a:t>in learning multi-relational Bayesian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3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last query, the instance space can also be just </a:t>
            </a:r>
            <a:r>
              <a:rPr lang="en-US" sz="1200" dirty="0" smtClean="0"/>
              <a:t>since without a relationship specified, a random</a:t>
            </a:r>
            <a:r>
              <a:rPr lang="en-US" sz="1200" baseline="0" dirty="0" smtClean="0"/>
              <a:t> movie is independent of a random actor.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particular, generalizes to Markov Logic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epdive.stanford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03.ibm.com/press/us/en/pressrelease/27936.w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oschulte1/Dropbox/book/%22Unifying%20logic%20and%20probability%22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962900" cy="2641600"/>
          </a:xfrm>
        </p:spPr>
        <p:txBody>
          <a:bodyPr/>
          <a:lstStyle/>
          <a:p>
            <a:r>
              <a:rPr lang="en-US" dirty="0" smtClean="0"/>
              <a:t>Tutorial Introduction</a:t>
            </a:r>
          </a:p>
          <a:p>
            <a:r>
              <a:rPr lang="en-US" dirty="0" smtClean="0"/>
              <a:t>Presenters: </a:t>
            </a:r>
            <a:r>
              <a:rPr lang="en-US" u="sng" dirty="0" smtClean="0"/>
              <a:t>Oliver Schulte</a:t>
            </a:r>
            <a:r>
              <a:rPr lang="en-US" dirty="0" smtClean="0"/>
              <a:t>, Ted Kirkpatrick</a:t>
            </a:r>
          </a:p>
          <a:p>
            <a:r>
              <a:rPr lang="en-US" dirty="0" smtClean="0"/>
              <a:t>School of Computing Science</a:t>
            </a:r>
          </a:p>
          <a:p>
            <a:r>
              <a:rPr lang="en-US" dirty="0" smtClean="0"/>
              <a:t>Simon Fraser University</a:t>
            </a:r>
          </a:p>
          <a:p>
            <a:r>
              <a:rPr lang="en-US" dirty="0" smtClean="0"/>
              <a:t>Vancouver-Burnaby, Canada</a:t>
            </a:r>
            <a:endParaRPr lang="en-US" dirty="0"/>
          </a:p>
        </p:txBody>
      </p:sp>
      <p:pic>
        <p:nvPicPr>
          <p:cNvPr id="4" name="Picture 3" descr="sfu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5664200"/>
            <a:ext cx="1844489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7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Inference in a Bayesian network computes answers to probabilistic queries</a:t>
            </a:r>
          </a:p>
          <a:p>
            <a:r>
              <a:rPr lang="en-US" sz="2800" dirty="0" smtClean="0"/>
              <a:t>A Bayesian network for relational data can answer relational probabilistic queries</a:t>
            </a:r>
          </a:p>
          <a:p>
            <a:r>
              <a:rPr lang="en-US" sz="2800" dirty="0" smtClean="0"/>
              <a:t>We give some examples of relational and nonrelational queries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95276"/>
            <a:ext cx="79502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Single-Table Queries (Not relational)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777413"/>
              </p:ext>
            </p:extLst>
          </p:nvPr>
        </p:nvGraphicFramePr>
        <p:xfrm>
          <a:off x="457200" y="2212976"/>
          <a:ext cx="708809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047"/>
                <a:gridCol w="35440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Query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English Paraphrase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P(Drama(Movie) = </a:t>
                      </a:r>
                      <a:r>
                        <a:rPr lang="en-US" sz="2400" dirty="0" err="1" smtClean="0">
                          <a:latin typeface="+mn-lt"/>
                        </a:rPr>
                        <a:t>T|RunTime</a:t>
                      </a:r>
                      <a:r>
                        <a:rPr lang="en-US" sz="2400" dirty="0" smtClean="0">
                          <a:latin typeface="+mn-lt"/>
                        </a:rPr>
                        <a:t>(Movie)</a:t>
                      </a:r>
                      <a:r>
                        <a:rPr lang="en-US" sz="2400" baseline="0" dirty="0" smtClean="0">
                          <a:latin typeface="+mn-lt"/>
                        </a:rPr>
                        <a:t> = Long)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</a:t>
                      </a:r>
                      <a:r>
                        <a:rPr lang="en-US" sz="2400" baseline="0" dirty="0" smtClean="0">
                          <a:latin typeface="+mn-lt"/>
                        </a:rPr>
                        <a:t> probability that a movie is a drama, given that it is long.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P(Country(Actor) = </a:t>
                      </a:r>
                      <a:r>
                        <a:rPr lang="en-US" sz="2400" dirty="0" err="1" smtClean="0">
                          <a:latin typeface="+mn-lt"/>
                        </a:rPr>
                        <a:t>U.S.|gender</a:t>
                      </a:r>
                      <a:r>
                        <a:rPr lang="en-US" sz="2400" dirty="0" smtClean="0">
                          <a:latin typeface="+mn-lt"/>
                        </a:rPr>
                        <a:t>(Actor)=W</a:t>
                      </a:r>
                      <a:r>
                        <a:rPr lang="en-US" sz="2400" baseline="0" dirty="0" smtClean="0">
                          <a:latin typeface="+mn-lt"/>
                        </a:rPr>
                        <a:t>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 probability that an actor is from the US,</a:t>
                      </a:r>
                      <a:r>
                        <a:rPr lang="en-US" sz="2400" baseline="0" dirty="0" smtClean="0">
                          <a:latin typeface="+mn-lt"/>
                        </a:rPr>
                        <a:t> given that her gender is woman.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9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65582"/>
              </p:ext>
            </p:extLst>
          </p:nvPr>
        </p:nvGraphicFramePr>
        <p:xfrm>
          <a:off x="457200" y="1600200"/>
          <a:ext cx="82296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59"/>
                <a:gridCol w="3553053"/>
                <a:gridCol w="2471688"/>
              </a:tblGrid>
              <a:tr h="38698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 Paraphrase</a:t>
                      </a:r>
                      <a:endParaRPr lang="en-US" sz="2000" dirty="0"/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 movie is from the US, given that it is long, and given that Brad Pitt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have appeared in it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”)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movie named Movie is from the US, given that it is long, and given that Brad Pitt has appeared in it, and Juliette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baseline="0" dirty="0" smtClean="0">
                          <a:latin typeface="+mn-lt"/>
                        </a:rPr>
                        <a:t> has </a:t>
                      </a:r>
                      <a:r>
                        <a:rPr lang="en-US" sz="2000" i="1" baseline="0" dirty="0" smtClean="0">
                          <a:latin typeface="+mn-lt"/>
                        </a:rPr>
                        <a:t>not </a:t>
                      </a:r>
                      <a:r>
                        <a:rPr lang="en-US" sz="2000" baseline="0" dirty="0" smtClean="0">
                          <a:latin typeface="+mn-lt"/>
                        </a:rPr>
                        <a:t>appeared in it and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(Actors)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591003"/>
              </p:ext>
            </p:extLst>
          </p:nvPr>
        </p:nvGraphicFramePr>
        <p:xfrm>
          <a:off x="457200" y="1600200"/>
          <a:ext cx="7666008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00"/>
                <a:gridCol w="2954308"/>
                <a:gridCol w="2641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Query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English Paraphrase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U.S.|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gender(Actor)=W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 </a:t>
                      </a: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an actor is from the US, given that she is a woman, and given that she appeared in the  movie “hate”.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</a:t>
                      </a:r>
                      <a:r>
                        <a:rPr lang="en-US" sz="2000" dirty="0" err="1" smtClean="0">
                          <a:latin typeface="+mn-lt"/>
                        </a:rPr>
                        <a:t>U.S.|gender</a:t>
                      </a:r>
                      <a:r>
                        <a:rPr lang="en-US" sz="2000" dirty="0" smtClean="0">
                          <a:latin typeface="+mn-lt"/>
                        </a:rPr>
                        <a:t>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</a:p>
                    <a:p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actor named Actor is from the US, given that she is a woman, and given that she appeared in the long movie Movie, and did not appear in the short movie “hate”</a:t>
                      </a:r>
                      <a:r>
                        <a:rPr lang="en-US" sz="2000" i="0" baseline="0" dirty="0" smtClean="0">
                          <a:latin typeface="+mn-lt"/>
                        </a:rPr>
                        <a:t>.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6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67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ability to answer relational probabilistic queries has supported a number of successful applications. For example:</a:t>
            </a:r>
          </a:p>
          <a:p>
            <a:r>
              <a:rPr lang="en-US" sz="2800" dirty="0" smtClean="0"/>
              <a:t>Relational Query Optimization</a:t>
            </a:r>
          </a:p>
          <a:p>
            <a:r>
              <a:rPr lang="en-US" sz="2800" dirty="0" smtClean="0"/>
              <a:t>Information Extraction (</a:t>
            </a:r>
            <a:r>
              <a:rPr lang="en-US" sz="2800" dirty="0" err="1" smtClean="0">
                <a:hlinkClick r:id="rId3"/>
              </a:rPr>
              <a:t>DeepDive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Ontology Matching</a:t>
            </a:r>
          </a:p>
          <a:p>
            <a:r>
              <a:rPr lang="en-US" sz="2800" dirty="0" smtClean="0"/>
              <a:t>Entity Resolution</a:t>
            </a:r>
          </a:p>
          <a:p>
            <a:r>
              <a:rPr lang="en-US" sz="2800" b="1" dirty="0" smtClean="0"/>
              <a:t>Link-based classification</a:t>
            </a:r>
            <a:endParaRPr lang="en-US" sz="2800" dirty="0" smtClean="0"/>
          </a:p>
          <a:p>
            <a:r>
              <a:rPr lang="en-US" sz="2800" b="1" dirty="0" smtClean="0"/>
              <a:t>Anomaly detection/exception mining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96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Tutorial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25600"/>
            <a:ext cx="7772400" cy="43561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Our tutorial is a survey of issues, not of systems</a:t>
            </a:r>
          </a:p>
          <a:p>
            <a:pPr lvl="1"/>
            <a:r>
              <a:rPr lang="en-US" sz="2800" dirty="0" smtClean="0"/>
              <a:t>We give references to different systems</a:t>
            </a:r>
          </a:p>
          <a:p>
            <a:r>
              <a:rPr lang="en-US" sz="2800" dirty="0" smtClean="0"/>
              <a:t>Discuss a range of issues but only a single model class (Bayesian networks)</a:t>
            </a:r>
          </a:p>
          <a:p>
            <a:pPr lvl="1"/>
            <a:r>
              <a:rPr lang="en-US" dirty="0" smtClean="0"/>
              <a:t>Most concepts generalize to </a:t>
            </a:r>
            <a:r>
              <a:rPr lang="en-US" i="1" dirty="0" smtClean="0"/>
              <a:t>log-linear models for relational data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Focus on the </a:t>
            </a:r>
            <a:r>
              <a:rPr lang="en-US" sz="2800" i="1" dirty="0" smtClean="0"/>
              <a:t>new challenges </a:t>
            </a:r>
            <a:r>
              <a:rPr lang="en-US" sz="2800" dirty="0" smtClean="0"/>
              <a:t>of learning Bayesian networks with relational data, compared to traditional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</a:t>
            </a:r>
          </a:p>
          <a:p>
            <a:r>
              <a:rPr lang="en-US" sz="2800" dirty="0" smtClean="0"/>
              <a:t>Illustrate challenges and solutions with a running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803900"/>
            <a:ext cx="8293100" cy="825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 smtClean="0"/>
              <a:t>, A.; </a:t>
            </a:r>
            <a:r>
              <a:rPr lang="en-US" dirty="0" err="1" smtClean="0"/>
              <a:t>Mihalkova</a:t>
            </a:r>
            <a:r>
              <a:rPr lang="en-US" dirty="0" smtClean="0"/>
              <a:t>, L. &amp; </a:t>
            </a:r>
            <a:r>
              <a:rPr lang="en-US" dirty="0" err="1" smtClean="0"/>
              <a:t>Getoor</a:t>
            </a:r>
            <a:r>
              <a:rPr lang="en-US" dirty="0" smtClean="0"/>
              <a:t>, L. (2014), 'Lifted graphical models: a survey', Machine Learning, 1--45.</a:t>
            </a:r>
          </a:p>
          <a:p>
            <a:r>
              <a:rPr lang="en-US" dirty="0"/>
              <a:t>Sutton, C. &amp; McCallum, A. (2007), An Introduction to Conditional Random Fields For Relational </a:t>
            </a:r>
            <a:r>
              <a:rPr lang="en-US" dirty="0" smtClean="0"/>
              <a:t>Learning’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Statistical Relational Learning', MIT Press, , pp. 93-127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4800"/>
            <a:ext cx="7772400" cy="4445000"/>
          </a:xfrm>
        </p:spPr>
        <p:txBody>
          <a:bodyPr/>
          <a:lstStyle/>
          <a:p>
            <a:r>
              <a:rPr lang="en-US" dirty="0" smtClean="0"/>
              <a:t>Relational Data </a:t>
            </a:r>
          </a:p>
          <a:p>
            <a:r>
              <a:rPr lang="en-US" dirty="0" smtClean="0"/>
              <a:t>First-Order Bayesian networks</a:t>
            </a:r>
          </a:p>
          <a:p>
            <a:r>
              <a:rPr lang="en-US" dirty="0" smtClean="0"/>
              <a:t>Parameter Learning for First-Order BNs </a:t>
            </a:r>
          </a:p>
          <a:p>
            <a:r>
              <a:rPr lang="en-US" dirty="0"/>
              <a:t>30 min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Structure </a:t>
            </a:r>
            <a:r>
              <a:rPr lang="en-US" dirty="0"/>
              <a:t>Learning for First-Order BNs </a:t>
            </a:r>
            <a:endParaRPr lang="en-US" dirty="0" smtClean="0"/>
          </a:p>
          <a:p>
            <a:r>
              <a:rPr lang="en-US" dirty="0" smtClean="0"/>
              <a:t>Link-Based Classification using a First-Order BN</a:t>
            </a:r>
          </a:p>
          <a:p>
            <a:r>
              <a:rPr lang="en-US" dirty="0" smtClean="0"/>
              <a:t>Relational Anomaly Detection using a First-Order BN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CA" dirty="0" smtClean="0"/>
              <a:t>The Short Story</a:t>
            </a:r>
            <a:endParaRPr lang="en-CA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Many organizations keep their data in a relational database.</a:t>
            </a:r>
          </a:p>
          <a:p>
            <a:r>
              <a:rPr lang="en-CA" sz="3200" dirty="0" smtClean="0"/>
              <a:t>We describe methods for learning a Bayesian network for data in a relational database.</a:t>
            </a:r>
          </a:p>
          <a:p>
            <a:pPr>
              <a:buFont typeface="Wingdings" charset="2"/>
              <a:buChar char="Ø"/>
            </a:pPr>
            <a:r>
              <a:rPr lang="en-CA" dirty="0" smtClean="0"/>
              <a:t>Simultaneous joint statistical analysis of </a:t>
            </a:r>
            <a:r>
              <a:rPr lang="en-CA" i="1" dirty="0" smtClean="0"/>
              <a:t>multiple interrelated tables</a:t>
            </a:r>
            <a:r>
              <a:rPr lang="en-CA" dirty="0" smtClean="0"/>
              <a:t>.</a:t>
            </a:r>
            <a:endParaRPr lang="en-CA" sz="3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Considered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Semantics: how do you interpret a relational/first-order Bayesian network?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How can you use it?</a:t>
            </a:r>
          </a:p>
          <a:p>
            <a:pPr marL="228600" indent="-228600">
              <a:buAutoNum type="arabicPeriod"/>
            </a:pPr>
            <a:r>
              <a:rPr lang="en-US" sz="2800" dirty="0"/>
              <a:t>What are the statistical </a:t>
            </a:r>
            <a:r>
              <a:rPr lang="en-US" sz="2800" dirty="0" smtClean="0"/>
              <a:t>challenges for learning?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What are the computational </a:t>
            </a:r>
            <a:r>
              <a:rPr lang="en-US" sz="2800" dirty="0" smtClean="0"/>
              <a:t>challenges for learning?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0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Maintain data in linked tables.</a:t>
            </a:r>
          </a:p>
          <a:p>
            <a:r>
              <a:rPr lang="en-US" sz="2800" dirty="0" smtClean="0"/>
              <a:t>Structured Query Language (SQL) allows fast </a:t>
            </a:r>
            <a:r>
              <a:rPr lang="en-US" sz="2800" i="1" dirty="0" smtClean="0"/>
              <a:t>data retrieval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E.g., find all movie ratings &gt; 4 where the user is a woman.</a:t>
            </a:r>
          </a:p>
          <a:p>
            <a:r>
              <a:rPr lang="en-US" sz="2800" dirty="0" smtClean="0"/>
              <a:t>Multi-billion dollar industry, $</a:t>
            </a:r>
            <a:r>
              <a:rPr lang="en-US" sz="2800" dirty="0" err="1" smtClean="0"/>
              <a:t>Bn</a:t>
            </a:r>
            <a:r>
              <a:rPr lang="en-US" sz="2800" dirty="0" smtClean="0"/>
              <a:t>15+ in 2006.</a:t>
            </a:r>
          </a:p>
          <a:p>
            <a:r>
              <a:rPr lang="en-US" sz="2800" dirty="0" smtClean="0"/>
              <a:t>IBM, Microsoft, Oracle, SAP, </a:t>
            </a:r>
            <a:r>
              <a:rPr lang="en-US" sz="2800" dirty="0" err="1" smtClean="0"/>
              <a:t>Peoplesoft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15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storing and retrieving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4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Much new interest in analyzing databases.</a:t>
            </a:r>
            <a:endParaRPr lang="en-US" sz="2800" dirty="0" smtClean="0"/>
          </a:p>
          <a:p>
            <a:pPr lvl="1"/>
            <a:r>
              <a:rPr lang="en-US" sz="2800" dirty="0" smtClean="0"/>
              <a:t>Data Mining.</a:t>
            </a:r>
          </a:p>
          <a:p>
            <a:pPr lvl="1"/>
            <a:r>
              <a:rPr lang="en-US" sz="2800" dirty="0" smtClean="0"/>
              <a:t>Data Warehousing.</a:t>
            </a:r>
          </a:p>
          <a:p>
            <a:pPr lvl="1"/>
            <a:r>
              <a:rPr lang="en-US" sz="2800" dirty="0" smtClean="0"/>
              <a:t>Business Intelligence.</a:t>
            </a:r>
          </a:p>
          <a:p>
            <a:pPr lvl="1"/>
            <a:r>
              <a:rPr lang="en-US" sz="2800" dirty="0" smtClean="0"/>
              <a:t>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26264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Logic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Fundamental </a:t>
            </a:r>
            <a:r>
              <a:rPr lang="en-US" sz="2800" dirty="0" smtClean="0"/>
              <a:t>Question in AI: </a:t>
            </a:r>
            <a:r>
              <a:rPr lang="en-US" sz="2800" dirty="0"/>
              <a:t>how to combine </a:t>
            </a:r>
            <a:r>
              <a:rPr lang="en-US" sz="2800" dirty="0" smtClean="0"/>
              <a:t>logic and probability and learning?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Statistical-Relational Learning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Domingos</a:t>
            </a:r>
            <a:r>
              <a:rPr lang="en-US" sz="2800" dirty="0"/>
              <a:t> (U of W, CS): “Logic handles complexity, probability represents uncertainty.</a:t>
            </a:r>
            <a:r>
              <a:rPr lang="en-US" sz="2800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Recent </a:t>
            </a:r>
            <a:r>
              <a:rPr lang="en-US" sz="2800" dirty="0" smtClean="0">
                <a:hlinkClick r:id="rId2" action="ppaction://hlinkfile"/>
              </a:rPr>
              <a:t>survey paper</a:t>
            </a:r>
            <a:r>
              <a:rPr lang="en-US" sz="2800" dirty="0" smtClean="0"/>
              <a:t> by Stuart Russell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ped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390900"/>
            <a:ext cx="1408176" cy="1676400"/>
          </a:xfrm>
          <a:prstGeom prst="rect">
            <a:avLst/>
          </a:prstGeom>
        </p:spPr>
      </p:pic>
      <p:pic>
        <p:nvPicPr>
          <p:cNvPr id="6" name="Picture 5" descr="stuart-russel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11" y="4267200"/>
            <a:ext cx="1365099" cy="17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4416</TotalTime>
  <Words>1088</Words>
  <Application>Microsoft Macintosh PowerPoint</Application>
  <PresentationFormat>On-screen Show (4:3)</PresentationFormat>
  <Paragraphs>129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BasicPresentation</vt:lpstr>
      <vt:lpstr>Learning Bayesian Networks for Complex Relational Data</vt:lpstr>
      <vt:lpstr>Overview</vt:lpstr>
      <vt:lpstr>The Short Story</vt:lpstr>
      <vt:lpstr>Questions Considered</vt:lpstr>
      <vt:lpstr>Motivation</vt:lpstr>
      <vt:lpstr>Database Management Systems</vt:lpstr>
      <vt:lpstr>Beyond storing and retrieving data</vt:lpstr>
      <vt:lpstr>Unifying Logic and Probability</vt:lpstr>
      <vt:lpstr>Query Examples</vt:lpstr>
      <vt:lpstr>Sample Queries</vt:lpstr>
      <vt:lpstr>Single-Table Queries (Not relational)</vt:lpstr>
      <vt:lpstr>Cross-Table Queries (Movies)</vt:lpstr>
      <vt:lpstr>Cross-Table Queries (Actors)</vt:lpstr>
      <vt:lpstr>Motivating Applications</vt:lpstr>
      <vt:lpstr>Tutorial Approach</vt:lpstr>
      <vt:lpstr>Tutorial Plan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439</cp:revision>
  <dcterms:created xsi:type="dcterms:W3CDTF">2011-12-30T19:23:42Z</dcterms:created>
  <dcterms:modified xsi:type="dcterms:W3CDTF">2016-09-24T13:09:44Z</dcterms:modified>
</cp:coreProperties>
</file>