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handoutMasterIdLst>
    <p:handoutMasterId r:id="rId17"/>
  </p:handoutMasterIdLst>
  <p:sldIdLst>
    <p:sldId id="256" r:id="rId2"/>
    <p:sldId id="270" r:id="rId3"/>
    <p:sldId id="271" r:id="rId4"/>
    <p:sldId id="272" r:id="rId5"/>
    <p:sldId id="274" r:id="rId6"/>
    <p:sldId id="273" r:id="rId7"/>
    <p:sldId id="275" r:id="rId8"/>
    <p:sldId id="276" r:id="rId9"/>
    <p:sldId id="265" r:id="rId10"/>
    <p:sldId id="266" r:id="rId11"/>
    <p:sldId id="267" r:id="rId12"/>
    <p:sldId id="268" r:id="rId13"/>
    <p:sldId id="269" r:id="rId14"/>
    <p:sldId id="277"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63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643DF10F-661A-154D-AEC4-831FE342F32A}" type="datetime1">
              <a:rPr lang="en-US"/>
              <a:pPr>
                <a:defRPr/>
              </a:pPr>
              <a:t>16-08-15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35E3594E-B5E7-DE43-B105-D1E7D3178657}" type="slidenum">
              <a:rPr lang="en-US"/>
              <a:pPr>
                <a:defRPr/>
              </a:pPr>
              <a:t>‹#›</a:t>
            </a:fld>
            <a:endParaRPr lang="en-US"/>
          </a:p>
        </p:txBody>
      </p:sp>
    </p:spTree>
    <p:extLst>
      <p:ext uri="{BB962C8B-B14F-4D97-AF65-F5344CB8AC3E}">
        <p14:creationId xmlns:p14="http://schemas.microsoft.com/office/powerpoint/2010/main" val="3414564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CBE3EAE-D6F7-B341-A9D9-F43E30C616E4}" type="datetime1">
              <a:rPr lang="en-US"/>
              <a:pPr>
                <a:defRPr/>
              </a:pPr>
              <a:t>16-08-15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57BE7C63-45E8-3348-B2F7-0B0BBCE77ABE}" type="slidenum">
              <a:rPr lang="en-US"/>
              <a:pPr>
                <a:defRPr/>
              </a:pPr>
              <a:t>‹#›</a:t>
            </a:fld>
            <a:endParaRPr lang="en-US"/>
          </a:p>
        </p:txBody>
      </p:sp>
    </p:spTree>
    <p:extLst>
      <p:ext uri="{BB962C8B-B14F-4D97-AF65-F5344CB8AC3E}">
        <p14:creationId xmlns:p14="http://schemas.microsoft.com/office/powerpoint/2010/main" val="22749404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move slides to other presentation</a:t>
            </a:r>
            <a:r>
              <a:rPr lang="en-US" baseline="0" dirty="0" smtClean="0"/>
              <a:t> style</a:t>
            </a:r>
          </a:p>
          <a:p>
            <a:pPr marL="171450" indent="-171450">
              <a:buFontTx/>
              <a:buChar char="-"/>
            </a:pPr>
            <a:r>
              <a:rPr lang="en-US" baseline="0" dirty="0" smtClean="0"/>
              <a:t>refer to Markov Logic networks</a:t>
            </a:r>
          </a:p>
          <a:p>
            <a:endParaRPr lang="en-US" dirty="0"/>
          </a:p>
        </p:txBody>
      </p:sp>
      <p:sp>
        <p:nvSpPr>
          <p:cNvPr id="4" name="Slide Number Placeholder 3"/>
          <p:cNvSpPr>
            <a:spLocks noGrp="1"/>
          </p:cNvSpPr>
          <p:nvPr>
            <p:ph type="sldNum" sz="quarter" idx="10"/>
          </p:nvPr>
        </p:nvSpPr>
        <p:spPr/>
        <p:txBody>
          <a:bodyPr/>
          <a:lstStyle/>
          <a:p>
            <a:fld id="{F6F03D15-B6FF-D14C-A60F-5A467C82F74A}" type="slidenum">
              <a:rPr lang="en-US" smtClean="0"/>
              <a:t>1</a:t>
            </a:fld>
            <a:endParaRPr lang="en-US"/>
          </a:p>
        </p:txBody>
      </p:sp>
    </p:spTree>
    <p:extLst>
      <p:ext uri="{BB962C8B-B14F-4D97-AF65-F5344CB8AC3E}">
        <p14:creationId xmlns:p14="http://schemas.microsoft.com/office/powerpoint/2010/main" val="102742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baseline="0" dirty="0" smtClean="0"/>
          </a:p>
          <a:p>
            <a:endParaRPr lang="en-US" baseline="0" dirty="0" smtClean="0"/>
          </a:p>
          <a:p>
            <a:pPr marL="228600" indent="-228600">
              <a:buAutoNum type="arabicPeriod"/>
            </a:pPr>
            <a:r>
              <a:rPr lang="en-US" baseline="0" dirty="0" smtClean="0"/>
              <a:t>What does the output mean?</a:t>
            </a:r>
          </a:p>
          <a:p>
            <a:pPr marL="228600" indent="-228600">
              <a:buAutoNum type="arabicPeriod"/>
            </a:pPr>
            <a:r>
              <a:rPr lang="en-US" baseline="0" dirty="0" smtClean="0"/>
              <a:t>How can you use it?</a:t>
            </a:r>
          </a:p>
          <a:p>
            <a:pPr marL="228600" indent="-228600">
              <a:buAutoNum type="arabicPeriod"/>
            </a:pPr>
            <a:r>
              <a:rPr lang="en-US" baseline="0" dirty="0" smtClean="0"/>
              <a:t>What are the statistical issues in learning the Bayesian networks?</a:t>
            </a:r>
          </a:p>
          <a:p>
            <a:pPr marL="228600" indent="-228600">
              <a:buAutoNum type="arabicPeriod"/>
            </a:pPr>
            <a:r>
              <a:rPr lang="en-US" baseline="0" dirty="0" smtClean="0"/>
              <a:t>What are the computational challenges?</a:t>
            </a:r>
          </a:p>
        </p:txBody>
      </p:sp>
      <p:sp>
        <p:nvSpPr>
          <p:cNvPr id="4" name="Slide Number Placeholder 3"/>
          <p:cNvSpPr>
            <a:spLocks noGrp="1"/>
          </p:cNvSpPr>
          <p:nvPr>
            <p:ph type="sldNum" sz="quarter" idx="10"/>
          </p:nvPr>
        </p:nvSpPr>
        <p:spPr/>
        <p:txBody>
          <a:bodyPr/>
          <a:lstStyle/>
          <a:p>
            <a:fld id="{35964337-76B8-4A48-8AFC-FFC00B7F7619}" type="slidenum">
              <a:rPr lang="en-CA" smtClean="0"/>
              <a:pPr/>
              <a:t>3</a:t>
            </a:fld>
            <a:endParaRPr lang="en-CA"/>
          </a:p>
        </p:txBody>
      </p:sp>
    </p:spTree>
    <p:extLst>
      <p:ext uri="{BB962C8B-B14F-4D97-AF65-F5344CB8AC3E}">
        <p14:creationId xmlns:p14="http://schemas.microsoft.com/office/powerpoint/2010/main" val="363425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statistical</a:t>
            </a:r>
            <a:r>
              <a:rPr lang="en-US" baseline="0" dirty="0" smtClean="0"/>
              <a:t> issues </a:t>
            </a:r>
            <a:r>
              <a:rPr lang="en-US" dirty="0" smtClean="0"/>
              <a:t>in learning multi-relational Bayesian networks</a:t>
            </a:r>
            <a:endParaRPr lang="en-US" dirty="0"/>
          </a:p>
        </p:txBody>
      </p:sp>
      <p:sp>
        <p:nvSpPr>
          <p:cNvPr id="4" name="Slide Number Placeholder 3"/>
          <p:cNvSpPr>
            <a:spLocks noGrp="1"/>
          </p:cNvSpPr>
          <p:nvPr>
            <p:ph type="sldNum" sz="quarter" idx="10"/>
          </p:nvPr>
        </p:nvSpPr>
        <p:spPr/>
        <p:txBody>
          <a:bodyPr/>
          <a:lstStyle/>
          <a:p>
            <a:fld id="{35964337-76B8-4A48-8AFC-FFC00B7F7619}" type="slidenum">
              <a:rPr lang="en-CA" smtClean="0"/>
              <a:pPr/>
              <a:t>4</a:t>
            </a:fld>
            <a:endParaRPr lang="en-CA"/>
          </a:p>
        </p:txBody>
      </p:sp>
    </p:spTree>
    <p:extLst>
      <p:ext uri="{BB962C8B-B14F-4D97-AF65-F5344CB8AC3E}">
        <p14:creationId xmlns:p14="http://schemas.microsoft.com/office/powerpoint/2010/main" val="247483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last query, the instance space can also be just </a:t>
            </a:r>
            <a:r>
              <a:rPr lang="en-US" sz="1200" dirty="0" smtClean="0"/>
              <a:t>since without a relationship specified, a random</a:t>
            </a:r>
            <a:r>
              <a:rPr lang="en-US" sz="1200" baseline="0" dirty="0" smtClean="0"/>
              <a:t> movie is independent of a random actor.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6F03D15-B6FF-D14C-A60F-5A467C82F74A}" type="slidenum">
              <a:rPr lang="en-US" smtClean="0"/>
              <a:t>10</a:t>
            </a:fld>
            <a:endParaRPr lang="en-US"/>
          </a:p>
        </p:txBody>
      </p:sp>
    </p:spTree>
    <p:extLst>
      <p:ext uri="{BB962C8B-B14F-4D97-AF65-F5344CB8AC3E}">
        <p14:creationId xmlns:p14="http://schemas.microsoft.com/office/powerpoint/2010/main" val="160205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get reference to source like </a:t>
            </a:r>
            <a:r>
              <a:rPr lang="en-US" baseline="0" dirty="0" err="1" smtClean="0"/>
              <a:t>Getoor’s</a:t>
            </a:r>
            <a:r>
              <a:rPr lang="en-US" baseline="0" dirty="0" smtClean="0"/>
              <a:t> tutorial</a:t>
            </a:r>
            <a:endParaRPr lang="en-US" dirty="0"/>
          </a:p>
        </p:txBody>
      </p:sp>
      <p:sp>
        <p:nvSpPr>
          <p:cNvPr id="4" name="Slide Number Placeholder 3"/>
          <p:cNvSpPr>
            <a:spLocks noGrp="1"/>
          </p:cNvSpPr>
          <p:nvPr>
            <p:ph type="sldNum" sz="quarter" idx="10"/>
          </p:nvPr>
        </p:nvSpPr>
        <p:spPr/>
        <p:txBody>
          <a:bodyPr/>
          <a:lstStyle/>
          <a:p>
            <a:pPr>
              <a:defRPr/>
            </a:pPr>
            <a:fld id="{57BE7C63-45E8-3348-B2F7-0B0BBCE77ABE}" type="slidenum">
              <a:rPr lang="en-US" smtClean="0"/>
              <a:pPr>
                <a:defRPr/>
              </a:pPr>
              <a:t>12</a:t>
            </a:fld>
            <a:endParaRPr lang="en-US"/>
          </a:p>
        </p:txBody>
      </p:sp>
    </p:spTree>
    <p:extLst>
      <p:ext uri="{BB962C8B-B14F-4D97-AF65-F5344CB8AC3E}">
        <p14:creationId xmlns:p14="http://schemas.microsoft.com/office/powerpoint/2010/main" val="374478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CA"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CA"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pPr>
              <a:defRPr/>
            </a:pPr>
            <a:fld id="{4B8C79C2-6210-4643-9B00-6DB17D1490DF}" type="datetime1">
              <a:rPr lang="en-US"/>
              <a:pPr>
                <a:defRPr/>
              </a:pPr>
              <a:t>16-08-15</a:t>
            </a:fld>
            <a:endParaRPr lang="en-US"/>
          </a:p>
        </p:txBody>
      </p:sp>
      <p:sp>
        <p:nvSpPr>
          <p:cNvPr id="12" name="Footer Placeholder 16"/>
          <p:cNvSpPr>
            <a:spLocks noGrp="1"/>
          </p:cNvSpPr>
          <p:nvPr>
            <p:ph type="ftr" sz="quarter" idx="11"/>
          </p:nvPr>
        </p:nvSpPr>
        <p:spPr/>
        <p:txBody>
          <a:bodyPr/>
          <a:lstStyle>
            <a:lvl1pPr>
              <a:defRPr smtClean="0"/>
            </a:lvl1pPr>
          </a:lstStyle>
          <a:p>
            <a:pPr>
              <a:defRPr/>
            </a:pPr>
            <a:endParaRPr lang="en-US" dirty="0"/>
          </a:p>
        </p:txBody>
      </p:sp>
      <p:sp>
        <p:nvSpPr>
          <p:cNvPr id="13" name="Slide Number Placeholder 28"/>
          <p:cNvSpPr>
            <a:spLocks noGrp="1"/>
          </p:cNvSpPr>
          <p:nvPr>
            <p:ph type="sldNum" sz="quarter" idx="12"/>
          </p:nvPr>
        </p:nvSpPr>
        <p:spPr/>
        <p:txBody>
          <a:bodyPr/>
          <a:lstStyle>
            <a:lvl1pPr>
              <a:defRPr smtClean="0"/>
            </a:lvl1pPr>
          </a:lstStyle>
          <a:p>
            <a:pPr>
              <a:defRPr/>
            </a:pPr>
            <a:fld id="{50124607-D7EB-3446-A4B8-55166DB824BF}" type="slidenum">
              <a:rPr lang="en-US"/>
              <a:pPr>
                <a:defRPr/>
              </a:pPr>
              <a:t>‹#›</a:t>
            </a:fld>
            <a:endParaRPr lang="en-US"/>
          </a:p>
        </p:txBody>
      </p:sp>
    </p:spTree>
    <p:extLst>
      <p:ext uri="{BB962C8B-B14F-4D97-AF65-F5344CB8AC3E}">
        <p14:creationId xmlns:p14="http://schemas.microsoft.com/office/powerpoint/2010/main" val="2524370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6F9F025-39CE-7842-B088-7AEAE675A2FD}" type="datetime1">
              <a:rPr lang="en-US"/>
              <a:pPr>
                <a:defRPr/>
              </a:pPr>
              <a:t>16-08-15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C01E80-921C-614C-9D5C-E880ED6785EF}" type="slidenum">
              <a:rPr lang="en-US"/>
              <a:pPr>
                <a:defRPr/>
              </a:pPr>
              <a:t>‹#›</a:t>
            </a:fld>
            <a:endParaRPr lang="en-US"/>
          </a:p>
        </p:txBody>
      </p:sp>
    </p:spTree>
    <p:extLst>
      <p:ext uri="{BB962C8B-B14F-4D97-AF65-F5344CB8AC3E}">
        <p14:creationId xmlns:p14="http://schemas.microsoft.com/office/powerpoint/2010/main" val="70537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C4A80C8-DE31-6D45-A75B-2F78ED31D1B4}" type="datetime1">
              <a:rPr lang="en-US"/>
              <a:pPr>
                <a:defRPr/>
              </a:pPr>
              <a:t>16-08-15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536652AD-693C-B34D-A8D9-1959FACC4BBB}" type="slidenum">
              <a:rPr lang="en-US"/>
              <a:pPr>
                <a:defRPr/>
              </a:pPr>
              <a:t>‹#›</a:t>
            </a:fld>
            <a:endParaRPr lang="en-US"/>
          </a:p>
        </p:txBody>
      </p:sp>
    </p:spTree>
    <p:extLst>
      <p:ext uri="{BB962C8B-B14F-4D97-AF65-F5344CB8AC3E}">
        <p14:creationId xmlns:p14="http://schemas.microsoft.com/office/powerpoint/2010/main" val="6289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1153F57-6B8A-5942-BBD7-60F9A771C0EF}" type="datetime1">
              <a:rPr lang="en-US"/>
              <a:pPr>
                <a:defRPr/>
              </a:pPr>
              <a:t>16-08-15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CFA45685-DC37-0445-898B-F64AE21B2987}" type="slidenum">
              <a:rPr lang="en-US"/>
              <a:pPr>
                <a:defRPr/>
              </a:pPr>
              <a:t>‹#›</a:t>
            </a:fld>
            <a:endParaRPr lang="en-US"/>
          </a:p>
        </p:txBody>
      </p:sp>
    </p:spTree>
    <p:extLst>
      <p:ext uri="{BB962C8B-B14F-4D97-AF65-F5344CB8AC3E}">
        <p14:creationId xmlns:p14="http://schemas.microsoft.com/office/powerpoint/2010/main" val="1292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CA"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CA" smtClean="0"/>
              <a:t>Click to edit Master text styles</a:t>
            </a:r>
          </a:p>
        </p:txBody>
      </p:sp>
      <p:sp>
        <p:nvSpPr>
          <p:cNvPr id="9" name="Date Placeholder 3"/>
          <p:cNvSpPr>
            <a:spLocks noGrp="1"/>
          </p:cNvSpPr>
          <p:nvPr>
            <p:ph type="dt" sz="half" idx="10"/>
          </p:nvPr>
        </p:nvSpPr>
        <p:spPr/>
        <p:txBody>
          <a:bodyPr/>
          <a:lstStyle>
            <a:lvl1pPr>
              <a:defRPr smtClean="0"/>
            </a:lvl1pPr>
          </a:lstStyle>
          <a:p>
            <a:pPr>
              <a:defRPr/>
            </a:pPr>
            <a:fld id="{D8181F22-A87A-7B42-BD26-2AA8A58930D0}" type="datetime1">
              <a:rPr lang="en-US"/>
              <a:pPr>
                <a:defRPr/>
              </a:pPr>
              <a:t>16-08-15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smtClean="0"/>
            </a:lvl1pPr>
          </a:lstStyle>
          <a:p>
            <a:pPr>
              <a:defRPr/>
            </a:pPr>
            <a:endParaRPr lang="en-US" dirty="0"/>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9162C3EF-4CE4-FF46-9CDF-2832916B3607}" type="slidenum">
              <a:rPr lang="en-US"/>
              <a:pPr>
                <a:defRPr/>
              </a:pPr>
              <a:t>‹#›</a:t>
            </a:fld>
            <a:endParaRPr lang="en-US"/>
          </a:p>
        </p:txBody>
      </p:sp>
    </p:spTree>
    <p:extLst>
      <p:ext uri="{BB962C8B-B14F-4D97-AF65-F5344CB8AC3E}">
        <p14:creationId xmlns:p14="http://schemas.microsoft.com/office/powerpoint/2010/main" val="21428410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30FEAD73-D4C5-DA48-80F8-712B46BE2632}" type="datetime1">
              <a:rPr lang="en-US"/>
              <a:pPr>
                <a:defRPr/>
              </a:pPr>
              <a:t>16-08-15</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FC24DA57-F8B9-B54F-AF0F-CC9FA0CF17B5}" type="slidenum">
              <a:rPr lang="en-US"/>
              <a:pPr>
                <a:defRPr/>
              </a:pPr>
              <a:t>‹#›</a:t>
            </a:fld>
            <a:endParaRPr lang="en-US"/>
          </a:p>
        </p:txBody>
      </p:sp>
    </p:spTree>
    <p:extLst>
      <p:ext uri="{BB962C8B-B14F-4D97-AF65-F5344CB8AC3E}">
        <p14:creationId xmlns:p14="http://schemas.microsoft.com/office/powerpoint/2010/main" val="376341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CA"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CA"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56AEB567-BCE6-0D4E-AF49-18ECF2A3F029}" type="datetime1">
              <a:rPr lang="en-US"/>
              <a:pPr>
                <a:defRPr/>
              </a:pPr>
              <a:t>16-08-15</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9" name="Slide Number Placeholder 22"/>
          <p:cNvSpPr>
            <a:spLocks noGrp="1"/>
          </p:cNvSpPr>
          <p:nvPr>
            <p:ph type="sldNum" sz="quarter" idx="12"/>
          </p:nvPr>
        </p:nvSpPr>
        <p:spPr/>
        <p:txBody>
          <a:bodyPr/>
          <a:lstStyle>
            <a:lvl1pPr>
              <a:defRPr/>
            </a:lvl1pPr>
          </a:lstStyle>
          <a:p>
            <a:pPr>
              <a:defRPr/>
            </a:pPr>
            <a:fld id="{F1FE733E-2B96-754A-A071-B13946FEAEB5}" type="slidenum">
              <a:rPr lang="en-US"/>
              <a:pPr>
                <a:defRPr/>
              </a:pPr>
              <a:t>‹#›</a:t>
            </a:fld>
            <a:endParaRPr lang="en-US"/>
          </a:p>
        </p:txBody>
      </p:sp>
    </p:spTree>
    <p:extLst>
      <p:ext uri="{BB962C8B-B14F-4D97-AF65-F5344CB8AC3E}">
        <p14:creationId xmlns:p14="http://schemas.microsoft.com/office/powerpoint/2010/main" val="417002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B206915-5FD9-8947-AE88-405019268103}" type="datetime1">
              <a:rPr lang="en-US"/>
              <a:pPr>
                <a:defRPr/>
              </a:pPr>
              <a:t>16-08-15</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1636B271-2852-0F49-AEEE-3E7BF04BCCB6}" type="slidenum">
              <a:rPr lang="en-US"/>
              <a:pPr>
                <a:defRPr/>
              </a:pPr>
              <a:t>‹#›</a:t>
            </a:fld>
            <a:endParaRPr lang="en-US"/>
          </a:p>
        </p:txBody>
      </p:sp>
    </p:spTree>
    <p:extLst>
      <p:ext uri="{BB962C8B-B14F-4D97-AF65-F5344CB8AC3E}">
        <p14:creationId xmlns:p14="http://schemas.microsoft.com/office/powerpoint/2010/main" val="291832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76A357CB-324E-CF4B-9620-22A80CFB5894}" type="datetime1">
              <a:rPr lang="en-US"/>
              <a:pPr>
                <a:defRPr/>
              </a:pPr>
              <a:t>16-08-15</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smtClean="0"/>
              <a:t>Learning Bayesian Networks for Relational Data</a:t>
            </a:r>
            <a:endParaRPr lang="en-US" dirty="0"/>
          </a:p>
        </p:txBody>
      </p:sp>
      <p:sp>
        <p:nvSpPr>
          <p:cNvPr id="4" name="Slide Number Placeholder 22"/>
          <p:cNvSpPr>
            <a:spLocks noGrp="1"/>
          </p:cNvSpPr>
          <p:nvPr>
            <p:ph type="sldNum" sz="quarter" idx="12"/>
          </p:nvPr>
        </p:nvSpPr>
        <p:spPr/>
        <p:txBody>
          <a:bodyPr/>
          <a:lstStyle>
            <a:lvl1pPr>
              <a:defRPr/>
            </a:lvl1pPr>
          </a:lstStyle>
          <a:p>
            <a:pPr>
              <a:defRPr/>
            </a:pPr>
            <a:fld id="{F28E9F6A-3B58-334D-9273-DA712BDC86B0}" type="slidenum">
              <a:rPr lang="en-US"/>
              <a:pPr>
                <a:defRPr/>
              </a:pPr>
              <a:t>‹#›</a:t>
            </a:fld>
            <a:endParaRPr lang="en-US"/>
          </a:p>
        </p:txBody>
      </p:sp>
    </p:spTree>
    <p:extLst>
      <p:ext uri="{BB962C8B-B14F-4D97-AF65-F5344CB8AC3E}">
        <p14:creationId xmlns:p14="http://schemas.microsoft.com/office/powerpoint/2010/main" val="316676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CA"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CA"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4"/>
          <p:cNvSpPr>
            <a:spLocks noGrp="1"/>
          </p:cNvSpPr>
          <p:nvPr>
            <p:ph type="dt" sz="half" idx="10"/>
          </p:nvPr>
        </p:nvSpPr>
        <p:spPr/>
        <p:txBody>
          <a:bodyPr/>
          <a:lstStyle>
            <a:lvl1pPr>
              <a:defRPr smtClean="0"/>
            </a:lvl1pPr>
          </a:lstStyle>
          <a:p>
            <a:pPr>
              <a:defRPr/>
            </a:pPr>
            <a:fld id="{F39F4B48-5700-3348-8034-93071F1942FF}" type="datetime1">
              <a:rPr lang="en-US"/>
              <a:pPr>
                <a:defRPr/>
              </a:pPr>
              <a:t>16-08-15</a:t>
            </a:fld>
            <a:endParaRPr lang="en-US"/>
          </a:p>
        </p:txBody>
      </p:sp>
      <p:sp>
        <p:nvSpPr>
          <p:cNvPr id="8" name="Footer Placeholder 5"/>
          <p:cNvSpPr>
            <a:spLocks noGrp="1"/>
          </p:cNvSpPr>
          <p:nvPr>
            <p:ph type="ftr" sz="quarter" idx="11"/>
          </p:nvPr>
        </p:nvSpPr>
        <p:spPr/>
        <p:txBody>
          <a:bodyPr/>
          <a:lstStyle>
            <a:lvl1pPr>
              <a:defRPr smtClean="0"/>
            </a:lvl1pPr>
          </a:lstStyle>
          <a:p>
            <a:pPr>
              <a:defRPr/>
            </a:pPr>
            <a:r>
              <a:rPr lang="en-US" dirty="0" smtClean="0"/>
              <a:t>Learning Bayesian Networks for Relational Data</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D4DA4859-D5F6-8445-B88F-302AD4376E2A}" type="slidenum">
              <a:rPr lang="en-US"/>
              <a:pPr>
                <a:defRPr/>
              </a:pPr>
              <a:t>‹#›</a:t>
            </a:fld>
            <a:endParaRPr lang="en-US"/>
          </a:p>
        </p:txBody>
      </p:sp>
    </p:spTree>
    <p:extLst>
      <p:ext uri="{BB962C8B-B14F-4D97-AF65-F5344CB8AC3E}">
        <p14:creationId xmlns:p14="http://schemas.microsoft.com/office/powerpoint/2010/main" val="96679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CA"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CA"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CA" noProof="0" smtClean="0"/>
              <a:t>Drag picture to placeholder or click icon to add</a:t>
            </a:r>
            <a:endParaRPr lang="en-US" noProof="0" dirty="0"/>
          </a:p>
        </p:txBody>
      </p:sp>
      <p:sp>
        <p:nvSpPr>
          <p:cNvPr id="8" name="Date Placeholder 4"/>
          <p:cNvSpPr>
            <a:spLocks noGrp="1"/>
          </p:cNvSpPr>
          <p:nvPr>
            <p:ph type="dt" sz="half" idx="10"/>
          </p:nvPr>
        </p:nvSpPr>
        <p:spPr/>
        <p:txBody>
          <a:bodyPr/>
          <a:lstStyle>
            <a:lvl1pPr>
              <a:defRPr smtClean="0"/>
            </a:lvl1pPr>
          </a:lstStyle>
          <a:p>
            <a:pPr>
              <a:defRPr/>
            </a:pPr>
            <a:fld id="{AF45A4A6-4041-BB45-AD0E-76F15C40C5C1}" type="datetime1">
              <a:rPr lang="en-US"/>
              <a:pPr>
                <a:defRPr/>
              </a:pPr>
              <a:t>16-08-15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smtClean="0"/>
            </a:lvl1pPr>
          </a:lstStyle>
          <a:p>
            <a:pPr>
              <a:defRPr/>
            </a:pPr>
            <a:r>
              <a:rPr lang="en-US" dirty="0" smtClean="0"/>
              <a:t>Learning Bayesian Networks for Relational Data</a:t>
            </a:r>
            <a:endParaRPr lang="en-US" dirty="0"/>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98E0285F-B208-4644-BE15-0A0C423EAFC8}" type="slidenum">
              <a:rPr lang="en-US"/>
              <a:pPr>
                <a:defRPr/>
              </a:pPr>
              <a:t>‹#›</a:t>
            </a:fld>
            <a:endParaRPr lang="en-US"/>
          </a:p>
        </p:txBody>
      </p:sp>
    </p:spTree>
    <p:extLst>
      <p:ext uri="{BB962C8B-B14F-4D97-AF65-F5344CB8AC3E}">
        <p14:creationId xmlns:p14="http://schemas.microsoft.com/office/powerpoint/2010/main" val="35208905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91440" numCol="1" anchor="b" anchorCtr="0" compatLnSpc="1">
            <a:prstTxWarp prst="textNoShape">
              <a:avLst/>
            </a:prstTxWarp>
          </a:bodyPr>
          <a:lstStyle/>
          <a:p>
            <a:pPr lvl="0"/>
            <a:r>
              <a:rPr lang="en-CA" smtClean="0"/>
              <a:t>Click to edit Master title style</a:t>
            </a:r>
            <a:endParaRPr lang="en-US"/>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14" name="Date Placeholder 13"/>
          <p:cNvSpPr>
            <a:spLocks noGrp="1"/>
          </p:cNvSpPr>
          <p:nvPr>
            <p:ph type="dt" sz="half" idx="2"/>
          </p:nvPr>
        </p:nvSpPr>
        <p:spPr>
          <a:xfrm>
            <a:off x="5064125" y="61531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charset="0"/>
              </a:defRPr>
            </a:lvl1pPr>
          </a:lstStyle>
          <a:p>
            <a:pPr>
              <a:defRPr/>
            </a:pPr>
            <a:fld id="{951B6275-5792-9B45-B275-43D0224B9192}" type="datetime1">
              <a:rPr lang="en-US"/>
              <a:pPr>
                <a:defRPr/>
              </a:pPr>
              <a:t>16-08-15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smtClean="0">
                <a:solidFill>
                  <a:schemeClr val="tx2"/>
                </a:solidFill>
                <a:latin typeface="Perpetua" charset="0"/>
              </a:defRPr>
            </a:lvl1pPr>
          </a:lstStyle>
          <a:p>
            <a:pPr>
              <a:defRPr/>
            </a:pPr>
            <a:r>
              <a:rPr lang="en-US" dirty="0" smtClean="0"/>
              <a:t>Learning Bayesian Networks for Relational Data</a:t>
            </a:r>
            <a:endParaRPr lang="en-US" dirty="0"/>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charset="0"/>
              </a:defRPr>
            </a:lvl1pPr>
          </a:lstStyle>
          <a:p>
            <a:pPr>
              <a:defRPr/>
            </a:pPr>
            <a:fld id="{7CEF2234-60CD-F14D-A018-E190E338742A}" type="slidenum">
              <a:rPr lang="en-US"/>
              <a:pPr>
                <a:defRPr/>
              </a:pPr>
              <a:t>‹#›</a:t>
            </a:fld>
            <a:endParaRPr lang="en-US"/>
          </a:p>
        </p:txBody>
      </p:sp>
      <p:sp>
        <p:nvSpPr>
          <p:cNvPr id="1033" name="TextBox 9"/>
          <p:cNvSpPr txBox="1">
            <a:spLocks noChangeArrowheads="1"/>
          </p:cNvSpPr>
          <p:nvPr/>
        </p:nvSpPr>
        <p:spPr bwMode="auto">
          <a:xfrm>
            <a:off x="7769225" y="6210300"/>
            <a:ext cx="917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B99B7F-2E64-2646-91C2-380EEC053FFA}" type="slidenum">
              <a:rPr lang="en-US" sz="1400" smtClean="0">
                <a:latin typeface="Perpetua" charset="0"/>
              </a:rPr>
              <a:pPr eaLnBrk="1" hangingPunct="1"/>
              <a:t>‹#›</a:t>
            </a:fld>
            <a:endParaRPr lang="en-US" sz="1400" dirty="0" smtClean="0">
              <a:latin typeface="Perpetua" charset="0"/>
            </a:endParaRPr>
          </a:p>
        </p:txBody>
      </p:sp>
    </p:spTree>
  </p:cSld>
  <p:clrMap bg1="lt1" tx1="dk1" bg2="lt2" tx2="dk2" accent1="accent1" accent2="accent2" accent3="accent3" accent4="accent4" accent5="accent5" accent6="accent6" hlink="hlink" folHlink="folHlink"/>
  <p:sldLayoutIdLst>
    <p:sldLayoutId id="2147483698" r:id="rId1"/>
    <p:sldLayoutId id="2147483691" r:id="rId2"/>
    <p:sldLayoutId id="2147483699" r:id="rId3"/>
    <p:sldLayoutId id="2147483692" r:id="rId4"/>
    <p:sldLayoutId id="2147483693" r:id="rId5"/>
    <p:sldLayoutId id="2147483694" r:id="rId6"/>
    <p:sldLayoutId id="2147483695" r:id="rId7"/>
    <p:sldLayoutId id="2147483700" r:id="rId8"/>
    <p:sldLayoutId id="2147483701" r:id="rId9"/>
    <p:sldLayoutId id="2147483696" r:id="rId10"/>
    <p:sldLayoutId id="2147483697" r:id="rId11"/>
  </p:sldLayoutIdLst>
  <p:timing>
    <p:tnLst>
      <p:par>
        <p:cTn xmlns:p14="http://schemas.microsoft.com/office/powerpoint/2010/main" id="1" dur="indefinite" restart="never" nodeType="tmRoot"/>
      </p:par>
    </p:tnLst>
  </p:timing>
  <p:hf sldNum="0" hdr="0" dt="0"/>
  <p:txStyles>
    <p:titleStyle>
      <a:lvl1pPr algn="l" rtl="0" eaLnBrk="1" fontAlgn="base" hangingPunct="1">
        <a:spcBef>
          <a:spcPct val="0"/>
        </a:spcBef>
        <a:spcAft>
          <a:spcPct val="0"/>
        </a:spcAft>
        <a:defRPr sz="40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2pPr>
      <a:lvl3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3pPr>
      <a:lvl4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4pPr>
      <a:lvl5pPr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5pPr>
      <a:lvl6pPr marL="4572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6pPr>
      <a:lvl7pPr marL="9144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7pPr>
      <a:lvl8pPr marL="13716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8pPr>
      <a:lvl9pPr marL="1828800" algn="l" rtl="0" eaLnBrk="1" fontAlgn="base" hangingPunct="1">
        <a:spcBef>
          <a:spcPct val="0"/>
        </a:spcBef>
        <a:spcAft>
          <a:spcPct val="0"/>
        </a:spcAft>
        <a:defRPr sz="4000">
          <a:solidFill>
            <a:schemeClr val="tx2"/>
          </a:solidFill>
          <a:latin typeface="Franklin Gothic Book" charset="0"/>
          <a:ea typeface="ＭＳ Ｐゴシック" charset="0"/>
          <a:cs typeface="ＭＳ Ｐゴシック" charset="0"/>
        </a:defRPr>
      </a:lvl9pPr>
    </p:titleStyle>
    <p:bodyStyle>
      <a:lvl1pPr marL="273050" indent="-273050" algn="l" rtl="0" eaLnBrk="1" fontAlgn="base" hangingPunct="1">
        <a:spcBef>
          <a:spcPts val="575"/>
        </a:spcBef>
        <a:spcAft>
          <a:spcPct val="0"/>
        </a:spcAft>
        <a:buClr>
          <a:schemeClr val="accent1"/>
        </a:buClr>
        <a:buSzPct val="85000"/>
        <a:buFont typeface="Wingdings 2" charset="0"/>
        <a:buChar char=""/>
        <a:defRPr sz="2600" kern="1200">
          <a:solidFill>
            <a:schemeClr val="tx1"/>
          </a:solidFill>
          <a:latin typeface="+mn-lt"/>
          <a:ea typeface="ＭＳ Ｐゴシック" charset="0"/>
          <a:cs typeface="ＭＳ Ｐゴシック" charset="0"/>
        </a:defRPr>
      </a:lvl1pPr>
      <a:lvl2pPr marL="547688" indent="-228600" algn="l" rtl="0" eaLnBrk="1" fontAlgn="base" hangingPunct="1">
        <a:spcBef>
          <a:spcPts val="375"/>
        </a:spcBef>
        <a:spcAft>
          <a:spcPct val="0"/>
        </a:spcAft>
        <a:buClr>
          <a:schemeClr val="accent2"/>
        </a:buClr>
        <a:buSzPct val="85000"/>
        <a:buFont typeface="Wingdings 2" charset="0"/>
        <a:buChar char=""/>
        <a:defRPr sz="2400" kern="1200">
          <a:solidFill>
            <a:schemeClr val="tx1"/>
          </a:solidFill>
          <a:latin typeface="+mn-lt"/>
          <a:ea typeface="ＭＳ Ｐゴシック" charset="0"/>
          <a:cs typeface="+mn-cs"/>
        </a:defRPr>
      </a:lvl2pPr>
      <a:lvl3pPr marL="822325" indent="-228600" algn="l" rtl="0" eaLnBrk="1" fontAlgn="base" hangingPunct="1">
        <a:spcBef>
          <a:spcPts val="375"/>
        </a:spcBef>
        <a:spcAft>
          <a:spcPct val="0"/>
        </a:spcAft>
        <a:buClr>
          <a:srgbClr val="E6B1AB"/>
        </a:buClr>
        <a:buSzPct val="85000"/>
        <a:buFont typeface="Wingdings 2" charset="0"/>
        <a:buChar char=""/>
        <a:defRPr sz="2000" kern="1200">
          <a:solidFill>
            <a:schemeClr val="tx1"/>
          </a:solidFill>
          <a:latin typeface="+mn-lt"/>
          <a:ea typeface="ＭＳ Ｐゴシック" charset="0"/>
          <a:cs typeface="+mn-cs"/>
        </a:defRPr>
      </a:lvl3pPr>
      <a:lvl4pPr marL="1096963" indent="-228600" algn="l" rtl="0" eaLnBrk="1" fontAlgn="base" hangingPunct="1">
        <a:spcBef>
          <a:spcPts val="375"/>
        </a:spcBef>
        <a:spcAft>
          <a:spcPct val="0"/>
        </a:spcAft>
        <a:buClr>
          <a:srgbClr val="A28E6A"/>
        </a:buClr>
        <a:buSzPct val="80000"/>
        <a:buFont typeface="Wingdings 2" charset="0"/>
        <a:buChar char=""/>
        <a:defRPr sz="2000" kern="1200">
          <a:solidFill>
            <a:schemeClr val="tx1"/>
          </a:solidFill>
          <a:latin typeface="+mn-lt"/>
          <a:ea typeface="ＭＳ Ｐゴシック" charset="0"/>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ＭＳ Ｐゴシック" charset="0"/>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03.ibm.com/press/us/en/pressrelease/27936.wss" TargetMode="Externa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hyperlink" Target="file://localhost/Users/oschulte1/Dropbox/book/%22Unifying%20logic%20and%20probability%22.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Bayesian Networks for Relational Data</a:t>
            </a:r>
            <a:endParaRPr lang="en-US" dirty="0"/>
          </a:p>
        </p:txBody>
      </p:sp>
      <p:sp>
        <p:nvSpPr>
          <p:cNvPr id="3" name="Subtitle 2"/>
          <p:cNvSpPr>
            <a:spLocks noGrp="1"/>
          </p:cNvSpPr>
          <p:nvPr>
            <p:ph type="subTitle" idx="1"/>
          </p:nvPr>
        </p:nvSpPr>
        <p:spPr/>
        <p:txBody>
          <a:bodyPr/>
          <a:lstStyle/>
          <a:p>
            <a:r>
              <a:rPr lang="en-US" dirty="0" smtClean="0"/>
              <a:t>Motivation</a:t>
            </a:r>
          </a:p>
          <a:p>
            <a:r>
              <a:rPr lang="en-US" dirty="0" smtClean="0"/>
              <a:t>Example Queries</a:t>
            </a:r>
            <a:endParaRPr lang="en-US" dirty="0"/>
          </a:p>
        </p:txBody>
      </p:sp>
    </p:spTree>
    <p:extLst>
      <p:ext uri="{BB962C8B-B14F-4D97-AF65-F5344CB8AC3E}">
        <p14:creationId xmlns:p14="http://schemas.microsoft.com/office/powerpoint/2010/main" val="8640708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74638"/>
            <a:ext cx="7772400" cy="1143000"/>
          </a:xfrm>
        </p:spPr>
        <p:txBody>
          <a:bodyPr>
            <a:normAutofit/>
          </a:bodyPr>
          <a:lstStyle/>
          <a:p>
            <a:pPr algn="l"/>
            <a:r>
              <a:rPr lang="en-US" dirty="0"/>
              <a:t>Cross-Table Queries </a:t>
            </a:r>
            <a:r>
              <a:rPr lang="en-US" dirty="0" smtClean="0"/>
              <a:t>(Movies)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2796619"/>
              </p:ext>
            </p:extLst>
          </p:nvPr>
        </p:nvGraphicFramePr>
        <p:xfrm>
          <a:off x="457200" y="1600200"/>
          <a:ext cx="8229600" cy="4958984"/>
        </p:xfrm>
        <a:graphic>
          <a:graphicData uri="http://schemas.openxmlformats.org/drawingml/2006/table">
            <a:tbl>
              <a:tblPr firstRow="1" bandRow="1">
                <a:tableStyleId>{5C22544A-7EE6-4342-B048-85BDC9FD1C3A}</a:tableStyleId>
              </a:tblPr>
              <a:tblGrid>
                <a:gridCol w="2204859"/>
                <a:gridCol w="3553053"/>
                <a:gridCol w="2471688"/>
              </a:tblGrid>
              <a:tr h="386984">
                <a:tc>
                  <a:txBody>
                    <a:bodyPr/>
                    <a:lstStyle/>
                    <a:p>
                      <a:endParaRPr lang="en-US" sz="1800" dirty="0">
                        <a:latin typeface="+mn-lt"/>
                      </a:endParaRPr>
                    </a:p>
                  </a:txBody>
                  <a:tcPr/>
                </a:tc>
                <a:tc>
                  <a:txBody>
                    <a:bodyPr/>
                    <a:lstStyle/>
                    <a:p>
                      <a:r>
                        <a:rPr lang="en-US" sz="1800" dirty="0" smtClean="0">
                          <a:latin typeface="+mn-lt"/>
                        </a:rPr>
                        <a:t>Query</a:t>
                      </a:r>
                      <a:endParaRPr lang="en-US" sz="1800" dirty="0">
                        <a:latin typeface="+mn-lt"/>
                      </a:endParaRPr>
                    </a:p>
                  </a:txBody>
                  <a:tcPr/>
                </a:tc>
                <a:tc>
                  <a:txBody>
                    <a:bodyPr/>
                    <a:lstStyle/>
                    <a:p>
                      <a:r>
                        <a:rPr lang="en-US" sz="1800" dirty="0" smtClean="0">
                          <a:latin typeface="+mn-lt"/>
                        </a:rPr>
                        <a:t>English Paraphrase</a:t>
                      </a:r>
                      <a:endParaRPr lang="en-US" sz="1800" dirty="0">
                        <a:latin typeface="+mn-lt"/>
                      </a:endParaRPr>
                    </a:p>
                  </a:txBody>
                  <a:tcPr/>
                </a:tc>
              </a:tr>
              <a:tr h="1876608">
                <a:tc>
                  <a:txBody>
                    <a:bodyPr/>
                    <a:lstStyle/>
                    <a:p>
                      <a:r>
                        <a:rPr lang="en-US" sz="1800" dirty="0" smtClean="0">
                          <a:latin typeface="+mn-lt"/>
                        </a:rPr>
                        <a:t>Positive relationship</a:t>
                      </a:r>
                      <a:endParaRPr lang="en-US" sz="1800" dirty="0">
                        <a:latin typeface="+mn-lt"/>
                      </a:endParaRPr>
                    </a:p>
                  </a:txBody>
                  <a:tcPr/>
                </a:tc>
                <a:tc>
                  <a:txBody>
                    <a:bodyPr/>
                    <a:lstStyle/>
                    <a:p>
                      <a:r>
                        <a:rPr lang="en-US" sz="1800" dirty="0" smtClean="0">
                          <a:latin typeface="+mn-lt"/>
                        </a:rPr>
                        <a:t>P(Country("love") = U.S.|</a:t>
                      </a:r>
                      <a:r>
                        <a:rPr lang="en-US" sz="1800" dirty="0" err="1" smtClean="0">
                          <a:latin typeface="+mn-lt"/>
                        </a:rPr>
                        <a:t>RunTime</a:t>
                      </a:r>
                      <a:r>
                        <a:rPr lang="en-US" sz="1800" dirty="0" smtClean="0">
                          <a:latin typeface="+mn-lt"/>
                        </a:rPr>
                        <a:t>("love") = Long, Country(“brad </a:t>
                      </a:r>
                      <a:r>
                        <a:rPr lang="en-US" sz="1800" dirty="0" err="1" smtClean="0">
                          <a:latin typeface="+mn-lt"/>
                        </a:rPr>
                        <a:t>pitt</a:t>
                      </a:r>
                      <a:r>
                        <a:rPr lang="en-US" sz="1800" dirty="0" smtClean="0">
                          <a:latin typeface="+mn-lt"/>
                        </a:rPr>
                        <a:t>”) = U.S., </a:t>
                      </a:r>
                      <a:r>
                        <a:rPr lang="en-US" sz="1800" dirty="0" err="1" smtClean="0">
                          <a:latin typeface="+mn-lt"/>
                        </a:rPr>
                        <a:t>ActsIn</a:t>
                      </a:r>
                      <a:r>
                        <a:rPr lang="en-US" sz="1800" dirty="0" smtClean="0">
                          <a:latin typeface="+mn-lt"/>
                        </a:rPr>
                        <a:t>("</a:t>
                      </a:r>
                      <a:r>
                        <a:rPr lang="en-US" sz="1800" dirty="0" err="1" smtClean="0">
                          <a:latin typeface="+mn-lt"/>
                        </a:rPr>
                        <a:t>love”,”brad</a:t>
                      </a:r>
                      <a:r>
                        <a:rPr lang="en-US" sz="1800" dirty="0" smtClean="0">
                          <a:latin typeface="+mn-lt"/>
                        </a:rPr>
                        <a:t> </a:t>
                      </a:r>
                      <a:r>
                        <a:rPr lang="en-US" sz="1800" dirty="0" err="1" smtClean="0">
                          <a:latin typeface="+mn-lt"/>
                        </a:rPr>
                        <a:t>pitt</a:t>
                      </a:r>
                      <a:r>
                        <a:rPr lang="en-US" sz="1800" dirty="0" smtClean="0">
                          <a:latin typeface="+mn-lt"/>
                        </a:rPr>
                        <a:t>”),</a:t>
                      </a:r>
                    </a:p>
                    <a:p>
                      <a:r>
                        <a:rPr lang="en-US" sz="1800" dirty="0" smtClean="0">
                          <a:latin typeface="+mn-lt"/>
                        </a:rPr>
                        <a:t>Country(“</a:t>
                      </a:r>
                      <a:r>
                        <a:rPr lang="en-US" sz="1800" dirty="0" err="1" smtClean="0">
                          <a:latin typeface="+mn-lt"/>
                        </a:rPr>
                        <a:t>julie</a:t>
                      </a:r>
                      <a:r>
                        <a:rPr lang="en-US" sz="1800" dirty="0" smtClean="0">
                          <a:latin typeface="+mn-lt"/>
                        </a:rPr>
                        <a:t> </a:t>
                      </a:r>
                      <a:r>
                        <a:rPr lang="en-US" sz="1800" dirty="0" err="1" smtClean="0">
                          <a:latin typeface="+mn-lt"/>
                        </a:rPr>
                        <a:t>delp</a:t>
                      </a:r>
                      <a:r>
                        <a:rPr lang="en-US" sz="1800" dirty="0" smtClean="0">
                          <a:latin typeface="+mn-lt"/>
                        </a:rPr>
                        <a:t>” = France), </a:t>
                      </a:r>
                      <a:r>
                        <a:rPr lang="en-US" sz="1800" dirty="0" err="1" smtClean="0">
                          <a:latin typeface="+mn-lt"/>
                        </a:rPr>
                        <a:t>ActsIn</a:t>
                      </a:r>
                      <a:r>
                        <a:rPr lang="en-US" sz="1800" dirty="0" smtClean="0">
                          <a:latin typeface="+mn-lt"/>
                        </a:rPr>
                        <a:t>(“love”,”</a:t>
                      </a:r>
                      <a:r>
                        <a:rPr lang="en-US" sz="1800" dirty="0" err="1" smtClean="0">
                          <a:latin typeface="+mn-lt"/>
                        </a:rPr>
                        <a:t>julie</a:t>
                      </a:r>
                      <a:r>
                        <a:rPr lang="en-US" sz="1800" dirty="0" smtClean="0">
                          <a:latin typeface="+mn-lt"/>
                        </a:rPr>
                        <a:t> </a:t>
                      </a:r>
                      <a:r>
                        <a:rPr lang="en-US" sz="1800" dirty="0" err="1" smtClean="0">
                          <a:latin typeface="+mn-lt"/>
                        </a:rPr>
                        <a:t>delp</a:t>
                      </a:r>
                      <a:r>
                        <a:rPr lang="en-US" sz="1800" dirty="0" smtClean="0">
                          <a:latin typeface="+mn-lt"/>
                        </a:rPr>
                        <a:t>”)</a:t>
                      </a:r>
                      <a:endParaRPr lang="en-US" sz="1800" dirty="0">
                        <a:latin typeface="+mn-lt"/>
                      </a:endParaRPr>
                    </a:p>
                  </a:txBody>
                  <a:tcPr/>
                </a:tc>
                <a:tc>
                  <a:txBody>
                    <a:bodyPr/>
                    <a:lstStyle/>
                    <a:p>
                      <a:r>
                        <a:rPr lang="en-US" sz="1800" dirty="0" smtClean="0">
                          <a:latin typeface="+mn-lt"/>
                        </a:rPr>
                        <a:t>The</a:t>
                      </a:r>
                      <a:r>
                        <a:rPr lang="en-US" sz="1800" baseline="0" dirty="0" smtClean="0">
                          <a:latin typeface="+mn-lt"/>
                        </a:rPr>
                        <a:t> probability that the movie named “love” is from the US, given that it is long, and given that Brad Pitt has appeared in it and is from the US and Julie </a:t>
                      </a:r>
                      <a:r>
                        <a:rPr lang="en-US" sz="1800" baseline="0" dirty="0" err="1" smtClean="0">
                          <a:latin typeface="+mn-lt"/>
                        </a:rPr>
                        <a:t>Delp</a:t>
                      </a:r>
                      <a:r>
                        <a:rPr lang="en-US" sz="1800" baseline="0" dirty="0" smtClean="0">
                          <a:latin typeface="+mn-lt"/>
                        </a:rPr>
                        <a:t> has appeared in it and is from France.</a:t>
                      </a:r>
                      <a:endParaRPr lang="en-US" sz="1800" dirty="0">
                        <a:latin typeface="+mn-lt"/>
                      </a:endParaRPr>
                    </a:p>
                  </a:txBody>
                  <a:tcPr/>
                </a:tc>
              </a:tr>
              <a:tr h="18766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mn-lt"/>
                        </a:rPr>
                        <a:t>Negative relationship</a:t>
                      </a:r>
                    </a:p>
                  </a:txBody>
                  <a:tcPr/>
                </a:tc>
                <a:tc>
                  <a:txBody>
                    <a:bodyPr/>
                    <a:lstStyle/>
                    <a:p>
                      <a:r>
                        <a:rPr lang="en-US" sz="1800" dirty="0" smtClean="0">
                          <a:latin typeface="+mn-lt"/>
                        </a:rPr>
                        <a:t>P(Country("love") = U.S.|</a:t>
                      </a:r>
                      <a:r>
                        <a:rPr lang="en-US" sz="1800" dirty="0" err="1" smtClean="0">
                          <a:latin typeface="+mn-lt"/>
                        </a:rPr>
                        <a:t>RunTime</a:t>
                      </a:r>
                      <a:r>
                        <a:rPr lang="en-US" sz="1800" dirty="0" smtClean="0">
                          <a:latin typeface="+mn-lt"/>
                        </a:rPr>
                        <a:t>("love") = Long, Country(“brad </a:t>
                      </a:r>
                      <a:r>
                        <a:rPr lang="en-US" sz="1800" dirty="0" err="1" smtClean="0">
                          <a:latin typeface="+mn-lt"/>
                        </a:rPr>
                        <a:t>pitt</a:t>
                      </a:r>
                      <a:r>
                        <a:rPr lang="en-US" sz="1800" dirty="0" smtClean="0">
                          <a:latin typeface="+mn-lt"/>
                        </a:rPr>
                        <a:t>”) = U.S., </a:t>
                      </a:r>
                      <a:r>
                        <a:rPr lang="en-US" sz="1800" dirty="0" err="1" smtClean="0">
                          <a:latin typeface="+mn-lt"/>
                        </a:rPr>
                        <a:t>ActsIn</a:t>
                      </a:r>
                      <a:r>
                        <a:rPr lang="en-US" sz="1800" dirty="0" smtClean="0">
                          <a:latin typeface="+mn-lt"/>
                        </a:rPr>
                        <a:t>("</a:t>
                      </a:r>
                      <a:r>
                        <a:rPr lang="en-US" sz="1800" dirty="0" err="1" smtClean="0">
                          <a:latin typeface="+mn-lt"/>
                        </a:rPr>
                        <a:t>love”,”brad</a:t>
                      </a:r>
                      <a:r>
                        <a:rPr lang="en-US" sz="1800" dirty="0" smtClean="0">
                          <a:latin typeface="+mn-lt"/>
                        </a:rPr>
                        <a:t> </a:t>
                      </a:r>
                      <a:r>
                        <a:rPr lang="en-US" sz="1800" dirty="0" err="1" smtClean="0">
                          <a:latin typeface="+mn-lt"/>
                        </a:rPr>
                        <a:t>pitt</a:t>
                      </a:r>
                      <a:r>
                        <a:rPr lang="en-US" sz="1800" dirty="0" smtClean="0">
                          <a:latin typeface="+mn-lt"/>
                        </a:rPr>
                        <a:t>”),</a:t>
                      </a:r>
                    </a:p>
                    <a:p>
                      <a:r>
                        <a:rPr lang="en-US" sz="1800" dirty="0" smtClean="0">
                          <a:latin typeface="+mn-lt"/>
                        </a:rPr>
                        <a:t>Country(“</a:t>
                      </a:r>
                      <a:r>
                        <a:rPr lang="en-US" sz="1800" dirty="0" err="1" smtClean="0">
                          <a:latin typeface="+mn-lt"/>
                        </a:rPr>
                        <a:t>juliette</a:t>
                      </a:r>
                      <a:r>
                        <a:rPr lang="en-US" sz="1800" dirty="0" smtClean="0">
                          <a:latin typeface="+mn-lt"/>
                        </a:rPr>
                        <a:t> </a:t>
                      </a:r>
                      <a:r>
                        <a:rPr lang="en-US" sz="1800" dirty="0" err="1" smtClean="0">
                          <a:latin typeface="+mn-lt"/>
                        </a:rPr>
                        <a:t>binoche</a:t>
                      </a:r>
                      <a:r>
                        <a:rPr lang="en-US" sz="1800" dirty="0" smtClean="0">
                          <a:latin typeface="+mn-lt"/>
                        </a:rPr>
                        <a:t>” = France), </a:t>
                      </a:r>
                    </a:p>
                    <a:p>
                      <a:r>
                        <a:rPr lang="en-US" sz="1800" i="1" dirty="0" smtClean="0">
                          <a:latin typeface="+mn-lt"/>
                        </a:rPr>
                        <a:t>not </a:t>
                      </a:r>
                      <a:r>
                        <a:rPr lang="en-US" sz="1800" dirty="0" err="1" smtClean="0">
                          <a:latin typeface="+mn-lt"/>
                        </a:rPr>
                        <a:t>ActsIn</a:t>
                      </a:r>
                      <a:r>
                        <a:rPr lang="en-US" sz="1800" dirty="0" smtClean="0">
                          <a:latin typeface="+mn-lt"/>
                        </a:rPr>
                        <a:t>(“love”,”</a:t>
                      </a:r>
                      <a:r>
                        <a:rPr lang="en-US" sz="1800" dirty="0" err="1" smtClean="0">
                          <a:latin typeface="+mn-lt"/>
                        </a:rPr>
                        <a:t>juliette</a:t>
                      </a:r>
                      <a:r>
                        <a:rPr lang="en-US" sz="1800" baseline="0" dirty="0" smtClean="0">
                          <a:latin typeface="+mn-lt"/>
                        </a:rPr>
                        <a:t> </a:t>
                      </a:r>
                      <a:r>
                        <a:rPr lang="en-US" sz="1800" baseline="0" dirty="0" err="1" smtClean="0">
                          <a:latin typeface="+mn-lt"/>
                        </a:rPr>
                        <a:t>binoche</a:t>
                      </a:r>
                      <a:r>
                        <a:rPr lang="en-US" sz="1800" dirty="0" smtClean="0">
                          <a:latin typeface="+mn-lt"/>
                        </a:rPr>
                        <a:t>”)</a:t>
                      </a:r>
                      <a:endParaRPr lang="en-US" sz="1800" dirty="0">
                        <a:latin typeface="+mn-lt"/>
                      </a:endParaRPr>
                    </a:p>
                  </a:txBody>
                  <a:tcPr/>
                </a:tc>
                <a:tc>
                  <a:txBody>
                    <a:bodyPr/>
                    <a:lstStyle/>
                    <a:p>
                      <a:r>
                        <a:rPr lang="en-US" sz="1800" dirty="0" smtClean="0">
                          <a:latin typeface="+mn-lt"/>
                        </a:rPr>
                        <a:t>The</a:t>
                      </a:r>
                      <a:r>
                        <a:rPr lang="en-US" sz="1800" baseline="0" dirty="0" smtClean="0">
                          <a:latin typeface="+mn-lt"/>
                        </a:rPr>
                        <a:t> probability that the movie named “love” is from the US, given that it is long, and given that Brad Pitt has appeared in it and is from the US and Juliette </a:t>
                      </a:r>
                      <a:r>
                        <a:rPr lang="en-US" sz="1800" baseline="0" dirty="0" err="1" smtClean="0">
                          <a:latin typeface="+mn-lt"/>
                        </a:rPr>
                        <a:t>Binoche</a:t>
                      </a:r>
                      <a:r>
                        <a:rPr lang="en-US" sz="1800" baseline="0" dirty="0" smtClean="0">
                          <a:latin typeface="+mn-lt"/>
                        </a:rPr>
                        <a:t> has </a:t>
                      </a:r>
                      <a:r>
                        <a:rPr lang="en-US" sz="1800" i="1" baseline="0" dirty="0" smtClean="0">
                          <a:latin typeface="+mn-lt"/>
                        </a:rPr>
                        <a:t>not </a:t>
                      </a:r>
                      <a:r>
                        <a:rPr lang="en-US" sz="1800" baseline="0" dirty="0" smtClean="0">
                          <a:latin typeface="+mn-lt"/>
                        </a:rPr>
                        <a:t>appeared in it and is from France.</a:t>
                      </a:r>
                      <a:endParaRPr lang="en-US" sz="1800" dirty="0">
                        <a:latin typeface="+mn-lt"/>
                      </a:endParaRPr>
                    </a:p>
                  </a:txBody>
                  <a:tcPr/>
                </a:tc>
              </a:tr>
            </a:tbl>
          </a:graphicData>
        </a:graphic>
      </p:graphicFrame>
    </p:spTree>
    <p:extLst>
      <p:ext uri="{BB962C8B-B14F-4D97-AF65-F5344CB8AC3E}">
        <p14:creationId xmlns:p14="http://schemas.microsoft.com/office/powerpoint/2010/main" val="35578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772400" cy="1143000"/>
          </a:xfrm>
        </p:spPr>
        <p:txBody>
          <a:bodyPr>
            <a:normAutofit/>
          </a:bodyPr>
          <a:lstStyle/>
          <a:p>
            <a:pPr algn="l"/>
            <a:r>
              <a:rPr lang="en-US" dirty="0"/>
              <a:t>Cross-Table Queries </a:t>
            </a:r>
            <a:r>
              <a:rPr lang="en-US" dirty="0" smtClean="0"/>
              <a:t>(Actors)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7913245"/>
              </p:ext>
            </p:extLst>
          </p:nvPr>
        </p:nvGraphicFramePr>
        <p:xfrm>
          <a:off x="457200" y="1600200"/>
          <a:ext cx="7666008" cy="4394199"/>
        </p:xfrm>
        <a:graphic>
          <a:graphicData uri="http://schemas.openxmlformats.org/drawingml/2006/table">
            <a:tbl>
              <a:tblPr firstRow="1" bandRow="1">
                <a:tableStyleId>{5C22544A-7EE6-4342-B048-85BDC9FD1C3A}</a:tableStyleId>
              </a:tblPr>
              <a:tblGrid>
                <a:gridCol w="2070100"/>
                <a:gridCol w="2954308"/>
                <a:gridCol w="2641600"/>
              </a:tblGrid>
              <a:tr h="370840">
                <a:tc>
                  <a:txBody>
                    <a:bodyPr/>
                    <a:lstStyle/>
                    <a:p>
                      <a:endParaRPr lang="en-US" sz="1800" dirty="0"/>
                    </a:p>
                  </a:txBody>
                  <a:tcPr/>
                </a:tc>
                <a:tc>
                  <a:txBody>
                    <a:bodyPr/>
                    <a:lstStyle/>
                    <a:p>
                      <a:r>
                        <a:rPr lang="en-US" sz="1800" dirty="0" smtClean="0"/>
                        <a:t>Query</a:t>
                      </a:r>
                      <a:endParaRPr lang="en-US" sz="1800" dirty="0"/>
                    </a:p>
                  </a:txBody>
                  <a:tcPr/>
                </a:tc>
                <a:tc>
                  <a:txBody>
                    <a:bodyPr/>
                    <a:lstStyle/>
                    <a:p>
                      <a:r>
                        <a:rPr lang="en-US" sz="1800" dirty="0" smtClean="0"/>
                        <a:t>English Paraphrase</a:t>
                      </a:r>
                      <a:endParaRPr lang="en-US" sz="1800" dirty="0"/>
                    </a:p>
                  </a:txBody>
                  <a:tcPr/>
                </a:tc>
              </a:tr>
              <a:tr h="370840">
                <a:tc>
                  <a:txBody>
                    <a:bodyPr/>
                    <a:lstStyle/>
                    <a:p>
                      <a:r>
                        <a:rPr lang="en-US" sz="1800" dirty="0" smtClean="0"/>
                        <a:t>Positive relationship</a:t>
                      </a:r>
                      <a:endParaRPr lang="en-US" sz="1800" dirty="0"/>
                    </a:p>
                  </a:txBody>
                  <a:tcPr/>
                </a:tc>
                <a:tc>
                  <a:txBody>
                    <a:bodyPr/>
                    <a:lstStyle/>
                    <a:p>
                      <a:r>
                        <a:rPr lang="en-US" sz="1800" dirty="0" smtClean="0"/>
                        <a:t>P(Country("marina") = U.S.|</a:t>
                      </a:r>
                    </a:p>
                    <a:p>
                      <a:r>
                        <a:rPr lang="en-US" sz="1800" dirty="0" smtClean="0"/>
                        <a:t>gender("marina")=W</a:t>
                      </a:r>
                      <a:r>
                        <a:rPr lang="en-US" sz="1800" baseline="0" dirty="0" smtClean="0"/>
                        <a:t>, </a:t>
                      </a:r>
                      <a:r>
                        <a:rPr lang="en-US" sz="1800" dirty="0" err="1" smtClean="0"/>
                        <a:t>RunTime</a:t>
                      </a:r>
                      <a:r>
                        <a:rPr lang="en-US" sz="1800" dirty="0" smtClean="0"/>
                        <a:t>(“love”) = Long, </a:t>
                      </a:r>
                      <a:r>
                        <a:rPr lang="en-US" sz="1800" dirty="0" err="1" smtClean="0"/>
                        <a:t>ActsIn</a:t>
                      </a:r>
                      <a:r>
                        <a:rPr lang="en-US" sz="1800" dirty="0" smtClean="0"/>
                        <a:t>(“</a:t>
                      </a:r>
                      <a:r>
                        <a:rPr lang="en-US" sz="1800" dirty="0" err="1" smtClean="0"/>
                        <a:t>love”,"marina</a:t>
                      </a:r>
                      <a:r>
                        <a:rPr lang="en-US" sz="1800" dirty="0" smtClean="0"/>
                        <a:t>"), </a:t>
                      </a:r>
                      <a:r>
                        <a:rPr lang="en-US" sz="1800" dirty="0" err="1" smtClean="0"/>
                        <a:t>RunTime</a:t>
                      </a:r>
                      <a:r>
                        <a:rPr lang="en-US" sz="1800" dirty="0" smtClean="0"/>
                        <a:t>(“hate”)=short, </a:t>
                      </a:r>
                      <a:r>
                        <a:rPr lang="en-US" sz="1800" dirty="0" err="1" smtClean="0"/>
                        <a:t>ActsIn</a:t>
                      </a:r>
                      <a:r>
                        <a:rPr lang="en-US" sz="1800" dirty="0" smtClean="0"/>
                        <a:t>(“</a:t>
                      </a:r>
                      <a:r>
                        <a:rPr lang="en-US" sz="1800" dirty="0" err="1" smtClean="0"/>
                        <a:t>hate”,”marina</a:t>
                      </a:r>
                      <a:r>
                        <a:rPr lang="en-US" sz="1800" dirty="0" smtClean="0"/>
                        <a:t>”)</a:t>
                      </a:r>
                      <a:endParaRPr lang="en-US" sz="1800" dirty="0"/>
                    </a:p>
                  </a:txBody>
                  <a:tcPr/>
                </a:tc>
                <a:tc>
                  <a:txBody>
                    <a:bodyPr/>
                    <a:lstStyle/>
                    <a:p>
                      <a:r>
                        <a:rPr lang="en-US" sz="1800" dirty="0" smtClean="0"/>
                        <a:t>The</a:t>
                      </a:r>
                      <a:r>
                        <a:rPr lang="en-US" sz="1800" baseline="0" dirty="0" smtClean="0"/>
                        <a:t> probability that the actor named "marina" is from the US, given that she is a woman, and given that she appeared in the long movie “love”, and in the short movie “hate”.</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Negative relationship</a:t>
                      </a:r>
                    </a:p>
                  </a:txBody>
                  <a:tcPr/>
                </a:tc>
                <a:tc>
                  <a:txBody>
                    <a:bodyPr/>
                    <a:lstStyle/>
                    <a:p>
                      <a:r>
                        <a:rPr lang="en-US" sz="1800" dirty="0" smtClean="0"/>
                        <a:t>P(Country("marina") = </a:t>
                      </a:r>
                      <a:r>
                        <a:rPr lang="en-US" sz="1800" dirty="0" err="1" smtClean="0"/>
                        <a:t>U.S.|gender</a:t>
                      </a:r>
                      <a:r>
                        <a:rPr lang="en-US" sz="1800" dirty="0" smtClean="0"/>
                        <a:t>("marina")=W</a:t>
                      </a:r>
                      <a:r>
                        <a:rPr lang="en-US" sz="1800" baseline="0" dirty="0" smtClean="0"/>
                        <a:t>, </a:t>
                      </a:r>
                      <a:r>
                        <a:rPr lang="en-US" sz="1800" dirty="0" err="1" smtClean="0"/>
                        <a:t>RunTime</a:t>
                      </a:r>
                      <a:r>
                        <a:rPr lang="en-US" sz="1800" dirty="0" smtClean="0"/>
                        <a:t>(“love”) = Long, </a:t>
                      </a:r>
                      <a:r>
                        <a:rPr lang="en-US" sz="1800" dirty="0" err="1" smtClean="0"/>
                        <a:t>ActsIn</a:t>
                      </a:r>
                      <a:r>
                        <a:rPr lang="en-US" sz="1800" dirty="0" smtClean="0"/>
                        <a:t>(“</a:t>
                      </a:r>
                      <a:r>
                        <a:rPr lang="en-US" sz="1800" dirty="0" err="1" smtClean="0"/>
                        <a:t>love”,"marina</a:t>
                      </a:r>
                      <a:r>
                        <a:rPr lang="en-US" sz="1800" dirty="0" smtClean="0"/>
                        <a:t>"), </a:t>
                      </a:r>
                      <a:r>
                        <a:rPr lang="en-US" sz="1800" dirty="0" err="1" smtClean="0"/>
                        <a:t>RunTime</a:t>
                      </a:r>
                      <a:r>
                        <a:rPr lang="en-US" sz="1800" dirty="0" smtClean="0"/>
                        <a:t>(“neural”)=short, </a:t>
                      </a:r>
                      <a:r>
                        <a:rPr lang="en-US" sz="1800" i="1" dirty="0" smtClean="0"/>
                        <a:t>not </a:t>
                      </a:r>
                      <a:r>
                        <a:rPr lang="en-US" sz="1800" dirty="0" err="1" smtClean="0"/>
                        <a:t>ActsIn</a:t>
                      </a:r>
                      <a:r>
                        <a:rPr lang="en-US" sz="1800" dirty="0" smtClean="0"/>
                        <a:t>(“</a:t>
                      </a:r>
                      <a:r>
                        <a:rPr lang="en-US" sz="1800" dirty="0" err="1" smtClean="0"/>
                        <a:t>hate”,”marina</a:t>
                      </a:r>
                      <a:r>
                        <a:rPr lang="en-US" sz="1800" dirty="0" smtClean="0"/>
                        <a:t>”)</a:t>
                      </a:r>
                      <a:endParaRPr 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The</a:t>
                      </a:r>
                      <a:r>
                        <a:rPr lang="en-US" sz="1800" baseline="0" dirty="0" smtClean="0"/>
                        <a:t> probability that the actor named "marina" is from the US, given that she is a woman, and given that she appeared in the long movie “love”, and did not appear in the short movie “hate”</a:t>
                      </a:r>
                      <a:r>
                        <a:rPr lang="en-US" sz="1800" i="0" baseline="0" dirty="0" smtClean="0"/>
                        <a:t>.</a:t>
                      </a:r>
                      <a:endParaRPr lang="en-US" sz="1800" dirty="0" smtClean="0"/>
                    </a:p>
                  </a:txBody>
                  <a:tcPr/>
                </a:tc>
              </a:tr>
            </a:tbl>
          </a:graphicData>
        </a:graphic>
      </p:graphicFrame>
    </p:spTree>
    <p:extLst>
      <p:ext uri="{BB962C8B-B14F-4D97-AF65-F5344CB8AC3E}">
        <p14:creationId xmlns:p14="http://schemas.microsoft.com/office/powerpoint/2010/main" val="112206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Motivating Applications</a:t>
            </a:r>
            <a:endParaRPr lang="en-US" dirty="0"/>
          </a:p>
        </p:txBody>
      </p:sp>
      <p:sp>
        <p:nvSpPr>
          <p:cNvPr id="3" name="Content Placeholder 2"/>
          <p:cNvSpPr>
            <a:spLocks noGrp="1"/>
          </p:cNvSpPr>
          <p:nvPr>
            <p:ph idx="1"/>
          </p:nvPr>
        </p:nvSpPr>
        <p:spPr>
          <a:xfrm>
            <a:off x="914400" y="1587500"/>
            <a:ext cx="7772400" cy="4432300"/>
          </a:xfrm>
        </p:spPr>
        <p:txBody>
          <a:bodyPr/>
          <a:lstStyle/>
          <a:p>
            <a:pPr marL="0" indent="0">
              <a:buNone/>
            </a:pPr>
            <a:r>
              <a:rPr lang="en-US" sz="2800" dirty="0" smtClean="0"/>
              <a:t>The ability to answer relational probabilistic queries has supported a number of successful applications. For example:</a:t>
            </a:r>
          </a:p>
          <a:p>
            <a:r>
              <a:rPr lang="en-US" sz="2800" dirty="0" smtClean="0"/>
              <a:t>Relational Query Optimization</a:t>
            </a:r>
          </a:p>
          <a:p>
            <a:r>
              <a:rPr lang="en-US" sz="2800" dirty="0" smtClean="0"/>
              <a:t>Information Extraction (</a:t>
            </a:r>
            <a:r>
              <a:rPr lang="en-US" sz="2800" dirty="0" err="1" smtClean="0"/>
              <a:t>DeepDive</a:t>
            </a:r>
            <a:r>
              <a:rPr lang="en-US" sz="2800" dirty="0" smtClean="0"/>
              <a:t>)</a:t>
            </a:r>
          </a:p>
          <a:p>
            <a:r>
              <a:rPr lang="en-US" sz="2800" dirty="0" smtClean="0"/>
              <a:t>Ontology Matching</a:t>
            </a:r>
          </a:p>
          <a:p>
            <a:r>
              <a:rPr lang="en-US" sz="2800" dirty="0" smtClean="0"/>
              <a:t>Entity Resolution</a:t>
            </a:r>
          </a:p>
          <a:p>
            <a:r>
              <a:rPr lang="en-US" sz="2800" dirty="0" smtClean="0"/>
              <a:t>Link-based classification (discussed)</a:t>
            </a:r>
          </a:p>
          <a:p>
            <a:r>
              <a:rPr lang="en-US" sz="2800" dirty="0" smtClean="0"/>
              <a:t>Anomaly detection/exception mining</a:t>
            </a:r>
            <a:endParaRPr lang="en-US" sz="2800" dirty="0"/>
          </a:p>
        </p:txBody>
      </p:sp>
    </p:spTree>
    <p:extLst>
      <p:ext uri="{BB962C8B-B14F-4D97-AF65-F5344CB8AC3E}">
        <p14:creationId xmlns:p14="http://schemas.microsoft.com/office/powerpoint/2010/main" val="37796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General Comments</a:t>
            </a:r>
            <a:endParaRPr lang="en-US" dirty="0"/>
          </a:p>
        </p:txBody>
      </p:sp>
      <p:sp>
        <p:nvSpPr>
          <p:cNvPr id="3" name="Content Placeholder 2"/>
          <p:cNvSpPr>
            <a:spLocks noGrp="1"/>
          </p:cNvSpPr>
          <p:nvPr>
            <p:ph idx="1"/>
          </p:nvPr>
        </p:nvSpPr>
        <p:spPr>
          <a:xfrm>
            <a:off x="520700" y="1727200"/>
            <a:ext cx="7772400" cy="2743200"/>
          </a:xfrm>
        </p:spPr>
        <p:txBody>
          <a:bodyPr>
            <a:normAutofit/>
          </a:bodyPr>
          <a:lstStyle/>
          <a:p>
            <a:r>
              <a:rPr lang="en-US" sz="2800" dirty="0" smtClean="0"/>
              <a:t>Our tutorial is a synthesis not a survey.</a:t>
            </a:r>
          </a:p>
          <a:p>
            <a:r>
              <a:rPr lang="en-US" sz="2800" dirty="0" smtClean="0"/>
              <a:t>Focus on the </a:t>
            </a:r>
            <a:r>
              <a:rPr lang="en-US" sz="2800" i="1" dirty="0" smtClean="0"/>
              <a:t>new challenges </a:t>
            </a:r>
            <a:r>
              <a:rPr lang="en-US" sz="2800" dirty="0" smtClean="0"/>
              <a:t>of learning Bayesian networks with relational data, compared to traditional </a:t>
            </a:r>
            <a:r>
              <a:rPr lang="en-US" sz="2800" dirty="0" err="1" smtClean="0"/>
              <a:t>iid</a:t>
            </a:r>
            <a:r>
              <a:rPr lang="en-US" sz="2800" dirty="0" smtClean="0"/>
              <a:t> data.</a:t>
            </a:r>
          </a:p>
          <a:p>
            <a:r>
              <a:rPr lang="en-US" sz="2800" dirty="0" smtClean="0"/>
              <a:t>Illustrate challenges and solutions with an interactive demo and a running example.</a:t>
            </a:r>
          </a:p>
        </p:txBody>
      </p:sp>
    </p:spTree>
    <p:extLst>
      <p:ext uri="{BB962C8B-B14F-4D97-AF65-F5344CB8AC3E}">
        <p14:creationId xmlns:p14="http://schemas.microsoft.com/office/powerpoint/2010/main" val="212426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Plan</a:t>
            </a:r>
            <a:endParaRPr lang="en-US" dirty="0"/>
          </a:p>
        </p:txBody>
      </p:sp>
      <p:sp>
        <p:nvSpPr>
          <p:cNvPr id="3" name="Content Placeholder 2"/>
          <p:cNvSpPr>
            <a:spLocks noGrp="1"/>
          </p:cNvSpPr>
          <p:nvPr>
            <p:ph sz="quarter" idx="1"/>
          </p:nvPr>
        </p:nvSpPr>
        <p:spPr>
          <a:xfrm>
            <a:off x="914400" y="1587500"/>
            <a:ext cx="7772400" cy="4432300"/>
          </a:xfrm>
        </p:spPr>
        <p:txBody>
          <a:bodyPr/>
          <a:lstStyle/>
          <a:p>
            <a:r>
              <a:rPr lang="en-US" sz="2800" dirty="0" smtClean="0"/>
              <a:t>Relational Data </a:t>
            </a:r>
          </a:p>
          <a:p>
            <a:r>
              <a:rPr lang="en-US" sz="2800" dirty="0" smtClean="0"/>
              <a:t>First-Order Bayesian networks</a:t>
            </a:r>
          </a:p>
          <a:p>
            <a:r>
              <a:rPr lang="en-US" sz="2800" dirty="0" smtClean="0"/>
              <a:t>Parameter Learning for First-Order BNs </a:t>
            </a:r>
          </a:p>
          <a:p>
            <a:r>
              <a:rPr lang="en-US" sz="2800" dirty="0" smtClean="0"/>
              <a:t>15 min Break </a:t>
            </a:r>
          </a:p>
          <a:p>
            <a:r>
              <a:rPr lang="en-US" sz="2800" dirty="0" smtClean="0"/>
              <a:t>Structure </a:t>
            </a:r>
            <a:r>
              <a:rPr lang="en-US" sz="2800" dirty="0"/>
              <a:t>Learning for First-Order BNs </a:t>
            </a:r>
            <a:endParaRPr lang="en-US" sz="2800" dirty="0" smtClean="0"/>
          </a:p>
          <a:p>
            <a:r>
              <a:rPr lang="en-US" sz="2800" dirty="0" smtClean="0"/>
              <a:t>Link-Based Classification using a First-Order BN </a:t>
            </a:r>
            <a:endParaRPr lang="en-US" sz="2800" dirty="0"/>
          </a:p>
        </p:txBody>
      </p:sp>
      <p:sp>
        <p:nvSpPr>
          <p:cNvPr id="4" name="Footer Placeholder 3"/>
          <p:cNvSpPr>
            <a:spLocks noGrp="1"/>
          </p:cNvSpPr>
          <p:nvPr>
            <p:ph type="ftr" sz="quarter" idx="11"/>
          </p:nvPr>
        </p:nvSpPr>
        <p:spPr/>
        <p:txBody>
          <a:bodyPr/>
          <a:lstStyle/>
          <a:p>
            <a:pPr>
              <a:defRPr/>
            </a:pPr>
            <a:r>
              <a:rPr lang="en-US" smtClean="0"/>
              <a:t>Learning Bayesian Networks for Relational Data</a:t>
            </a:r>
            <a:endParaRPr lang="en-US" dirty="0"/>
          </a:p>
        </p:txBody>
      </p:sp>
    </p:spTree>
    <p:extLst>
      <p:ext uri="{BB962C8B-B14F-4D97-AF65-F5344CB8AC3E}">
        <p14:creationId xmlns:p14="http://schemas.microsoft.com/office/powerpoint/2010/main" val="159271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 and Motivation</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Learning Bayesian Networks for Relational Data</a:t>
            </a:r>
            <a:endParaRPr lang="en-US" dirty="0"/>
          </a:p>
        </p:txBody>
      </p:sp>
    </p:spTree>
    <p:extLst>
      <p:ext uri="{BB962C8B-B14F-4D97-AF65-F5344CB8AC3E}">
        <p14:creationId xmlns:p14="http://schemas.microsoft.com/office/powerpoint/2010/main" val="326391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a:spLocks noGrp="1"/>
          </p:cNvSpPr>
          <p:nvPr>
            <p:ph type="title"/>
          </p:nvPr>
        </p:nvSpPr>
        <p:spPr>
          <a:xfrm>
            <a:off x="609600" y="304800"/>
            <a:ext cx="7772400" cy="1143000"/>
          </a:xfrm>
        </p:spPr>
        <p:txBody>
          <a:bodyPr/>
          <a:lstStyle/>
          <a:p>
            <a:r>
              <a:rPr lang="en-CA" dirty="0" smtClean="0"/>
              <a:t>The Short Story</a:t>
            </a:r>
            <a:endParaRPr lang="en-CA" dirty="0"/>
          </a:p>
        </p:txBody>
      </p:sp>
      <p:sp>
        <p:nvSpPr>
          <p:cNvPr id="9" name="Content Placeholder 7"/>
          <p:cNvSpPr>
            <a:spLocks noGrp="1"/>
          </p:cNvSpPr>
          <p:nvPr>
            <p:ph idx="1"/>
          </p:nvPr>
        </p:nvSpPr>
        <p:spPr>
          <a:xfrm>
            <a:off x="838200" y="1905000"/>
            <a:ext cx="7772400" cy="4114800"/>
          </a:xfrm>
        </p:spPr>
        <p:txBody>
          <a:bodyPr>
            <a:normAutofit/>
          </a:bodyPr>
          <a:lstStyle/>
          <a:p>
            <a:r>
              <a:rPr lang="en-CA" sz="3200" dirty="0" smtClean="0"/>
              <a:t>Many organizations keep their data in a relational database.</a:t>
            </a:r>
          </a:p>
          <a:p>
            <a:r>
              <a:rPr lang="en-CA" sz="3200" dirty="0" smtClean="0"/>
              <a:t>We describe methods for learning a Bayesian network for data in a relational database.</a:t>
            </a:r>
          </a:p>
          <a:p>
            <a:pPr>
              <a:buFont typeface="Wingdings" charset="2"/>
              <a:buChar char="Ø"/>
            </a:pPr>
            <a:r>
              <a:rPr lang="en-CA" dirty="0" smtClean="0"/>
              <a:t>Simultaneous joint statistical analysis of </a:t>
            </a:r>
            <a:r>
              <a:rPr lang="en-CA" i="1" dirty="0" smtClean="0"/>
              <a:t>multiple interrelated tables</a:t>
            </a:r>
            <a:r>
              <a:rPr lang="en-CA" dirty="0" smtClean="0"/>
              <a:t>.</a:t>
            </a:r>
            <a:endParaRPr lang="en-CA" sz="3200" dirty="0" smtClean="0"/>
          </a:p>
        </p:txBody>
      </p:sp>
      <p:sp>
        <p:nvSpPr>
          <p:cNvPr id="6" name="Footer Placeholder 5"/>
          <p:cNvSpPr>
            <a:spLocks noGrp="1"/>
          </p:cNvSpPr>
          <p:nvPr>
            <p:ph type="ftr" sz="quarter" idx="11"/>
          </p:nvPr>
        </p:nvSpPr>
        <p:spPr/>
        <p:txBody>
          <a:bodyPr/>
          <a:lstStyle/>
          <a:p>
            <a:r>
              <a:rPr lang="en-US" dirty="0" smtClean="0"/>
              <a:t>Learning Bayesian networks for Multi-Relational Data</a:t>
            </a:r>
            <a:endParaRPr lang="en-US" dirty="0"/>
          </a:p>
        </p:txBody>
      </p:sp>
    </p:spTree>
    <p:extLst>
      <p:ext uri="{BB962C8B-B14F-4D97-AF65-F5344CB8AC3E}">
        <p14:creationId xmlns:p14="http://schemas.microsoft.com/office/powerpoint/2010/main" val="2904988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Considered</a:t>
            </a:r>
            <a:endParaRPr lang="en-US" dirty="0"/>
          </a:p>
        </p:txBody>
      </p:sp>
      <p:sp>
        <p:nvSpPr>
          <p:cNvPr id="3" name="Footer Placeholder 2"/>
          <p:cNvSpPr>
            <a:spLocks noGrp="1"/>
          </p:cNvSpPr>
          <p:nvPr>
            <p:ph type="ftr" sz="quarter" idx="11"/>
          </p:nvPr>
        </p:nvSpPr>
        <p:spPr/>
        <p:txBody>
          <a:bodyPr/>
          <a:lstStyle/>
          <a:p>
            <a:r>
              <a:rPr lang="en-US" dirty="0" smtClean="0"/>
              <a:t>Learning Bayesian networks for Multi-Relational Data</a:t>
            </a:r>
            <a:endParaRPr lang="en-US" dirty="0"/>
          </a:p>
        </p:txBody>
      </p:sp>
      <p:sp>
        <p:nvSpPr>
          <p:cNvPr id="5" name="Content Placeholder 4"/>
          <p:cNvSpPr>
            <a:spLocks noGrp="1"/>
          </p:cNvSpPr>
          <p:nvPr>
            <p:ph sz="quarter" idx="1"/>
          </p:nvPr>
        </p:nvSpPr>
        <p:spPr>
          <a:xfrm>
            <a:off x="914400" y="1600200"/>
            <a:ext cx="7772400" cy="4419600"/>
          </a:xfrm>
        </p:spPr>
        <p:txBody>
          <a:bodyPr/>
          <a:lstStyle/>
          <a:p>
            <a:pPr marL="228600" indent="-228600">
              <a:buAutoNum type="arabicPeriod"/>
            </a:pPr>
            <a:r>
              <a:rPr lang="en-US" sz="2800" dirty="0" smtClean="0"/>
              <a:t>Semantics: how do you interpret a relational/first-order Bayesian network?</a:t>
            </a:r>
            <a:endParaRPr lang="en-US" sz="2800" dirty="0"/>
          </a:p>
          <a:p>
            <a:pPr marL="228600" indent="-228600">
              <a:buAutoNum type="arabicPeriod"/>
            </a:pPr>
            <a:r>
              <a:rPr lang="en-US" sz="2800" dirty="0"/>
              <a:t>How can you use it?</a:t>
            </a:r>
          </a:p>
          <a:p>
            <a:pPr marL="228600" indent="-228600">
              <a:buAutoNum type="arabicPeriod"/>
            </a:pPr>
            <a:r>
              <a:rPr lang="en-US" sz="2800" dirty="0"/>
              <a:t>What are the statistical </a:t>
            </a:r>
            <a:r>
              <a:rPr lang="en-US" sz="2800" dirty="0" smtClean="0"/>
              <a:t>challenges?</a:t>
            </a:r>
            <a:endParaRPr lang="en-US" sz="2800" dirty="0"/>
          </a:p>
          <a:p>
            <a:pPr marL="228600" indent="-228600">
              <a:buAutoNum type="arabicPeriod"/>
            </a:pPr>
            <a:r>
              <a:rPr lang="en-US" sz="2800" dirty="0"/>
              <a:t>What are the computational challenges</a:t>
            </a:r>
            <a:r>
              <a:rPr lang="en-US" sz="2800" dirty="0" smtClean="0"/>
              <a:t>?</a:t>
            </a:r>
            <a:endParaRPr lang="en-US" sz="2800" dirty="0"/>
          </a:p>
        </p:txBody>
      </p:sp>
    </p:spTree>
    <p:extLst>
      <p:ext uri="{BB962C8B-B14F-4D97-AF65-F5344CB8AC3E}">
        <p14:creationId xmlns:p14="http://schemas.microsoft.com/office/powerpoint/2010/main" val="755083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Management Systems</a:t>
            </a:r>
            <a:endParaRPr lang="en-US" dirty="0"/>
          </a:p>
        </p:txBody>
      </p:sp>
      <p:sp>
        <p:nvSpPr>
          <p:cNvPr id="3" name="Footer Placeholder 2"/>
          <p:cNvSpPr>
            <a:spLocks noGrp="1"/>
          </p:cNvSpPr>
          <p:nvPr>
            <p:ph type="ftr" sz="quarter" idx="11"/>
          </p:nvPr>
        </p:nvSpPr>
        <p:spPr/>
        <p:txBody>
          <a:bodyPr/>
          <a:lstStyle/>
          <a:p>
            <a:r>
              <a:rPr lang="en-US" dirty="0" smtClean="0"/>
              <a:t>Learning Bayesian networks for Multi-Relational Data</a:t>
            </a:r>
            <a:endParaRPr lang="en-US" dirty="0"/>
          </a:p>
        </p:txBody>
      </p:sp>
      <p:sp>
        <p:nvSpPr>
          <p:cNvPr id="5" name="Content Placeholder 4"/>
          <p:cNvSpPr>
            <a:spLocks noGrp="1"/>
          </p:cNvSpPr>
          <p:nvPr>
            <p:ph sz="quarter" idx="1"/>
          </p:nvPr>
        </p:nvSpPr>
        <p:spPr>
          <a:xfrm>
            <a:off x="914400" y="1600200"/>
            <a:ext cx="7772400" cy="4419600"/>
          </a:xfrm>
        </p:spPr>
        <p:txBody>
          <a:bodyPr/>
          <a:lstStyle/>
          <a:p>
            <a:r>
              <a:rPr lang="en-US" sz="2800" dirty="0" smtClean="0"/>
              <a:t>Maintain data in linked tables.</a:t>
            </a:r>
          </a:p>
          <a:p>
            <a:r>
              <a:rPr lang="en-US" sz="2800" dirty="0" smtClean="0"/>
              <a:t>Structured Query Language (SQL) allows fast </a:t>
            </a:r>
            <a:r>
              <a:rPr lang="en-US" sz="2800" i="1" dirty="0" smtClean="0"/>
              <a:t>data retrieval</a:t>
            </a:r>
            <a:r>
              <a:rPr lang="en-US" sz="2800" dirty="0" smtClean="0"/>
              <a:t>.</a:t>
            </a:r>
          </a:p>
          <a:p>
            <a:pPr lvl="1"/>
            <a:r>
              <a:rPr lang="en-US" sz="2600" dirty="0" smtClean="0"/>
              <a:t>E.g., find all movie ratings &gt; 4 where the user is a woman.</a:t>
            </a:r>
          </a:p>
          <a:p>
            <a:r>
              <a:rPr lang="en-US" sz="2800" dirty="0" smtClean="0"/>
              <a:t>Multi-billion dollar industry, $</a:t>
            </a:r>
            <a:r>
              <a:rPr lang="en-US" sz="2800" dirty="0" err="1" smtClean="0"/>
              <a:t>Bn</a:t>
            </a:r>
            <a:r>
              <a:rPr lang="en-US" sz="2800" dirty="0" smtClean="0"/>
              <a:t> 15+ in 2006.</a:t>
            </a:r>
          </a:p>
          <a:p>
            <a:r>
              <a:rPr lang="en-US" sz="2800" dirty="0" smtClean="0"/>
              <a:t>IBM, Microsoft, Oracle, SAP, </a:t>
            </a:r>
            <a:r>
              <a:rPr lang="en-US" sz="2800" dirty="0" err="1" smtClean="0"/>
              <a:t>Peoplesoft</a:t>
            </a:r>
            <a:r>
              <a:rPr lang="en-US" sz="2800" dirty="0" smtClean="0"/>
              <a:t>.</a:t>
            </a:r>
            <a:endParaRPr lang="en-US" sz="2800" dirty="0"/>
          </a:p>
        </p:txBody>
      </p:sp>
    </p:spTree>
    <p:extLst>
      <p:ext uri="{BB962C8B-B14F-4D97-AF65-F5344CB8AC3E}">
        <p14:creationId xmlns:p14="http://schemas.microsoft.com/office/powerpoint/2010/main" val="16211552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storing and retrieving data</a:t>
            </a:r>
            <a:endParaRPr lang="en-US" dirty="0"/>
          </a:p>
        </p:txBody>
      </p:sp>
      <p:sp>
        <p:nvSpPr>
          <p:cNvPr id="3" name="Footer Placeholder 2"/>
          <p:cNvSpPr>
            <a:spLocks noGrp="1"/>
          </p:cNvSpPr>
          <p:nvPr>
            <p:ph type="ftr" sz="quarter" idx="11"/>
          </p:nvPr>
        </p:nvSpPr>
        <p:spPr/>
        <p:txBody>
          <a:bodyPr/>
          <a:lstStyle/>
          <a:p>
            <a:r>
              <a:rPr lang="en-US" smtClean="0"/>
              <a:t>Pseudo-Likelihood for Relational Data - Statistics Seminar</a:t>
            </a:r>
            <a:endParaRPr lang="en-US" dirty="0"/>
          </a:p>
        </p:txBody>
      </p:sp>
      <p:sp>
        <p:nvSpPr>
          <p:cNvPr id="5" name="Content Placeholder 4"/>
          <p:cNvSpPr>
            <a:spLocks noGrp="1"/>
          </p:cNvSpPr>
          <p:nvPr>
            <p:ph sz="quarter" idx="1"/>
          </p:nvPr>
        </p:nvSpPr>
        <p:spPr>
          <a:xfrm>
            <a:off x="914400" y="1447800"/>
            <a:ext cx="7772400" cy="3048000"/>
          </a:xfrm>
        </p:spPr>
        <p:txBody>
          <a:bodyPr>
            <a:normAutofit/>
          </a:bodyPr>
          <a:lstStyle/>
          <a:p>
            <a:r>
              <a:rPr lang="en-US" sz="2800" dirty="0" smtClean="0">
                <a:hlinkClick r:id="rId2"/>
              </a:rPr>
              <a:t>Much new interest in analyzing databases.</a:t>
            </a:r>
            <a:endParaRPr lang="en-US" sz="2800" dirty="0" smtClean="0"/>
          </a:p>
          <a:p>
            <a:pPr lvl="1"/>
            <a:r>
              <a:rPr lang="en-US" sz="2800" dirty="0" smtClean="0"/>
              <a:t>Data Mining.</a:t>
            </a:r>
          </a:p>
          <a:p>
            <a:pPr lvl="1"/>
            <a:r>
              <a:rPr lang="en-US" sz="2800" dirty="0" smtClean="0"/>
              <a:t>Data Warehousing.</a:t>
            </a:r>
          </a:p>
          <a:p>
            <a:pPr lvl="1"/>
            <a:r>
              <a:rPr lang="en-US" sz="2800" dirty="0" smtClean="0"/>
              <a:t>Business Intelligence.</a:t>
            </a:r>
          </a:p>
          <a:p>
            <a:pPr lvl="1"/>
            <a:r>
              <a:rPr lang="en-US" sz="2800" dirty="0" smtClean="0"/>
              <a:t>Predictive Analytics.</a:t>
            </a:r>
          </a:p>
        </p:txBody>
      </p:sp>
      <p:pic>
        <p:nvPicPr>
          <p:cNvPr id="7" name="Picture 6" descr="pedro.jpg"/>
          <p:cNvPicPr>
            <a:picLocks noChangeAspect="1"/>
          </p:cNvPicPr>
          <p:nvPr/>
        </p:nvPicPr>
        <p:blipFill>
          <a:blip r:embed="rId3"/>
          <a:stretch>
            <a:fillRect/>
          </a:stretch>
        </p:blipFill>
        <p:spPr>
          <a:xfrm>
            <a:off x="6629400" y="4495800"/>
            <a:ext cx="1408176" cy="1676400"/>
          </a:xfrm>
          <a:prstGeom prst="rect">
            <a:avLst/>
          </a:prstGeom>
        </p:spPr>
      </p:pic>
      <p:sp>
        <p:nvSpPr>
          <p:cNvPr id="8" name="TextBox 7"/>
          <p:cNvSpPr txBox="1"/>
          <p:nvPr/>
        </p:nvSpPr>
        <p:spPr>
          <a:xfrm>
            <a:off x="914400" y="4029432"/>
            <a:ext cx="5715000" cy="2523768"/>
          </a:xfrm>
          <a:prstGeom prst="rect">
            <a:avLst/>
          </a:prstGeom>
          <a:noFill/>
        </p:spPr>
        <p:txBody>
          <a:bodyPr wrap="square" rtlCol="0">
            <a:spAutoFit/>
          </a:bodyPr>
          <a:lstStyle/>
          <a:p>
            <a:pPr>
              <a:buFont typeface="Arial"/>
              <a:buChar char="•"/>
            </a:pPr>
            <a:r>
              <a:rPr lang="en-US" sz="2800" dirty="0" smtClean="0">
                <a:latin typeface="+mn-lt"/>
              </a:rPr>
              <a:t> Fundamental Question: how to combine logic and probability?</a:t>
            </a:r>
          </a:p>
          <a:p>
            <a:pPr>
              <a:buFont typeface="Arial"/>
              <a:buChar char="•"/>
            </a:pPr>
            <a:r>
              <a:rPr lang="en-US" sz="2800" dirty="0" smtClean="0">
                <a:latin typeface="+mn-lt"/>
              </a:rPr>
              <a:t> </a:t>
            </a:r>
            <a:r>
              <a:rPr lang="en-US" sz="2800" dirty="0" err="1" smtClean="0">
                <a:latin typeface="+mn-lt"/>
              </a:rPr>
              <a:t>Domingos</a:t>
            </a:r>
            <a:r>
              <a:rPr lang="en-US" sz="2800" dirty="0" smtClean="0">
                <a:latin typeface="+mn-lt"/>
              </a:rPr>
              <a:t> (U of W, CS): “Logic handles complexity, probability represents uncertainty.”</a:t>
            </a:r>
          </a:p>
          <a:p>
            <a:endParaRPr lang="en-US" dirty="0"/>
          </a:p>
        </p:txBody>
      </p:sp>
    </p:spTree>
    <p:extLst>
      <p:ext uri="{BB962C8B-B14F-4D97-AF65-F5344CB8AC3E}">
        <p14:creationId xmlns:p14="http://schemas.microsoft.com/office/powerpoint/2010/main" val="26264717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Unifying Logic and Probability</a:t>
            </a:r>
            <a:endParaRPr lang="en-US" dirty="0"/>
          </a:p>
        </p:txBody>
      </p:sp>
      <p:sp>
        <p:nvSpPr>
          <p:cNvPr id="3" name="Content Placeholder 2"/>
          <p:cNvSpPr>
            <a:spLocks noGrp="1"/>
          </p:cNvSpPr>
          <p:nvPr>
            <p:ph sz="quarter" idx="1"/>
          </p:nvPr>
        </p:nvSpPr>
        <p:spPr/>
        <p:txBody>
          <a:bodyPr/>
          <a:lstStyle/>
          <a:p>
            <a:pPr>
              <a:buFont typeface="Arial"/>
              <a:buChar char="•"/>
            </a:pPr>
            <a:r>
              <a:rPr lang="en-US" sz="2800" dirty="0"/>
              <a:t>Fundamental </a:t>
            </a:r>
            <a:r>
              <a:rPr lang="en-US" sz="2800" dirty="0" smtClean="0"/>
              <a:t>Question in AI: </a:t>
            </a:r>
            <a:r>
              <a:rPr lang="en-US" sz="2800" dirty="0"/>
              <a:t>how to combine logic and probability?</a:t>
            </a:r>
          </a:p>
          <a:p>
            <a:pPr>
              <a:buFont typeface="Arial"/>
              <a:buChar char="•"/>
            </a:pPr>
            <a:r>
              <a:rPr lang="en-US" sz="2800" dirty="0"/>
              <a:t> </a:t>
            </a:r>
            <a:r>
              <a:rPr lang="en-US" sz="2800" dirty="0" err="1"/>
              <a:t>Domingos</a:t>
            </a:r>
            <a:r>
              <a:rPr lang="en-US" sz="2800" dirty="0"/>
              <a:t> (U of W, CS): “Logic handles complexity, probability represents uncertainty.</a:t>
            </a:r>
            <a:r>
              <a:rPr lang="en-US" sz="2800" dirty="0" smtClean="0"/>
              <a:t>”</a:t>
            </a:r>
          </a:p>
          <a:p>
            <a:pPr>
              <a:buFont typeface="Arial"/>
              <a:buChar char="•"/>
            </a:pPr>
            <a:r>
              <a:rPr lang="en-US" sz="2800" dirty="0" smtClean="0"/>
              <a:t>Recent </a:t>
            </a:r>
            <a:r>
              <a:rPr lang="en-US" sz="2800" dirty="0" smtClean="0">
                <a:hlinkClick r:id="rId2" action="ppaction://hlinkfile"/>
              </a:rPr>
              <a:t>survey paper</a:t>
            </a:r>
            <a:r>
              <a:rPr lang="en-US" sz="2800" dirty="0" smtClean="0"/>
              <a:t> by Stuart Russell</a:t>
            </a:r>
            <a:endParaRPr lang="en-US" sz="2800" dirty="0"/>
          </a:p>
          <a:p>
            <a:endParaRPr lang="en-US" sz="2800" dirty="0"/>
          </a:p>
        </p:txBody>
      </p:sp>
      <p:sp>
        <p:nvSpPr>
          <p:cNvPr id="4" name="Footer Placeholder 3"/>
          <p:cNvSpPr>
            <a:spLocks noGrp="1"/>
          </p:cNvSpPr>
          <p:nvPr>
            <p:ph type="ftr" sz="quarter" idx="11"/>
          </p:nvPr>
        </p:nvSpPr>
        <p:spPr/>
        <p:txBody>
          <a:bodyPr/>
          <a:lstStyle/>
          <a:p>
            <a:pPr>
              <a:defRPr/>
            </a:pPr>
            <a:r>
              <a:rPr lang="en-US" smtClean="0"/>
              <a:t>Learning Bayesian Networks for Relational Data</a:t>
            </a:r>
            <a:endParaRPr lang="en-US" dirty="0"/>
          </a:p>
        </p:txBody>
      </p:sp>
      <p:pic>
        <p:nvPicPr>
          <p:cNvPr id="5" name="Picture 4" descr="pedro.jpg"/>
          <p:cNvPicPr>
            <a:picLocks noChangeAspect="1"/>
          </p:cNvPicPr>
          <p:nvPr/>
        </p:nvPicPr>
        <p:blipFill>
          <a:blip r:embed="rId3"/>
          <a:stretch>
            <a:fillRect/>
          </a:stretch>
        </p:blipFill>
        <p:spPr>
          <a:xfrm>
            <a:off x="6629400" y="3147925"/>
            <a:ext cx="1408176" cy="1676400"/>
          </a:xfrm>
          <a:prstGeom prst="rect">
            <a:avLst/>
          </a:prstGeom>
        </p:spPr>
      </p:pic>
      <p:pic>
        <p:nvPicPr>
          <p:cNvPr id="6" name="Picture 5" descr="stuart-russel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911" y="3986125"/>
            <a:ext cx="1365099" cy="1806749"/>
          </a:xfrm>
          <a:prstGeom prst="rect">
            <a:avLst/>
          </a:prstGeom>
        </p:spPr>
      </p:pic>
    </p:spTree>
    <p:extLst>
      <p:ext uri="{BB962C8B-B14F-4D97-AF65-F5344CB8AC3E}">
        <p14:creationId xmlns:p14="http://schemas.microsoft.com/office/powerpoint/2010/main" val="534623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Queries</a:t>
            </a:r>
            <a:endParaRPr lang="en-US" dirty="0"/>
          </a:p>
        </p:txBody>
      </p:sp>
      <p:sp>
        <p:nvSpPr>
          <p:cNvPr id="3" name="Content Placeholder 2"/>
          <p:cNvSpPr>
            <a:spLocks noGrp="1"/>
          </p:cNvSpPr>
          <p:nvPr>
            <p:ph sz="quarter" idx="1"/>
          </p:nvPr>
        </p:nvSpPr>
        <p:spPr>
          <a:xfrm>
            <a:off x="914400" y="1574800"/>
            <a:ext cx="7772400" cy="4445000"/>
          </a:xfrm>
        </p:spPr>
        <p:txBody>
          <a:bodyPr/>
          <a:lstStyle/>
          <a:p>
            <a:r>
              <a:rPr lang="en-US" sz="2800" dirty="0" smtClean="0"/>
              <a:t>Inference in a Bayesian network computes answers to probabilistic queries.</a:t>
            </a:r>
          </a:p>
          <a:p>
            <a:r>
              <a:rPr lang="en-US" sz="2800" dirty="0" smtClean="0"/>
              <a:t>A Bayesian network for relational data can answer relational probabilistic queries.</a:t>
            </a:r>
          </a:p>
          <a:p>
            <a:r>
              <a:rPr lang="en-US" sz="2800" dirty="0" smtClean="0"/>
              <a:t>We give some examples, more later.</a:t>
            </a:r>
            <a:endParaRPr lang="en-US" sz="2800" dirty="0"/>
          </a:p>
        </p:txBody>
      </p:sp>
      <p:sp>
        <p:nvSpPr>
          <p:cNvPr id="4" name="Footer Placeholder 3"/>
          <p:cNvSpPr>
            <a:spLocks noGrp="1"/>
          </p:cNvSpPr>
          <p:nvPr>
            <p:ph type="ftr" sz="quarter" idx="11"/>
          </p:nvPr>
        </p:nvSpPr>
        <p:spPr/>
        <p:txBody>
          <a:bodyPr/>
          <a:lstStyle/>
          <a:p>
            <a:pPr>
              <a:defRPr/>
            </a:pPr>
            <a:r>
              <a:rPr lang="en-US" smtClean="0"/>
              <a:t>Learning Bayesian Networks for Relational Data</a:t>
            </a:r>
            <a:endParaRPr lang="en-US" dirty="0"/>
          </a:p>
        </p:txBody>
      </p:sp>
    </p:spTree>
    <p:extLst>
      <p:ext uri="{BB962C8B-B14F-4D97-AF65-F5344CB8AC3E}">
        <p14:creationId xmlns:p14="http://schemas.microsoft.com/office/powerpoint/2010/main" val="131117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274638"/>
            <a:ext cx="7772400" cy="1143000"/>
          </a:xfrm>
        </p:spPr>
        <p:txBody>
          <a:bodyPr>
            <a:normAutofit/>
          </a:bodyPr>
          <a:lstStyle/>
          <a:p>
            <a:pPr algn="l"/>
            <a:r>
              <a:rPr lang="en-US" dirty="0" smtClean="0"/>
              <a:t>Single-Table Queries </a:t>
            </a:r>
            <a:r>
              <a:rPr lang="en-US" dirty="0"/>
              <a:t>(</a:t>
            </a:r>
            <a:r>
              <a:rPr lang="en-US" dirty="0" smtClean="0"/>
              <a:t>Individuals)</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585338772"/>
              </p:ext>
            </p:extLst>
          </p:nvPr>
        </p:nvGraphicFramePr>
        <p:xfrm>
          <a:off x="457200" y="2212976"/>
          <a:ext cx="7088094" cy="3200400"/>
        </p:xfrm>
        <a:graphic>
          <a:graphicData uri="http://schemas.openxmlformats.org/drawingml/2006/table">
            <a:tbl>
              <a:tblPr firstRow="1" bandRow="1">
                <a:tableStyleId>{5C22544A-7EE6-4342-B048-85BDC9FD1C3A}</a:tableStyleId>
              </a:tblPr>
              <a:tblGrid>
                <a:gridCol w="3544047"/>
                <a:gridCol w="3544047"/>
              </a:tblGrid>
              <a:tr h="0">
                <a:tc>
                  <a:txBody>
                    <a:bodyPr/>
                    <a:lstStyle/>
                    <a:p>
                      <a:r>
                        <a:rPr lang="en-US" sz="2400" dirty="0" smtClean="0"/>
                        <a:t>Query</a:t>
                      </a:r>
                      <a:endParaRPr lang="en-US" sz="2400" dirty="0"/>
                    </a:p>
                  </a:txBody>
                  <a:tcPr/>
                </a:tc>
                <a:tc>
                  <a:txBody>
                    <a:bodyPr/>
                    <a:lstStyle/>
                    <a:p>
                      <a:r>
                        <a:rPr lang="en-US" sz="2400" dirty="0" smtClean="0"/>
                        <a:t>English Paraphrase</a:t>
                      </a:r>
                      <a:endParaRPr lang="en-US" sz="2400" dirty="0"/>
                    </a:p>
                  </a:txBody>
                  <a:tcPr/>
                </a:tc>
              </a:tr>
              <a:tr h="370840">
                <a:tc>
                  <a:txBody>
                    <a:bodyPr/>
                    <a:lstStyle/>
                    <a:p>
                      <a:r>
                        <a:rPr lang="en-US" sz="2400" dirty="0" smtClean="0"/>
                        <a:t>P(Country(“love”) = U.S.|</a:t>
                      </a:r>
                      <a:r>
                        <a:rPr lang="en-US" sz="2400" dirty="0" err="1" smtClean="0"/>
                        <a:t>RunTime</a:t>
                      </a:r>
                      <a:r>
                        <a:rPr lang="en-US" sz="2400" dirty="0" smtClean="0"/>
                        <a:t>(“love”)</a:t>
                      </a:r>
                      <a:r>
                        <a:rPr lang="en-US" sz="2400" baseline="0" dirty="0" smtClean="0"/>
                        <a:t> = Long)</a:t>
                      </a:r>
                      <a:endParaRPr lang="en-US" sz="2400" dirty="0"/>
                    </a:p>
                  </a:txBody>
                  <a:tcPr/>
                </a:tc>
                <a:tc>
                  <a:txBody>
                    <a:bodyPr/>
                    <a:lstStyle/>
                    <a:p>
                      <a:r>
                        <a:rPr lang="en-US" sz="2400" dirty="0" smtClean="0"/>
                        <a:t>The</a:t>
                      </a:r>
                      <a:r>
                        <a:rPr lang="en-US" sz="2400" baseline="0" dirty="0" smtClean="0"/>
                        <a:t> probability that the movie named “love” is from the US, given that it is long.</a:t>
                      </a:r>
                      <a:endParaRPr lang="en-US" sz="2400" dirty="0"/>
                    </a:p>
                  </a:txBody>
                  <a:tcPr/>
                </a:tc>
              </a:tr>
              <a:tr h="370840">
                <a:tc>
                  <a:txBody>
                    <a:bodyPr/>
                    <a:lstStyle/>
                    <a:p>
                      <a:r>
                        <a:rPr lang="en-US" sz="2400" dirty="0" smtClean="0"/>
                        <a:t>P(Country(“marina”) = </a:t>
                      </a:r>
                      <a:r>
                        <a:rPr lang="en-US" sz="2400" dirty="0" err="1" smtClean="0"/>
                        <a:t>U.S.|gender</a:t>
                      </a:r>
                      <a:r>
                        <a:rPr lang="en-US" sz="2400" dirty="0" smtClean="0"/>
                        <a:t>(“marina”)=W</a:t>
                      </a:r>
                      <a:r>
                        <a:rPr lang="en-US" sz="2400" baseline="0" dirty="0" smtClean="0"/>
                        <a:t>)</a:t>
                      </a:r>
                      <a:endParaRPr lang="en-US" sz="2400" dirty="0"/>
                    </a:p>
                  </a:txBody>
                  <a:tcPr/>
                </a:tc>
                <a:tc>
                  <a:txBody>
                    <a:bodyPr/>
                    <a:lstStyle/>
                    <a:p>
                      <a:r>
                        <a:rPr lang="en-US" sz="2400" dirty="0" smtClean="0"/>
                        <a:t>The probability that the actor named “marina” is from the US,</a:t>
                      </a:r>
                      <a:r>
                        <a:rPr lang="en-US" sz="2400" baseline="0" dirty="0" smtClean="0"/>
                        <a:t> given that her gender is woman.</a:t>
                      </a:r>
                      <a:endParaRPr lang="en-US" sz="2400" dirty="0"/>
                    </a:p>
                  </a:txBody>
                  <a:tcPr/>
                </a:tc>
              </a:tr>
            </a:tbl>
          </a:graphicData>
        </a:graphic>
      </p:graphicFrame>
    </p:spTree>
    <p:extLst>
      <p:ext uri="{BB962C8B-B14F-4D97-AF65-F5344CB8AC3E}">
        <p14:creationId xmlns:p14="http://schemas.microsoft.com/office/powerpoint/2010/main" val="2757990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c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BasicPresentation.potx</Template>
  <TotalTime>3460</TotalTime>
  <Words>1101</Words>
  <Application>Microsoft Macintosh PowerPoint</Application>
  <PresentationFormat>On-screen Show (4:3)</PresentationFormat>
  <Paragraphs>107</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BasicPresentation</vt:lpstr>
      <vt:lpstr>Learning Bayesian Networks for Relational Data</vt:lpstr>
      <vt:lpstr>Introduction and Motivation</vt:lpstr>
      <vt:lpstr>The Short Story</vt:lpstr>
      <vt:lpstr>Questions Considered</vt:lpstr>
      <vt:lpstr>Database Management Systems</vt:lpstr>
      <vt:lpstr>Beyond storing and retrieving data</vt:lpstr>
      <vt:lpstr>Unifying Logic and Probability</vt:lpstr>
      <vt:lpstr>Sample Queries</vt:lpstr>
      <vt:lpstr>Single-Table Queries (Individuals)</vt:lpstr>
      <vt:lpstr>Cross-Table Queries (Movies)</vt:lpstr>
      <vt:lpstr>Cross-Table Queries (Actors)</vt:lpstr>
      <vt:lpstr>Motivating Applications</vt:lpstr>
      <vt:lpstr>General Comments</vt:lpstr>
      <vt:lpstr>Tutorial Plan</vt:lpstr>
    </vt:vector>
  </TitlesOfParts>
  <Company>Simon Fraser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Oliver Schulte</dc:creator>
  <cp:lastModifiedBy>Vivek Patel</cp:lastModifiedBy>
  <cp:revision>394</cp:revision>
  <dcterms:created xsi:type="dcterms:W3CDTF">2011-12-30T19:23:42Z</dcterms:created>
  <dcterms:modified xsi:type="dcterms:W3CDTF">2016-08-16T03:39:53Z</dcterms:modified>
</cp:coreProperties>
</file>