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7" r:id="rId2"/>
    <p:sldId id="321" r:id="rId3"/>
    <p:sldId id="339" r:id="rId4"/>
    <p:sldId id="349" r:id="rId5"/>
    <p:sldId id="259" r:id="rId6"/>
    <p:sldId id="322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41" r:id="rId24"/>
    <p:sldId id="348" r:id="rId25"/>
    <p:sldId id="277" r:id="rId26"/>
    <p:sldId id="279" r:id="rId27"/>
    <p:sldId id="282" r:id="rId28"/>
    <p:sldId id="340" r:id="rId29"/>
    <p:sldId id="284" r:id="rId30"/>
    <p:sldId id="285" r:id="rId31"/>
    <p:sldId id="351" r:id="rId32"/>
    <p:sldId id="350" r:id="rId33"/>
    <p:sldId id="286" r:id="rId34"/>
    <p:sldId id="287" r:id="rId35"/>
    <p:sldId id="288" r:id="rId36"/>
    <p:sldId id="323" r:id="rId37"/>
    <p:sldId id="324" r:id="rId38"/>
    <p:sldId id="328" r:id="rId39"/>
    <p:sldId id="296" r:id="rId40"/>
    <p:sldId id="329" r:id="rId41"/>
    <p:sldId id="331" r:id="rId42"/>
    <p:sldId id="303" r:id="rId43"/>
    <p:sldId id="304" r:id="rId44"/>
    <p:sldId id="318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9C1CAAD1-0AB0-0849-BD75-BEB7308285E3}">
          <p14:sldIdLst>
            <p14:sldId id="257"/>
            <p14:sldId id="321"/>
            <p14:sldId id="339"/>
            <p14:sldId id="349"/>
          </p14:sldIdLst>
        </p14:section>
        <p14:section name="Data Model" id="{7C811E5B-D14B-DA41-A024-A2D643E9A106}">
          <p14:sldIdLst>
            <p14:sldId id="259"/>
            <p14:sldId id="322"/>
            <p14:sldId id="260"/>
            <p14:sldId id="261"/>
            <p14:sldId id="262"/>
            <p14:sldId id="263"/>
            <p14:sldId id="265"/>
            <p14:sldId id="266"/>
            <p14:sldId id="267"/>
          </p14:sldIdLst>
        </p14:section>
        <p14:section name="Individuals and Values" id="{C666495A-2FA1-EB43-A4BD-F04A7F9C426F}">
          <p14:sldIdLst>
            <p14:sldId id="268"/>
            <p14:sldId id="269"/>
            <p14:sldId id="270"/>
            <p14:sldId id="271"/>
            <p14:sldId id="272"/>
          </p14:sldIdLst>
        </p14:section>
        <p14:section name="Functors" id="{FBBFBAFD-A4D2-C24C-BDC8-8D435E8D956F}">
          <p14:sldIdLst>
            <p14:sldId id="273"/>
            <p14:sldId id="274"/>
            <p14:sldId id="275"/>
          </p14:sldIdLst>
        </p14:section>
        <p14:section name="relational functors" id="{0C1FD595-E363-474E-B664-7999BE6F8F4B}">
          <p14:sldIdLst>
            <p14:sldId id="276"/>
            <p14:sldId id="341"/>
            <p14:sldId id="348"/>
            <p14:sldId id="277"/>
            <p14:sldId id="279"/>
            <p14:sldId id="282"/>
          </p14:sldIdLst>
        </p14:section>
        <p14:section name="Possible Worlds" id="{61DFFB95-4209-6F46-A4D9-CDD7B3C0F60B}">
          <p14:sldIdLst>
            <p14:sldId id="340"/>
            <p14:sldId id="284"/>
            <p14:sldId id="285"/>
            <p14:sldId id="351"/>
            <p14:sldId id="350"/>
            <p14:sldId id="286"/>
            <p14:sldId id="287"/>
          </p14:sldIdLst>
        </p14:section>
        <p14:section name="Tabular Representation" id="{B369B4F9-09CB-524B-9D78-DBAF5FDB8407}">
          <p14:sldIdLst>
            <p14:sldId id="288"/>
            <p14:sldId id="323"/>
            <p14:sldId id="324"/>
          </p14:sldIdLst>
        </p14:section>
        <p14:section name="Data Tables Unary Functors" id="{FC5B81D8-C3BB-2F4C-B748-84C8EB16439B}">
          <p14:sldIdLst>
            <p14:sldId id="328"/>
            <p14:sldId id="296"/>
          </p14:sldIdLst>
        </p14:section>
        <p14:section name="Data Tables Relational Functors" id="{DB019DB6-9C44-D648-A048-B5B3EE13825A}">
          <p14:sldIdLst>
            <p14:sldId id="329"/>
            <p14:sldId id="331"/>
            <p14:sldId id="303"/>
            <p14:sldId id="304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6" autoAdjust="0"/>
  </p:normalViewPr>
  <p:slideViewPr>
    <p:cSldViewPr snapToGrid="0" snapToObjects="1">
      <p:cViewPr varScale="1">
        <p:scale>
          <a:sx n="73" d="100"/>
          <a:sy n="73" d="100"/>
        </p:scale>
        <p:origin x="-2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CED8E-00F3-EA4F-84B1-0659474FA5B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FC6135F-7CF9-C145-9F6E-3E8805AD12CB}">
      <dgm:prSet phldrT="[Text]"/>
      <dgm:spPr/>
      <dgm:t>
        <a:bodyPr/>
        <a:lstStyle/>
        <a:p>
          <a:r>
            <a:rPr lang="en-US" dirty="0" err="1" smtClean="0"/>
            <a:t>arity</a:t>
          </a:r>
          <a:r>
            <a:rPr lang="en-US" dirty="0" smtClean="0"/>
            <a:t> &gt; 1</a:t>
          </a:r>
          <a:endParaRPr lang="en-US" dirty="0"/>
        </a:p>
      </dgm:t>
    </dgm:pt>
    <dgm:pt modelId="{F8961CEC-A03A-904F-BD0D-F8A87E665C9A}" type="parTrans" cxnId="{9C42013A-DCC4-C848-8346-4A16CF1BD965}">
      <dgm:prSet/>
      <dgm:spPr/>
      <dgm:t>
        <a:bodyPr/>
        <a:lstStyle/>
        <a:p>
          <a:endParaRPr lang="en-US"/>
        </a:p>
      </dgm:t>
    </dgm:pt>
    <dgm:pt modelId="{E629415B-17C5-DC45-AB5D-F0A9BA21609B}" type="sibTrans" cxnId="{9C42013A-DCC4-C848-8346-4A16CF1BD965}">
      <dgm:prSet/>
      <dgm:spPr/>
      <dgm:t>
        <a:bodyPr/>
        <a:lstStyle/>
        <a:p>
          <a:endParaRPr lang="en-US"/>
        </a:p>
      </dgm:t>
    </dgm:pt>
    <dgm:pt modelId="{06E114E0-DF4A-CB45-8379-7711BE949D4E}">
      <dgm:prSet phldrT="[Text]"/>
      <dgm:spPr/>
      <dgm:t>
        <a:bodyPr/>
        <a:lstStyle/>
        <a:p>
          <a:r>
            <a:rPr lang="en-US" dirty="0" smtClean="0"/>
            <a:t>shared arguments</a:t>
          </a:r>
          <a:endParaRPr lang="en-US" dirty="0"/>
        </a:p>
      </dgm:t>
    </dgm:pt>
    <dgm:pt modelId="{69EA693E-4E3A-EF41-AB81-16ACF9EBEEF2}" type="parTrans" cxnId="{767A00E5-018C-8746-B74B-0870A0E9E140}">
      <dgm:prSet/>
      <dgm:spPr/>
      <dgm:t>
        <a:bodyPr/>
        <a:lstStyle/>
        <a:p>
          <a:endParaRPr lang="en-US"/>
        </a:p>
      </dgm:t>
    </dgm:pt>
    <dgm:pt modelId="{7BF2DBAE-3E36-F54B-8E78-E7AB00347052}" type="sibTrans" cxnId="{767A00E5-018C-8746-B74B-0870A0E9E140}">
      <dgm:prSet/>
      <dgm:spPr/>
      <dgm:t>
        <a:bodyPr/>
        <a:lstStyle/>
        <a:p>
          <a:endParaRPr lang="en-US"/>
        </a:p>
      </dgm:t>
    </dgm:pt>
    <dgm:pt modelId="{3DE6A2F2-7722-2A4E-B0B6-AAA92806D321}">
      <dgm:prSet phldrT="[Text]"/>
      <dgm:spPr/>
      <dgm:t>
        <a:bodyPr/>
        <a:lstStyle/>
        <a:p>
          <a:r>
            <a:rPr lang="en-US" dirty="0" smtClean="0"/>
            <a:t>dependencies among </a:t>
          </a:r>
          <a:r>
            <a:rPr lang="en-US" dirty="0" err="1" smtClean="0"/>
            <a:t>functor</a:t>
          </a:r>
          <a:r>
            <a:rPr lang="en-US" dirty="0" smtClean="0"/>
            <a:t> values</a:t>
          </a:r>
          <a:endParaRPr lang="en-US" dirty="0"/>
        </a:p>
      </dgm:t>
    </dgm:pt>
    <dgm:pt modelId="{7C4C0024-C1E3-6E43-88F8-51D69A2629B0}" type="parTrans" cxnId="{B73B7094-E4F9-864D-ACE0-58E3500BD561}">
      <dgm:prSet/>
      <dgm:spPr/>
      <dgm:t>
        <a:bodyPr/>
        <a:lstStyle/>
        <a:p>
          <a:endParaRPr lang="en-US"/>
        </a:p>
      </dgm:t>
    </dgm:pt>
    <dgm:pt modelId="{C5064C47-F165-E14E-AEC4-BD3A088FEC0C}" type="sibTrans" cxnId="{B73B7094-E4F9-864D-ACE0-58E3500BD561}">
      <dgm:prSet/>
      <dgm:spPr/>
      <dgm:t>
        <a:bodyPr/>
        <a:lstStyle/>
        <a:p>
          <a:endParaRPr lang="en-US"/>
        </a:p>
      </dgm:t>
    </dgm:pt>
    <dgm:pt modelId="{2C2E7B04-860D-5B4B-B1C0-E72C9A834FFF}" type="pres">
      <dgm:prSet presAssocID="{042CED8E-00F3-EA4F-84B1-0659474FA5B6}" presName="Name0" presStyleCnt="0">
        <dgm:presLayoutVars>
          <dgm:dir/>
          <dgm:resizeHandles val="exact"/>
        </dgm:presLayoutVars>
      </dgm:prSet>
      <dgm:spPr/>
    </dgm:pt>
    <dgm:pt modelId="{2C9819A9-2317-3840-9C47-C38B2C86B2A8}" type="pres">
      <dgm:prSet presAssocID="{DFC6135F-7CF9-C145-9F6E-3E8805AD12CB}" presName="node" presStyleLbl="node1" presStyleIdx="0" presStyleCnt="3" custLinFactNeighborX="-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C9E31-51E6-BD4A-92E0-42FDC6CB2AA2}" type="pres">
      <dgm:prSet presAssocID="{E629415B-17C5-DC45-AB5D-F0A9BA21609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B88073E-3B15-204C-9F0C-C42E34C55601}" type="pres">
      <dgm:prSet presAssocID="{E629415B-17C5-DC45-AB5D-F0A9BA21609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F9B0C14-F923-9749-BB19-2B00A80942EF}" type="pres">
      <dgm:prSet presAssocID="{06E114E0-DF4A-CB45-8379-7711BE949D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6E447-A964-DC4A-9282-E7B7DBF6B721}" type="pres">
      <dgm:prSet presAssocID="{7BF2DBAE-3E36-F54B-8E78-E7AB0034705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156A3F7-DE24-3146-A0CC-45E391D1A370}" type="pres">
      <dgm:prSet presAssocID="{7BF2DBAE-3E36-F54B-8E78-E7AB0034705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78E3908-2ACE-E64F-BE40-EA2E05B6871D}" type="pres">
      <dgm:prSet presAssocID="{3DE6A2F2-7722-2A4E-B0B6-AAA92806D32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8478CF-E3B5-1741-A246-91380C5A8380}" type="presOf" srcId="{7BF2DBAE-3E36-F54B-8E78-E7AB00347052}" destId="{9666E447-A964-DC4A-9282-E7B7DBF6B721}" srcOrd="0" destOrd="0" presId="urn:microsoft.com/office/officeart/2005/8/layout/process1"/>
    <dgm:cxn modelId="{5E8A8E41-C3DB-6646-B5BC-F58BC8F28AD2}" type="presOf" srcId="{7BF2DBAE-3E36-F54B-8E78-E7AB00347052}" destId="{E156A3F7-DE24-3146-A0CC-45E391D1A370}" srcOrd="1" destOrd="0" presId="urn:microsoft.com/office/officeart/2005/8/layout/process1"/>
    <dgm:cxn modelId="{E106EC19-958F-694E-BE1D-2B941EA9AEBD}" type="presOf" srcId="{06E114E0-DF4A-CB45-8379-7711BE949D4E}" destId="{FF9B0C14-F923-9749-BB19-2B00A80942EF}" srcOrd="0" destOrd="0" presId="urn:microsoft.com/office/officeart/2005/8/layout/process1"/>
    <dgm:cxn modelId="{75136605-93F4-EB4F-8B52-7B30262C6C43}" type="presOf" srcId="{DFC6135F-7CF9-C145-9F6E-3E8805AD12CB}" destId="{2C9819A9-2317-3840-9C47-C38B2C86B2A8}" srcOrd="0" destOrd="0" presId="urn:microsoft.com/office/officeart/2005/8/layout/process1"/>
    <dgm:cxn modelId="{9C42013A-DCC4-C848-8346-4A16CF1BD965}" srcId="{042CED8E-00F3-EA4F-84B1-0659474FA5B6}" destId="{DFC6135F-7CF9-C145-9F6E-3E8805AD12CB}" srcOrd="0" destOrd="0" parTransId="{F8961CEC-A03A-904F-BD0D-F8A87E665C9A}" sibTransId="{E629415B-17C5-DC45-AB5D-F0A9BA21609B}"/>
    <dgm:cxn modelId="{22627D41-1B6F-514F-BF15-3327353AD1EB}" type="presOf" srcId="{042CED8E-00F3-EA4F-84B1-0659474FA5B6}" destId="{2C2E7B04-860D-5B4B-B1C0-E72C9A834FFF}" srcOrd="0" destOrd="0" presId="urn:microsoft.com/office/officeart/2005/8/layout/process1"/>
    <dgm:cxn modelId="{B73B7094-E4F9-864D-ACE0-58E3500BD561}" srcId="{042CED8E-00F3-EA4F-84B1-0659474FA5B6}" destId="{3DE6A2F2-7722-2A4E-B0B6-AAA92806D321}" srcOrd="2" destOrd="0" parTransId="{7C4C0024-C1E3-6E43-88F8-51D69A2629B0}" sibTransId="{C5064C47-F165-E14E-AEC4-BD3A088FEC0C}"/>
    <dgm:cxn modelId="{767A00E5-018C-8746-B74B-0870A0E9E140}" srcId="{042CED8E-00F3-EA4F-84B1-0659474FA5B6}" destId="{06E114E0-DF4A-CB45-8379-7711BE949D4E}" srcOrd="1" destOrd="0" parTransId="{69EA693E-4E3A-EF41-AB81-16ACF9EBEEF2}" sibTransId="{7BF2DBAE-3E36-F54B-8E78-E7AB00347052}"/>
    <dgm:cxn modelId="{BCCBFA96-721D-214C-AD33-60466E87352A}" type="presOf" srcId="{E629415B-17C5-DC45-AB5D-F0A9BA21609B}" destId="{B7EC9E31-51E6-BD4A-92E0-42FDC6CB2AA2}" srcOrd="0" destOrd="0" presId="urn:microsoft.com/office/officeart/2005/8/layout/process1"/>
    <dgm:cxn modelId="{174CA9A9-AAEA-D64B-85F7-D26766143107}" type="presOf" srcId="{3DE6A2F2-7722-2A4E-B0B6-AAA92806D321}" destId="{678E3908-2ACE-E64F-BE40-EA2E05B6871D}" srcOrd="0" destOrd="0" presId="urn:microsoft.com/office/officeart/2005/8/layout/process1"/>
    <dgm:cxn modelId="{6355E6DF-3007-A34D-A924-19E85A237573}" type="presOf" srcId="{E629415B-17C5-DC45-AB5D-F0A9BA21609B}" destId="{BB88073E-3B15-204C-9F0C-C42E34C55601}" srcOrd="1" destOrd="0" presId="urn:microsoft.com/office/officeart/2005/8/layout/process1"/>
    <dgm:cxn modelId="{AC2E3A75-212E-134B-AE51-52F0ABBA5A1C}" type="presParOf" srcId="{2C2E7B04-860D-5B4B-B1C0-E72C9A834FFF}" destId="{2C9819A9-2317-3840-9C47-C38B2C86B2A8}" srcOrd="0" destOrd="0" presId="urn:microsoft.com/office/officeart/2005/8/layout/process1"/>
    <dgm:cxn modelId="{4BC82572-4D76-A242-BD1F-74E1B734BB0A}" type="presParOf" srcId="{2C2E7B04-860D-5B4B-B1C0-E72C9A834FFF}" destId="{B7EC9E31-51E6-BD4A-92E0-42FDC6CB2AA2}" srcOrd="1" destOrd="0" presId="urn:microsoft.com/office/officeart/2005/8/layout/process1"/>
    <dgm:cxn modelId="{80E14221-1644-CA48-9915-250F51DE3605}" type="presParOf" srcId="{B7EC9E31-51E6-BD4A-92E0-42FDC6CB2AA2}" destId="{BB88073E-3B15-204C-9F0C-C42E34C55601}" srcOrd="0" destOrd="0" presId="urn:microsoft.com/office/officeart/2005/8/layout/process1"/>
    <dgm:cxn modelId="{A189DC3D-7C66-CC42-BEC1-C390C7CF3350}" type="presParOf" srcId="{2C2E7B04-860D-5B4B-B1C0-E72C9A834FFF}" destId="{FF9B0C14-F923-9749-BB19-2B00A80942EF}" srcOrd="2" destOrd="0" presId="urn:microsoft.com/office/officeart/2005/8/layout/process1"/>
    <dgm:cxn modelId="{CC74CC82-B429-BE4A-9B25-9D9D57893260}" type="presParOf" srcId="{2C2E7B04-860D-5B4B-B1C0-E72C9A834FFF}" destId="{9666E447-A964-DC4A-9282-E7B7DBF6B721}" srcOrd="3" destOrd="0" presId="urn:microsoft.com/office/officeart/2005/8/layout/process1"/>
    <dgm:cxn modelId="{9F809432-DC16-5B49-817B-06C0D2CB99C2}" type="presParOf" srcId="{9666E447-A964-DC4A-9282-E7B7DBF6B721}" destId="{E156A3F7-DE24-3146-A0CC-45E391D1A370}" srcOrd="0" destOrd="0" presId="urn:microsoft.com/office/officeart/2005/8/layout/process1"/>
    <dgm:cxn modelId="{427E37E4-0223-DD4D-B96E-5F7BFE607899}" type="presParOf" srcId="{2C2E7B04-860D-5B4B-B1C0-E72C9A834FFF}" destId="{678E3908-2ACE-E64F-BE40-EA2E05B687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819A9-2317-3840-9C47-C38B2C86B2A8}">
      <dsp:nvSpPr>
        <dsp:cNvPr id="0" name=""/>
        <dsp:cNvSpPr/>
      </dsp:nvSpPr>
      <dsp:spPr>
        <a:xfrm>
          <a:off x="0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arity</a:t>
          </a:r>
          <a:r>
            <a:rPr lang="en-US" sz="1800" kern="1200" dirty="0" smtClean="0"/>
            <a:t> &gt; 1</a:t>
          </a:r>
          <a:endParaRPr lang="en-US" sz="1800" kern="1200" dirty="0"/>
        </a:p>
      </dsp:txBody>
      <dsp:txXfrm>
        <a:off x="28142" y="1579724"/>
        <a:ext cx="1545106" cy="904550"/>
      </dsp:txXfrm>
    </dsp:sp>
    <dsp:sp modelId="{B7EC9E31-51E6-BD4A-92E0-42FDC6CB2AA2}">
      <dsp:nvSpPr>
        <dsp:cNvPr id="0" name=""/>
        <dsp:cNvSpPr/>
      </dsp:nvSpPr>
      <dsp:spPr>
        <a:xfrm>
          <a:off x="1762869" y="1833427"/>
          <a:ext cx="342334" cy="39714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2869" y="1912856"/>
        <a:ext cx="239634" cy="238286"/>
      </dsp:txXfrm>
    </dsp:sp>
    <dsp:sp modelId="{FF9B0C14-F923-9749-BB19-2B00A80942EF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shared arguments</a:t>
          </a:r>
          <a:endParaRPr lang="en-US" sz="1800" kern="1200" dirty="0"/>
        </a:p>
      </dsp:txBody>
      <dsp:txXfrm>
        <a:off x="2275446" y="1579724"/>
        <a:ext cx="1545106" cy="904550"/>
      </dsp:txXfrm>
    </dsp:sp>
    <dsp:sp modelId="{9666E447-A964-DC4A-9282-E7B7DBF6B721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08834" y="1912856"/>
        <a:ext cx="237646" cy="238286"/>
      </dsp:txXfrm>
    </dsp:sp>
    <dsp:sp modelId="{678E3908-2ACE-E64F-BE40-EA2E05B6871D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dependencies among </a:t>
          </a:r>
          <a:r>
            <a:rPr lang="en-US" sz="1800" kern="1200" dirty="0" err="1" smtClean="0"/>
            <a:t>functor</a:t>
          </a:r>
          <a:r>
            <a:rPr lang="en-US" sz="1800" kern="1200" dirty="0" smtClean="0"/>
            <a:t> values</a:t>
          </a:r>
          <a:endParaRPr lang="en-US" sz="18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0 and 1: 30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5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IID data are a special case of relational data</a:t>
            </a:r>
          </a:p>
          <a:p>
            <a:r>
              <a:rPr lang="en-US" baseline="0" dirty="0" smtClean="0"/>
              <a:t>IID data = relational data without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minimize the amount of new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pinpoint the differences between learning for relational and for IID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i="1" baseline="0" dirty="0" smtClean="0"/>
              <a:t>open-world </a:t>
            </a:r>
            <a:r>
              <a:rPr lang="en-US" i="0" baseline="0" dirty="0" smtClean="0"/>
              <a:t>problems:</a:t>
            </a:r>
            <a:endParaRPr lang="en-US" i="0" baseline="0" dirty="0"/>
          </a:p>
          <a:p>
            <a:pPr marL="228600" indent="-228600">
              <a:buAutoNum type="arabicParenR"/>
            </a:pPr>
            <a:r>
              <a:rPr lang="en-US" i="0" baseline="0" dirty="0" smtClean="0"/>
              <a:t>Some domains may include individuals without an ID (e.g. unrecognized objects in an image)</a:t>
            </a:r>
          </a:p>
          <a:p>
            <a:pPr marL="228600" indent="-228600">
              <a:buAutoNum type="arabicParenR"/>
            </a:pPr>
            <a:r>
              <a:rPr lang="en-US" i="0" baseline="0" dirty="0" smtClean="0"/>
              <a:t>Some domain may include distinct IDs referring to the same individual (aliases)</a:t>
            </a:r>
          </a:p>
          <a:p>
            <a:pPr marL="0" indent="0">
              <a:buNone/>
            </a:pPr>
            <a:r>
              <a:rPr lang="en-US" i="0" baseline="0" dirty="0" smtClean="0"/>
              <a:t>See Stuart Russell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Subset</a:t>
            </a:r>
            <a:r>
              <a:rPr lang="en-US" baseline="0" dirty="0" smtClean="0"/>
              <a:t> of individuals =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Individuals may or may</a:t>
            </a:r>
            <a:r>
              <a:rPr lang="en-US" baseline="0" dirty="0" smtClean="0"/>
              <a:t> not represent locations, i.e. points in a topological space (see stochastic processes).</a:t>
            </a:r>
          </a:p>
          <a:p>
            <a:endParaRPr lang="en-US" sz="1200" baseline="0" dirty="0" smtClean="0"/>
          </a:p>
          <a:p>
            <a:r>
              <a:rPr lang="en-US" sz="1200" baseline="0" smtClean="0"/>
              <a:t>STOP HERE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Simplifying assumption: </a:t>
            </a:r>
            <a:r>
              <a:rPr lang="en-US" dirty="0"/>
              <a:t>Values </a:t>
            </a:r>
            <a:r>
              <a:rPr lang="en-US" dirty="0" smtClean="0"/>
              <a:t>are disjoint </a:t>
            </a:r>
            <a:r>
              <a:rPr lang="en-US" dirty="0"/>
              <a:t>from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more on </a:t>
            </a:r>
            <a:r>
              <a:rPr lang="en-US" dirty="0" err="1" smtClean="0"/>
              <a:t>disjointness</a:t>
            </a:r>
            <a:r>
              <a:rPr lang="en-US" dirty="0" smtClean="0"/>
              <a:t> from individuals below when we discuss many-one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3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3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A unary </a:t>
            </a:r>
            <a:r>
              <a:rPr lang="en-US" dirty="0" err="1" smtClean="0">
                <a:sym typeface="Wingdings"/>
              </a:rPr>
              <a:t>functor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f: </a:t>
            </a:r>
            <a:r>
              <a:rPr lang="en-US" dirty="0" err="1" smtClean="0"/>
              <a:t>Pop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>
                <a:sym typeface="Wingdings"/>
              </a:rPr>
              <a:t>V</a:t>
            </a:r>
            <a:r>
              <a:rPr lang="en-US" dirty="0" smtClean="0">
                <a:sym typeface="Wingdings"/>
              </a:rPr>
              <a:t> is</a:t>
            </a:r>
            <a:r>
              <a:rPr lang="en-US" baseline="0" dirty="0" smtClean="0">
                <a:sym typeface="Wingdings"/>
              </a:rPr>
              <a:t> a </a:t>
            </a:r>
            <a:r>
              <a:rPr lang="en-US" dirty="0" smtClean="0">
                <a:sym typeface="Wingdings"/>
              </a:rPr>
              <a:t>feature or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5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Helps</a:t>
            </a:r>
            <a:r>
              <a:rPr lang="en-US" baseline="0" dirty="0" smtClean="0"/>
              <a:t> visualize the data format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 Supported by many tools, e.g. MS Visio,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realistic, still relatively small. From  http://</a:t>
            </a:r>
            <a:r>
              <a:rPr lang="en-US" dirty="0" err="1" smtClean="0"/>
              <a:t>www.dbis.informatik.uni-goettingen.de</a:t>
            </a:r>
            <a:r>
              <a:rPr lang="en-US" dirty="0" smtClean="0"/>
              <a:t>/</a:t>
            </a:r>
            <a:r>
              <a:rPr lang="en-US" dirty="0" err="1" smtClean="0"/>
              <a:t>Mondial</a:t>
            </a:r>
            <a:r>
              <a:rPr lang="en-US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</a:t>
            </a:r>
            <a:r>
              <a:rPr lang="en-US" baseline="0" dirty="0" smtClean="0"/>
              <a:t> only once more in this tutorial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32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salary figures are made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7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i.e</a:t>
            </a:r>
            <a:r>
              <a:rPr lang="en-US" dirty="0"/>
              <a:t> for each </a:t>
            </a:r>
            <a:r>
              <a:rPr lang="en-US" dirty="0" err="1"/>
              <a:t>functor</a:t>
            </a:r>
            <a:r>
              <a:rPr lang="en-US" dirty="0"/>
              <a:t> of </a:t>
            </a:r>
            <a:r>
              <a:rPr lang="en-US" dirty="0" err="1"/>
              <a:t>arity</a:t>
            </a:r>
            <a:r>
              <a:rPr lang="en-US" dirty="0"/>
              <a:t> k, for each k-tuple of individuals,</a:t>
            </a:r>
            <a:r>
              <a:rPr lang="en-US" baseline="0" dirty="0"/>
              <a:t> </a:t>
            </a:r>
            <a:r>
              <a:rPr lang="en-US" baseline="0" dirty="0" smtClean="0"/>
              <a:t>the possible world specifies </a:t>
            </a:r>
            <a:r>
              <a:rPr lang="en-US" baseline="0" dirty="0"/>
              <a:t>the value of the </a:t>
            </a:r>
            <a:r>
              <a:rPr lang="en-US" baseline="0" dirty="0" err="1"/>
              <a:t>functor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3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graphical representation for first-order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view of relational learning</a:t>
            </a:r>
            <a:r>
              <a:rPr lang="en-US" baseline="0" dirty="0" smtClean="0"/>
              <a:t> immediately generalizes learning the standard view of learning from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. data</a:t>
            </a:r>
          </a:p>
          <a:p>
            <a:r>
              <a:rPr lang="en-US" baseline="0" dirty="0" smtClean="0"/>
              <a:t>e.g. drawing balls from a urn containing a ball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8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</a:p>
          <a:p>
            <a:r>
              <a:rPr lang="en-US" dirty="0" err="1" smtClean="0"/>
              <a:t>subgraph</a:t>
            </a:r>
            <a:r>
              <a:rPr lang="en-US" baseline="0" dirty="0" smtClean="0"/>
              <a:t>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9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 tutorial uses only the network and tabular representations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graphical and tensor notation, the supplementary</a:t>
            </a:r>
            <a:r>
              <a:rPr lang="en-US" baseline="0" dirty="0" smtClean="0"/>
              <a:t> presentation has worked-out examples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Constraints on </a:t>
            </a:r>
            <a:r>
              <a:rPr lang="en-US" dirty="0" err="1" smtClean="0"/>
              <a:t>functor</a:t>
            </a:r>
            <a:r>
              <a:rPr lang="en-US" dirty="0" smtClean="0"/>
              <a:t> types can, and typically are, exploited in specific representations of relational data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example,</a:t>
            </a:r>
            <a:r>
              <a:rPr lang="en-US" baseline="0" dirty="0" smtClean="0"/>
              <a:t> functional or many-one relationships, see supplementary presentation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6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ActsIn</a:t>
            </a:r>
            <a:r>
              <a:rPr lang="en-US" baseline="0" dirty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relational.fit.cvut.cz</a:t>
            </a:r>
            <a:r>
              <a:rPr lang="en-US" dirty="0" smtClean="0"/>
              <a:t>/</a:t>
            </a:r>
          </a:p>
          <a:p>
            <a:r>
              <a:rPr lang="en-US" dirty="0" smtClean="0"/>
              <a:t>show actual log-in on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9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point: because the salary of an actor in</a:t>
            </a:r>
            <a:r>
              <a:rPr lang="en-US" baseline="0" dirty="0" smtClean="0"/>
              <a:t> one movie is correlated with her salary in the next</a:t>
            </a:r>
          </a:p>
          <a:p>
            <a:r>
              <a:rPr lang="en-US" baseline="0" dirty="0" smtClean="0"/>
              <a:t>Second point: because the salary of an actor in a movie is correlated with the salary of actors in the same movie (e.g. low budget vs. high budget movie)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9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After Connecting With MySQL 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logical formalism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supplement shows how to translate function-based representation into other representations, for visualization, intuition,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 smtClean="0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 smtClean="0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 smtClean="0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 smtClean="0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 smtClean="0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 smtClean="0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 smtClean="0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 smtClean="0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 smtClean="0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 smtClean="0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 smtClean="0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 smtClean="0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lational.fit.cvut.cz/" TargetMode="External"/><Relationship Id="rId4" Type="http://schemas.openxmlformats.org/officeDocument/2006/relationships/hyperlink" Target="http://arxiv.org/abs/1511.0308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 Representations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r>
              <a:rPr lang="en-US" dirty="0" smtClean="0"/>
              <a:t>Tutorial on 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 = Movies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45408" y="2665614"/>
            <a:ext cx="1445310" cy="1779643"/>
            <a:chOff x="446243" y="4636067"/>
            <a:chExt cx="1445310" cy="1779643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6015600"/>
              <a:ext cx="1434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Fargo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3" name="Picture 12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3" y="4636067"/>
              <a:ext cx="907736" cy="1361604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826417" y="2724490"/>
            <a:ext cx="1277142" cy="1720767"/>
            <a:chOff x="2309183" y="4694943"/>
            <a:chExt cx="1277142" cy="1720767"/>
          </a:xfrm>
        </p:grpSpPr>
        <p:sp>
          <p:nvSpPr>
            <p:cNvPr id="16" name="TextBox 15"/>
            <p:cNvSpPr txBox="1"/>
            <p:nvPr/>
          </p:nvSpPr>
          <p:spPr>
            <a:xfrm>
              <a:off x="2309183" y="6015600"/>
              <a:ext cx="1277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Kill Bill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7" name="Picture 16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9" y="4694943"/>
              <a:ext cx="796960" cy="1243853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4766653" y="1636909"/>
            <a:ext cx="1135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365" y="1617808"/>
            <a:ext cx="86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0" name="Straight Arrow Connector 19"/>
          <p:cNvCxnSpPr>
            <a:stCxn id="13" idx="0"/>
            <a:endCxn id="33" idx="2"/>
          </p:cNvCxnSpPr>
          <p:nvPr/>
        </p:nvCxnSpPr>
        <p:spPr>
          <a:xfrm flipH="1" flipV="1">
            <a:off x="1689659" y="2017918"/>
            <a:ext cx="9617" cy="647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0"/>
          </p:cNvCxnSpPr>
          <p:nvPr/>
        </p:nvCxnSpPr>
        <p:spPr>
          <a:xfrm flipH="1" flipV="1">
            <a:off x="5260517" y="2035514"/>
            <a:ext cx="4786" cy="688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0764" y="2121647"/>
            <a:ext cx="100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764" y="4477586"/>
            <a:ext cx="1113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90610" y="5265943"/>
            <a:ext cx="75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60929" y="4414479"/>
            <a:ext cx="1" cy="8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275665" y="4414479"/>
            <a:ext cx="4787" cy="8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9812" y="5265943"/>
            <a:ext cx="76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671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4097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Actors + Movies</a:t>
            </a:r>
            <a:endParaRPr lang="en-US" dirty="0"/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09" y="4878862"/>
            <a:ext cx="907736" cy="1361604"/>
          </a:xfrm>
          <a:prstGeom prst="rect">
            <a:avLst/>
          </a:prstGeom>
        </p:spPr>
      </p:pic>
      <p:pic>
        <p:nvPicPr>
          <p:cNvPr id="17" name="Picture 1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59" y="4995045"/>
            <a:ext cx="796960" cy="1243853"/>
          </a:xfrm>
          <a:prstGeom prst="rect">
            <a:avLst/>
          </a:prstGeom>
        </p:spPr>
      </p:pic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1" y="2006891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37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18" y="200689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1" y="2030797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3342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3335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Straight Arrow Connector 4"/>
          <p:cNvCxnSpPr>
            <a:stCxn id="24" idx="2"/>
          </p:cNvCxnSpPr>
          <p:nvPr/>
        </p:nvCxnSpPr>
        <p:spPr>
          <a:xfrm>
            <a:off x="2645691" y="3260456"/>
            <a:ext cx="0" cy="775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0"/>
            <a:endCxn id="2" idx="2"/>
          </p:cNvCxnSpPr>
          <p:nvPr/>
        </p:nvCxnSpPr>
        <p:spPr>
          <a:xfrm flipV="1">
            <a:off x="1953277" y="4414055"/>
            <a:ext cx="726007" cy="4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" idx="2"/>
          </p:cNvCxnSpPr>
          <p:nvPr/>
        </p:nvCxnSpPr>
        <p:spPr>
          <a:xfrm>
            <a:off x="4789768" y="3251491"/>
            <a:ext cx="0" cy="75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0"/>
            <a:endCxn id="40" idx="2"/>
          </p:cNvCxnSpPr>
          <p:nvPr/>
        </p:nvCxnSpPr>
        <p:spPr>
          <a:xfrm flipH="1" flipV="1">
            <a:off x="4819277" y="4414055"/>
            <a:ext cx="1148262" cy="5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3" idx="0"/>
          </p:cNvCxnSpPr>
          <p:nvPr/>
        </p:nvCxnSpPr>
        <p:spPr>
          <a:xfrm>
            <a:off x="6650713" y="3227585"/>
            <a:ext cx="0" cy="786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54771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5" name="Straight Arrow Connector 44"/>
          <p:cNvCxnSpPr>
            <a:stCxn id="17" idx="0"/>
            <a:endCxn id="43" idx="2"/>
          </p:cNvCxnSpPr>
          <p:nvPr/>
        </p:nvCxnSpPr>
        <p:spPr>
          <a:xfrm flipV="1">
            <a:off x="5967539" y="4414055"/>
            <a:ext cx="683174" cy="5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9786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4" name="Straight Arrow Connector 53"/>
          <p:cNvCxnSpPr>
            <a:stCxn id="13" idx="0"/>
            <a:endCxn id="46" idx="2"/>
          </p:cNvCxnSpPr>
          <p:nvPr/>
        </p:nvCxnSpPr>
        <p:spPr>
          <a:xfrm flipH="1" flipV="1">
            <a:off x="1155728" y="4414055"/>
            <a:ext cx="797549" cy="4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135529" y="3251491"/>
            <a:ext cx="2" cy="784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70664" y="4542114"/>
            <a:ext cx="105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676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6" y="106184"/>
            <a:ext cx="7772400" cy="1143000"/>
          </a:xfrm>
        </p:spPr>
        <p:txBody>
          <a:bodyPr/>
          <a:lstStyle/>
          <a:p>
            <a:r>
              <a:rPr lang="en-US" dirty="0" smtClean="0"/>
              <a:t>IID </a:t>
            </a:r>
            <a:r>
              <a:rPr lang="en-US" dirty="0"/>
              <a:t>D</a:t>
            </a:r>
            <a:r>
              <a:rPr lang="en-US" dirty="0" smtClean="0"/>
              <a:t>ata vs.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6676"/>
            <a:ext cx="8459537" cy="2663536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/>
              <a:t>Traditional Data Matrix: every </a:t>
            </a:r>
            <a:r>
              <a:rPr lang="en-US" sz="2800" dirty="0" err="1"/>
              <a:t>functor</a:t>
            </a:r>
            <a:r>
              <a:rPr lang="en-US" sz="2800" dirty="0"/>
              <a:t> is </a:t>
            </a:r>
            <a:r>
              <a:rPr lang="en-US" sz="2800" dirty="0" smtClean="0"/>
              <a:t>unary: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takes exactly one individual as </a:t>
            </a:r>
            <a:r>
              <a:rPr lang="en-US" sz="2800" dirty="0" smtClean="0"/>
              <a:t>argument (Nickel et al. 2016)</a:t>
            </a:r>
            <a:endParaRPr lang="en-US" sz="2800" dirty="0"/>
          </a:p>
          <a:p>
            <a:pPr marL="285750" indent="-285750"/>
            <a:r>
              <a:rPr lang="en-US" sz="2800" dirty="0" smtClean="0"/>
              <a:t>Structured </a:t>
            </a:r>
            <a:r>
              <a:rPr lang="en-US" sz="2800" dirty="0"/>
              <a:t>Data: functors assign values to &gt;1 </a:t>
            </a:r>
            <a:r>
              <a:rPr lang="en-US" sz="2800" dirty="0" smtClean="0"/>
              <a:t>individual</a:t>
            </a:r>
          </a:p>
          <a:p>
            <a:pPr marL="285750" indent="-285750"/>
            <a:r>
              <a:rPr lang="en-US" sz="2800" dirty="0" smtClean="0"/>
              <a:t>Relational Data: Structured Data with Boolean functors for classes and relationships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41294" y="3628358"/>
            <a:ext cx="5752353" cy="2390588"/>
            <a:chOff x="941294" y="4229918"/>
            <a:chExt cx="5752353" cy="2390588"/>
          </a:xfrm>
        </p:grpSpPr>
        <p:sp>
          <p:nvSpPr>
            <p:cNvPr id="11" name="TextBox 10"/>
            <p:cNvSpPr txBox="1"/>
            <p:nvPr/>
          </p:nvSpPr>
          <p:spPr>
            <a:xfrm>
              <a:off x="2406317" y="5558110"/>
              <a:ext cx="3355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single-table data = unary functors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23880" y="4388498"/>
              <a:ext cx="2002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Structured Data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88233" y="4930575"/>
              <a:ext cx="1897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Data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271059" y="5333992"/>
              <a:ext cx="3490730" cy="8068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Oval 14"/>
            <p:cNvSpPr/>
            <p:nvPr/>
          </p:nvSpPr>
          <p:spPr>
            <a:xfrm>
              <a:off x="1643528" y="4885757"/>
              <a:ext cx="4572787" cy="144929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Oval 15"/>
            <p:cNvSpPr/>
            <p:nvPr/>
          </p:nvSpPr>
          <p:spPr>
            <a:xfrm>
              <a:off x="941294" y="4229918"/>
              <a:ext cx="5752353" cy="239058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5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Nickel, M.; Murphy, K.; </a:t>
            </a:r>
            <a:r>
              <a:rPr lang="en-US" dirty="0" err="1" smtClean="0"/>
              <a:t>Tresp</a:t>
            </a:r>
            <a:r>
              <a:rPr lang="en-US" dirty="0" smtClean="0"/>
              <a:t>, V. &amp; </a:t>
            </a:r>
            <a:r>
              <a:rPr lang="en-US" dirty="0" err="1" smtClean="0"/>
              <a:t>Gabrilovich</a:t>
            </a:r>
            <a:r>
              <a:rPr lang="en-US" dirty="0" smtClean="0"/>
              <a:t>, E. (2016), 'A review of relational machine learning for knowledge graphs', Proceedings of the IEEE 104(1), 11--33.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6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241" y="277159"/>
            <a:ext cx="7772400" cy="1143000"/>
          </a:xfrm>
        </p:spPr>
        <p:txBody>
          <a:bodyPr/>
          <a:lstStyle/>
          <a:p>
            <a:r>
              <a:rPr lang="en-US" dirty="0" smtClean="0"/>
              <a:t>The Generalization Principle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306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Relational algorithms should generalize unary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(single-table) algorithms</a:t>
            </a:r>
            <a:br>
              <a:rPr lang="en-US" sz="2800" dirty="0" smtClean="0"/>
            </a:br>
            <a:r>
              <a:rPr lang="en-US" sz="2000" dirty="0" smtClean="0"/>
              <a:t>(van and de </a:t>
            </a:r>
            <a:r>
              <a:rPr lang="en-US" sz="2000" dirty="0" err="1" smtClean="0"/>
              <a:t>Raedt</a:t>
            </a:r>
            <a:r>
              <a:rPr lang="en-US" sz="2000" dirty="0" smtClean="0"/>
              <a:t> 2001, </a:t>
            </a:r>
            <a:r>
              <a:rPr lang="en-US" sz="2000" dirty="0" err="1" smtClean="0"/>
              <a:t>Knobbe</a:t>
            </a:r>
            <a:r>
              <a:rPr lang="en-US" sz="2000" dirty="0" smtClean="0"/>
              <a:t> 2006)</a:t>
            </a:r>
          </a:p>
          <a:p>
            <a:r>
              <a:rPr lang="en-US" sz="2800" dirty="0" smtClean="0"/>
              <a:t>Apply a relational algorithm in the special case where all functors are unary </a:t>
            </a:r>
            <a:br>
              <a:rPr lang="en-US" sz="2800" dirty="0" smtClean="0"/>
            </a:b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same answer as traditional single-table algorithm.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In this tutorial we follow standard machine learning methods as closely as possible</a:t>
            </a:r>
            <a:endParaRPr lang="en-US" sz="2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00221" y="5907713"/>
            <a:ext cx="8083176" cy="762000"/>
          </a:xfrm>
        </p:spPr>
        <p:txBody>
          <a:bodyPr/>
          <a:lstStyle/>
          <a:p>
            <a:pPr algn="l"/>
            <a:r>
              <a:rPr lang="en-US" smtClean="0"/>
              <a:t>van de Laer, W. &amp; de Raedt, L. (2001), How to upgrade propositional learners to first-order logic: A case study’, in  </a:t>
            </a:r>
          </a:p>
          <a:p>
            <a:pPr algn="l"/>
            <a:r>
              <a:rPr lang="en-US" smtClean="0"/>
              <a:t>Relational Data Mining', Springer Verlag.  </a:t>
            </a:r>
          </a:p>
          <a:p>
            <a:pPr algn="l"/>
            <a:r>
              <a:rPr lang="en-US" smtClean="0"/>
              <a:t>Knobbe, A. J. (2006), </a:t>
            </a:r>
            <a:r>
              <a:rPr lang="en-US" i="1" smtClean="0"/>
              <a:t>Multi-relational data mining, Vol. 145, Ios Press.</a:t>
            </a:r>
          </a:p>
          <a:p>
            <a:pPr algn="l"/>
            <a:endParaRPr lang="en-US" smtClean="0"/>
          </a:p>
          <a:p>
            <a:pPr algn="l"/>
            <a:endParaRPr lang="en-US" dirty="0"/>
          </a:p>
        </p:txBody>
      </p:sp>
      <p:pic>
        <p:nvPicPr>
          <p:cNvPr id="5" name="Picture 4" descr="deraed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75" y="918902"/>
            <a:ext cx="1002241" cy="13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6" y="274638"/>
            <a:ext cx="7772400" cy="1143000"/>
          </a:xfrm>
        </p:spPr>
        <p:txBody>
          <a:bodyPr/>
          <a:lstStyle/>
          <a:p>
            <a:r>
              <a:rPr lang="en-US" dirty="0" smtClean="0"/>
              <a:t>Individuals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38506"/>
          </a:xfrm>
        </p:spPr>
        <p:txBody>
          <a:bodyPr/>
          <a:lstStyle/>
          <a:p>
            <a:r>
              <a:rPr lang="en-US" sz="2800" dirty="0" smtClean="0"/>
              <a:t>An individual is discrete and distinguishable from others</a:t>
            </a:r>
          </a:p>
          <a:p>
            <a:r>
              <a:rPr lang="en-US" sz="2800" i="1" dirty="0"/>
              <a:t>Unique </a:t>
            </a:r>
            <a:r>
              <a:rPr lang="en-US" sz="2800" i="1" dirty="0" smtClean="0"/>
              <a:t>constants assumption</a:t>
            </a:r>
            <a:r>
              <a:rPr lang="en-US" sz="2800" dirty="0" smtClean="0"/>
              <a:t>: Each individual has a unique Id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24666"/>
              </p:ext>
            </p:extLst>
          </p:nvPr>
        </p:nvGraphicFramePr>
        <p:xfrm>
          <a:off x="386635" y="3168363"/>
          <a:ext cx="8476091" cy="188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022"/>
                <a:gridCol w="1666700"/>
                <a:gridCol w="1840337"/>
                <a:gridCol w="2195032"/>
              </a:tblGrid>
              <a:tr h="8738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Computer</a:t>
                      </a:r>
                    </a:p>
                    <a:p>
                      <a:r>
                        <a:rPr lang="en-US" sz="2800" dirty="0" smtClean="0"/>
                        <a:t>Science</a:t>
                      </a:r>
                      <a:endParaRPr lang="en-US" sz="2800" dirty="0"/>
                    </a:p>
                  </a:txBody>
                  <a:tcPr/>
                </a:tc>
              </a:tr>
              <a:tr h="8738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Individual, Object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Entity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Instance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(of Class)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635" y="5347369"/>
            <a:ext cx="8300165" cy="839370"/>
          </a:xfrm>
        </p:spPr>
        <p:txBody>
          <a:bodyPr/>
          <a:lstStyle/>
          <a:p>
            <a:r>
              <a:rPr lang="en-US" sz="1600" dirty="0" smtClean="0"/>
              <a:t>Russell, S. (2015). “Unifying logic and probability”. Communications of the ACM, 58(7), 88-97.</a:t>
            </a:r>
          </a:p>
          <a:p>
            <a:r>
              <a:rPr lang="en-US" sz="1600" dirty="0" err="1"/>
              <a:t>Domingos</a:t>
            </a:r>
            <a:r>
              <a:rPr lang="en-US" sz="1600" dirty="0"/>
              <a:t>, P. &amp; </a:t>
            </a:r>
            <a:r>
              <a:rPr lang="en-US" sz="1600" dirty="0" err="1"/>
              <a:t>Lowd</a:t>
            </a:r>
            <a:r>
              <a:rPr lang="en-US" sz="1600" dirty="0"/>
              <a:t>, D. (2009), </a:t>
            </a:r>
            <a:r>
              <a:rPr lang="en-US" sz="1600" i="1" dirty="0"/>
              <a:t>Markov Logic: An Interface Layer for Artificial Intelligence, Morgan and </a:t>
            </a:r>
            <a:r>
              <a:rPr lang="en-US" sz="1600" i="1" dirty="0" smtClean="0"/>
              <a:t>Claypool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390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61" y="274638"/>
            <a:ext cx="7772400" cy="1143000"/>
          </a:xfrm>
        </p:spPr>
        <p:txBody>
          <a:bodyPr/>
          <a:lstStyle/>
          <a:p>
            <a:r>
              <a:rPr lang="en-US" dirty="0" smtClean="0"/>
              <a:t>Collection of Individuals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04938"/>
              </p:ext>
            </p:extLst>
          </p:nvPr>
        </p:nvGraphicFramePr>
        <p:xfrm>
          <a:off x="721236" y="4174712"/>
          <a:ext cx="7693425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24"/>
                <a:gridCol w="2796908"/>
                <a:gridCol w="1891629"/>
                <a:gridCol w="13511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Domain,</a:t>
                      </a:r>
                      <a:r>
                        <a:rPr lang="en-US" sz="2800" baseline="0" dirty="0" smtClean="0"/>
                        <a:t> </a:t>
                      </a:r>
                    </a:p>
                    <a:p>
                      <a:r>
                        <a:rPr lang="en-US" sz="2800" baseline="0" dirty="0" smtClean="0"/>
                        <a:t>Type, Sort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Population, Group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Entity Set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8570" y="1613647"/>
            <a:ext cx="8098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The set of all individuals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Can be finite or infinite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Can consider subsets as well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68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Examples of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59" y="1951608"/>
            <a:ext cx="1275976" cy="64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Users</a:t>
            </a:r>
            <a:br>
              <a:rPr lang="en-US" sz="2400" dirty="0" smtClean="0"/>
            </a:br>
            <a:endParaRPr lang="en-US" sz="24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829836" y="1752121"/>
            <a:ext cx="956236" cy="1707947"/>
            <a:chOff x="612588" y="3948474"/>
            <a:chExt cx="956236" cy="1707947"/>
          </a:xfrm>
        </p:grpSpPr>
        <p:pic>
          <p:nvPicPr>
            <p:cNvPr id="4" name="Picture 3" descr="200387650-0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90" y="3948474"/>
              <a:ext cx="410832" cy="11056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258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user#1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28106" y="1729831"/>
            <a:ext cx="956236" cy="1730237"/>
            <a:chOff x="1810858" y="3926184"/>
            <a:chExt cx="956236" cy="1730237"/>
          </a:xfrm>
        </p:grpSpPr>
        <p:pic>
          <p:nvPicPr>
            <p:cNvPr id="6" name="Picture 5" descr="AA05385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613" y="3926184"/>
              <a:ext cx="788727" cy="11502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1085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user#2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47084" y="1805700"/>
            <a:ext cx="956236" cy="1654368"/>
            <a:chOff x="3009128" y="4002053"/>
            <a:chExt cx="956236" cy="1654368"/>
          </a:xfrm>
        </p:grpSpPr>
        <p:pic>
          <p:nvPicPr>
            <p:cNvPr id="7" name="Picture 6" descr="aa05384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830" y="4002053"/>
              <a:ext cx="358832" cy="99848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0912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user#3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24241" y="1739241"/>
            <a:ext cx="1131406" cy="1720827"/>
            <a:chOff x="3806993" y="3935594"/>
            <a:chExt cx="1131406" cy="1720827"/>
          </a:xfrm>
        </p:grpSpPr>
        <p:pic>
          <p:nvPicPr>
            <p:cNvPr id="5" name="Picture 4" descr="7288453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993" y="3935594"/>
              <a:ext cx="1131406" cy="113140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89457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user#4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29836" y="4636135"/>
            <a:ext cx="4534154" cy="400110"/>
            <a:chOff x="2465294" y="4560046"/>
            <a:chExt cx="4534154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2465294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2014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1861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2015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58428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2016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950259" y="4543783"/>
            <a:ext cx="1275976" cy="640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247605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7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94827"/>
          </a:xfrm>
        </p:spPr>
        <p:txBody>
          <a:bodyPr/>
          <a:lstStyle/>
          <a:p>
            <a:r>
              <a:rPr lang="en-US" sz="2800" dirty="0" smtClean="0"/>
              <a:t>In this tutorial, usually assume a finite set of values </a:t>
            </a:r>
          </a:p>
          <a:p>
            <a:r>
              <a:rPr lang="en-US" dirty="0" smtClean="0"/>
              <a:t>Simplifying assumption: Values are disjoint </a:t>
            </a:r>
            <a:r>
              <a:rPr lang="en-US" smtClean="0"/>
              <a:t>from individuals</a:t>
            </a:r>
            <a:endParaRPr lang="en-US" dirty="0" smtClean="0"/>
          </a:p>
          <a:p>
            <a:r>
              <a:rPr lang="en-US" sz="2800" dirty="0" smtClean="0"/>
              <a:t>Special Values</a:t>
            </a:r>
          </a:p>
          <a:p>
            <a:pPr lvl="1"/>
            <a:r>
              <a:rPr lang="en-US" dirty="0" smtClean="0"/>
              <a:t>T, F Boolean</a:t>
            </a:r>
          </a:p>
          <a:p>
            <a:pPr lvl="1"/>
            <a:r>
              <a:rPr lang="en-US" dirty="0" smtClean="0"/>
              <a:t>n/a not applicable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070095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Poole, D. (2003), First-order probabilistic inference, 'IJCAI’.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3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What are relational data?</a:t>
            </a:r>
          </a:p>
          <a:p>
            <a:r>
              <a:rPr lang="en-US" sz="2800" dirty="0" smtClean="0"/>
              <a:t>Different notations/representations.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RDF</a:t>
            </a:r>
          </a:p>
          <a:p>
            <a:pPr lvl="1"/>
            <a:r>
              <a:rPr lang="en-US" dirty="0" smtClean="0"/>
              <a:t>Matrix/Tensor</a:t>
            </a:r>
          </a:p>
          <a:p>
            <a:r>
              <a:rPr lang="en-US" sz="2800" dirty="0" smtClean="0"/>
              <a:t>Common core: </a:t>
            </a:r>
            <a:r>
              <a:rPr lang="en-US" sz="2800" b="1" dirty="0" smtClean="0"/>
              <a:t>functions</a:t>
            </a:r>
            <a:r>
              <a:rPr lang="en-US" sz="2800" dirty="0" smtClean="0"/>
              <a:t> of multiple arguments.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48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31" y="1600201"/>
            <a:ext cx="8229600" cy="358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 Pop denote the population and V the set of values</a:t>
            </a:r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of </a:t>
            </a:r>
            <a:r>
              <a:rPr lang="en-US" sz="2800" dirty="0" err="1" smtClean="0"/>
              <a:t>arity</a:t>
            </a:r>
            <a:r>
              <a:rPr lang="en-US" sz="2800" dirty="0" smtClean="0"/>
              <a:t> k is a map</a:t>
            </a:r>
            <a:br>
              <a:rPr lang="en-US" sz="2800" dirty="0" smtClean="0"/>
            </a:br>
            <a:r>
              <a:rPr lang="en-US" sz="2800" dirty="0" smtClean="0"/>
              <a:t>f: </a:t>
            </a:r>
            <a:r>
              <a:rPr lang="en-US" sz="2800" dirty="0" err="1" smtClean="0"/>
              <a:t>Pop</a:t>
            </a:r>
            <a:r>
              <a:rPr lang="en-US" sz="2800" baseline="30000" dirty="0" err="1" smtClean="0"/>
              <a:t>k</a:t>
            </a:r>
            <a:r>
              <a:rPr lang="en-US" sz="2800" dirty="0" err="1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>
                <a:sym typeface="Wingdings"/>
              </a:rPr>
              <a:t>V</a:t>
            </a:r>
            <a:endParaRPr lang="en-US" sz="2800" dirty="0" smtClean="0">
              <a:sym typeface="Wingdings"/>
            </a:endParaRPr>
          </a:p>
          <a:p>
            <a:r>
              <a:rPr lang="en-US" sz="2800" dirty="0" smtClean="0">
                <a:sym typeface="Wingdings"/>
              </a:rPr>
              <a:t>A Boolean </a:t>
            </a:r>
            <a:r>
              <a:rPr lang="en-US" sz="2800" dirty="0" err="1" smtClean="0">
                <a:sym typeface="Wingdings"/>
              </a:rPr>
              <a:t>functor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maps to T,F</a:t>
            </a:r>
            <a:br>
              <a:rPr lang="en-US" sz="2800" dirty="0" smtClean="0">
                <a:sym typeface="Wingdings"/>
              </a:rPr>
            </a:br>
            <a:r>
              <a:rPr lang="en-US" sz="2800" dirty="0" smtClean="0">
                <a:sym typeface="Wingdings"/>
              </a:rPr>
              <a:t>f: </a:t>
            </a:r>
            <a:r>
              <a:rPr lang="en-US" sz="2800" dirty="0" err="1" smtClean="0"/>
              <a:t>Pop</a:t>
            </a:r>
            <a:r>
              <a:rPr lang="en-US" sz="2800" baseline="30000" dirty="0" err="1" smtClean="0"/>
              <a:t>k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>{T,F}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99897"/>
              </p:ext>
            </p:extLst>
          </p:nvPr>
        </p:nvGraphicFramePr>
        <p:xfrm>
          <a:off x="573831" y="4423920"/>
          <a:ext cx="7542825" cy="116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275"/>
                <a:gridCol w="2514275"/>
                <a:gridCol w="2514275"/>
              </a:tblGrid>
              <a:tr h="58048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Functor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Statistics</a:t>
                      </a:r>
                      <a:endParaRPr lang="en-US" sz="2400" dirty="0"/>
                    </a:p>
                  </a:txBody>
                  <a:tcPr/>
                </a:tc>
              </a:tr>
              <a:tr h="5804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Boolean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Indicator Variable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5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46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55188"/>
              </p:ext>
            </p:extLst>
          </p:nvPr>
        </p:nvGraphicFramePr>
        <p:xfrm>
          <a:off x="911412" y="2233706"/>
          <a:ext cx="6096000" cy="310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Functor</a:t>
                      </a:r>
                      <a:r>
                        <a:rPr lang="en-US" sz="2800" dirty="0" smtClean="0"/>
                        <a:t>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Arity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ActsIn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running_Time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0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Functors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and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6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7" y="274638"/>
            <a:ext cx="7772400" cy="1143000"/>
          </a:xfrm>
        </p:spPr>
        <p:txBody>
          <a:bodyPr/>
          <a:lstStyle/>
          <a:p>
            <a:r>
              <a:rPr lang="en-US" dirty="0" smtClean="0"/>
              <a:t>Class-Relationship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3631"/>
          </a:xfrm>
        </p:spPr>
        <p:txBody>
          <a:bodyPr/>
          <a:lstStyle/>
          <a:p>
            <a:r>
              <a:rPr lang="en-US" sz="2800" dirty="0" smtClean="0"/>
              <a:t>AKA entity-relationship diagrams</a:t>
            </a:r>
          </a:p>
          <a:p>
            <a:r>
              <a:rPr lang="en-US" sz="2800" dirty="0" smtClean="0"/>
              <a:t>A class-relationship diagram defines a set of functors</a:t>
            </a:r>
            <a:endParaRPr lang="en-US" sz="2800" dirty="0"/>
          </a:p>
        </p:txBody>
      </p:sp>
      <p:pic>
        <p:nvPicPr>
          <p:cNvPr id="4" name="Picture 3" descr="er-moviele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9" y="2643832"/>
            <a:ext cx="8470145" cy="31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ndial-E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7" y="485133"/>
            <a:ext cx="9168581" cy="647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60" y="269794"/>
            <a:ext cx="6195107" cy="719250"/>
          </a:xfrm>
        </p:spPr>
        <p:txBody>
          <a:bodyPr/>
          <a:lstStyle/>
          <a:p>
            <a:r>
              <a:rPr lang="en-US" sz="3600" dirty="0"/>
              <a:t>More Complex Example</a:t>
            </a:r>
          </a:p>
        </p:txBody>
      </p:sp>
    </p:spTree>
    <p:extLst>
      <p:ext uri="{BB962C8B-B14F-4D97-AF65-F5344CB8AC3E}">
        <p14:creationId xmlns:p14="http://schemas.microsoft.com/office/powerpoint/2010/main" val="114076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2" y="274638"/>
            <a:ext cx="7772400" cy="719250"/>
          </a:xfrm>
        </p:spPr>
        <p:txBody>
          <a:bodyPr/>
          <a:lstStyle/>
          <a:p>
            <a:r>
              <a:rPr lang="en-US" dirty="0" smtClean="0"/>
              <a:t>Classes and Their 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812"/>
            <a:ext cx="8229600" cy="1422875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class</a:t>
            </a:r>
            <a:r>
              <a:rPr lang="en-US" sz="2800" dirty="0" smtClean="0"/>
              <a:t>  is a unary Boolean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dirty="0" smtClean="0"/>
              <a:t>An attribute of class C is 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f such that for all individuals a, </a:t>
            </a:r>
            <a:br>
              <a:rPr lang="en-US" sz="2800" dirty="0" smtClean="0"/>
            </a:br>
            <a:r>
              <a:rPr lang="en-US" sz="2800" dirty="0" smtClean="0"/>
              <a:t>if C(a) = F, then f(a) = n/a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94100"/>
              </p:ext>
            </p:extLst>
          </p:nvPr>
        </p:nvGraphicFramePr>
        <p:xfrm>
          <a:off x="4660202" y="2097144"/>
          <a:ext cx="30684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58"/>
                <a:gridCol w="22921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Movie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running_Time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97647" y="4348177"/>
            <a:ext cx="1142626" cy="1637837"/>
            <a:chOff x="597647" y="2241176"/>
            <a:chExt cx="1142626" cy="1637837"/>
          </a:xfrm>
        </p:grpSpPr>
        <p:sp>
          <p:nvSpPr>
            <p:cNvPr id="6" name="TextBox 5"/>
            <p:cNvSpPr txBox="1"/>
            <p:nvPr/>
          </p:nvSpPr>
          <p:spPr>
            <a:xfrm>
              <a:off x="597647" y="2241176"/>
              <a:ext cx="1142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Brad Pitt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7" name="Picture 6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831209" y="4348177"/>
            <a:ext cx="1771314" cy="1646802"/>
            <a:chOff x="1844168" y="2241176"/>
            <a:chExt cx="1771314" cy="1646802"/>
          </a:xfrm>
        </p:grpSpPr>
        <p:sp>
          <p:nvSpPr>
            <p:cNvPr id="9" name="TextBox 8"/>
            <p:cNvSpPr txBox="1"/>
            <p:nvPr/>
          </p:nvSpPr>
          <p:spPr>
            <a:xfrm>
              <a:off x="1844168" y="2241176"/>
              <a:ext cx="17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Steve </a:t>
              </a:r>
              <a:r>
                <a:rPr lang="en-US" sz="2000" dirty="0" err="1" smtClean="0">
                  <a:latin typeface="+mn-lt"/>
                </a:rPr>
                <a:t>Buscemi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0" name="Picture 9" descr="buscemi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2625449"/>
              <a:ext cx="852307" cy="1262529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454582" y="359162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1168960" y="3972549"/>
            <a:ext cx="571313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21923" y="3991997"/>
            <a:ext cx="710809" cy="356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8684" y="6354652"/>
            <a:ext cx="50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n/a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1135531" y="5986014"/>
            <a:ext cx="481089" cy="412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1921922" y="5994979"/>
            <a:ext cx="710810" cy="403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99378" y="3598297"/>
            <a:ext cx="1060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gender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4172" y="6357803"/>
            <a:ext cx="15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running_Time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942002" y="4220127"/>
            <a:ext cx="1445310" cy="1706066"/>
            <a:chOff x="446243" y="4636067"/>
            <a:chExt cx="1445310" cy="1802185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6015600"/>
              <a:ext cx="1434353" cy="422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Fargo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21" name="Picture 20" descr="fargo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3" y="4636067"/>
              <a:ext cx="907736" cy="136160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500430" y="4185727"/>
            <a:ext cx="1060864" cy="1740391"/>
            <a:chOff x="2309183" y="4694943"/>
            <a:chExt cx="1060864" cy="1714909"/>
          </a:xfrm>
        </p:grpSpPr>
        <p:sp>
          <p:nvSpPr>
            <p:cNvPr id="23" name="TextBox 22"/>
            <p:cNvSpPr txBox="1"/>
            <p:nvPr/>
          </p:nvSpPr>
          <p:spPr>
            <a:xfrm>
              <a:off x="2309183" y="6015600"/>
              <a:ext cx="1060864" cy="39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Kill Bill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24" name="Picture 23" descr="kill-bill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9" y="4694943"/>
              <a:ext cx="796960" cy="1243853"/>
            </a:xfrm>
            <a:prstGeom prst="rect">
              <a:avLst/>
            </a:prstGeom>
          </p:spPr>
        </p:pic>
      </p:grpSp>
      <p:cxnSp>
        <p:nvCxnSpPr>
          <p:cNvPr id="25" name="Straight Arrow Connector 24"/>
          <p:cNvCxnSpPr/>
          <p:nvPr/>
        </p:nvCxnSpPr>
        <p:spPr>
          <a:xfrm>
            <a:off x="5371317" y="5875717"/>
            <a:ext cx="0" cy="393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7256" y="3591625"/>
            <a:ext cx="52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7" name="Straight Arrow Connector 26"/>
          <p:cNvCxnSpPr>
            <a:stCxn id="21" idx="0"/>
          </p:cNvCxnSpPr>
          <p:nvPr/>
        </p:nvCxnSpPr>
        <p:spPr>
          <a:xfrm flipV="1">
            <a:off x="5395870" y="3955835"/>
            <a:ext cx="826299" cy="26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692362" y="3953714"/>
            <a:ext cx="1211480" cy="193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60469" y="6354652"/>
            <a:ext cx="8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98 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1190" y="6354652"/>
            <a:ext cx="111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111 min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03842" y="5875717"/>
            <a:ext cx="0" cy="393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84740"/>
          </a:xfrm>
        </p:spPr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70" y="922438"/>
            <a:ext cx="8058033" cy="1454459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relationship</a:t>
            </a:r>
            <a:r>
              <a:rPr lang="en-US" sz="2400" dirty="0" smtClean="0"/>
              <a:t> is a Boolean </a:t>
            </a:r>
            <a:r>
              <a:rPr lang="en-US" sz="2400" dirty="0" err="1" smtClean="0"/>
              <a:t>functor</a:t>
            </a:r>
            <a:r>
              <a:rPr lang="en-US" sz="2400" dirty="0" smtClean="0"/>
              <a:t> of </a:t>
            </a:r>
            <a:r>
              <a:rPr lang="en-US" sz="2400" dirty="0" err="1" smtClean="0"/>
              <a:t>arity</a:t>
            </a:r>
            <a:r>
              <a:rPr lang="en-US" sz="2400" dirty="0" smtClean="0"/>
              <a:t> &gt; 1</a:t>
            </a:r>
          </a:p>
          <a:p>
            <a:r>
              <a:rPr lang="en-US" sz="2400" dirty="0" smtClean="0"/>
              <a:t>An </a:t>
            </a:r>
            <a:r>
              <a:rPr lang="en-US" sz="2400" b="1" dirty="0" smtClean="0"/>
              <a:t>attribute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k-</a:t>
            </a:r>
            <a:r>
              <a:rPr lang="en-US" sz="2400" dirty="0" err="1" smtClean="0"/>
              <a:t>ary</a:t>
            </a:r>
            <a:r>
              <a:rPr lang="en-US" sz="2400" dirty="0" smtClean="0"/>
              <a:t> relationship R </a:t>
            </a:r>
            <a:r>
              <a:rPr lang="en-US" sz="2400" dirty="0"/>
              <a:t>is a </a:t>
            </a:r>
            <a:r>
              <a:rPr lang="en-US" sz="2400" dirty="0" smtClean="0"/>
              <a:t>k-</a:t>
            </a:r>
            <a:r>
              <a:rPr lang="en-US" sz="2400" dirty="0" err="1" smtClean="0"/>
              <a:t>ary</a:t>
            </a:r>
            <a:r>
              <a:rPr lang="en-US" sz="2400" dirty="0" smtClean="0"/>
              <a:t> </a:t>
            </a:r>
            <a:r>
              <a:rPr lang="en-US" sz="2400" dirty="0" err="1" smtClean="0"/>
              <a:t>functor</a:t>
            </a:r>
            <a:r>
              <a:rPr lang="en-US" sz="2400" dirty="0" smtClean="0"/>
              <a:t> f such that </a:t>
            </a:r>
            <a:r>
              <a:rPr lang="en-US" sz="2400" dirty="0"/>
              <a:t>for all </a:t>
            </a:r>
            <a:r>
              <a:rPr lang="en-US" sz="2400" dirty="0" smtClean="0"/>
              <a:t>k-tuples of individuals </a:t>
            </a:r>
            <a:r>
              <a:rPr lang="en-US" sz="2400" b="1" dirty="0"/>
              <a:t>a</a:t>
            </a:r>
            <a:r>
              <a:rPr lang="en-US" sz="2400" dirty="0"/>
              <a:t>, if </a:t>
            </a:r>
            <a:r>
              <a:rPr lang="en-US" sz="2400" dirty="0" smtClean="0"/>
              <a:t>R(</a:t>
            </a:r>
            <a:r>
              <a:rPr lang="en-US" sz="2400" b="1" dirty="0"/>
              <a:t>a</a:t>
            </a:r>
            <a:r>
              <a:rPr lang="en-US" sz="2400" dirty="0"/>
              <a:t>) = F, then f(</a:t>
            </a:r>
            <a:r>
              <a:rPr lang="en-US" sz="2400" b="1" dirty="0"/>
              <a:t>a</a:t>
            </a:r>
            <a:r>
              <a:rPr lang="en-US" sz="2400" dirty="0"/>
              <a:t>) = n/</a:t>
            </a:r>
            <a:r>
              <a:rPr lang="en-US" sz="2400" dirty="0" smtClean="0"/>
              <a:t>a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09" y="5341296"/>
            <a:ext cx="907736" cy="1361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1203" y="4527808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" name="Straight Arrow Connector 5"/>
          <p:cNvCxnSpPr>
            <a:stCxn id="4" idx="0"/>
            <a:endCxn id="5" idx="2"/>
          </p:cNvCxnSpPr>
          <p:nvPr/>
        </p:nvCxnSpPr>
        <p:spPr>
          <a:xfrm flipV="1">
            <a:off x="1953277" y="4927918"/>
            <a:ext cx="453868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9376" y="4527808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" name="Straight Arrow Connector 7"/>
          <p:cNvCxnSpPr>
            <a:stCxn id="4" idx="0"/>
            <a:endCxn id="7" idx="2"/>
          </p:cNvCxnSpPr>
          <p:nvPr/>
        </p:nvCxnSpPr>
        <p:spPr>
          <a:xfrm flipH="1" flipV="1">
            <a:off x="1285318" y="4927918"/>
            <a:ext cx="66795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921735" y="3365324"/>
            <a:ext cx="1729626" cy="1247209"/>
            <a:chOff x="921735" y="3365324"/>
            <a:chExt cx="1729626" cy="1247209"/>
          </a:xfrm>
        </p:grpSpPr>
        <p:pic>
          <p:nvPicPr>
            <p:cNvPr id="10" name="Picture 9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35" y="3371805"/>
              <a:ext cx="627295" cy="899890"/>
            </a:xfrm>
            <a:prstGeom prst="rect">
              <a:avLst/>
            </a:prstGeom>
          </p:spPr>
        </p:pic>
        <p:pic>
          <p:nvPicPr>
            <p:cNvPr id="11" name="Picture 10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029" y="3365324"/>
              <a:ext cx="628332" cy="912853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241715" y="4341046"/>
              <a:ext cx="0" cy="271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235381" y="4316608"/>
              <a:ext cx="1" cy="27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861537" y="4564411"/>
            <a:ext cx="105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5" name="Picture 14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49" y="5340631"/>
            <a:ext cx="907736" cy="13616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77130" y="4527143"/>
            <a:ext cx="123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$500,000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>
            <a:stCxn id="15" idx="0"/>
            <a:endCxn id="16" idx="2"/>
          </p:cNvCxnSpPr>
          <p:nvPr/>
        </p:nvCxnSpPr>
        <p:spPr>
          <a:xfrm flipV="1">
            <a:off x="6109917" y="4927253"/>
            <a:ext cx="58717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6016" y="4527143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5" idx="0"/>
            <a:endCxn id="18" idx="2"/>
          </p:cNvCxnSpPr>
          <p:nvPr/>
        </p:nvCxnSpPr>
        <p:spPr>
          <a:xfrm flipH="1" flipV="1">
            <a:off x="5441958" y="4927253"/>
            <a:ext cx="66795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07774" y="4527808"/>
            <a:ext cx="88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72481"/>
              </p:ext>
            </p:extLst>
          </p:nvPr>
        </p:nvGraphicFramePr>
        <p:xfrm>
          <a:off x="1051983" y="2376897"/>
          <a:ext cx="473431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028"/>
                <a:gridCol w="299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Relationship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ActsIn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salary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017737" y="3382646"/>
            <a:ext cx="1729626" cy="1247209"/>
            <a:chOff x="921735" y="3365324"/>
            <a:chExt cx="1729626" cy="1247209"/>
          </a:xfrm>
        </p:grpSpPr>
        <p:pic>
          <p:nvPicPr>
            <p:cNvPr id="31" name="Picture 30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35" y="3371805"/>
              <a:ext cx="627295" cy="899890"/>
            </a:xfrm>
            <a:prstGeom prst="rect">
              <a:avLst/>
            </a:prstGeom>
          </p:spPr>
        </p:pic>
        <p:pic>
          <p:nvPicPr>
            <p:cNvPr id="32" name="Picture 31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029" y="3365324"/>
              <a:ext cx="628332" cy="912853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2241715" y="4341046"/>
              <a:ext cx="0" cy="271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1235381" y="4316608"/>
              <a:ext cx="1" cy="27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59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0" y="274638"/>
            <a:ext cx="822227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for Relational </a:t>
            </a:r>
            <a:r>
              <a:rPr lang="en-US" dirty="0" err="1" smtClean="0"/>
              <a:t>Functor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2824" y="1875870"/>
            <a:ext cx="137458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Arity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6988" y="3044270"/>
            <a:ext cx="1550894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Values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637" y="3044270"/>
            <a:ext cx="164352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Values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12" y="4437529"/>
            <a:ext cx="10583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4352" y="4437529"/>
            <a:ext cx="14343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Attribute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8225" y="4407646"/>
            <a:ext cx="14343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Attribute</a:t>
            </a:r>
            <a:endParaRPr lang="en-US" sz="2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0348" y="4410634"/>
            <a:ext cx="19737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Relationship</a:t>
            </a:r>
            <a:endParaRPr lang="en-US" sz="2400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7" idx="3"/>
            <a:endCxn id="8" idx="0"/>
          </p:cNvCxnSpPr>
          <p:nvPr/>
        </p:nvCxnSpPr>
        <p:spPr>
          <a:xfrm flipH="1">
            <a:off x="2302435" y="2429987"/>
            <a:ext cx="991693" cy="61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</p:cNvCxnSpPr>
          <p:nvPr/>
        </p:nvCxnSpPr>
        <p:spPr>
          <a:xfrm>
            <a:off x="4266108" y="2429987"/>
            <a:ext cx="1590833" cy="61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1329765" y="3693458"/>
            <a:ext cx="972670" cy="71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2302435" y="3693458"/>
            <a:ext cx="1119094" cy="744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5587233" y="3693458"/>
            <a:ext cx="407168" cy="71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4"/>
            <a:endCxn id="12" idx="0"/>
          </p:cNvCxnSpPr>
          <p:nvPr/>
        </p:nvCxnSpPr>
        <p:spPr>
          <a:xfrm>
            <a:off x="5994401" y="3693458"/>
            <a:ext cx="1521001" cy="71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1294" y="2415046"/>
            <a:ext cx="6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=1</a:t>
            </a:r>
            <a:endParaRPr lang="en-US" sz="20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3292" y="2415046"/>
            <a:ext cx="6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&gt;</a:t>
            </a:r>
            <a:r>
              <a:rPr lang="en-US" sz="2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258" y="3726327"/>
            <a:ext cx="11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</a:t>
            </a:r>
            <a:endParaRPr lang="en-US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2705" y="3591858"/>
            <a:ext cx="113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 Boolean</a:t>
            </a:r>
            <a:endParaRPr lang="en-US" sz="20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5814" y="3726327"/>
            <a:ext cx="11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</a:t>
            </a:r>
            <a:endParaRPr lang="en-US" sz="20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165" y="3412566"/>
            <a:ext cx="113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 Boolean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46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Worlds and Samples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2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89" y="274638"/>
            <a:ext cx="7772400" cy="1143000"/>
          </a:xfrm>
        </p:spPr>
        <p:txBody>
          <a:bodyPr/>
          <a:lstStyle/>
          <a:p>
            <a:r>
              <a:rPr lang="en-US" dirty="0" smtClean="0"/>
              <a:t>Possible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02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b="1" dirty="0" smtClean="0"/>
              <a:t>possible world </a:t>
            </a:r>
            <a:r>
              <a:rPr lang="en-US" sz="3200" dirty="0" smtClean="0"/>
              <a:t>for a set of functors specifies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 population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 value of each </a:t>
            </a:r>
            <a:r>
              <a:rPr lang="en-US" sz="3200" dirty="0" err="1" smtClean="0"/>
              <a:t>functor</a:t>
            </a:r>
            <a:r>
              <a:rPr lang="en-US" sz="3200" dirty="0" smtClean="0"/>
              <a:t> for each argument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41879"/>
              </p:ext>
            </p:extLst>
          </p:nvPr>
        </p:nvGraphicFramePr>
        <p:xfrm>
          <a:off x="457200" y="3771763"/>
          <a:ext cx="7433659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05"/>
                <a:gridCol w="2396677"/>
                <a:gridCol w="23966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relational structure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interpretation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 instance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89" y="6027036"/>
            <a:ext cx="665641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Russell, S. (2015). “Unifying logic and probability”. Communications of the ACM, 58(7), 88-97.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Prague Relational Learning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Sample tutorial databases are available in the </a:t>
            </a:r>
            <a:r>
              <a:rPr lang="en-US" sz="2800" dirty="0" smtClean="0">
                <a:hlinkClick r:id="rId3"/>
              </a:rPr>
              <a:t>Repository</a:t>
            </a:r>
            <a:endParaRPr lang="en-US" sz="2800" dirty="0" smtClean="0"/>
          </a:p>
          <a:p>
            <a:r>
              <a:rPr lang="en-US" sz="2800" dirty="0" smtClean="0"/>
              <a:t>Can search for different dataset properties.</a:t>
            </a:r>
          </a:p>
          <a:p>
            <a:r>
              <a:rPr lang="en-US" sz="2800" dirty="0" smtClean="0"/>
              <a:t>Write-up and connection details are </a:t>
            </a:r>
            <a:r>
              <a:rPr lang="en-US" sz="2800" dirty="0" smtClean="0">
                <a:hlinkClick r:id="rId4"/>
              </a:rPr>
              <a:t>available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://arxiv.org/abs/</a:t>
            </a:r>
            <a:r>
              <a:rPr lang="en-US" sz="2800" dirty="0" smtClean="0">
                <a:hlinkClick r:id="rId4"/>
              </a:rPr>
              <a:t>1511.03086</a:t>
            </a:r>
            <a:endParaRPr lang="en-US" sz="2800" dirty="0" smtClean="0"/>
          </a:p>
          <a:p>
            <a:pPr lvl="1"/>
            <a:r>
              <a:rPr lang="en-US" dirty="0"/>
              <a:t>Host = </a:t>
            </a:r>
            <a:r>
              <a:rPr lang="en-US" dirty="0" err="1" smtClean="0"/>
              <a:t>relational.fit.cvut.cz</a:t>
            </a:r>
            <a:endParaRPr lang="en-US" dirty="0" smtClean="0"/>
          </a:p>
          <a:p>
            <a:pPr lvl="1"/>
            <a:r>
              <a:rPr lang="en-US" dirty="0" smtClean="0"/>
              <a:t>Username = guest</a:t>
            </a:r>
          </a:p>
          <a:p>
            <a:pPr lvl="1"/>
            <a:r>
              <a:rPr lang="en-US" dirty="0" smtClean="0"/>
              <a:t>Password = relational</a:t>
            </a:r>
          </a:p>
          <a:p>
            <a:pPr lvl="1"/>
            <a:r>
              <a:rPr lang="en-US" dirty="0" smtClean="0"/>
              <a:t>Port = 3306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3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Possible World Toy Example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095642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095642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40242"/>
            <a:ext cx="231995" cy="400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61039" y="3340242"/>
            <a:ext cx="242151" cy="448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65751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  <a:endCxn id="55" idx="2"/>
          </p:cNvCxnSpPr>
          <p:nvPr/>
        </p:nvCxnSpPr>
        <p:spPr>
          <a:xfrm flipV="1">
            <a:off x="4709678" y="4448423"/>
            <a:ext cx="42480" cy="10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40242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22413" y="3308424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863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04841" y="5843215"/>
            <a:ext cx="208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6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possible world is equivalent to a heterogeneous network where</a:t>
            </a:r>
          </a:p>
          <a:p>
            <a:pPr lvl="1"/>
            <a:r>
              <a:rPr lang="en-US" dirty="0" smtClean="0"/>
              <a:t>the nodes are individuals</a:t>
            </a:r>
          </a:p>
          <a:p>
            <a:pPr lvl="2"/>
            <a:r>
              <a:rPr lang="en-US" dirty="0" smtClean="0"/>
              <a:t>we have multiple types of nodes</a:t>
            </a:r>
          </a:p>
          <a:p>
            <a:pPr lvl="2"/>
            <a:r>
              <a:rPr lang="en-US" dirty="0" smtClean="0"/>
              <a:t>nodes are labelled with the attributes of the individual</a:t>
            </a:r>
          </a:p>
          <a:p>
            <a:pPr lvl="1"/>
            <a:r>
              <a:rPr lang="en-US" dirty="0" smtClean="0"/>
              <a:t>the links represent existing relationships (true functors)</a:t>
            </a:r>
          </a:p>
          <a:p>
            <a:pPr lvl="2"/>
            <a:r>
              <a:rPr lang="en-US" dirty="0" smtClean="0"/>
              <a:t>we have multiple types of links</a:t>
            </a:r>
          </a:p>
          <a:p>
            <a:pPr lvl="2"/>
            <a:r>
              <a:rPr lang="en-US" dirty="0" smtClean="0"/>
              <a:t>links are labelled with the attributes of the link</a:t>
            </a:r>
          </a:p>
          <a:p>
            <a:r>
              <a:rPr lang="en-US" dirty="0" smtClean="0"/>
              <a:t>If some functors have </a:t>
            </a:r>
            <a:r>
              <a:rPr lang="en-US" dirty="0" err="1" smtClean="0"/>
              <a:t>arity</a:t>
            </a:r>
            <a:r>
              <a:rPr lang="en-US" dirty="0" smtClean="0"/>
              <a:t> &gt; 2, need </a:t>
            </a:r>
            <a:r>
              <a:rPr lang="en-US" dirty="0" err="1" smtClean="0"/>
              <a:t>hyperedges</a:t>
            </a:r>
            <a:endParaRPr lang="en-US" dirty="0" smtClean="0"/>
          </a:p>
          <a:p>
            <a:r>
              <a:rPr lang="en-US" dirty="0" smtClean="0"/>
              <a:t>This is known as the </a:t>
            </a:r>
            <a:r>
              <a:rPr lang="en-US" dirty="0" err="1" smtClean="0"/>
              <a:t>Gaifman</a:t>
            </a:r>
            <a:r>
              <a:rPr lang="en-US" dirty="0" smtClean="0"/>
              <a:t> graph of a first-order relational structure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774912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Russell, S. &amp; </a:t>
            </a:r>
            <a:r>
              <a:rPr lang="en-US" dirty="0" err="1"/>
              <a:t>Norvig</a:t>
            </a:r>
            <a:r>
              <a:rPr lang="en-US" dirty="0"/>
              <a:t>, P. (2010), Artificial Intelligence: A Modern Approach,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240619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835" y="17097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Network View: The </a:t>
            </a:r>
            <a:r>
              <a:rPr lang="en-US" dirty="0" err="1" smtClean="0"/>
              <a:t>Gaifman</a:t>
            </a:r>
            <a:r>
              <a:rPr lang="en-US" dirty="0" smtClean="0"/>
              <a:t> Graph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42259" y="1387756"/>
            <a:ext cx="7777860" cy="4921754"/>
            <a:chOff x="442259" y="1387756"/>
            <a:chExt cx="7777860" cy="4921754"/>
          </a:xfrm>
        </p:grpSpPr>
        <p:pic>
          <p:nvPicPr>
            <p:cNvPr id="13" name="Picture 12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4255367"/>
              <a:ext cx="907736" cy="1361604"/>
            </a:xfrm>
            <a:prstGeom prst="rect">
              <a:avLst/>
            </a:prstGeom>
          </p:spPr>
        </p:pic>
        <p:pic>
          <p:nvPicPr>
            <p:cNvPr id="17" name="Picture 16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059" y="4314243"/>
              <a:ext cx="796960" cy="1243853"/>
            </a:xfrm>
            <a:prstGeom prst="rect">
              <a:avLst/>
            </a:prstGeom>
          </p:spPr>
        </p:pic>
        <p:pic>
          <p:nvPicPr>
            <p:cNvPr id="21" name="Picture 20" descr="pitt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006891"/>
              <a:ext cx="850900" cy="1244600"/>
            </a:xfrm>
            <a:prstGeom prst="rect">
              <a:avLst/>
            </a:prstGeom>
          </p:spPr>
        </p:pic>
        <p:pic>
          <p:nvPicPr>
            <p:cNvPr id="24" name="Picture 23" descr="buscemi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1997927"/>
              <a:ext cx="852307" cy="1262529"/>
            </a:xfrm>
            <a:prstGeom prst="rect">
              <a:avLst/>
            </a:prstGeom>
          </p:spPr>
        </p:pic>
        <p:pic>
          <p:nvPicPr>
            <p:cNvPr id="29" name="Picture 28" descr="thurman.jpe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318" y="2006891"/>
              <a:ext cx="850900" cy="1244600"/>
            </a:xfrm>
            <a:prstGeom prst="rect">
              <a:avLst/>
            </a:prstGeom>
          </p:spPr>
        </p:pic>
        <p:pic>
          <p:nvPicPr>
            <p:cNvPr id="36" name="Picture 35" descr="lucy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841" y="2030797"/>
              <a:ext cx="807927" cy="1196788"/>
            </a:xfrm>
            <a:prstGeom prst="rect">
              <a:avLst/>
            </a:prstGeom>
          </p:spPr>
        </p:pic>
        <p:cxnSp>
          <p:nvCxnSpPr>
            <p:cNvPr id="6" name="Straight Connector 5"/>
            <p:cNvCxnSpPr>
              <a:stCxn id="24" idx="2"/>
              <a:endCxn id="13" idx="0"/>
            </p:cNvCxnSpPr>
            <p:nvPr/>
          </p:nvCxnSpPr>
          <p:spPr>
            <a:xfrm>
              <a:off x="2645691" y="3260456"/>
              <a:ext cx="27714" cy="9949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9" idx="2"/>
              <a:endCxn id="17" idx="0"/>
            </p:cNvCxnSpPr>
            <p:nvPr/>
          </p:nvCxnSpPr>
          <p:spPr>
            <a:xfrm>
              <a:off x="4789768" y="3251491"/>
              <a:ext cx="1177771" cy="106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6" idx="2"/>
              <a:endCxn id="17" idx="0"/>
            </p:cNvCxnSpPr>
            <p:nvPr/>
          </p:nvCxnSpPr>
          <p:spPr>
            <a:xfrm flipH="1">
              <a:off x="5967539" y="3227585"/>
              <a:ext cx="741266" cy="1086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73405" y="3643948"/>
              <a:ext cx="116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$500,000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93882" y="3643948"/>
              <a:ext cx="147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$5,000,000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75170" y="3643948"/>
              <a:ext cx="1644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$2,000,000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259" y="1387756"/>
              <a:ext cx="16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89747" y="1387756"/>
              <a:ext cx="16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6762" y="1387756"/>
              <a:ext cx="2099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Woman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23777" y="1387756"/>
              <a:ext cx="229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Woman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87178" y="5663179"/>
              <a:ext cx="2069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runtime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98 min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44095" y="5649373"/>
              <a:ext cx="2085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runtime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111 min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50668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0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From Relational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91" y="1580438"/>
            <a:ext cx="8531414" cy="4201327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sample</a:t>
            </a:r>
            <a:r>
              <a:rPr lang="en-US" sz="2800" dirty="0" smtClean="0"/>
              <a:t> specifies </a:t>
            </a:r>
          </a:p>
          <a:p>
            <a:pPr lvl="1"/>
            <a:r>
              <a:rPr lang="en-US" dirty="0" smtClean="0"/>
              <a:t>a set of observed individuals</a:t>
            </a:r>
            <a:endParaRPr lang="en-US" dirty="0"/>
          </a:p>
          <a:p>
            <a:pPr lvl="1"/>
            <a:r>
              <a:rPr lang="en-US" dirty="0" smtClean="0"/>
              <a:t>For each tuple of observed individuals</a:t>
            </a:r>
            <a:r>
              <a:rPr lang="en-US" dirty="0"/>
              <a:t>,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the argument value for each </a:t>
            </a:r>
            <a:r>
              <a:rPr lang="en-US" dirty="0" err="1" smtClean="0"/>
              <a:t>functor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 possible world restricted to observed individuals</a:t>
            </a:r>
          </a:p>
          <a:p>
            <a:r>
              <a:rPr lang="en-US" sz="2800" dirty="0" smtClean="0"/>
              <a:t>As with IID samples, we may have missing data =</a:t>
            </a:r>
            <a:br>
              <a:rPr lang="en-US" sz="2800" dirty="0" smtClean="0"/>
            </a:br>
            <a:r>
              <a:rPr lang="en-US" sz="2800" dirty="0" smtClean="0"/>
              <a:t>missing values for some arguments of a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i="1" dirty="0" smtClean="0"/>
              <a:t>Relational learning</a:t>
            </a:r>
            <a:r>
              <a:rPr lang="en-US" sz="2800" dirty="0" smtClean="0"/>
              <a:t>: given observed values of functions, extrapolate to unobserved values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2743" y="6058239"/>
            <a:ext cx="663890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Xiang, R. &amp; Neville, J. (2011), Relational learning with one network: An asymptotic analysis, in 'Artificial Intelligence and Statistics', pp. 779--788.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Sample</a:t>
            </a:r>
            <a:endParaRPr lang="en-US" dirty="0"/>
          </a:p>
        </p:txBody>
      </p:sp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23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9" y="2006891"/>
            <a:ext cx="850900" cy="1244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9408" y="3740537"/>
            <a:ext cx="913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9429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3377434" y="3251491"/>
            <a:ext cx="231995" cy="489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42069" y="3716790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37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90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61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14" y="4596475"/>
            <a:ext cx="559954" cy="99082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5147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81492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1411230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214466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3334954" y="4372373"/>
            <a:ext cx="0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4034879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3609429" y="325149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1466297" y="3260456"/>
            <a:ext cx="372580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1838877" y="3260456"/>
            <a:ext cx="408535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13317" y="5920910"/>
            <a:ext cx="208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false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1411230" y="5673884"/>
            <a:ext cx="0" cy="286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5148" y="1283969"/>
            <a:ext cx="366329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Observed individuals: Steve </a:t>
            </a:r>
            <a:r>
              <a:rPr lang="en-US" sz="2800" dirty="0" err="1" smtClean="0">
                <a:solidFill>
                  <a:prstClr val="black"/>
                </a:solidFill>
                <a:latin typeface="Perpetua"/>
              </a:rPr>
              <a:t>Buscemi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 and Uma Thurman</a:t>
            </a:r>
          </a:p>
          <a:p>
            <a:pPr marL="285750" lvl="0" indent="-285750"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complete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information for Uma Thurman and Steve 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Buscemi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have not observed Brad Pitt and Lucy Liu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660" y="138775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1131" y="1387756"/>
            <a:ext cx="203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5879" y="588290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34879" y="5587295"/>
            <a:ext cx="0" cy="451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1756" y="688008"/>
            <a:ext cx="7772400" cy="1500450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Representations of Relational Data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468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Formats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5855900"/>
            <a:ext cx="6870886" cy="724015"/>
          </a:xfrm>
        </p:spPr>
        <p:txBody>
          <a:bodyPr/>
          <a:lstStyle/>
          <a:p>
            <a:r>
              <a:rPr lang="en-US" dirty="0" smtClean="0"/>
              <a:t>Sun, Y. &amp; Han, J. (2012), Mining Heterogeneous Information Networks: Principles and Methodologies, Morgan &amp; Claypool Publishers.</a:t>
            </a:r>
            <a:br>
              <a:rPr lang="en-US" dirty="0" smtClean="0"/>
            </a:br>
            <a:r>
              <a:rPr lang="en-US" dirty="0" smtClean="0"/>
              <a:t>Nickel, M.; Murphy, K.; </a:t>
            </a:r>
            <a:r>
              <a:rPr lang="en-US" dirty="0" err="1" smtClean="0"/>
              <a:t>Tresp</a:t>
            </a:r>
            <a:r>
              <a:rPr lang="en-US" dirty="0" smtClean="0"/>
              <a:t>, V. &amp; </a:t>
            </a:r>
            <a:r>
              <a:rPr lang="en-US" dirty="0" err="1" smtClean="0"/>
              <a:t>Gabrilovich</a:t>
            </a:r>
            <a:r>
              <a:rPr lang="en-US" dirty="0" smtClean="0"/>
              <a:t>, E. (2015), 'A Review of Relational Machine Learning for Knowledge Graphs', </a:t>
            </a:r>
            <a:r>
              <a:rPr lang="en-US" i="1" dirty="0" err="1" smtClean="0"/>
              <a:t>ArXiv</a:t>
            </a:r>
            <a:r>
              <a:rPr lang="en-US" i="1" dirty="0" smtClean="0"/>
              <a:t> e-prints 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45105" y="2840161"/>
            <a:ext cx="1369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graphical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9790" y="1748530"/>
            <a:ext cx="245764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Data Format</a:t>
            </a:r>
            <a:endParaRPr lang="en-US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372" y="3822261"/>
            <a:ext cx="241858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Nodes and edges in </a:t>
            </a:r>
            <a:r>
              <a:rPr lang="en-US" sz="2400" b="1" dirty="0" err="1">
                <a:latin typeface="+mn-lt"/>
              </a:rPr>
              <a:t>heterogenous</a:t>
            </a:r>
            <a:r>
              <a:rPr lang="en-US" sz="2400" b="1" dirty="0">
                <a:latin typeface="+mn-lt"/>
              </a:rPr>
              <a:t> network </a:t>
            </a: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Sun and </a:t>
            </a:r>
            <a:r>
              <a:rPr lang="en-US" sz="2400" dirty="0" smtClean="0">
                <a:latin typeface="+mn-lt"/>
              </a:rPr>
              <a:t>Han 2012)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9871" y="4130038"/>
            <a:ext cx="1411946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Database Tables</a:t>
            </a:r>
          </a:p>
          <a:p>
            <a:r>
              <a:rPr lang="en-US" sz="2400" b="1" dirty="0" smtClean="0">
                <a:latin typeface="+mn-lt"/>
              </a:rPr>
              <a:t>SQL</a:t>
            </a:r>
            <a:endParaRPr lang="en-US" sz="2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3684" y="3837650"/>
            <a:ext cx="293527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Logical Facts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Knowledge Graph Triples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Nickel et al. 2015)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Atoms/Literals</a:t>
            </a:r>
            <a:endParaRPr lang="en-US" sz="2400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flipH="1">
            <a:off x="1907780" y="2333306"/>
            <a:ext cx="2630832" cy="148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flipH="1">
            <a:off x="3725844" y="2333306"/>
            <a:ext cx="812768" cy="1796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4538612" y="2333306"/>
            <a:ext cx="1863835" cy="148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9871" y="3391990"/>
            <a:ext cx="111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tabular</a:t>
            </a:r>
            <a:endParaRPr lang="en-US" sz="2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8374" y="3266506"/>
            <a:ext cx="1004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logical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0211" y="3839846"/>
            <a:ext cx="12291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Matrices</a:t>
            </a:r>
          </a:p>
          <a:p>
            <a:r>
              <a:rPr lang="en-US" sz="2400" dirty="0" smtClean="0">
                <a:latin typeface="+mn-lt"/>
              </a:rPr>
              <a:t>Tensors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stCxn id="10" idx="2"/>
            <a:endCxn id="16" idx="0"/>
          </p:cNvCxnSpPr>
          <p:nvPr/>
        </p:nvCxnSpPr>
        <p:spPr>
          <a:xfrm>
            <a:off x="4538612" y="2333306"/>
            <a:ext cx="3736172" cy="1506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0212" y="3207324"/>
            <a:ext cx="104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arrays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98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Most widely used in industry. </a:t>
            </a:r>
          </a:p>
          <a:p>
            <a:pPr lvl="1"/>
            <a:r>
              <a:rPr lang="en-US" dirty="0" smtClean="0"/>
              <a:t>Database management systems: $15bn+ (Gardner).</a:t>
            </a:r>
          </a:p>
          <a:p>
            <a:r>
              <a:rPr lang="en-US" sz="2800" dirty="0" smtClean="0"/>
              <a:t>Directly comparable to tabular representations of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data.</a:t>
            </a:r>
          </a:p>
        </p:txBody>
      </p:sp>
    </p:spTree>
    <p:extLst>
      <p:ext uri="{BB962C8B-B14F-4D97-AF65-F5344CB8AC3E}">
        <p14:creationId xmlns:p14="http://schemas.microsoft.com/office/powerpoint/2010/main" val="290087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 for Unary </a:t>
            </a:r>
            <a:r>
              <a:rPr lang="en-US" dirty="0"/>
              <a:t>F</a:t>
            </a:r>
            <a:r>
              <a:rPr lang="en-US" dirty="0" smtClean="0"/>
              <a:t>unctors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958684"/>
            <a:ext cx="7772400" cy="927516"/>
          </a:xfrm>
        </p:spPr>
        <p:txBody>
          <a:bodyPr/>
          <a:lstStyle/>
          <a:p>
            <a:pPr algn="ctr"/>
            <a:r>
              <a:rPr lang="en-US" dirty="0" err="1" smtClean="0"/>
              <a:t>Arity</a:t>
            </a:r>
            <a:r>
              <a:rPr lang="en-US" dirty="0" smtClean="0"/>
              <a:t> = 1</a:t>
            </a:r>
          </a:p>
          <a:p>
            <a:pPr algn="ctr"/>
            <a:r>
              <a:rPr lang="en-US" dirty="0" smtClean="0"/>
              <a:t>IID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5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81" y="274638"/>
            <a:ext cx="83369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Representation for Unary 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55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</a:t>
            </a:r>
            <a:r>
              <a:rPr lang="en-US" dirty="0"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Attribute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Column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Individuals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Row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row is a </a:t>
            </a:r>
            <a:r>
              <a:rPr lang="en-US" b="1" dirty="0" err="1" smtClean="0"/>
              <a:t>datapoint</a:t>
            </a:r>
            <a:r>
              <a:rPr lang="en-US" dirty="0" smtClean="0"/>
              <a:t> = set of all attribute values for an individual from the class.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12775"/>
              </p:ext>
            </p:extLst>
          </p:nvPr>
        </p:nvGraphicFramePr>
        <p:xfrm>
          <a:off x="436066" y="4071660"/>
          <a:ext cx="7772400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Actors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Functors/Attributes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country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5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Repository</a:t>
            </a:r>
            <a:endParaRPr lang="en-US" dirty="0"/>
          </a:p>
        </p:txBody>
      </p:sp>
      <p:pic>
        <p:nvPicPr>
          <p:cNvPr id="5" name="Content Placeholder 4" descr="prague-screen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b="937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9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 for Relational Functors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796564"/>
            <a:ext cx="7772400" cy="1089636"/>
          </a:xfrm>
        </p:spPr>
        <p:txBody>
          <a:bodyPr/>
          <a:lstStyle/>
          <a:p>
            <a:pPr algn="ctr"/>
            <a:r>
              <a:rPr lang="en-US" dirty="0" err="1" smtClean="0"/>
              <a:t>Arity</a:t>
            </a:r>
            <a:r>
              <a:rPr lang="en-US" dirty="0" smtClean="0"/>
              <a:t> &gt;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52" y="593838"/>
            <a:ext cx="8729319" cy="7908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Representation for </a:t>
            </a:r>
            <a:r>
              <a:rPr lang="en-US" dirty="0"/>
              <a:t>Relational </a:t>
            </a:r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648"/>
            <a:ext cx="8229600" cy="22783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Relationship </a:t>
            </a:r>
            <a:r>
              <a:rPr lang="en-US" sz="2800" dirty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Attribute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 Column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Tuples</a:t>
            </a:r>
            <a:r>
              <a:rPr lang="en-US" sz="2800" dirty="0" smtClean="0"/>
              <a:t> of Individuals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Closed-World convention: list </a:t>
            </a:r>
            <a:r>
              <a:rPr lang="en-US" sz="2800" i="1" dirty="0" smtClean="0"/>
              <a:t>only</a:t>
            </a:r>
            <a:r>
              <a:rPr lang="en-US" sz="2800" dirty="0" smtClean="0"/>
              <a:t> tuples for which the relationship is true (Russell and </a:t>
            </a:r>
            <a:r>
              <a:rPr lang="en-US" sz="2800" dirty="0" err="1" smtClean="0"/>
              <a:t>Norvig</a:t>
            </a:r>
            <a:r>
              <a:rPr lang="en-US" sz="2800" dirty="0" smtClean="0"/>
              <a:t> 2010)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9151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Artificial Intelligence: A Modern Approach, Prentice Hall.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973091"/>
              </p:ext>
            </p:extLst>
          </p:nvPr>
        </p:nvGraphicFramePr>
        <p:xfrm>
          <a:off x="457200" y="4046702"/>
          <a:ext cx="7772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 (M$)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trike="sngStrike" dirty="0" smtClean="0">
                          <a:latin typeface="+mn-lt"/>
                        </a:rPr>
                        <a:t>Brad Pitt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strike="sngStrike" dirty="0" err="1" smtClean="0">
                          <a:latin typeface="+mn-lt"/>
                        </a:rPr>
                        <a:t>Kill_Bill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trike="sngStrike" dirty="0" smtClean="0">
                          <a:latin typeface="+mn-lt"/>
                        </a:rPr>
                        <a:t>n/a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646747"/>
            <a:ext cx="149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ActsIn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96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82" y="274638"/>
            <a:ext cx="7772400" cy="1143000"/>
          </a:xfrm>
        </p:spPr>
        <p:txBody>
          <a:bodyPr/>
          <a:lstStyle/>
          <a:p>
            <a:r>
              <a:rPr lang="en-US" dirty="0" smtClean="0"/>
              <a:t>Discussion: Relational </a:t>
            </a:r>
            <a:r>
              <a:rPr lang="en-US" smtClean="0"/>
              <a:t>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0467"/>
            <a:ext cx="7772400" cy="4709333"/>
          </a:xfrm>
        </p:spPr>
        <p:txBody>
          <a:bodyPr>
            <a:noAutofit/>
          </a:bodyPr>
          <a:lstStyle/>
          <a:p>
            <a:r>
              <a:rPr lang="en-US" sz="2800" dirty="0" smtClean="0"/>
              <a:t>Unary and relational tables constructed in a similar way</a:t>
            </a:r>
          </a:p>
          <a:p>
            <a:r>
              <a:rPr lang="en-US" sz="2800" dirty="0" smtClean="0"/>
              <a:t>But: big difference in </a:t>
            </a:r>
            <a:r>
              <a:rPr lang="en-US" sz="2800" b="1" dirty="0" smtClean="0"/>
              <a:t>dependencies</a:t>
            </a:r>
          </a:p>
          <a:p>
            <a:r>
              <a:rPr lang="en-US" sz="2800" dirty="0" smtClean="0"/>
              <a:t>Unary table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data points represent </a:t>
            </a:r>
            <a:r>
              <a:rPr lang="en-US" i="1" dirty="0" smtClean="0"/>
              <a:t>complete</a:t>
            </a:r>
            <a:r>
              <a:rPr lang="en-US" dirty="0" smtClean="0"/>
              <a:t> information about </a:t>
            </a:r>
            <a:r>
              <a:rPr lang="en-US" i="1" dirty="0" smtClean="0"/>
              <a:t>distinct</a:t>
            </a:r>
            <a:r>
              <a:rPr lang="en-US" dirty="0" smtClean="0"/>
              <a:t> individuals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</a:t>
            </a:r>
            <a:r>
              <a:rPr lang="en-US" dirty="0" smtClean="0"/>
              <a:t>an reasonably assume </a:t>
            </a:r>
            <a:r>
              <a:rPr lang="en-US" b="1" dirty="0" smtClean="0"/>
              <a:t>independence</a:t>
            </a:r>
          </a:p>
          <a:p>
            <a:r>
              <a:rPr lang="en-US" sz="2800" dirty="0" smtClean="0"/>
              <a:t>Relational Table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row does not contain all the information about the individuals involved</a:t>
            </a:r>
          </a:p>
          <a:p>
            <a:pPr lvl="1"/>
            <a:r>
              <a:rPr lang="en-US" dirty="0" smtClean="0"/>
              <a:t>Different rows may refer to the </a:t>
            </a:r>
            <a:r>
              <a:rPr lang="en-US" i="1" dirty="0" smtClean="0"/>
              <a:t>same </a:t>
            </a:r>
            <a:r>
              <a:rPr lang="en-US" dirty="0" smtClean="0"/>
              <a:t>individual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br>
              <a:rPr lang="en-US" dirty="0" smtClean="0">
                <a:ea typeface="Wingdings"/>
                <a:cs typeface="Wingdings"/>
                <a:sym typeface="Wingdings"/>
              </a:rPr>
            </a:br>
            <a:r>
              <a:rPr lang="en-US" b="1" dirty="0" smtClean="0"/>
              <a:t>dependencies</a:t>
            </a:r>
            <a:r>
              <a:rPr lang="en-US" dirty="0" smtClean="0"/>
              <a:t> between rows</a:t>
            </a:r>
          </a:p>
        </p:txBody>
      </p:sp>
    </p:spTree>
    <p:extLst>
      <p:ext uri="{BB962C8B-B14F-4D97-AF65-F5344CB8AC3E}">
        <p14:creationId xmlns:p14="http://schemas.microsoft.com/office/powerpoint/2010/main" val="142494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3" y="274638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8475215"/>
              </p:ext>
            </p:extLst>
          </p:nvPr>
        </p:nvGraphicFramePr>
        <p:xfrm>
          <a:off x="523409" y="33791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62716"/>
              </p:ext>
            </p:extLst>
          </p:nvPr>
        </p:nvGraphicFramePr>
        <p:xfrm>
          <a:off x="457200" y="1600200"/>
          <a:ext cx="8229600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 (M$)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Be_Cool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401" y="3443941"/>
            <a:ext cx="82027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Uma Thurman’s salary in Kill Bill carries information about her salary in Be Cool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Also carries information about Lucy Liu’s salary in Kill Bill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17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220022"/>
          </a:xfrm>
        </p:spPr>
        <p:txBody>
          <a:bodyPr/>
          <a:lstStyle/>
          <a:p>
            <a:r>
              <a:rPr lang="en-US" sz="2400" dirty="0" err="1" smtClean="0"/>
              <a:t>Functor</a:t>
            </a:r>
            <a:r>
              <a:rPr lang="en-US" sz="2400" dirty="0" smtClean="0"/>
              <a:t>: maps tuple of individuals to a value</a:t>
            </a:r>
            <a:endParaRPr lang="en-US" sz="2200" dirty="0" smtClean="0"/>
          </a:p>
          <a:p>
            <a:r>
              <a:rPr lang="en-US" sz="2400" dirty="0" smtClean="0"/>
              <a:t>IID data equivalent to unary functors only</a:t>
            </a:r>
          </a:p>
          <a:p>
            <a:r>
              <a:rPr lang="en-US" sz="2400" dirty="0" err="1" smtClean="0"/>
              <a:t>Arity</a:t>
            </a:r>
            <a:r>
              <a:rPr lang="en-US" sz="2400" dirty="0" smtClean="0"/>
              <a:t> &gt; 2 </a:t>
            </a:r>
            <a:r>
              <a:rPr lang="en-US" sz="24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/>
              <a:t> structured data, not IID</a:t>
            </a:r>
          </a:p>
          <a:p>
            <a:r>
              <a:rPr lang="en-US" sz="2400" dirty="0" smtClean="0"/>
              <a:t>Relational data: special type of structured data</a:t>
            </a:r>
          </a:p>
          <a:p>
            <a:pPr lvl="1"/>
            <a:r>
              <a:rPr lang="en-US" dirty="0" smtClean="0"/>
              <a:t>Boolean classes + attributes</a:t>
            </a:r>
          </a:p>
          <a:p>
            <a:pPr lvl="1"/>
            <a:r>
              <a:rPr lang="en-US" dirty="0" smtClean="0"/>
              <a:t>Boolean relationships + attributes</a:t>
            </a:r>
          </a:p>
          <a:p>
            <a:r>
              <a:rPr lang="en-US" sz="2400" dirty="0"/>
              <a:t>Unary </a:t>
            </a:r>
            <a:r>
              <a:rPr lang="en-US" sz="2400" dirty="0" smtClean="0"/>
              <a:t>functors, table representation: </a:t>
            </a:r>
            <a:endParaRPr lang="en-US" sz="2400" dirty="0"/>
          </a:p>
          <a:p>
            <a:pPr lvl="1"/>
            <a:r>
              <a:rPr lang="en-US" dirty="0"/>
              <a:t>One table per class</a:t>
            </a:r>
          </a:p>
          <a:p>
            <a:pPr lvl="1"/>
            <a:r>
              <a:rPr lang="en-US" dirty="0"/>
              <a:t>One row per individual</a:t>
            </a:r>
          </a:p>
          <a:p>
            <a:pPr lvl="1"/>
            <a:r>
              <a:rPr lang="en-US" dirty="0"/>
              <a:t>Datapoints = vector of </a:t>
            </a:r>
            <a:r>
              <a:rPr lang="en-US" dirty="0" err="1"/>
              <a:t>functor</a:t>
            </a:r>
            <a:r>
              <a:rPr lang="en-US" dirty="0"/>
              <a:t> values for individual</a:t>
            </a:r>
          </a:p>
          <a:p>
            <a:r>
              <a:rPr lang="en-US" sz="2400" dirty="0"/>
              <a:t>Relational </a:t>
            </a:r>
            <a:r>
              <a:rPr lang="en-US" sz="2400" dirty="0" smtClean="0"/>
              <a:t>functors, table representation:</a:t>
            </a:r>
            <a:endParaRPr lang="en-US" sz="2400" dirty="0"/>
          </a:p>
          <a:p>
            <a:pPr lvl="1"/>
            <a:r>
              <a:rPr lang="en-US" dirty="0"/>
              <a:t>one table per class and relationship</a:t>
            </a:r>
          </a:p>
          <a:p>
            <a:pPr lvl="1"/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76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Relational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6" name="Group 5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7" name="Picture 6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04119"/>
                <a:ext cx="1370844" cy="1744789"/>
              </a:xfrm>
              <a:prstGeom prst="rect">
                <a:avLst/>
              </a:prstGeom>
            </p:spPr>
          </p:pic>
          <p:pic>
            <p:nvPicPr>
              <p:cNvPr id="8" name="Picture 7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04119"/>
                <a:ext cx="1318187" cy="1711295"/>
              </a:xfrm>
              <a:prstGeom prst="rect">
                <a:avLst/>
              </a:prstGeom>
            </p:spPr>
          </p:pic>
          <p:pic>
            <p:nvPicPr>
              <p:cNvPr id="9" name="Picture 8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2" name="Picture 1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800100" y="5583636"/>
            <a:ext cx="7533672" cy="953814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Poole, D. (2003), First-order probabilistic inference, </a:t>
            </a:r>
            <a:r>
              <a:rPr lang="en-US" i="1" dirty="0" smtClean="0">
                <a:latin typeface="+mn-lt"/>
              </a:rPr>
              <a:t>'IJCAI’. </a:t>
            </a:r>
            <a:r>
              <a:rPr lang="en-US" dirty="0" err="1" smtClean="0">
                <a:latin typeface="+mn-lt"/>
              </a:rPr>
              <a:t>Getoor</a:t>
            </a:r>
            <a:r>
              <a:rPr lang="en-US" dirty="0" smtClean="0">
                <a:latin typeface="+mn-lt"/>
              </a:rPr>
              <a:t>, L. &amp; Grant, J. (2006), 'PRL: A probabilistic relational language', </a:t>
            </a:r>
            <a:r>
              <a:rPr lang="en-US" i="1" dirty="0" smtClean="0">
                <a:latin typeface="+mn-lt"/>
              </a:rPr>
              <a:t>Machine Learning </a:t>
            </a:r>
            <a:r>
              <a:rPr lang="en-US" b="1" i="1" dirty="0" smtClean="0">
                <a:latin typeface="+mn-lt"/>
              </a:rPr>
              <a:t>62(1-2), 7-31.</a:t>
            </a:r>
          </a:p>
          <a:p>
            <a:r>
              <a:rPr lang="en-US" dirty="0" smtClean="0">
                <a:latin typeface="+mn-lt"/>
              </a:rPr>
              <a:t>Russell, S. &amp; </a:t>
            </a:r>
            <a:r>
              <a:rPr lang="en-US" dirty="0" err="1" smtClean="0">
                <a:latin typeface="+mn-lt"/>
              </a:rPr>
              <a:t>Norvig</a:t>
            </a:r>
            <a:r>
              <a:rPr lang="en-US" dirty="0" smtClean="0">
                <a:latin typeface="+mn-lt"/>
              </a:rPr>
              <a:t>, P. (2010), </a:t>
            </a:r>
            <a:r>
              <a:rPr lang="en-US" i="1" dirty="0" smtClean="0">
                <a:latin typeface="+mn-lt"/>
              </a:rPr>
              <a:t>Artificial Intelligence: A Modern Approach, Prentice Hall.</a:t>
            </a:r>
          </a:p>
          <a:p>
            <a:r>
              <a:rPr lang="en-US" dirty="0" smtClean="0">
                <a:latin typeface="+mn-lt"/>
              </a:rPr>
              <a:t>Stephen </a:t>
            </a:r>
            <a:r>
              <a:rPr lang="en-US" dirty="0" err="1" smtClean="0">
                <a:latin typeface="+mn-lt"/>
              </a:rPr>
              <a:t>Kleene</a:t>
            </a:r>
            <a:r>
              <a:rPr lang="en-US" dirty="0" smtClean="0">
                <a:latin typeface="+mn-lt"/>
              </a:rPr>
              <a:t>, (1952). Introduction to </a:t>
            </a:r>
            <a:r>
              <a:rPr lang="en-US" dirty="0" err="1" smtClean="0">
                <a:latin typeface="+mn-lt"/>
              </a:rPr>
              <a:t>Metamathematics</a:t>
            </a:r>
            <a:r>
              <a:rPr lang="en-US" dirty="0" smtClean="0">
                <a:latin typeface="+mn-lt"/>
              </a:rPr>
              <a:t>.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53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Relational Data?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567156"/>
            <a:ext cx="7772400" cy="4452643"/>
          </a:xfrm>
        </p:spPr>
        <p:txBody>
          <a:bodyPr/>
          <a:lstStyle/>
          <a:p>
            <a:r>
              <a:rPr lang="en-US" sz="3200" dirty="0" smtClean="0"/>
              <a:t>Intuitively, represent</a:t>
            </a:r>
          </a:p>
          <a:p>
            <a:pPr lvl="1"/>
            <a:r>
              <a:rPr lang="en-US" sz="3200" dirty="0" smtClean="0"/>
              <a:t>attributes of individuals</a:t>
            </a:r>
          </a:p>
          <a:p>
            <a:pPr lvl="1"/>
            <a:r>
              <a:rPr lang="en-US" sz="3200" dirty="0" smtClean="0"/>
              <a:t>relationships among individuals</a:t>
            </a:r>
          </a:p>
          <a:p>
            <a:pPr lvl="1"/>
            <a:r>
              <a:rPr lang="en-US" sz="3200" dirty="0" smtClean="0"/>
              <a:t>attributes of these relationships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Function-Based Notation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Mathematical formalism for describing relational data formats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Based on the familiar notion of a function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Shows what is common and what is different for different data models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Abstract, mathematical, not visual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ther representations for </a:t>
            </a:r>
            <a:r>
              <a:rPr lang="en-US" sz="2800" dirty="0"/>
              <a:t>visualization, intuition, </a:t>
            </a:r>
            <a:r>
              <a:rPr lang="en-US" sz="2800" dirty="0" smtClean="0"/>
              <a:t>computation </a:t>
            </a:r>
            <a:r>
              <a:rPr lang="en-US" sz="2800" dirty="0"/>
              <a:t>are </a:t>
            </a:r>
            <a:r>
              <a:rPr lang="en-US" sz="2800" dirty="0" smtClean="0"/>
              <a:t>shown in the supplementary material</a:t>
            </a: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5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177"/>
            <a:ext cx="8229600" cy="2275587"/>
          </a:xfrm>
        </p:spPr>
        <p:txBody>
          <a:bodyPr>
            <a:noAutofit/>
          </a:bodyPr>
          <a:lstStyle/>
          <a:p>
            <a:r>
              <a:rPr lang="en-US" sz="2800" dirty="0" smtClean="0"/>
              <a:t>Data model defined by three basic sets of objects.</a:t>
            </a:r>
          </a:p>
          <a:p>
            <a:pPr lvl="1"/>
            <a:r>
              <a:rPr lang="en-US" dirty="0" smtClean="0"/>
              <a:t>Individuals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Values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Functors</a:t>
            </a:r>
            <a:r>
              <a:rPr lang="en-US" dirty="0" smtClean="0"/>
              <a:t> = Functions that map tuples of individuals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4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589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Individuals = Actors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7647" y="2241176"/>
            <a:ext cx="1142626" cy="1637837"/>
            <a:chOff x="597647" y="2241176"/>
            <a:chExt cx="1142626" cy="1637837"/>
          </a:xfrm>
        </p:grpSpPr>
        <p:sp>
          <p:nvSpPr>
            <p:cNvPr id="5" name="TextBox 4"/>
            <p:cNvSpPr txBox="1"/>
            <p:nvPr/>
          </p:nvSpPr>
          <p:spPr>
            <a:xfrm>
              <a:off x="597647" y="2241176"/>
              <a:ext cx="1142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Brad Pitt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0" name="Picture 9" descr="pitt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784445" y="2241176"/>
            <a:ext cx="1853079" cy="1646802"/>
            <a:chOff x="1784445" y="2241176"/>
            <a:chExt cx="1853079" cy="1646802"/>
          </a:xfrm>
        </p:grpSpPr>
        <p:sp>
          <p:nvSpPr>
            <p:cNvPr id="6" name="TextBox 5"/>
            <p:cNvSpPr txBox="1"/>
            <p:nvPr/>
          </p:nvSpPr>
          <p:spPr>
            <a:xfrm>
              <a:off x="1784445" y="2241176"/>
              <a:ext cx="185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Steve </a:t>
              </a:r>
              <a:r>
                <a:rPr lang="en-US" sz="2000" dirty="0" err="1" smtClean="0">
                  <a:latin typeface="+mn-lt"/>
                </a:rPr>
                <a:t>Buscemi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1" name="Picture 10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2625449"/>
              <a:ext cx="852307" cy="126252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034117" y="2241176"/>
            <a:ext cx="1822824" cy="1637837"/>
            <a:chOff x="4034117" y="2241176"/>
            <a:chExt cx="1822824" cy="1637837"/>
          </a:xfrm>
        </p:grpSpPr>
        <p:sp>
          <p:nvSpPr>
            <p:cNvPr id="8" name="TextBox 7"/>
            <p:cNvSpPr txBox="1"/>
            <p:nvPr/>
          </p:nvSpPr>
          <p:spPr>
            <a:xfrm>
              <a:off x="4034117" y="2241176"/>
              <a:ext cx="1822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Uma Thurman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4" name="Picture 13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318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170705" y="2241176"/>
            <a:ext cx="1240118" cy="1613931"/>
            <a:chOff x="6170705" y="2241176"/>
            <a:chExt cx="1240118" cy="1613931"/>
          </a:xfrm>
        </p:grpSpPr>
        <p:sp>
          <p:nvSpPr>
            <p:cNvPr id="9" name="TextBox 8"/>
            <p:cNvSpPr txBox="1"/>
            <p:nvPr/>
          </p:nvSpPr>
          <p:spPr>
            <a:xfrm>
              <a:off x="6170705" y="2241176"/>
              <a:ext cx="1240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Lucy Liu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5" name="Picture 14" descr="lucy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841" y="2658319"/>
              <a:ext cx="807927" cy="119678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54582" y="147950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2251" y="1496216"/>
            <a:ext cx="904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168960" y="1865548"/>
            <a:ext cx="571313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H="1" flipV="1">
            <a:off x="1784445" y="1865548"/>
            <a:ext cx="926540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811059" y="1848833"/>
            <a:ext cx="851904" cy="392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</p:cNvCxnSpPr>
          <p:nvPr/>
        </p:nvCxnSpPr>
        <p:spPr>
          <a:xfrm flipH="1" flipV="1">
            <a:off x="6022042" y="1865548"/>
            <a:ext cx="768722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4293" y="1848833"/>
            <a:ext cx="97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32946" y="5311588"/>
            <a:ext cx="613870" cy="37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1135531" y="3879013"/>
            <a:ext cx="2284716" cy="143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64117" y="3887978"/>
            <a:ext cx="873407" cy="1423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2"/>
          </p:cNvCxnSpPr>
          <p:nvPr/>
        </p:nvCxnSpPr>
        <p:spPr>
          <a:xfrm flipH="1">
            <a:off x="3869765" y="3879013"/>
            <a:ext cx="920003" cy="143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2"/>
          </p:cNvCxnSpPr>
          <p:nvPr/>
        </p:nvCxnSpPr>
        <p:spPr>
          <a:xfrm flipH="1">
            <a:off x="4034117" y="3855107"/>
            <a:ext cx="2674688" cy="1456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76568" y="4064002"/>
            <a:ext cx="112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514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4024</TotalTime>
  <Words>2259</Words>
  <Application>Microsoft Macintosh PowerPoint</Application>
  <PresentationFormat>On-screen Show (4:3)</PresentationFormat>
  <Paragraphs>498</Paragraphs>
  <Slides>44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BasicPresentation</vt:lpstr>
      <vt:lpstr>Relational Data Representations</vt:lpstr>
      <vt:lpstr>Overview</vt:lpstr>
      <vt:lpstr>The Prague Relational Learning Repository</vt:lpstr>
      <vt:lpstr>The Database Repository</vt:lpstr>
      <vt:lpstr>Definition of Relational Data</vt:lpstr>
      <vt:lpstr>What Are Relational Data?</vt:lpstr>
      <vt:lpstr>Function-Based Notation</vt:lpstr>
      <vt:lpstr>General Definition</vt:lpstr>
      <vt:lpstr>Individuals = Actors</vt:lpstr>
      <vt:lpstr>Individuals = Movies</vt:lpstr>
      <vt:lpstr>Actors + Movies</vt:lpstr>
      <vt:lpstr>IID Data vs. Structured Data</vt:lpstr>
      <vt:lpstr>The Generalization Principle</vt:lpstr>
      <vt:lpstr>Individuals</vt:lpstr>
      <vt:lpstr>Individuals </vt:lpstr>
      <vt:lpstr>Collection of Individuals</vt:lpstr>
      <vt:lpstr>More Examples of Individuals</vt:lpstr>
      <vt:lpstr>Values</vt:lpstr>
      <vt:lpstr>Functors</vt:lpstr>
      <vt:lpstr>Functors</vt:lpstr>
      <vt:lpstr>Examples</vt:lpstr>
      <vt:lpstr>Relational Functors</vt:lpstr>
      <vt:lpstr>Class-Relationship Diagrams</vt:lpstr>
      <vt:lpstr>More Complex Example</vt:lpstr>
      <vt:lpstr>Classes and Their Attributes </vt:lpstr>
      <vt:lpstr>Relationships</vt:lpstr>
      <vt:lpstr>Decision Tree for Relational Functor Types</vt:lpstr>
      <vt:lpstr>Possible Worlds and Samples</vt:lpstr>
      <vt:lpstr>Possible Worlds</vt:lpstr>
      <vt:lpstr>Possible World Toy Example</vt:lpstr>
      <vt:lpstr>Network View</vt:lpstr>
      <vt:lpstr>Network View: The Gaifman Graph</vt:lpstr>
      <vt:lpstr>Learning From Relational Samples</vt:lpstr>
      <vt:lpstr>Example: Sample</vt:lpstr>
      <vt:lpstr>Representations of Relational Data</vt:lpstr>
      <vt:lpstr>Relational Data Formats</vt:lpstr>
      <vt:lpstr>Tabular Representations</vt:lpstr>
      <vt:lpstr>Data Tables for Unary Functors</vt:lpstr>
      <vt:lpstr>Table Representation for Unary Functors</vt:lpstr>
      <vt:lpstr>Data Tables for Relational Functors</vt:lpstr>
      <vt:lpstr>Table Representation for Relational Functors</vt:lpstr>
      <vt:lpstr>Discussion: Relational Data Points</vt:lpstr>
      <vt:lpstr>Example</vt:lpstr>
      <vt:lpstr>Summary: Data types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291</cp:revision>
  <dcterms:created xsi:type="dcterms:W3CDTF">2011-12-30T19:23:42Z</dcterms:created>
  <dcterms:modified xsi:type="dcterms:W3CDTF">2016-09-24T14:30:34Z</dcterms:modified>
</cp:coreProperties>
</file>