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303" r:id="rId4"/>
    <p:sldId id="304" r:id="rId5"/>
    <p:sldId id="301" r:id="rId6"/>
    <p:sldId id="283" r:id="rId7"/>
    <p:sldId id="285" r:id="rId8"/>
    <p:sldId id="294" r:id="rId9"/>
    <p:sldId id="306" r:id="rId10"/>
    <p:sldId id="305" r:id="rId11"/>
    <p:sldId id="281" r:id="rId12"/>
    <p:sldId id="287" r:id="rId13"/>
    <p:sldId id="282" r:id="rId14"/>
    <p:sldId id="284" r:id="rId15"/>
    <p:sldId id="290" r:id="rId16"/>
    <p:sldId id="289" r:id="rId17"/>
    <p:sldId id="307" r:id="rId18"/>
    <p:sldId id="309" r:id="rId19"/>
    <p:sldId id="308" r:id="rId20"/>
    <p:sldId id="321" r:id="rId21"/>
    <p:sldId id="326" r:id="rId22"/>
    <p:sldId id="327" r:id="rId23"/>
    <p:sldId id="322" r:id="rId24"/>
    <p:sldId id="262" r:id="rId25"/>
    <p:sldId id="261" r:id="rId26"/>
    <p:sldId id="267" r:id="rId27"/>
    <p:sldId id="268" r:id="rId28"/>
    <p:sldId id="269" r:id="rId29"/>
    <p:sldId id="323" r:id="rId30"/>
    <p:sldId id="324" r:id="rId31"/>
    <p:sldId id="325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9664AF5-79B2-9A4F-9F61-5536E8C47260}">
          <p14:sldIdLst>
            <p14:sldId id="256"/>
            <p14:sldId id="258"/>
            <p14:sldId id="303"/>
            <p14:sldId id="304"/>
            <p14:sldId id="301"/>
          </p14:sldIdLst>
        </p14:section>
        <p14:section name="Local Outlier Detection" id="{EE2F38E2-BFAC-9A45-9664-6986A327917D}">
          <p14:sldIdLst>
            <p14:sldId id="283"/>
            <p14:sldId id="285"/>
            <p14:sldId id="294"/>
            <p14:sldId id="306"/>
            <p14:sldId id="305"/>
          </p14:sldIdLst>
        </p14:section>
        <p14:section name="Global Outlier Detection" id="{AC21C0CC-5FD1-2E4E-8EDD-68399D2B1FFD}">
          <p14:sldIdLst>
            <p14:sldId id="281"/>
            <p14:sldId id="287"/>
            <p14:sldId id="282"/>
            <p14:sldId id="284"/>
            <p14:sldId id="290"/>
            <p14:sldId id="289"/>
            <p14:sldId id="307"/>
            <p14:sldId id="309"/>
            <p14:sldId id="308"/>
            <p14:sldId id="321"/>
            <p14:sldId id="326"/>
            <p14:sldId id="327"/>
          </p14:sldIdLst>
        </p14:section>
        <p14:section name="Empirical Evaluation" id="{FDD031BB-72FE-EB42-BFC9-07C122E7D940}">
          <p14:sldIdLst>
            <p14:sldId id="322"/>
            <p14:sldId id="262"/>
            <p14:sldId id="261"/>
            <p14:sldId id="267"/>
            <p14:sldId id="268"/>
            <p14:sldId id="269"/>
            <p14:sldId id="323"/>
            <p14:sldId id="324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2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KLD</a:t>
            </a:r>
            <a:r>
              <a:rPr lang="en-US" baseline="0" dirty="0" smtClean="0"/>
              <a:t> = expected log-difference in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 has</a:t>
            </a:r>
            <a:r>
              <a:rPr lang="en-US" baseline="0" dirty="0" smtClean="0"/>
              <a:t> a stronger association and in the opposite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7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Jiawei</a:t>
            </a:r>
            <a:r>
              <a:rPr lang="en-US" dirty="0" smtClean="0"/>
              <a:t> 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24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know the ground truth about the Bayesian network</a:t>
            </a:r>
          </a:p>
          <a:p>
            <a:endParaRPr lang="en-US" dirty="0" smtClean="0"/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generated three synthetic datasets for a soccer domain with normal and outlier players using the distributions represented in the three Bayesian networks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2. Each player participates in 38 matches. Each match assigns a value to each attribute Fi;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 2 for each player.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Correlation Normal individuals exhibit a strong association between their attributes, outliers no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uniform distribution over single attributes. See Figure 2(a). Low Correlation Normal individuals exhibit no association between their at-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tributes, outliers have a strong association. Both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outliers have a close to uniform distribution over single attributes. See Figure 2(b).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attributes Both normal and outlier individuals exhibit a strong association between their attributes. In </a:t>
            </a:r>
            <a:r>
              <a:rPr lang="en-CA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normals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50% of the time, attribute 1</a:t>
            </a:r>
          </a:p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value 0. For outliers, attribute 1 has value 0 only 10% of the time. See Figure 2(c).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25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26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2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eld</a:t>
            </a:r>
            <a:r>
              <a:rPr lang="en-US" dirty="0" smtClean="0"/>
              <a:t> maps outliers to largest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F2A7-706F-47EC-B2B0-90C3D4759446}" type="slidenum">
              <a:rPr lang="en-US" smtClean="0"/>
              <a:pPr/>
              <a:t>27</a:t>
            </a:fld>
            <a:r>
              <a:rPr lang="en-US" smtClean="0"/>
              <a:t>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: gender, genre, who acts </a:t>
            </a:r>
            <a:r>
              <a:rPr lang="en-US" smtClean="0"/>
              <a:t>in what.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</a:t>
            </a:r>
            <a:r>
              <a:rPr lang="en-US" dirty="0" err="1" smtClean="0"/>
              <a:t>Blockeel</a:t>
            </a:r>
            <a:r>
              <a:rPr lang="en-US" dirty="0" smtClean="0"/>
              <a:t> on learning from interpretations</a:t>
            </a:r>
          </a:p>
          <a:p>
            <a:r>
              <a:rPr lang="en-US" dirty="0" smtClean="0"/>
              <a:t>like learning from interpretations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to subgroup discovery:</a:t>
            </a:r>
            <a:r>
              <a:rPr lang="en-US" baseline="0" dirty="0" smtClean="0"/>
              <a:t> anomaly is like subgroup of size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maximum likelihood estimation</a:t>
            </a:r>
            <a:r>
              <a:rPr lang="en-US" baseline="0" dirty="0" smtClean="0"/>
              <a:t> for P_B</a:t>
            </a:r>
          </a:p>
          <a:p>
            <a:r>
              <a:rPr lang="en-US" dirty="0" smtClean="0"/>
              <a:t>implicitly uses the instantiation principle</a:t>
            </a:r>
          </a:p>
          <a:p>
            <a:r>
              <a:rPr lang="en-US" dirty="0" err="1" smtClean="0"/>
              <a:t>Raedt</a:t>
            </a:r>
            <a:r>
              <a:rPr lang="en-US" dirty="0" smtClean="0"/>
              <a:t>, L. D. (1998), Attribute-Value Learning Versus Inductive Logic Programming: The Missing Links (Extended Abstract), </a:t>
            </a:r>
            <a:r>
              <a:rPr lang="en-US" i="1" dirty="0" smtClean="0"/>
              <a:t>in David Page, ed., 'ILP', Springer, , pp. 1-8.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2016-09-30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Exception Mining</a:t>
            </a:r>
            <a:endParaRPr lang="en-US" dirty="0"/>
          </a:p>
        </p:txBody>
      </p:sp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Anomaly Detection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28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74638"/>
            <a:ext cx="8823216" cy="1143000"/>
          </a:xfrm>
        </p:spPr>
        <p:txBody>
          <a:bodyPr/>
          <a:lstStyle/>
          <a:p>
            <a:r>
              <a:rPr lang="en-US" dirty="0" smtClean="0"/>
              <a:t>Feature Generation/</a:t>
            </a:r>
            <a:r>
              <a:rPr lang="en-US" dirty="0" err="1" smtClean="0"/>
              <a:t>Propositionalization</a:t>
            </a:r>
            <a:r>
              <a:rPr lang="en-US" dirty="0" smtClean="0"/>
              <a:t> for Outlier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 to feature generation for classification</a:t>
            </a:r>
          </a:p>
          <a:p>
            <a:pPr lvl="1"/>
            <a:r>
              <a:rPr lang="en-US" dirty="0" smtClean="0"/>
              <a:t>Main difference: include all first-order random variables, not just the Markov blanket of the class variable</a:t>
            </a:r>
          </a:p>
          <a:p>
            <a:r>
              <a:rPr lang="en-US" dirty="0" smtClean="0"/>
              <a:t>Bayesian network learning discovers relevant conjunctive  features</a:t>
            </a:r>
          </a:p>
          <a:p>
            <a:r>
              <a:rPr lang="en-US" dirty="0" smtClean="0"/>
              <a:t>Related work: The Oddball system also extracts a feature matrix from relational information based on network analysis (</a:t>
            </a:r>
            <a:r>
              <a:rPr lang="en-US" dirty="0" err="1" smtClean="0"/>
              <a:t>Akoglu</a:t>
            </a:r>
            <a:r>
              <a:rPr lang="en-US" dirty="0" smtClean="0"/>
              <a:t> et al. 2010)</a:t>
            </a:r>
          </a:p>
          <a:p>
            <a:pPr>
              <a:buFont typeface="Lucida Grande"/>
              <a:buChar char="+"/>
            </a:pPr>
            <a:r>
              <a:rPr lang="en-US" dirty="0" smtClean="0"/>
              <a:t>Leverages existing </a:t>
            </a:r>
            <a:r>
              <a:rPr lang="en-US" dirty="0" err="1" smtClean="0"/>
              <a:t>i.i.d</a:t>
            </a:r>
            <a:r>
              <a:rPr lang="en-US" dirty="0" smtClean="0"/>
              <a:t>. outlier detection methods</a:t>
            </a:r>
          </a:p>
          <a:p>
            <a:pPr>
              <a:buFont typeface="Lucida Grande"/>
              <a:buChar char="-"/>
            </a:pPr>
            <a:r>
              <a:rPr lang="en-US" dirty="0" smtClean="0"/>
              <a:t>does not define a “native” relational outlierness 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059" y="5856937"/>
            <a:ext cx="8676754" cy="8725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Akoglu</a:t>
            </a:r>
            <a:r>
              <a:rPr lang="en-US" dirty="0"/>
              <a:t>, L.; </a:t>
            </a:r>
            <a:r>
              <a:rPr lang="en-US" dirty="0" err="1"/>
              <a:t>Mcglohon</a:t>
            </a:r>
            <a:r>
              <a:rPr lang="en-US" dirty="0"/>
              <a:t>, M. &amp; </a:t>
            </a:r>
            <a:r>
              <a:rPr lang="en-US" dirty="0" err="1"/>
              <a:t>Faloutsos</a:t>
            </a:r>
            <a:r>
              <a:rPr lang="en-US" dirty="0"/>
              <a:t>, C. (2010), </a:t>
            </a:r>
            <a:r>
              <a:rPr lang="en-US" dirty="0" err="1"/>
              <a:t>OddBall</a:t>
            </a:r>
            <a:r>
              <a:rPr lang="en-US" dirty="0"/>
              <a:t>: Spotting Anomalies in Weighted Graphs, </a:t>
            </a:r>
            <a:r>
              <a:rPr lang="en-US" i="1" dirty="0"/>
              <a:t>in 'PAKDD', pp. 410-</a:t>
            </a:r>
            <a:r>
              <a:rPr lang="en-US" i="1" dirty="0" smtClean="0"/>
              <a:t>421</a:t>
            </a:r>
          </a:p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Outlierness Metrics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Outlier Detection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Global Outlier Detection:</a:t>
            </a:r>
          </a:p>
          <a:p>
            <a:pPr lvl="1"/>
            <a:r>
              <a:rPr lang="en-US" dirty="0" smtClean="0"/>
              <a:t>how different is an individual from a reference population?</a:t>
            </a:r>
          </a:p>
          <a:p>
            <a:pPr lvl="1"/>
            <a:r>
              <a:rPr lang="en-US" dirty="0" smtClean="0"/>
              <a:t>Related to subgroup discovery, exception mining</a:t>
            </a:r>
          </a:p>
          <a:p>
            <a:r>
              <a:rPr lang="en-US" sz="2800" dirty="0" smtClean="0"/>
              <a:t>Local Outlier Detection:</a:t>
            </a:r>
          </a:p>
          <a:p>
            <a:pPr lvl="1"/>
            <a:r>
              <a:rPr lang="en-US" dirty="0" smtClean="0"/>
              <a:t>is an individual isolated in feature space?</a:t>
            </a:r>
          </a:p>
          <a:p>
            <a:r>
              <a:rPr lang="en-US" sz="2800" b="1" dirty="0" smtClean="0"/>
              <a:t>Idea</a:t>
            </a:r>
            <a:r>
              <a:rPr lang="en-US" sz="2800" dirty="0" smtClean="0"/>
              <a:t>: To define outlierness metric, compare specific individual to random individual.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036235"/>
            <a:ext cx="6720541" cy="457200"/>
          </a:xfrm>
        </p:spPr>
        <p:txBody>
          <a:bodyPr/>
          <a:lstStyle/>
          <a:p>
            <a:r>
              <a:rPr lang="en-US" dirty="0" err="1"/>
              <a:t>Akoglu</a:t>
            </a:r>
            <a:r>
              <a:rPr lang="en-US" dirty="0"/>
              <a:t>, L.; Tong, H. &amp; </a:t>
            </a:r>
            <a:r>
              <a:rPr lang="en-US" dirty="0" err="1"/>
              <a:t>Koutra</a:t>
            </a:r>
            <a:r>
              <a:rPr lang="en-US" dirty="0"/>
              <a:t>, D. (2015), 'Graph based anomaly detection and description: a survey', </a:t>
            </a:r>
            <a:r>
              <a:rPr lang="en-US" i="1" dirty="0"/>
              <a:t>Data Mining and Knowledge Discovery </a:t>
            </a:r>
            <a:r>
              <a:rPr lang="en-US" b="1" i="1" dirty="0"/>
              <a:t>29(3), 626--688.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6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Global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743693"/>
            <a:ext cx="3299639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Perpetua"/>
              </a:rPr>
              <a:t>e.g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. Brad Pitt’s movies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54538" y="3799767"/>
            <a:ext cx="2432979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2432" y="4867598"/>
            <a:ext cx="66680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Outlierness Metric = Measure of dissimilarity between population and 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25625" y="3799767"/>
            <a:ext cx="1931318" cy="869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59" y="3177467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7" y="243940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6089" y="1800907"/>
            <a:ext cx="32996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Database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498" y="5059737"/>
            <a:ext cx="768559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Outlierness Metric = </a:t>
            </a:r>
          </a:p>
          <a:p>
            <a:r>
              <a:rPr lang="en-US" sz="2000" dirty="0" smtClean="0">
                <a:latin typeface="+mn-lt"/>
              </a:rPr>
              <a:t>Measure of dissimilarity between class and individual BN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00907"/>
            <a:ext cx="31786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Population Database</a:t>
            </a:r>
            <a:endParaRPr lang="en-US" sz="2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393" y="4028739"/>
            <a:ext cx="2690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Class Bayesian network </a:t>
            </a:r>
          </a:p>
          <a:p>
            <a:r>
              <a:rPr lang="en-US" sz="2000" dirty="0" smtClean="0">
                <a:latin typeface="+mn-lt"/>
              </a:rPr>
              <a:t>(for random individual)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96014" y="4139187"/>
            <a:ext cx="38114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Individual Bayesian network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235615" y="329622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772580" y="4736625"/>
            <a:ext cx="2407534" cy="321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2" idx="2"/>
          </p:cNvCxnSpPr>
          <p:nvPr/>
        </p:nvCxnSpPr>
        <p:spPr>
          <a:xfrm flipH="1">
            <a:off x="4497591" y="4539297"/>
            <a:ext cx="2104170" cy="519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4" y="2427320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2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34" y="274638"/>
            <a:ext cx="7772400" cy="785629"/>
          </a:xfrm>
        </p:spPr>
        <p:txBody>
          <a:bodyPr/>
          <a:lstStyle/>
          <a:p>
            <a:r>
              <a:rPr lang="en-US" sz="3200" dirty="0" smtClean="0"/>
              <a:t>Example: class and individual Bayesian network parameters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6107" y="1812055"/>
            <a:ext cx="3468597" cy="1296459"/>
            <a:chOff x="3719423" y="690935"/>
            <a:chExt cx="4167225" cy="1296459"/>
          </a:xfrm>
        </p:grpSpPr>
        <p:sp>
          <p:nvSpPr>
            <p:cNvPr id="3" name="TextBox 2"/>
            <p:cNvSpPr txBox="1"/>
            <p:nvPr/>
          </p:nvSpPr>
          <p:spPr>
            <a:xfrm>
              <a:off x="3719423" y="690935"/>
              <a:ext cx="144202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3332" y="1587284"/>
              <a:ext cx="178666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89392" y="690935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>
              <a:off x="4183316" y="1060267"/>
              <a:ext cx="1643350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1">
              <a:off x="5697532" y="1091045"/>
              <a:ext cx="1490488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9297" y="1366768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P(gender(A)=M) = 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5866" y="1380395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2699"/>
              </p:ext>
            </p:extLst>
          </p:nvPr>
        </p:nvGraphicFramePr>
        <p:xfrm>
          <a:off x="5055561" y="1161949"/>
          <a:ext cx="3738520" cy="2672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5506"/>
                <a:gridCol w="1201676"/>
                <a:gridCol w="1611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25237" y="4463341"/>
            <a:ext cx="3357731" cy="1296459"/>
            <a:chOff x="3719423" y="690935"/>
            <a:chExt cx="4167227" cy="1296459"/>
          </a:xfrm>
        </p:grpSpPr>
        <p:sp>
          <p:nvSpPr>
            <p:cNvPr id="23" name="TextBox 22"/>
            <p:cNvSpPr txBox="1"/>
            <p:nvPr/>
          </p:nvSpPr>
          <p:spPr>
            <a:xfrm>
              <a:off x="3719423" y="690935"/>
              <a:ext cx="220131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</a:t>
              </a:r>
              <a:r>
                <a:rPr lang="en-US" sz="2000" dirty="0" err="1" smtClean="0">
                  <a:latin typeface="+mn-lt"/>
                </a:rPr>
                <a:t>BradPitt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47988" y="1587284"/>
              <a:ext cx="246063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</a:t>
              </a:r>
              <a:r>
                <a:rPr lang="en-US" sz="2000" dirty="0" err="1" smtClean="0">
                  <a:latin typeface="+mn-lt"/>
                </a:rPr>
                <a:t>BradPitt,M</a:t>
              </a:r>
              <a:r>
                <a:rPr lang="en-US" sz="2000" dirty="0" smtClean="0">
                  <a:latin typeface="+mn-lt"/>
                </a:rPr>
                <a:t>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5148" y="690935"/>
              <a:ext cx="16615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4183315" y="1060267"/>
              <a:ext cx="1594991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5697533" y="1091045"/>
              <a:ext cx="1358365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1486" y="4033106"/>
            <a:ext cx="264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P(gender(</a:t>
            </a:r>
            <a:r>
              <a:rPr lang="en-US" dirty="0" err="1" smtClean="0">
                <a:latin typeface="+mn-lt"/>
              </a:rPr>
              <a:t>bradPitt</a:t>
            </a:r>
            <a:r>
              <a:rPr lang="en-US" dirty="0" smtClean="0">
                <a:latin typeface="+mn-lt"/>
              </a:rPr>
              <a:t>)=M)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8" y="4018054"/>
            <a:ext cx="227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P(Drama(</a:t>
            </a:r>
            <a:r>
              <a:rPr lang="en-US" dirty="0">
                <a:latin typeface="+mn-lt"/>
              </a:rPr>
              <a:t>M</a:t>
            </a:r>
            <a:r>
              <a:rPr lang="en-US" dirty="0" smtClean="0">
                <a:latin typeface="+mn-lt"/>
              </a:rPr>
              <a:t>)=T) = 0.5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2311"/>
              </p:ext>
            </p:extLst>
          </p:nvPr>
        </p:nvGraphicFramePr>
        <p:xfrm>
          <a:off x="4891695" y="4064736"/>
          <a:ext cx="3902385" cy="16560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1304"/>
                <a:gridCol w="996845"/>
                <a:gridCol w="173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bradPitt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Drama</a:t>
                      </a:r>
                    </a:p>
                    <a:p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Cond.</a:t>
                      </a:r>
                      <a:r>
                        <a:rPr lang="en-US" baseline="0" dirty="0" smtClean="0"/>
                        <a:t> Prob. </a:t>
                      </a:r>
                    </a:p>
                    <a:p>
                      <a:r>
                        <a:rPr lang="en-US" baseline="0" dirty="0" smtClean="0"/>
                        <a:t>of </a:t>
                      </a:r>
                    </a:p>
                    <a:p>
                      <a:r>
                        <a:rPr lang="en-US" dirty="0" err="1" smtClean="0"/>
                        <a:t>ActsIn</a:t>
                      </a:r>
                      <a:r>
                        <a:rPr lang="en-US" dirty="0" smtClean="0"/>
                        <a:t>(A,M)=T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3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Outlierness Metric = </a:t>
            </a:r>
            <a:br>
              <a:rPr lang="en-US" dirty="0" smtClean="0"/>
            </a:br>
            <a:r>
              <a:rPr lang="en-US" dirty="0" smtClean="0"/>
              <a:t>Kulback-Leibler Divergence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8763" y="3126018"/>
            <a:ext cx="7772400" cy="24234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r>
              <a:rPr lang="en-US" dirty="0" err="1" smtClean="0"/>
              <a:t>B</a:t>
            </a:r>
            <a:r>
              <a:rPr lang="en-US" baseline="-25000" dirty="0" err="1" smtClean="0"/>
              <a:t>c</a:t>
            </a:r>
            <a:r>
              <a:rPr lang="en-US" dirty="0" smtClean="0"/>
              <a:t> </a:t>
            </a:r>
            <a:r>
              <a:rPr lang="en-US" dirty="0"/>
              <a:t>models the class database distribution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o</a:t>
            </a:r>
            <a:r>
              <a:rPr lang="en-US" dirty="0" smtClean="0"/>
              <a:t> model the individual database distribution D</a:t>
            </a:r>
            <a:r>
              <a:rPr lang="en-US" baseline="-25000" dirty="0" smtClean="0"/>
              <a:t>o</a:t>
            </a:r>
          </a:p>
          <a:p>
            <a:r>
              <a:rPr lang="en-US" dirty="0"/>
              <a:t>Assuming that P</a:t>
            </a:r>
            <a:r>
              <a:rPr lang="en-US" baseline="-25000" dirty="0"/>
              <a:t>B</a:t>
            </a:r>
            <a:r>
              <a:rPr lang="en-US" baseline="-30000" dirty="0"/>
              <a:t>o</a:t>
            </a:r>
            <a:r>
              <a:rPr lang="en-US" dirty="0"/>
              <a:t>=P</a:t>
            </a:r>
            <a:r>
              <a:rPr lang="en-US" baseline="-25000" dirty="0"/>
              <a:t>D</a:t>
            </a:r>
            <a:r>
              <a:rPr lang="en-US" baseline="-30000" dirty="0"/>
              <a:t>o</a:t>
            </a:r>
            <a:r>
              <a:rPr lang="en-US" dirty="0"/>
              <a:t> (MLE estimation), the KLD is the individual data log-likelihood ratio: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45789"/>
              </p:ext>
            </p:extLst>
          </p:nvPr>
        </p:nvGraphicFramePr>
        <p:xfrm>
          <a:off x="494290" y="5457343"/>
          <a:ext cx="408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4" imgW="2260600" imgH="215900" progId="Equation.3">
                  <p:embed/>
                </p:oleObj>
              </mc:Choice>
              <mc:Fallback>
                <p:oleObj name="Equation" r:id="rId4" imgW="2260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0" y="5457343"/>
                        <a:ext cx="4081462" cy="4302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02918"/>
              </p:ext>
            </p:extLst>
          </p:nvPr>
        </p:nvGraphicFramePr>
        <p:xfrm>
          <a:off x="411163" y="1852613"/>
          <a:ext cx="846296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6" imgW="4686300" imgH="698500" progId="Equation.3">
                  <p:embed/>
                </p:oleObj>
              </mc:Choice>
              <mc:Fallback>
                <p:oleObj name="Equation" r:id="rId6" imgW="4686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52613"/>
                        <a:ext cx="8462962" cy="1393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55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Brad Pitt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5528125"/>
              </p:ext>
            </p:extLst>
          </p:nvPr>
        </p:nvGraphicFramePr>
        <p:xfrm>
          <a:off x="411728" y="1633017"/>
          <a:ext cx="7894989" cy="9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25426"/>
                <a:gridCol w="1217848"/>
                <a:gridCol w="1110343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92348"/>
              </p:ext>
            </p:extLst>
          </p:nvPr>
        </p:nvGraphicFramePr>
        <p:xfrm>
          <a:off x="220372" y="2891967"/>
          <a:ext cx="8695854" cy="204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522"/>
                <a:gridCol w="874348"/>
                <a:gridCol w="907318"/>
                <a:gridCol w="874348"/>
                <a:gridCol w="874348"/>
                <a:gridCol w="874348"/>
                <a:gridCol w="1125426"/>
                <a:gridCol w="1217848"/>
                <a:gridCol w="874348"/>
              </a:tblGrid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ActsIn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(A,M)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gender(A)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Drama(M)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joint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cond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ln(ind.cond.)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ln(class cond.)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KLD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1/2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</a:tr>
              <a:tr h="49569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1728" y="5199313"/>
            <a:ext cx="786913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total KLD = 0.69 + 0.35 = 1.04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KLD for Drama(M) = 0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omitted rows with individual probability = 0 </a:t>
            </a:r>
          </a:p>
        </p:txBody>
      </p:sp>
    </p:spTree>
    <p:extLst>
      <p:ext uri="{BB962C8B-B14F-4D97-AF65-F5344CB8AC3E}">
        <p14:creationId xmlns:p14="http://schemas.microsoft.com/office/powerpoint/2010/main" val="35889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</a:t>
            </a:r>
            <a:r>
              <a:rPr lang="en-US" smtClean="0"/>
              <a:t>Information Decomposition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8" y="1417638"/>
            <a:ext cx="848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interpretability of the metric can be increased by a </a:t>
            </a:r>
            <a:r>
              <a:rPr lang="en-US" sz="2400" dirty="0" smtClean="0">
                <a:latin typeface="+mn-lt"/>
                <a:hlinkClick r:id="rId3"/>
              </a:rPr>
              <a:t>mutual information </a:t>
            </a:r>
            <a:r>
              <a:rPr lang="en-US" sz="2400" dirty="0" smtClean="0">
                <a:latin typeface="+mn-lt"/>
              </a:rPr>
              <a:t>decomposition of KLD 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9646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4" imgW="6184900" imgH="1054100" progId="Equation.3">
                  <p:embed/>
                </p:oleObj>
              </mc:Choice>
              <mc:Fallback>
                <p:oleObj name="Equation" r:id="rId4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9529" y="2501515"/>
            <a:ext cx="565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KLD wrt marginal single-variable distributions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572606" y="2963180"/>
            <a:ext cx="7697" cy="500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6173" y="4756726"/>
            <a:ext cx="3606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individual distribution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779" y="4779815"/>
            <a:ext cx="30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lift of parent condition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in class distribution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004242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1091" y="4610485"/>
            <a:ext cx="0" cy="277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987" y="5503333"/>
            <a:ext cx="84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first sum measures single-variable distribution difference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The second sum measures difference in strength of associations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0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ELD = Expected Log-Distance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12725" y="1694524"/>
            <a:ext cx="7772400" cy="1410477"/>
          </a:xfrm>
        </p:spPr>
        <p:txBody>
          <a:bodyPr/>
          <a:lstStyle/>
          <a:p>
            <a:r>
              <a:rPr lang="en-US" dirty="0" smtClean="0"/>
              <a:t>A problem with KLD: some log ratios are positive, some negative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cancelling of differences</a:t>
            </a:r>
          </a:p>
          <a:p>
            <a:r>
              <a:rPr lang="en-US" dirty="0"/>
              <a:t>Can fix by taking log-distances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487007"/>
              </p:ext>
            </p:extLst>
          </p:nvPr>
        </p:nvGraphicFramePr>
        <p:xfrm>
          <a:off x="280987" y="3262215"/>
          <a:ext cx="8764867" cy="149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3" imgW="6184900" imgH="1054100" progId="Equation.3">
                  <p:embed/>
                </p:oleObj>
              </mc:Choice>
              <mc:Fallback>
                <p:oleObj name="Equation" r:id="rId3" imgW="61849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" y="3262215"/>
                        <a:ext cx="8764867" cy="1494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5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Profile-Based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7" y="301748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74" y="320674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08031" y="1743693"/>
            <a:ext cx="421328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Profile, Interpretation, </a:t>
            </a:r>
            <a:r>
              <a:rPr lang="en-US" sz="2400" dirty="0" err="1" smtClean="0">
                <a:latin typeface="+mn-lt"/>
              </a:rPr>
              <a:t>egonet</a:t>
            </a:r>
            <a:r>
              <a:rPr lang="en-US" sz="2400" dirty="0" smtClean="0">
                <a:latin typeface="+mn-lt"/>
              </a:rPr>
              <a:t> </a:t>
            </a:r>
            <a:br>
              <a:rPr lang="en-US" sz="24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e.g. Brad Pitt’s movies</a:t>
            </a:r>
            <a:endParaRPr lang="en-US" sz="20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564" y="1858120"/>
            <a:ext cx="31786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e.g. IMDB</a:t>
            </a:r>
            <a:endParaRPr lang="en-US" sz="2400" dirty="0">
              <a:latin typeface="+mn-lt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90671" y="3337885"/>
            <a:ext cx="806920" cy="330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11" y="4259997"/>
            <a:ext cx="886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Goal: Identify </a:t>
            </a:r>
            <a:r>
              <a:rPr lang="en-US" sz="2800" u="sng" dirty="0" smtClean="0">
                <a:latin typeface="+mn-lt"/>
              </a:rPr>
              <a:t>exceptional individual databases</a:t>
            </a:r>
          </a:p>
        </p:txBody>
      </p:sp>
      <p:pic>
        <p:nvPicPr>
          <p:cNvPr id="11" name="Picture 10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0" y="31661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5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36" y="274638"/>
            <a:ext cx="7772400" cy="1143000"/>
          </a:xfrm>
        </p:spPr>
        <p:txBody>
          <a:bodyPr/>
          <a:lstStyle/>
          <a:p>
            <a:r>
              <a:rPr lang="en-US" dirty="0" smtClean="0"/>
              <a:t>Two Types of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Feature Outlier: unusual distribution over </a:t>
            </a:r>
            <a:r>
              <a:rPr lang="en-US" sz="2800" i="1" dirty="0" smtClean="0"/>
              <a:t>single attribute </a:t>
            </a:r>
            <a:r>
              <a:rPr lang="en-US" sz="2800" dirty="0" smtClean="0"/>
              <a:t>in isolation</a:t>
            </a:r>
          </a:p>
          <a:p>
            <a:pPr lvl="1"/>
            <a:r>
              <a:rPr lang="en-US" dirty="0" err="1" smtClean="0"/>
              <a:t>DribbleEfficiency</a:t>
            </a:r>
            <a:endParaRPr lang="en-US" dirty="0" smtClean="0"/>
          </a:p>
          <a:p>
            <a:r>
              <a:rPr lang="en-US" sz="2800" dirty="0" smtClean="0"/>
              <a:t>Correlation Outlier: unusual relevance of parent for children (mutual information, lift)</a:t>
            </a:r>
          </a:p>
          <a:p>
            <a:pPr lvl="1"/>
            <a:r>
              <a:rPr lang="en-US" dirty="0" err="1" smtClean="0"/>
              <a:t>DribbleEfficiency</a:t>
            </a:r>
            <a:r>
              <a:rPr lang="en-US" dirty="0" smtClean="0"/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Win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7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</a:t>
            </a:r>
            <a:r>
              <a:rPr lang="en-US" dirty="0" err="1" smtClean="0"/>
              <a:t>Marginals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are from Premier League Season 2011-2012.</a:t>
            </a:r>
          </a:p>
          <a:p>
            <a:r>
              <a:rPr lang="en-US" sz="2800" dirty="0" smtClean="0"/>
              <a:t>Low Dribble Efficiency in 16% of his matches.</a:t>
            </a:r>
          </a:p>
          <a:p>
            <a:r>
              <a:rPr lang="en-US" sz="2800" dirty="0" smtClean="0"/>
              <a:t>Random Striker: Low DE in 50% of matches.</a:t>
            </a:r>
          </a:p>
          <a:p>
            <a:r>
              <a:rPr lang="en-US" sz="2800" dirty="0" smtClean="0"/>
              <a:t>ELD contribution for marginal sum:</a:t>
            </a:r>
            <a:br>
              <a:rPr lang="en-US" sz="2800" dirty="0" smtClean="0"/>
            </a:br>
            <a:r>
              <a:rPr lang="en-US" sz="2800" dirty="0" smtClean="0"/>
              <a:t>16% x |</a:t>
            </a:r>
            <a:r>
              <a:rPr lang="en-US" sz="2800" dirty="0" err="1" smtClean="0"/>
              <a:t>ln</a:t>
            </a:r>
            <a:r>
              <a:rPr lang="en-US" sz="2800" dirty="0" smtClean="0"/>
              <a:t>(16%/50%)| = 0.18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Edin</a:t>
            </a:r>
            <a:r>
              <a:rPr lang="en-US" dirty="0" smtClean="0"/>
              <a:t> </a:t>
            </a:r>
            <a:r>
              <a:rPr lang="en-US" dirty="0" err="1" smtClean="0"/>
              <a:t>Dzeko</a:t>
            </a:r>
            <a:r>
              <a:rPr lang="en-US" dirty="0" smtClean="0"/>
              <a:t>,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65194"/>
            <a:ext cx="7772400" cy="4936185"/>
          </a:xfrm>
        </p:spPr>
        <p:txBody>
          <a:bodyPr/>
          <a:lstStyle/>
          <a:p>
            <a:r>
              <a:rPr lang="en-US" sz="2800" dirty="0" smtClean="0"/>
              <a:t>Association: </a:t>
            </a:r>
            <a:r>
              <a:rPr lang="en-US" sz="2800" dirty="0" err="1" smtClean="0"/>
              <a:t>Shotefficiency</a:t>
            </a:r>
            <a:r>
              <a:rPr lang="en-US" sz="2800" dirty="0" smtClean="0"/>
              <a:t> = high, </a:t>
            </a:r>
            <a:r>
              <a:rPr lang="en-US" sz="2800" dirty="0" err="1" smtClean="0"/>
              <a:t>TackleEfficiency</a:t>
            </a:r>
            <a:r>
              <a:rPr lang="en-US" sz="2800" dirty="0" smtClean="0"/>
              <a:t> = medium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/>
              <a:t>DribbleEffiency</a:t>
            </a:r>
            <a:r>
              <a:rPr lang="en-US" sz="2800" dirty="0" smtClean="0"/>
              <a:t> = low</a:t>
            </a:r>
            <a:endParaRPr lang="en-US" sz="2800" dirty="0"/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Edin</a:t>
            </a:r>
            <a:r>
              <a:rPr lang="en-US" sz="2800" dirty="0" smtClean="0"/>
              <a:t> </a:t>
            </a:r>
            <a:r>
              <a:rPr lang="en-US" sz="2800" dirty="0" err="1" smtClean="0"/>
              <a:t>Dzeko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confidence = 50%</a:t>
            </a:r>
          </a:p>
          <a:p>
            <a:pPr lvl="1"/>
            <a:r>
              <a:rPr lang="en-US" dirty="0" smtClean="0"/>
              <a:t>lift = ln(50%/16%)=1.13</a:t>
            </a:r>
            <a:endParaRPr lang="en-US" dirty="0"/>
          </a:p>
          <a:p>
            <a:pPr lvl="1"/>
            <a:r>
              <a:rPr lang="en-US" dirty="0" smtClean="0"/>
              <a:t>support (joint </a:t>
            </a:r>
            <a:r>
              <a:rPr lang="en-US" dirty="0" err="1" smtClean="0"/>
              <a:t>prob</a:t>
            </a:r>
            <a:r>
              <a:rPr lang="en-US" dirty="0" smtClean="0"/>
              <a:t>) = </a:t>
            </a:r>
            <a:r>
              <a:rPr lang="en-US" dirty="0"/>
              <a:t>6</a:t>
            </a:r>
            <a:r>
              <a:rPr lang="en-US" dirty="0" smtClean="0"/>
              <a:t>%</a:t>
            </a:r>
          </a:p>
          <a:p>
            <a:r>
              <a:rPr lang="en-US" sz="2800" dirty="0" smtClean="0"/>
              <a:t>For random striker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onfidence = 38%</a:t>
            </a:r>
          </a:p>
          <a:p>
            <a:pPr lvl="1"/>
            <a:r>
              <a:rPr lang="en-US" dirty="0"/>
              <a:t>lift = ln(38%/50%) =-0.27 </a:t>
            </a:r>
            <a:endParaRPr lang="en-US" dirty="0" smtClean="0"/>
          </a:p>
          <a:p>
            <a:r>
              <a:rPr lang="en-US" dirty="0" smtClean="0"/>
              <a:t>ELD contribution for association</a:t>
            </a:r>
            <a:br>
              <a:rPr lang="en-US" dirty="0" smtClean="0"/>
            </a:br>
            <a:r>
              <a:rPr lang="en-US" dirty="0" smtClean="0"/>
              <a:t>10% x |1.13-(-0.27)|= </a:t>
            </a:r>
            <a:r>
              <a:rPr lang="en-US" dirty="0"/>
              <a:t>6</a:t>
            </a:r>
            <a:r>
              <a:rPr lang="en-US" dirty="0" smtClean="0"/>
              <a:t>% x 1.14 = 0.068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4104025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Learning Bayesxian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Outlierness metrics</a:t>
            </a:r>
          </a:p>
          <a:p>
            <a:pPr lvl="1"/>
            <a:r>
              <a:rPr lang="en-US"/>
              <a:t>KLD</a:t>
            </a:r>
          </a:p>
          <a:p>
            <a:pPr lvl="1"/>
            <a:r>
              <a:rPr lang="en-US"/>
              <a:t>|KLD|: replace log-differences by log-distances</a:t>
            </a:r>
          </a:p>
          <a:p>
            <a:pPr lvl="1"/>
            <a:r>
              <a:rPr lang="en-US"/>
              <a:t>ELD</a:t>
            </a:r>
          </a:p>
          <a:p>
            <a:pPr lvl="1"/>
            <a:r>
              <a:rPr lang="en-US"/>
              <a:t>LOG = -log-likelihood of generic class model on individual database</a:t>
            </a:r>
          </a:p>
          <a:p>
            <a:pPr lvl="1"/>
            <a:r>
              <a:rPr lang="en-US"/>
              <a:t>FD: |KLD| with respect to marginals only</a:t>
            </a:r>
          </a:p>
          <a:p>
            <a:r>
              <a:rPr lang="en-US"/>
              <a:t>Aggregation Methods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Use counts of single feature values to form data matrix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/>
              <a:t>Apply standard single-table methods (LOF, KNN, OutRank) 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4" y="274638"/>
            <a:ext cx="7772400" cy="1143000"/>
          </a:xfrm>
        </p:spPr>
        <p:txBody>
          <a:bodyPr/>
          <a:lstStyle/>
          <a:p>
            <a:r>
              <a:rPr lang="en-CA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precision as evaluation metric</a:t>
            </a:r>
          </a:p>
          <a:p>
            <a:pPr lvl="1"/>
            <a:r>
              <a:rPr lang="en-US" dirty="0" smtClean="0"/>
              <a:t>Set the percentages of outliers to be 1% and 5%.</a:t>
            </a:r>
          </a:p>
          <a:p>
            <a:pPr lvl="1"/>
            <a:r>
              <a:rPr lang="en-US" dirty="0" smtClean="0"/>
              <a:t>How many outliers were correctly recognized</a:t>
            </a:r>
          </a:p>
          <a:p>
            <a:r>
              <a:rPr lang="en-US" sz="2800" dirty="0" smtClean="0"/>
              <a:t>Similar results with AUC, recall.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5768975"/>
            <a:ext cx="7924800" cy="501649"/>
          </a:xfrm>
        </p:spPr>
        <p:txBody>
          <a:bodyPr/>
          <a:lstStyle/>
          <a:p>
            <a:r>
              <a:rPr lang="en-US" dirty="0" err="1"/>
              <a:t>Gao</a:t>
            </a:r>
            <a:r>
              <a:rPr lang="en-US" dirty="0"/>
              <a:t>, J.; Liang, F.; Fan, W.; Wang, C.; Sun, Y. &amp; Han, J. (2010), On Community Outliers and Their Efficient Detection in Information Networks, </a:t>
            </a:r>
            <a:r>
              <a:rPr lang="en-US" i="1" dirty="0"/>
              <a:t>in </a:t>
            </a:r>
            <a:r>
              <a:rPr lang="en-US" dirty="0" smtClean="0"/>
              <a:t>‘SIGKDD, pp</a:t>
            </a:r>
            <a:r>
              <a:rPr lang="en-US" dirty="0"/>
              <a:t>. 813--822.</a:t>
            </a:r>
          </a:p>
        </p:txBody>
      </p:sp>
    </p:spTree>
    <p:extLst>
      <p:ext uri="{BB962C8B-B14F-4D97-AF65-F5344CB8AC3E}">
        <p14:creationId xmlns:p14="http://schemas.microsoft.com/office/powerpoint/2010/main" val="271168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67350" y="17005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Synthetic Datasets</a:t>
            </a:r>
            <a:endParaRPr lang="en-US" dirty="0"/>
          </a:p>
        </p:txBody>
      </p:sp>
      <p:sp>
        <p:nvSpPr>
          <p:cNvPr id="169" name="Content Placeholder 2"/>
          <p:cNvSpPr>
            <a:spLocks noGrp="1"/>
          </p:cNvSpPr>
          <p:nvPr>
            <p:ph idx="1"/>
          </p:nvPr>
        </p:nvSpPr>
        <p:spPr>
          <a:xfrm>
            <a:off x="188262" y="1278964"/>
            <a:ext cx="8229600" cy="764990"/>
          </a:xfrm>
        </p:spPr>
        <p:txBody>
          <a:bodyPr>
            <a:noAutofit/>
          </a:bodyPr>
          <a:lstStyle/>
          <a:p>
            <a:r>
              <a:rPr lang="en-US" sz="2400" dirty="0" smtClean="0"/>
              <a:t>Synthetic Datasets: Should be easy! </a:t>
            </a:r>
          </a:p>
          <a:p>
            <a:r>
              <a:rPr lang="en-US" sz="2400" dirty="0" smtClean="0"/>
              <a:t>Two Features per player per match</a:t>
            </a:r>
          </a:p>
          <a:p>
            <a:r>
              <a:rPr lang="en-US" sz="2400" dirty="0"/>
              <a:t>Samples below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70872"/>
              </p:ext>
            </p:extLst>
          </p:nvPr>
        </p:nvGraphicFramePr>
        <p:xfrm>
          <a:off x="228601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2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44511"/>
              </p:ext>
            </p:extLst>
          </p:nvPr>
        </p:nvGraphicFramePr>
        <p:xfrm>
          <a:off x="4648200" y="2650201"/>
          <a:ext cx="3995666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9"/>
                <a:gridCol w="906780"/>
                <a:gridCol w="168681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low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ShotEff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24" y="319461"/>
            <a:ext cx="7772400" cy="1143000"/>
          </a:xfrm>
        </p:spPr>
        <p:txBody>
          <a:bodyPr/>
          <a:lstStyle/>
          <a:p>
            <a:r>
              <a:rPr lang="en-CA" dirty="0"/>
              <a:t>Synthetic Data Results</a:t>
            </a:r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759074"/>
            <a:ext cx="9197721" cy="32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81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83" y="274638"/>
            <a:ext cx="7772400" cy="1143000"/>
          </a:xfrm>
        </p:spPr>
        <p:txBody>
          <a:bodyPr/>
          <a:lstStyle/>
          <a:p>
            <a:r>
              <a:rPr lang="en-US" dirty="0" smtClean="0"/>
              <a:t>1D Scatter-Plots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Red points are outliers and blue points are normal class points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876799" cy="4876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5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74" y="259697"/>
            <a:ext cx="7772400" cy="1143000"/>
          </a:xfrm>
        </p:spPr>
        <p:txBody>
          <a:bodyPr/>
          <a:lstStyle/>
          <a:p>
            <a:r>
              <a:rPr lang="en-US" dirty="0" smtClean="0"/>
              <a:t>Case Study: Strikers and Movies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51709"/>
              </p:ext>
            </p:extLst>
          </p:nvPr>
        </p:nvGraphicFramePr>
        <p:xfrm>
          <a:off x="406397" y="1600200"/>
          <a:ext cx="8493922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305"/>
                <a:gridCol w="838671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Player 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0.50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0.30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Michel Vorm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SavesMade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0.37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28991"/>
              </p:ext>
            </p:extLst>
          </p:nvPr>
        </p:nvGraphicFramePr>
        <p:xfrm>
          <a:off x="406397" y="4267200"/>
          <a:ext cx="8518788" cy="16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20"/>
                <a:gridCol w="876622"/>
                <a:gridCol w="559060"/>
                <a:gridCol w="1790700"/>
                <a:gridCol w="1441872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MovieTitle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Genre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ELD </a:t>
                      </a:r>
                      <a:endParaRPr lang="en-US" sz="18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ELD Max Node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FD Max feature Value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Object Probability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Class Probability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Actor_Quality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Blue Brothers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Cast_position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cast_num=3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574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Striker = Normal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397" y="60915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Drama = Normal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52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Relational outlier detection: two approaches for leveraging BN structure learning</a:t>
            </a:r>
          </a:p>
          <a:p>
            <a:r>
              <a:rPr lang="en-US"/>
              <a:t>Propositionalization</a:t>
            </a:r>
          </a:p>
          <a:p>
            <a:pPr lvl="1"/>
            <a:r>
              <a:rPr lang="en-US"/>
              <a:t>BN structure defines features for single-table outlier detection</a:t>
            </a:r>
          </a:p>
          <a:p>
            <a:r>
              <a:rPr lang="en-US"/>
              <a:t>Relational Outlierness metric</a:t>
            </a:r>
          </a:p>
          <a:p>
            <a:pPr lvl="1"/>
            <a:r>
              <a:rPr lang="en-US"/>
              <a:t>Use divergence between database distribution for target individual and random individual</a:t>
            </a:r>
          </a:p>
          <a:p>
            <a:pPr lvl="1"/>
            <a:r>
              <a:rPr lang="en-US"/>
              <a:t>Novel variant of Kullback-Leibler divergence works well:</a:t>
            </a:r>
          </a:p>
          <a:p>
            <a:pPr lvl="2"/>
            <a:r>
              <a:rPr lang="en-US"/>
              <a:t>interpretable </a:t>
            </a:r>
          </a:p>
          <a:p>
            <a:pPr lvl="2"/>
            <a:r>
              <a:rPr lang="en-US"/>
              <a:t>accurate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population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11357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113571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58171"/>
            <a:ext cx="23199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6" idx="2"/>
            <a:endCxn id="57" idx="0"/>
          </p:cNvCxnSpPr>
          <p:nvPr/>
        </p:nvCxnSpPr>
        <p:spPr>
          <a:xfrm flipH="1">
            <a:off x="6661039" y="3310359"/>
            <a:ext cx="242151" cy="430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66FF"/>
                </a:solidFill>
              </a:rPr>
              <a:t>ActsIn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salary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4709678" y="4328895"/>
            <a:ext cx="0" cy="220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5817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03190" y="3260456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7979" y="5777148"/>
            <a:ext cx="1951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51103" y="5777148"/>
            <a:ext cx="2085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action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true</a:t>
            </a:r>
          </a:p>
          <a:p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34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Conclusion: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Many organizations maintain structured data in relational databases.</a:t>
            </a:r>
          </a:p>
          <a:p>
            <a:r>
              <a:rPr lang="en-US" sz="2800" dirty="0" smtClean="0"/>
              <a:t>First-order Bayesian networks model probabilistic associations across the entire database.</a:t>
            </a:r>
          </a:p>
          <a:p>
            <a:r>
              <a:rPr lang="en-US" sz="2800" dirty="0" smtClean="0"/>
              <a:t>Halpern/Bacchus probabilistic logic unifies logic and probability.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random selection semantics for Bayesian networks: can query frequencies across the entire database.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3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Learning First-Order 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r>
              <a:rPr lang="en-US" sz="2800" dirty="0" smtClean="0"/>
              <a:t>Extend Halpern/Bacchus random selection semantics to statistical concepts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new random selection likelihood function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tractable parameter and structure learning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also be used to learn Markov Logic Networks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relational Bayesian network classification formula</a:t>
            </a:r>
          </a:p>
          <a:p>
            <a:pPr lvl="1"/>
            <a:r>
              <a:rPr lang="en-US" dirty="0" smtClean="0"/>
              <a:t>log-linear model whose predictors are the proportions of Bayesian network features.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New approach to relational anomaly detection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compare probability distribution of potential outlier with distribution for reference class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individual data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91" y="2006891"/>
            <a:ext cx="850900" cy="1244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16231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3293975" y="3251491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2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15" y="4551652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521448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3140055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3607741" y="3251491"/>
            <a:ext cx="239057" cy="48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3846798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914469" y="1299005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12688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140055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0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7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Relational Outlier Detection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913722"/>
            <a:ext cx="7882285" cy="715677"/>
          </a:xfrm>
        </p:spPr>
        <p:txBody>
          <a:bodyPr/>
          <a:lstStyle/>
          <a:p>
            <a:r>
              <a:rPr lang="en-US" dirty="0" err="1" smtClean="0"/>
              <a:t>Maervoet</a:t>
            </a:r>
            <a:r>
              <a:rPr lang="en-US" dirty="0"/>
              <a:t>, J.; </a:t>
            </a:r>
            <a:r>
              <a:rPr lang="en-US" dirty="0" err="1"/>
              <a:t>Vens</a:t>
            </a:r>
            <a:r>
              <a:rPr lang="en-US" dirty="0"/>
              <a:t>, C.;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G.; </a:t>
            </a:r>
            <a:r>
              <a:rPr lang="en-US" dirty="0" err="1"/>
              <a:t>Blockeel</a:t>
            </a:r>
            <a:r>
              <a:rPr lang="en-US" dirty="0"/>
              <a:t>, H. &amp; De </a:t>
            </a:r>
            <a:r>
              <a:rPr lang="en-US" dirty="0" err="1"/>
              <a:t>Causmaecker</a:t>
            </a:r>
            <a:r>
              <a:rPr lang="en-US" dirty="0"/>
              <a:t>, P. (2012), 'Outlier Detection in Relational Data: A Case Study in Geographical Information Systems', </a:t>
            </a:r>
            <a:r>
              <a:rPr lang="en-US" i="1" dirty="0"/>
              <a:t>Expert Systems With Applications </a:t>
            </a:r>
            <a:r>
              <a:rPr lang="en-US" b="1" i="1" dirty="0"/>
              <a:t>39(5), </a:t>
            </a:r>
            <a:r>
              <a:rPr lang="en-US" b="1" i="1" dirty="0" smtClean="0"/>
              <a:t>4718—4728.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586" y="1132070"/>
            <a:ext cx="8110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latin typeface="+mn-lt"/>
              </a:rPr>
              <a:t>Model-based</a:t>
            </a:r>
            <a:r>
              <a:rPr lang="en-US" sz="2800" dirty="0">
                <a:latin typeface="+mn-lt"/>
              </a:rPr>
              <a:t>: Leverage result of Bayesian network </a:t>
            </a:r>
            <a:r>
              <a:rPr lang="en-US" sz="2800" dirty="0" smtClean="0">
                <a:latin typeface="+mn-lt"/>
              </a:rPr>
              <a:t>learning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+mn-lt"/>
              </a:rPr>
              <a:t>Feature generation based on BN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>
                <a:latin typeface="+mn-lt"/>
              </a:rPr>
              <a:t>Define </a:t>
            </a:r>
            <a:r>
              <a:rPr lang="en-US" sz="2800" i="1" dirty="0" smtClean="0">
                <a:latin typeface="+mn-lt"/>
              </a:rPr>
              <a:t>outlierness</a:t>
            </a:r>
            <a:r>
              <a:rPr lang="en-US" sz="2800" dirty="0" smtClean="0">
                <a:latin typeface="+mn-lt"/>
              </a:rPr>
              <a:t> metric using BN model</a:t>
            </a:r>
            <a:endParaRPr lang="en-US" sz="2800" dirty="0">
              <a:latin typeface="+mn-lt"/>
            </a:endParaRPr>
          </a:p>
          <a:p>
            <a:endParaRPr lang="en-US" sz="2800" dirty="0" smtClean="0">
              <a:latin typeface="+mn-lt"/>
            </a:endParaRPr>
          </a:p>
        </p:txBody>
      </p:sp>
      <p:pic>
        <p:nvPicPr>
          <p:cNvPr id="17" name="Picture 16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3628442"/>
            <a:ext cx="909071" cy="971542"/>
          </a:xfrm>
          <a:prstGeom prst="rect">
            <a:avLst/>
          </a:prstGeom>
        </p:spPr>
      </p:pic>
      <p:pic>
        <p:nvPicPr>
          <p:cNvPr id="19" name="Picture 1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3817704"/>
            <a:ext cx="519986" cy="59301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16619" y="3154401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985" y="3126283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621" y="5354115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264234" y="4661287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419920" y="4410723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0" y="378842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Feature Generation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77908" y="4303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Model-Based Outlier Detection for Relational Data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295586" y="5734430"/>
            <a:ext cx="8370296" cy="715677"/>
          </a:xfrm>
        </p:spPr>
        <p:txBody>
          <a:bodyPr/>
          <a:lstStyle/>
          <a:p>
            <a:r>
              <a:rPr lang="en-US" dirty="0"/>
              <a:t>“Model-based Outlier Detection for Object-Relational Data”. </a:t>
            </a:r>
            <a:r>
              <a:rPr lang="en-US" dirty="0" err="1"/>
              <a:t>Riahi</a:t>
            </a:r>
            <a:r>
              <a:rPr lang="en-US" dirty="0"/>
              <a:t> and Schulte (2015). IEEE SSCI. </a:t>
            </a:r>
            <a:r>
              <a:rPr lang="en-US" i="1" dirty="0" smtClean="0"/>
              <a:t>.</a:t>
            </a:r>
            <a:endParaRPr lang="en-US" i="1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04" y="2303066"/>
            <a:ext cx="909071" cy="971542"/>
          </a:xfrm>
          <a:prstGeom prst="rect">
            <a:avLst/>
          </a:prstGeom>
        </p:spPr>
      </p:pic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17" y="2492328"/>
            <a:ext cx="519986" cy="5930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6619" y="1829025"/>
            <a:ext cx="2526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Database</a:t>
            </a:r>
            <a:endParaRPr lang="en-US" sz="24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586" y="4661923"/>
            <a:ext cx="7685590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Propositionalization</a:t>
            </a:r>
            <a:r>
              <a:rPr lang="en-US" sz="2400" dirty="0" smtClean="0">
                <a:latin typeface="+mn-lt"/>
              </a:rPr>
              <a:t>/Relation Elimination: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Feature vectors summarize the individual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leverage outlier detection for </a:t>
            </a:r>
            <a:r>
              <a:rPr lang="en-US" sz="2400" dirty="0" err="1" smtClean="0">
                <a:latin typeface="+mn-lt"/>
              </a:rPr>
              <a:t>i.i.d</a:t>
            </a:r>
            <a:r>
              <a:rPr lang="en-US" sz="2400" dirty="0" smtClean="0">
                <a:latin typeface="+mn-lt"/>
              </a:rPr>
              <a:t>. feature matrix data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85" y="1800907"/>
            <a:ext cx="24246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Population Database</a:t>
            </a:r>
            <a:endParaRPr lang="en-US" sz="2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621" y="4028739"/>
            <a:ext cx="36692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Class-level Bayesian network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1264234" y="3335911"/>
            <a:ext cx="368610" cy="581678"/>
          </a:xfrm>
          <a:prstGeom prst="down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93040" y="4035041"/>
            <a:ext cx="35144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Individual Feature Vector</a:t>
            </a:r>
          </a:p>
        </p:txBody>
      </p:sp>
      <p:cxnSp>
        <p:nvCxnSpPr>
          <p:cNvPr id="8" name="Straight Arrow Connector 7"/>
          <p:cNvCxnSpPr>
            <a:stCxn id="17" idx="3"/>
            <a:endCxn id="22" idx="1"/>
          </p:cNvCxnSpPr>
          <p:nvPr/>
        </p:nvCxnSpPr>
        <p:spPr>
          <a:xfrm>
            <a:off x="3875865" y="4259572"/>
            <a:ext cx="1117175" cy="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19920" y="3085347"/>
            <a:ext cx="8990" cy="68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pit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29" y="2456703"/>
            <a:ext cx="850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Bayesian 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2825" y="2097910"/>
            <a:ext cx="3933408" cy="1296459"/>
            <a:chOff x="2002825" y="2097910"/>
            <a:chExt cx="3933408" cy="1296459"/>
          </a:xfrm>
        </p:grpSpPr>
        <p:sp>
          <p:nvSpPr>
            <p:cNvPr id="9" name="TextBox 8"/>
            <p:cNvSpPr txBox="1"/>
            <p:nvPr/>
          </p:nvSpPr>
          <p:spPr>
            <a:xfrm>
              <a:off x="3407898" y="2994259"/>
              <a:ext cx="121390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gender(A)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02825" y="2097910"/>
              <a:ext cx="15283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ActsIn</a:t>
              </a:r>
              <a:r>
                <a:rPr lang="en-US" sz="2000" dirty="0" smtClean="0">
                  <a:latin typeface="+mn-lt"/>
                </a:rPr>
                <a:t>(A,M)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977" y="2097910"/>
              <a:ext cx="139725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Drama(M)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67024" y="2467242"/>
              <a:ext cx="1125949" cy="5270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9" idx="0"/>
            </p:cNvCxnSpPr>
            <p:nvPr/>
          </p:nvCxnSpPr>
          <p:spPr>
            <a:xfrm flipH="1">
              <a:off x="4014853" y="2498020"/>
              <a:ext cx="1222752" cy="4962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48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 Matrix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64447"/>
              </p:ext>
            </p:extLst>
          </p:nvPr>
        </p:nvGraphicFramePr>
        <p:xfrm>
          <a:off x="683086" y="1611538"/>
          <a:ext cx="7508917" cy="2160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  <a:gridCol w="577609"/>
              </a:tblGrid>
              <a:tr h="54019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  <a:tr h="540197">
                <a:tc>
                  <a:txBody>
                    <a:bodyPr/>
                    <a:lstStyle/>
                    <a:p>
                      <a:pPr algn="ctr" fontAlgn="b"/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 dirty="0">
                          <a:effectLst/>
                        </a:rPr>
                        <a:t>1/2</a:t>
                      </a:r>
                      <a:endParaRPr lang="bg-BG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200" u="none" strike="noStrike">
                          <a:effectLst/>
                        </a:rPr>
                        <a:t>1/2</a:t>
                      </a:r>
                      <a:endParaRPr lang="bg-BG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91188" y="1611538"/>
            <a:ext cx="301217" cy="2135813"/>
            <a:chOff x="914340" y="2558265"/>
            <a:chExt cx="301217" cy="2135813"/>
          </a:xfrm>
        </p:grpSpPr>
        <p:pic>
          <p:nvPicPr>
            <p:cNvPr id="6" name="Picture 5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0" y="2558265"/>
              <a:ext cx="276627" cy="516451"/>
            </a:xfrm>
            <a:prstGeom prst="rect">
              <a:avLst/>
            </a:prstGeom>
          </p:spPr>
        </p:pic>
        <p:pic>
          <p:nvPicPr>
            <p:cNvPr id="7" name="Picture 6" descr="lucy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80" y="3074628"/>
              <a:ext cx="280377" cy="530117"/>
            </a:xfrm>
            <a:prstGeom prst="rect">
              <a:avLst/>
            </a:prstGeom>
          </p:spPr>
        </p:pic>
        <p:pic>
          <p:nvPicPr>
            <p:cNvPr id="8" name="Picture 7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3604745"/>
              <a:ext cx="295767" cy="559216"/>
            </a:xfrm>
            <a:prstGeom prst="rect">
              <a:avLst/>
            </a:prstGeom>
          </p:spPr>
        </p:pic>
        <p:pic>
          <p:nvPicPr>
            <p:cNvPr id="9" name="Picture 8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90" y="4163961"/>
              <a:ext cx="283947" cy="53011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69454" y="4079716"/>
            <a:ext cx="79124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Each feature corresponds to a family configuration in the Bayesian network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Similar to feature matrix for classification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n-lt"/>
              </a:rPr>
              <a:t>For step-by-step construction, see supplementary slides on website</a:t>
            </a:r>
            <a:endParaRPr lang="en-US" sz="2400" dirty="0" smtClean="0">
              <a:latin typeface="+mn-lt"/>
            </a:endParaRPr>
          </a:p>
          <a:p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90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11320</TotalTime>
  <Words>2441</Words>
  <Application>Microsoft Macintosh PowerPoint</Application>
  <PresentationFormat>On-screen Show (4:3)</PresentationFormat>
  <Paragraphs>498</Paragraphs>
  <Slides>31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BasicPresentation</vt:lpstr>
      <vt:lpstr>Equation</vt:lpstr>
      <vt:lpstr>Anomaly Detection</vt:lpstr>
      <vt:lpstr>Profile-Based Outlier Detection for Relational Data</vt:lpstr>
      <vt:lpstr>Example: population data</vt:lpstr>
      <vt:lpstr>Example: individual data</vt:lpstr>
      <vt:lpstr>Model-Based Relational Outlier Detection</vt:lpstr>
      <vt:lpstr>Model-Based Feature Generation</vt:lpstr>
      <vt:lpstr>Model-Based Outlier Detection for Relational Data</vt:lpstr>
      <vt:lpstr>Example: Class Bayesian Network</vt:lpstr>
      <vt:lpstr>Example: Feature Matrix</vt:lpstr>
      <vt:lpstr>Feature Generation/Propositionalization for Outlier Detection</vt:lpstr>
      <vt:lpstr>Relational Outlierness Metrics</vt:lpstr>
      <vt:lpstr>Global Outlier Detection</vt:lpstr>
      <vt:lpstr>Global Outlier Detection for Relational Data</vt:lpstr>
      <vt:lpstr>Model-Based Outlier Detection for Relational Data</vt:lpstr>
      <vt:lpstr>Example: class and individual Bayesian network parameters</vt:lpstr>
      <vt:lpstr>Outlierness Metric =  Kulback-Leibler Divergence</vt:lpstr>
      <vt:lpstr>Brad Pitt Example</vt:lpstr>
      <vt:lpstr>Mutual Information Decomposition</vt:lpstr>
      <vt:lpstr>ELD = Expected Log-Distance</vt:lpstr>
      <vt:lpstr>Two Types of Outliers</vt:lpstr>
      <vt:lpstr>Example: Edin Dzeko, Marginals</vt:lpstr>
      <vt:lpstr>Example: Edin Dzeko, Associations</vt:lpstr>
      <vt:lpstr>Methods Compared</vt:lpstr>
      <vt:lpstr>Evaluation Metrics</vt:lpstr>
      <vt:lpstr>Synthetic Datasets</vt:lpstr>
      <vt:lpstr>Synthetic Data Results</vt:lpstr>
      <vt:lpstr>1D Scatter-Plots</vt:lpstr>
      <vt:lpstr>Case Study: Strikers and Movies</vt:lpstr>
      <vt:lpstr>Conclusion</vt:lpstr>
      <vt:lpstr>Tutorial Conclusion: First-Order Bayesian Networks</vt:lpstr>
      <vt:lpstr>Conclusion: Learning First-Order Bayesian Networks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213</cp:revision>
  <dcterms:created xsi:type="dcterms:W3CDTF">2011-12-30T19:23:42Z</dcterms:created>
  <dcterms:modified xsi:type="dcterms:W3CDTF">2016-09-30T18:09:22Z</dcterms:modified>
</cp:coreProperties>
</file>