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Microsoft_Equation1.bin" ContentType="application/vnd.openxmlformats-officedocument.oleObject"/>
  <Override PartName="/ppt/notesSlides/notesSlide16.xml" ContentType="application/vnd.openxmlformats-officedocument.presentationml.notesSlide+xml"/>
  <Override PartName="/ppt/embeddings/Microsoft_Equation2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Microsoft_Equation3.bin" ContentType="application/vnd.openxmlformats-officedocument.oleObject"/>
  <Override PartName="/ppt/notesSlides/notesSlide19.xml" ContentType="application/vnd.openxmlformats-officedocument.presentationml.notesSlide+xml"/>
  <Override PartName="/ppt/embeddings/Microsoft_Equation4.bin" ContentType="application/vnd.openxmlformats-officedocument.oleObject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1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9" r:id="rId3"/>
    <p:sldId id="269" r:id="rId4"/>
    <p:sldId id="288" r:id="rId5"/>
    <p:sldId id="289" r:id="rId6"/>
    <p:sldId id="293" r:id="rId7"/>
    <p:sldId id="331" r:id="rId8"/>
    <p:sldId id="291" r:id="rId9"/>
    <p:sldId id="292" r:id="rId10"/>
    <p:sldId id="270" r:id="rId11"/>
    <p:sldId id="275" r:id="rId12"/>
    <p:sldId id="337" r:id="rId13"/>
    <p:sldId id="338" r:id="rId14"/>
    <p:sldId id="340" r:id="rId15"/>
    <p:sldId id="341" r:id="rId16"/>
    <p:sldId id="276" r:id="rId17"/>
    <p:sldId id="342" r:id="rId18"/>
    <p:sldId id="329" r:id="rId19"/>
    <p:sldId id="333" r:id="rId20"/>
    <p:sldId id="335" r:id="rId21"/>
    <p:sldId id="351" r:id="rId22"/>
    <p:sldId id="336" r:id="rId23"/>
    <p:sldId id="348" r:id="rId24"/>
    <p:sldId id="349" r:id="rId25"/>
    <p:sldId id="343" r:id="rId26"/>
    <p:sldId id="321" r:id="rId27"/>
    <p:sldId id="278" r:id="rId28"/>
    <p:sldId id="317" r:id="rId29"/>
    <p:sldId id="350" r:id="rId30"/>
    <p:sldId id="325" r:id="rId31"/>
    <p:sldId id="318" r:id="rId32"/>
    <p:sldId id="320" r:id="rId33"/>
    <p:sldId id="319" r:id="rId34"/>
    <p:sldId id="264" r:id="rId35"/>
    <p:sldId id="262" r:id="rId36"/>
    <p:sldId id="263" r:id="rId37"/>
    <p:sldId id="266" r:id="rId38"/>
    <p:sldId id="267" r:id="rId39"/>
    <p:sldId id="280" r:id="rId4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Introduction: Instance-level reasoning" id="{4D3E20AA-A9FB-444C-998F-F514C2A70EC4}">
          <p14:sldIdLst>
            <p14:sldId id="256"/>
            <p14:sldId id="259"/>
            <p14:sldId id="269"/>
            <p14:sldId id="288"/>
            <p14:sldId id="289"/>
            <p14:sldId id="293"/>
            <p14:sldId id="331"/>
            <p14:sldId id="291"/>
            <p14:sldId id="292"/>
            <p14:sldId id="270"/>
            <p14:sldId id="275"/>
            <p14:sldId id="337"/>
            <p14:sldId id="338"/>
            <p14:sldId id="340"/>
            <p14:sldId id="341"/>
          </p14:sldIdLst>
        </p14:section>
        <p14:section name="Closed-Form" id="{CFA7FC10-7C0B-5746-8601-E804B15649EB}">
          <p14:sldIdLst>
            <p14:sldId id="276"/>
            <p14:sldId id="342"/>
            <p14:sldId id="329"/>
            <p14:sldId id="333"/>
            <p14:sldId id="335"/>
            <p14:sldId id="351"/>
            <p14:sldId id="336"/>
            <p14:sldId id="348"/>
            <p14:sldId id="349"/>
            <p14:sldId id="343"/>
          </p14:sldIdLst>
        </p14:section>
        <p14:section name="Log-linear Model" id="{56B1DEBF-9B3C-1145-99C2-4F37BE35E883}">
          <p14:sldIdLst>
            <p14:sldId id="321"/>
            <p14:sldId id="278"/>
            <p14:sldId id="317"/>
          </p14:sldIdLst>
        </p14:section>
        <p14:section name="Feature Extraction" id="{7B44A060-4CE3-C740-B6DE-D563E98D9754}">
          <p14:sldIdLst>
            <p14:sldId id="350"/>
            <p14:sldId id="325"/>
            <p14:sldId id="318"/>
            <p14:sldId id="320"/>
            <p14:sldId id="319"/>
          </p14:sldIdLst>
        </p14:section>
        <p14:section name="Dependency Networks" id="{9E69F8E5-3790-204C-9B6D-73478ABCBDC2}">
          <p14:sldIdLst>
            <p14:sldId id="264"/>
            <p14:sldId id="262"/>
            <p14:sldId id="263"/>
            <p14:sldId id="266"/>
            <p14:sldId id="267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95" autoAdjust="0"/>
  </p:normalViewPr>
  <p:slideViewPr>
    <p:cSldViewPr snapToGrid="0" snapToObjects="1">
      <p:cViewPr>
        <p:scale>
          <a:sx n="85" d="100"/>
          <a:sy n="85" d="100"/>
        </p:scale>
        <p:origin x="-20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file:///D:\Zqian_dropbox\Dropbox\random-regress\ILP14_Metr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temp!$A$14</c:f>
              <c:strCache>
                <c:ptCount val="1"/>
                <c:pt idx="0">
                  <c:v>RDN_Boost</c:v>
                </c:pt>
              </c:strCache>
            </c:strRef>
          </c:tx>
          <c:invertIfNegative val="0"/>
          <c:cat>
            <c:strRef>
              <c:f>temp!$B$13:$F$13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temp!$B$14:$F$14</c:f>
              <c:numCache>
                <c:formatCode>0.00</c:formatCode>
                <c:ptCount val="5"/>
                <c:pt idx="0">
                  <c:v>-0.2861103735</c:v>
                </c:pt>
                <c:pt idx="1">
                  <c:v>-0.484105663</c:v>
                </c:pt>
                <c:pt idx="2">
                  <c:v>-0.51387</c:v>
                </c:pt>
                <c:pt idx="3">
                  <c:v>-0.42805</c:v>
                </c:pt>
                <c:pt idx="4" formatCode="General">
                  <c:v>-0.58</c:v>
                </c:pt>
              </c:numCache>
            </c:numRef>
          </c:val>
        </c:ser>
        <c:ser>
          <c:idx val="1"/>
          <c:order val="1"/>
          <c:tx>
            <c:strRef>
              <c:f>temp!$A$15</c:f>
              <c:strCache>
                <c:ptCount val="1"/>
                <c:pt idx="0">
                  <c:v>MLN_Boost</c:v>
                </c:pt>
              </c:strCache>
            </c:strRef>
          </c:tx>
          <c:invertIfNegative val="0"/>
          <c:cat>
            <c:strRef>
              <c:f>temp!$B$13:$F$13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temp!$B$15:$F$15</c:f>
              <c:numCache>
                <c:formatCode>0.00</c:formatCode>
                <c:ptCount val="5"/>
                <c:pt idx="0">
                  <c:v>-0.162371875</c:v>
                </c:pt>
                <c:pt idx="1">
                  <c:v>-0.40163005</c:v>
                </c:pt>
                <c:pt idx="2">
                  <c:v>-0.52419</c:v>
                </c:pt>
                <c:pt idx="3">
                  <c:v>-0.26928</c:v>
                </c:pt>
                <c:pt idx="4" formatCode="General">
                  <c:v>-0.38</c:v>
                </c:pt>
              </c:numCache>
            </c:numRef>
          </c:val>
        </c:ser>
        <c:ser>
          <c:idx val="2"/>
          <c:order val="2"/>
          <c:tx>
            <c:strRef>
              <c:f>temp!$A$16</c:f>
              <c:strCache>
                <c:ptCount val="1"/>
                <c:pt idx="0">
                  <c:v>RDN_Bayes</c:v>
                </c:pt>
              </c:strCache>
            </c:strRef>
          </c:tx>
          <c:invertIfNegative val="0"/>
          <c:cat>
            <c:strRef>
              <c:f>temp!$B$13:$F$13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temp!$B$16:$F$16</c:f>
              <c:numCache>
                <c:formatCode>0.00</c:formatCode>
                <c:ptCount val="5"/>
                <c:pt idx="0">
                  <c:v>-0.010569775</c:v>
                </c:pt>
                <c:pt idx="1">
                  <c:v>-0.252304346</c:v>
                </c:pt>
                <c:pt idx="2">
                  <c:v>-0.38912</c:v>
                </c:pt>
                <c:pt idx="3">
                  <c:v>-0.22373</c:v>
                </c:pt>
                <c:pt idx="4" formatCode="General">
                  <c:v>-0.3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1082760"/>
        <c:axId val="-2122274328"/>
      </c:barChart>
      <c:catAx>
        <c:axId val="-2131082760"/>
        <c:scaling>
          <c:orientation val="minMax"/>
        </c:scaling>
        <c:delete val="1"/>
        <c:axPos val="b"/>
        <c:majorTickMark val="out"/>
        <c:minorTickMark val="none"/>
        <c:tickLblPos val="nextTo"/>
        <c:crossAx val="-2122274328"/>
        <c:crosses val="autoZero"/>
        <c:auto val="1"/>
        <c:lblAlgn val="ctr"/>
        <c:lblOffset val="100"/>
        <c:noMultiLvlLbl val="0"/>
      </c:catAx>
      <c:valAx>
        <c:axId val="-2122274328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600"/>
                </a:pPr>
                <a:r>
                  <a:rPr lang="en-US" sz="1600"/>
                  <a:t>CLL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-2131082760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temp!$A$20</c:f>
              <c:strCache>
                <c:ptCount val="1"/>
                <c:pt idx="0">
                  <c:v>RDN_Boost</c:v>
                </c:pt>
              </c:strCache>
            </c:strRef>
          </c:tx>
          <c:invertIfNegative val="0"/>
          <c:cat>
            <c:strRef>
              <c:f>temp!$B$19:$F$19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temp!$B$20:$F$20</c:f>
              <c:numCache>
                <c:formatCode>0.00</c:formatCode>
                <c:ptCount val="5"/>
                <c:pt idx="0">
                  <c:v>0.3247292</c:v>
                </c:pt>
                <c:pt idx="1">
                  <c:v>0.27126645</c:v>
                </c:pt>
                <c:pt idx="2">
                  <c:v>0.71469</c:v>
                </c:pt>
                <c:pt idx="3">
                  <c:v>0.62705</c:v>
                </c:pt>
                <c:pt idx="4" formatCode="General">
                  <c:v>0.52</c:v>
                </c:pt>
              </c:numCache>
            </c:numRef>
          </c:val>
        </c:ser>
        <c:ser>
          <c:idx val="1"/>
          <c:order val="1"/>
          <c:tx>
            <c:strRef>
              <c:f>temp!$A$21</c:f>
              <c:strCache>
                <c:ptCount val="1"/>
                <c:pt idx="0">
                  <c:v>MLN_Boost</c:v>
                </c:pt>
              </c:strCache>
            </c:strRef>
          </c:tx>
          <c:invertIfNegative val="0"/>
          <c:cat>
            <c:strRef>
              <c:f>temp!$B$19:$F$19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temp!$B$21:$F$21</c:f>
              <c:numCache>
                <c:formatCode>0.00</c:formatCode>
                <c:ptCount val="5"/>
                <c:pt idx="0">
                  <c:v>0.52381</c:v>
                </c:pt>
                <c:pt idx="1">
                  <c:v>0.44115295</c:v>
                </c:pt>
                <c:pt idx="2">
                  <c:v>0.71154</c:v>
                </c:pt>
                <c:pt idx="3">
                  <c:v>0.82731</c:v>
                </c:pt>
                <c:pt idx="4" formatCode="General">
                  <c:v>0.74</c:v>
                </c:pt>
              </c:numCache>
            </c:numRef>
          </c:val>
        </c:ser>
        <c:ser>
          <c:idx val="2"/>
          <c:order val="2"/>
          <c:tx>
            <c:strRef>
              <c:f>temp!$A$22</c:f>
              <c:strCache>
                <c:ptCount val="1"/>
                <c:pt idx="0">
                  <c:v>RDN_Bayes</c:v>
                </c:pt>
              </c:strCache>
            </c:strRef>
          </c:tx>
          <c:invertIfNegative val="0"/>
          <c:cat>
            <c:strRef>
              <c:f>temp!$B$19:$F$19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temp!$B$22:$F$22</c:f>
              <c:numCache>
                <c:formatCode>0.00</c:formatCode>
                <c:ptCount val="5"/>
                <c:pt idx="0">
                  <c:v>0.888444333</c:v>
                </c:pt>
                <c:pt idx="1">
                  <c:v>0.7936318</c:v>
                </c:pt>
                <c:pt idx="2">
                  <c:v>0.54942</c:v>
                </c:pt>
                <c:pt idx="3">
                  <c:v>0.49548</c:v>
                </c:pt>
                <c:pt idx="4" formatCode="General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0151704"/>
        <c:axId val="-2120154728"/>
      </c:barChart>
      <c:catAx>
        <c:axId val="-21201517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0154728"/>
        <c:crosses val="autoZero"/>
        <c:auto val="1"/>
        <c:lblAlgn val="ctr"/>
        <c:lblOffset val="100"/>
        <c:noMultiLvlLbl val="0"/>
      </c:catAx>
      <c:valAx>
        <c:axId val="-2120154728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600"/>
                </a:pPr>
                <a:r>
                  <a:rPr lang="en-US" sz="1600" dirty="0" smtClean="0"/>
                  <a:t>PR</a:t>
                </a:r>
                <a:endParaRPr lang="en-US" sz="1600" dirty="0"/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-2120151704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17-06-14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17-06-14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BEA8C6-1438-6349-AE5B-AD4AFC0FE361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The supplemental material has an example where the target node has both parents and children.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33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Prior on Rating from IMDB data is 6%. Changed it for consistency with simplified</a:t>
            </a:r>
            <a:r>
              <a:rPr lang="en-US" baseline="0"/>
              <a:t> models, especially gender(U) -&gt; HasRated(User,ActionMovie)</a:t>
            </a:r>
            <a:endParaRPr lang="en-US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P(gender(User)=M|</a:t>
            </a:r>
            <a:r>
              <a:rPr lang="en-US" dirty="0"/>
              <a:t>HasRated(User,ActionMovie)=T)=58%</a:t>
            </a:r>
            <a:r>
              <a:rPr lang="en-US" baseline="0" dirty="0"/>
              <a:t> also from IMDB data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P(gender(User)=M|</a:t>
            </a:r>
            <a:r>
              <a:rPr lang="en-US" dirty="0"/>
              <a:t>HasRated(User,ActionMovie)=F)=50% is 51% on IMDB_1R.</a:t>
            </a:r>
            <a:r>
              <a:rPr lang="en-US" baseline="0" dirty="0"/>
              <a:t> Changed this to demonstrate irrelevance of nonexisting links (posterior = prior)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74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Top nodes have been rated, bottom nodes not.</a:t>
            </a:r>
          </a:p>
          <a:p>
            <a:r>
              <a:rPr lang="en-US" baseline="0" dirty="0" smtClean="0"/>
              <a:t>Need to distinguish 3 graphs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data graph (</a:t>
            </a:r>
            <a:r>
              <a:rPr lang="en-US" baseline="0" dirty="0" err="1" smtClean="0"/>
              <a:t>Gaifman</a:t>
            </a:r>
            <a:r>
              <a:rPr lang="en-US" baseline="0" dirty="0" smtClean="0"/>
              <a:t> graph)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first-order graphical model (template graph)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instantiatiated</a:t>
            </a:r>
            <a:r>
              <a:rPr lang="en-US" baseline="0" dirty="0" smtClean="0"/>
              <a:t> or ground graphical model (inference graph)</a:t>
            </a:r>
          </a:p>
          <a:p>
            <a:r>
              <a:rPr lang="en-US" dirty="0" smtClean="0"/>
              <a:t>Neville, J. &amp; Jensen, D. (2007), 'Relational Dependency Networks', </a:t>
            </a:r>
            <a:r>
              <a:rPr lang="en-US" i="1" dirty="0" smtClean="0"/>
              <a:t>Journal of Machine Learning Research </a:t>
            </a:r>
            <a:r>
              <a:rPr lang="en-US" b="1" i="1" dirty="0" smtClean="0"/>
              <a:t>8, 653—692.</a:t>
            </a:r>
            <a:endParaRPr lang="en-US" baseline="0" dirty="0" smtClean="0"/>
          </a:p>
          <a:p>
            <a:pPr marL="228600" indent="-228600">
              <a:buAutoNum type="arabicParenR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67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67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kind of optional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95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compared to previous table, ignores prior probability of HasRated</a:t>
            </a:r>
          </a:p>
          <a:p>
            <a:pPr marL="0" indent="0">
              <a:buNone/>
            </a:pPr>
            <a:r>
              <a:rPr lang="en-US" baseline="0" dirty="0" smtClean="0"/>
              <a:t>same result as previous computation in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67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compared to previous table, ignores prior probability of HasRated</a:t>
            </a:r>
          </a:p>
          <a:p>
            <a:pPr marL="0" indent="0">
              <a:buNone/>
            </a:pPr>
            <a:r>
              <a:rPr lang="en-US" baseline="0" dirty="0" smtClean="0"/>
              <a:t>same result as previous computation in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67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374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compared to previous table, ignores prior probability of HasRated</a:t>
            </a:r>
          </a:p>
          <a:p>
            <a:pPr marL="0" indent="0">
              <a:buNone/>
            </a:pPr>
            <a:r>
              <a:rPr lang="en-US" baseline="0" dirty="0" smtClean="0"/>
              <a:t>same result as previous computation in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67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compared to previous table, ignores prior probability of HasRated</a:t>
            </a:r>
          </a:p>
          <a:p>
            <a:pPr marL="0" indent="0">
              <a:buNone/>
            </a:pPr>
            <a:r>
              <a:rPr lang="en-US" baseline="0" dirty="0" smtClean="0"/>
              <a:t>same result as previous computation in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67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List_of_Belgian_football_champions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21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/>
              <a:t>using </a:t>
            </a:r>
            <a:r>
              <a:rPr lang="en-US" dirty="0" err="1"/>
              <a:t>i.i.d</a:t>
            </a:r>
            <a:r>
              <a:rPr lang="en-US" baseline="0" dirty="0"/>
              <a:t> case with Fire </a:t>
            </a:r>
            <a:r>
              <a:rPr lang="en-US" baseline="0" dirty="0" smtClean="0"/>
              <a:t>Alarm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Generalizes Markov blanket classification formula for </a:t>
            </a:r>
            <a:r>
              <a:rPr lang="en-US" dirty="0" err="1" smtClean="0"/>
              <a:t>i.i.d</a:t>
            </a:r>
            <a:r>
              <a:rPr lang="en-US" dirty="0" smtClean="0"/>
              <a:t>.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9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have the same general</a:t>
            </a:r>
            <a:r>
              <a:rPr lang="en-US" baseline="0" dirty="0" smtClean="0"/>
              <a:t> format for generative model P(X*=x)</a:t>
            </a:r>
            <a:br>
              <a:rPr lang="en-US" baseline="0" dirty="0" smtClean="0"/>
            </a:br>
            <a:r>
              <a:rPr lang="en-US" baseline="0" dirty="0" smtClean="0"/>
              <a:t>The random selection likelihood is an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997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conjunctive feature omits target label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Bayesian network can be used to learn features for single-table classification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155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(</a:t>
            </a:r>
            <a:r>
              <a:rPr lang="en-US" baseline="0" dirty="0" err="1" smtClean="0"/>
              <a:t>U,Am</a:t>
            </a:r>
            <a:r>
              <a:rPr lang="en-US" baseline="0" dirty="0" smtClean="0"/>
              <a:t>) = F for the sake of the example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weights:	For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 = T, it’s 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(58%/42%) = 0.32</a:t>
            </a:r>
          </a:p>
          <a:p>
            <a:r>
              <a:rPr lang="en-US" baseline="0" dirty="0" smtClean="0"/>
              <a:t>		For HasRated = F, it’s 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(50%/50%) = 0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can also use features with other classifiers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75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Lippi, </a:t>
            </a:r>
            <a:r>
              <a:rPr lang="en-US" dirty="0" err="1" smtClean="0"/>
              <a:t>Lavrac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970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Arrows point in the direction of better performance.</a:t>
            </a:r>
          </a:p>
          <a:p>
            <a:r>
              <a:rPr lang="en-US" dirty="0" smtClean="0"/>
              <a:t>This is for  unary predicates only. For binary</a:t>
            </a:r>
            <a:r>
              <a:rPr lang="en-US" baseline="0" dirty="0" smtClean="0"/>
              <a:t> predicates, see paper.</a:t>
            </a:r>
          </a:p>
          <a:p>
            <a:r>
              <a:rPr lang="en-US" baseline="0" dirty="0" err="1" smtClean="0"/>
              <a:t>RDN_Bayes</a:t>
            </a:r>
            <a:r>
              <a:rPr lang="en-US" baseline="0" dirty="0" smtClean="0"/>
              <a:t> = learn </a:t>
            </a:r>
            <a:r>
              <a:rPr lang="en-US" baseline="0" dirty="0" err="1" smtClean="0"/>
              <a:t>FoB</a:t>
            </a:r>
            <a:r>
              <a:rPr lang="en-US" baseline="0" dirty="0" smtClean="0"/>
              <a:t>, then covert to dependency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372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MovieLens</a:t>
            </a:r>
            <a:r>
              <a:rPr lang="en-US" dirty="0" smtClean="0"/>
              <a:t> 1M takes only 1 sec more</a:t>
            </a:r>
            <a:r>
              <a:rPr lang="en-US" baseline="0" dirty="0" smtClean="0"/>
              <a:t> because </a:t>
            </a:r>
            <a:r>
              <a:rPr lang="en-US" dirty="0" smtClean="0"/>
              <a:t>counting</a:t>
            </a:r>
            <a:r>
              <a:rPr lang="en-US" baseline="0" dirty="0" smtClean="0"/>
              <a:t> in RDBMS scales really well.</a:t>
            </a: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DNs</a:t>
            </a:r>
            <a:r>
              <a:rPr lang="en-US" baseline="0" dirty="0" smtClean="0"/>
              <a:t> are only learned for predicates for both MLN-Boost and </a:t>
            </a:r>
            <a:r>
              <a:rPr lang="en-US" baseline="0" dirty="0" err="1" smtClean="0"/>
              <a:t>RDN_Boost</a:t>
            </a:r>
            <a:r>
              <a:rPr lang="en-US" baseline="0" dirty="0" smtClean="0"/>
              <a:t> (two possible values only).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IMDB is evaluated only on unary predicates, for all methods. IMDB evaluated only on one fold.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report the average per node.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Hepatitis has a complex schema: longer to learn single model than learn independently.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 available yet = not run yet. 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665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Suggested by reviewers. IMDB extra variables don’t jibe with example.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18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Probability of ground instance = probability of frequency.</a:t>
            </a:r>
            <a:endParaRPr lang="en-US" dirty="0" smtClean="0"/>
          </a:p>
          <a:p>
            <a:r>
              <a:rPr lang="en-US" dirty="0" smtClean="0"/>
              <a:t>Halpern: type </a:t>
            </a:r>
            <a:r>
              <a:rPr lang="en-US" dirty="0" err="1" smtClean="0"/>
              <a:t>I,l</a:t>
            </a:r>
            <a:r>
              <a:rPr lang="en-US" dirty="0" smtClean="0"/>
              <a:t> type II probability. </a:t>
            </a:r>
            <a:r>
              <a:rPr lang="en-US" dirty="0" err="1" smtClean="0"/>
              <a:t>Getoor</a:t>
            </a:r>
            <a:r>
              <a:rPr lang="en-US" dirty="0" smtClean="0"/>
              <a:t>: kind of universally quantified.</a:t>
            </a:r>
          </a:p>
          <a:p>
            <a:r>
              <a:rPr lang="en-US" dirty="0" smtClean="0"/>
              <a:t>The instantiation</a:t>
            </a:r>
            <a:r>
              <a:rPr lang="en-US" baseline="0" dirty="0" smtClean="0"/>
              <a:t> is difficult, this is the most fundamental difference between relational and </a:t>
            </a:r>
            <a:r>
              <a:rPr lang="en-US" baseline="0" dirty="0" err="1" smtClean="0"/>
              <a:t>iid</a:t>
            </a:r>
            <a:r>
              <a:rPr lang="en-US" baseline="0" dirty="0" smtClean="0"/>
              <a:t> data.</a:t>
            </a:r>
          </a:p>
          <a:p>
            <a:r>
              <a:rPr lang="en-US" baseline="0" dirty="0" smtClean="0"/>
              <a:t>In </a:t>
            </a:r>
            <a:r>
              <a:rPr lang="en-US" baseline="0" dirty="0" err="1" smtClean="0"/>
              <a:t>iid</a:t>
            </a:r>
            <a:r>
              <a:rPr lang="en-US" baseline="0" dirty="0" smtClean="0"/>
              <a:t> data, frequencies and single-event probabilities come apart only for parameter values (Bayesian statistics). In relational data, come apart always when there are multiple instantiations.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57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66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04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Top nodes have been rated, bottom nodes not.</a:t>
            </a:r>
          </a:p>
          <a:p>
            <a:r>
              <a:rPr lang="en-US" baseline="0" dirty="0" smtClean="0"/>
              <a:t>Need to distinguish 3 graphs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data graph (</a:t>
            </a:r>
            <a:r>
              <a:rPr lang="en-US" baseline="0" dirty="0" err="1" smtClean="0"/>
              <a:t>Gaifman</a:t>
            </a:r>
            <a:r>
              <a:rPr lang="en-US" baseline="0" dirty="0" smtClean="0"/>
              <a:t> graph)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first-order graphical model (template graph)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instantiatiated</a:t>
            </a:r>
            <a:r>
              <a:rPr lang="en-US" baseline="0" dirty="0" smtClean="0"/>
              <a:t> or ground graphical model (inference graph)</a:t>
            </a:r>
          </a:p>
          <a:p>
            <a:r>
              <a:rPr lang="en-US" dirty="0" smtClean="0"/>
              <a:t>Neville, J. &amp; Jensen, D. (2007), 'Relational Dependency Networks', </a:t>
            </a:r>
            <a:r>
              <a:rPr lang="en-US" i="1" dirty="0" smtClean="0"/>
              <a:t>Journal of Machine Learning Research </a:t>
            </a:r>
            <a:r>
              <a:rPr lang="en-US" b="1" i="1" dirty="0" smtClean="0"/>
              <a:t>8, 653—692.</a:t>
            </a:r>
            <a:endParaRPr lang="en-US" baseline="0" dirty="0" smtClean="0"/>
          </a:p>
          <a:p>
            <a:pPr marL="228600" indent="-228600">
              <a:buAutoNum type="arabicParenR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67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05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05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25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17-06-14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17-06-14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17-06-14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17-06-14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17-06-14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17-06-14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17-06-14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17-06-14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17-06-14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17-06-14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17-06-14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17-06-14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Microsoft_Equation2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Microsoft_Equation3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Microsoft_Equation4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Franklin Gothic Book" charset="0"/>
              </a:rPr>
              <a:t>Relational Bayes Net Classifiers</a:t>
            </a:r>
            <a:endParaRPr dirty="0">
              <a:latin typeface="Franklin Gothic Book" charset="0"/>
            </a:endParaRPr>
          </a:p>
        </p:txBody>
      </p:sp>
      <p:pic>
        <p:nvPicPr>
          <p:cNvPr id="15363" name="Picture 5" descr="sfu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28" y="247864"/>
            <a:ext cx="184467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 bwMode="auto">
          <a:xfrm>
            <a:off x="1219200" y="164975"/>
            <a:ext cx="3276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School of Computing Science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Simon Fraser University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Vancouver, Canada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CA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 Relational Classifier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Log-linear classification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1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 Relational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799"/>
            <a:ext cx="7772400" cy="4379260"/>
          </a:xfrm>
        </p:spPr>
        <p:txBody>
          <a:bodyPr/>
          <a:lstStyle/>
          <a:p>
            <a:r>
              <a:rPr lang="en-US" sz="2400" dirty="0" smtClean="0"/>
              <a:t>Classification problem: Define P(Y*=</a:t>
            </a:r>
            <a:r>
              <a:rPr lang="en-US" sz="2400" dirty="0" err="1" smtClean="0"/>
              <a:t>y|X</a:t>
            </a:r>
            <a:r>
              <a:rPr lang="en-US" sz="2400" dirty="0" smtClean="0"/>
              <a:t>*=x) for </a:t>
            </a:r>
            <a:r>
              <a:rPr lang="en-US" sz="2400" b="1" dirty="0" smtClean="0"/>
              <a:t>ground term </a:t>
            </a:r>
            <a:r>
              <a:rPr lang="en-US" sz="2400" dirty="0" smtClean="0"/>
              <a:t> Y* given values for all other ground terms X*</a:t>
            </a:r>
          </a:p>
          <a:p>
            <a:pPr lvl="1"/>
            <a:r>
              <a:rPr lang="en-US" dirty="0" smtClean="0"/>
              <a:t>Strictly easier than defining joint probability P</a:t>
            </a:r>
            <a:r>
              <a:rPr lang="en-US" dirty="0"/>
              <a:t>(Y</a:t>
            </a:r>
            <a:r>
              <a:rPr lang="en-US" dirty="0" smtClean="0"/>
              <a:t>*=</a:t>
            </a:r>
            <a:r>
              <a:rPr lang="en-US" dirty="0" err="1" smtClean="0"/>
              <a:t>y,X</a:t>
            </a:r>
            <a:r>
              <a:rPr lang="en-US" dirty="0" smtClean="0"/>
              <a:t>*=x)</a:t>
            </a:r>
          </a:p>
          <a:p>
            <a:r>
              <a:rPr lang="en-US" sz="2400" dirty="0"/>
              <a:t>Y</a:t>
            </a:r>
            <a:r>
              <a:rPr lang="en-US" sz="2400" dirty="0" smtClean="0"/>
              <a:t>* is the </a:t>
            </a:r>
            <a:r>
              <a:rPr lang="en-US" sz="2400" b="1" dirty="0" smtClean="0"/>
              <a:t>target </a:t>
            </a:r>
            <a:r>
              <a:rPr lang="en-US" sz="2400" b="1" dirty="0" smtClean="0"/>
              <a:t>node</a:t>
            </a:r>
          </a:p>
          <a:p>
            <a:r>
              <a:rPr lang="en-US" dirty="0" smtClean="0"/>
              <a:t>Instance-level probabilities are often modeled by viewing a first-order Bayesian network </a:t>
            </a:r>
            <a:r>
              <a:rPr lang="en-US" dirty="0"/>
              <a:t>as a </a:t>
            </a:r>
            <a:r>
              <a:rPr lang="en-US" b="1" dirty="0" smtClean="0"/>
              <a:t>template</a:t>
            </a:r>
            <a:r>
              <a:rPr lang="en-US" dirty="0" smtClean="0"/>
              <a:t> (plate) model</a:t>
            </a:r>
            <a:endParaRPr lang="en-US" dirty="0"/>
          </a:p>
          <a:p>
            <a:r>
              <a:rPr lang="en-US" dirty="0" smtClean="0"/>
              <a:t>Instantiating a template model defines a </a:t>
            </a:r>
            <a:r>
              <a:rPr lang="en-US" b="1" dirty="0" smtClean="0"/>
              <a:t>ground </a:t>
            </a:r>
            <a:r>
              <a:rPr lang="en-US" b="1" dirty="0"/>
              <a:t>Bayes net </a:t>
            </a:r>
            <a:r>
              <a:rPr lang="en-US" dirty="0"/>
              <a:t>or inference </a:t>
            </a:r>
            <a:r>
              <a:rPr lang="en-US" dirty="0" smtClean="0"/>
              <a:t>graph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The instantiated graph inherits parameters from class-level BN </a:t>
            </a:r>
            <a:endParaRPr lang="en-US" sz="2400" dirty="0">
              <a:ea typeface="Wingdings"/>
              <a:cs typeface="Wingdings"/>
              <a:sym typeface="Wingdings"/>
            </a:endParaRPr>
          </a:p>
          <a:p>
            <a:pPr marL="800100" lvl="1" indent="-342900">
              <a:buFont typeface="Wingdings" charset="2"/>
              <a:buChar char="Ø"/>
            </a:pPr>
            <a:r>
              <a:rPr lang="en-US" dirty="0"/>
              <a:t>parameters for individuals from the same class are tied</a:t>
            </a:r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2457" y="5953596"/>
            <a:ext cx="7859543" cy="457200"/>
          </a:xfrm>
        </p:spPr>
        <p:txBody>
          <a:bodyPr/>
          <a:lstStyle/>
          <a:p>
            <a:r>
              <a:rPr lang="en-US" dirty="0" err="1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1--45</a:t>
            </a:r>
            <a:r>
              <a:rPr lang="en-US" i="1" dirty="0" smtClean="0"/>
              <a:t>.</a:t>
            </a:r>
            <a:br>
              <a:rPr lang="en-US" i="1" dirty="0" smtClean="0"/>
            </a:br>
            <a:r>
              <a:rPr lang="en-US" dirty="0"/>
              <a:t>Neville, J. &amp; Jensen, D. (2007), 'Relational Dependency Networks', </a:t>
            </a:r>
            <a:r>
              <a:rPr lang="en-US" i="1" dirty="0"/>
              <a:t>Journal of Machine Learning Research </a:t>
            </a:r>
            <a:r>
              <a:rPr lang="en-US" b="1" i="1" dirty="0"/>
              <a:t>8, 653—692</a:t>
            </a:r>
            <a:r>
              <a:rPr lang="en-US" b="1" i="1" dirty="0" smtClean="0"/>
              <a:t>.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20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We </a:t>
            </a:r>
            <a:r>
              <a:rPr lang="en-US" sz="2800" dirty="0" smtClean="0"/>
              <a:t>consider a simple example where </a:t>
            </a:r>
            <a:r>
              <a:rPr lang="en-US" sz="2800" dirty="0" smtClean="0"/>
              <a:t>the target </a:t>
            </a:r>
            <a:r>
              <a:rPr lang="en-US" sz="2800" dirty="0" smtClean="0"/>
              <a:t>node </a:t>
            </a:r>
            <a:r>
              <a:rPr lang="en-US" sz="2800" dirty="0" smtClean="0"/>
              <a:t>is </a:t>
            </a:r>
            <a:r>
              <a:rPr lang="en-US" sz="2800" dirty="0" smtClean="0"/>
              <a:t>the child </a:t>
            </a:r>
            <a:r>
              <a:rPr lang="en-US" sz="2800" dirty="0" smtClean="0"/>
              <a:t>node and has no children itself</a:t>
            </a:r>
            <a:endParaRPr lang="en-US" sz="2800" dirty="0" smtClean="0"/>
          </a:p>
          <a:p>
            <a:r>
              <a:rPr lang="en-US" sz="2800" dirty="0" smtClean="0"/>
              <a:t>Let’s </a:t>
            </a:r>
            <a:r>
              <a:rPr lang="en-US" sz="2800" dirty="0" smtClean="0"/>
              <a:t>introduce action movies as a new class of Movies called </a:t>
            </a:r>
            <a:r>
              <a:rPr lang="en-US" sz="2800" dirty="0" err="1" smtClean="0"/>
              <a:t>ActionMovies</a:t>
            </a:r>
            <a:endParaRPr lang="en-US" sz="2800" dirty="0" smtClean="0"/>
          </a:p>
          <a:p>
            <a:r>
              <a:rPr lang="en-US" sz="2800" dirty="0" smtClean="0"/>
              <a:t>The problem is to predict the gender of Sam given that</a:t>
            </a:r>
            <a:endParaRPr lang="en-US" sz="28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Sam has rated 50 action movies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Sam has not rated 450 action movies</a:t>
            </a:r>
          </a:p>
          <a:p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88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Template </a:t>
            </a:r>
            <a:r>
              <a:rPr lang="en-US" dirty="0"/>
              <a:t>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10799" y="2999681"/>
            <a:ext cx="20791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+mn-lt"/>
              </a:rPr>
              <a:t>gender</a:t>
            </a:r>
            <a:r>
              <a:rPr lang="en-US" sz="2400" dirty="0" smtClean="0">
                <a:latin typeface="+mn-lt"/>
              </a:rPr>
              <a:t>(</a:t>
            </a:r>
            <a:r>
              <a:rPr lang="en-US" sz="2400" dirty="0" err="1">
                <a:latin typeface="+mn-lt"/>
              </a:rPr>
              <a:t>User</a:t>
            </a:r>
            <a:r>
              <a:rPr lang="en-US" sz="2400" dirty="0" smtClean="0">
                <a:latin typeface="+mn-lt"/>
              </a:rPr>
              <a:t>)</a:t>
            </a:r>
            <a:endParaRPr lang="en-US" sz="24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9151" y="2211100"/>
            <a:ext cx="42694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HasRated(User,ActionMovie)</a:t>
            </a:r>
            <a:endParaRPr lang="en-US" sz="2400" dirty="0">
              <a:latin typeface="+mn-lt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>
            <a:off x="3950399" y="2672765"/>
            <a:ext cx="0" cy="3269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09150" y="1446768"/>
            <a:ext cx="5027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P(</a:t>
            </a:r>
            <a:r>
              <a:rPr lang="en-US" sz="2000" dirty="0" err="1">
                <a:latin typeface="+mn-lt"/>
              </a:rPr>
              <a:t>HasRated</a:t>
            </a:r>
            <a:r>
              <a:rPr lang="en-US" sz="2000" dirty="0">
                <a:latin typeface="+mn-lt"/>
              </a:rPr>
              <a:t>(</a:t>
            </a:r>
            <a:r>
              <a:rPr lang="en-US" sz="2000" dirty="0" err="1">
                <a:latin typeface="+mn-lt"/>
              </a:rPr>
              <a:t>User,ActionMovie</a:t>
            </a:r>
            <a:r>
              <a:rPr lang="en-US" sz="2000" dirty="0">
                <a:latin typeface="+mn-lt"/>
              </a:rPr>
              <a:t>) = T) = 6% 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1955560" y="1417638"/>
            <a:ext cx="4880199" cy="470932"/>
          </a:xfrm>
          <a:prstGeom prst="wedgeRectCallout">
            <a:avLst>
              <a:gd name="adj1" fmla="val -5519"/>
              <a:gd name="adj2" fmla="val 10834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286000" y="3834583"/>
            <a:ext cx="656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P(gender(User)=</a:t>
            </a:r>
            <a:r>
              <a:rPr lang="en-US" sz="2000" dirty="0" err="1">
                <a:latin typeface="+mn-lt"/>
              </a:rPr>
              <a:t>M|HasRated</a:t>
            </a:r>
            <a:r>
              <a:rPr lang="en-US" sz="2000" dirty="0">
                <a:latin typeface="+mn-lt"/>
              </a:rPr>
              <a:t>(User,ActionMovie)=T)=58%</a:t>
            </a:r>
          </a:p>
          <a:p>
            <a:r>
              <a:rPr lang="en-US" sz="2000" dirty="0">
                <a:latin typeface="+mn-lt"/>
              </a:rPr>
              <a:t>P(gender(User)=</a:t>
            </a:r>
            <a:r>
              <a:rPr lang="en-US" sz="2000" dirty="0" err="1">
                <a:latin typeface="+mn-lt"/>
              </a:rPr>
              <a:t>M|HasRated</a:t>
            </a:r>
            <a:r>
              <a:rPr lang="en-US" sz="2000" dirty="0">
                <a:latin typeface="+mn-lt"/>
              </a:rPr>
              <a:t>(User,ActionMovie)=F)=50%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2007168" y="3817034"/>
            <a:ext cx="6413740" cy="646331"/>
          </a:xfrm>
          <a:prstGeom prst="wedgeRectCallout">
            <a:avLst>
              <a:gd name="adj1" fmla="val -31984"/>
              <a:gd name="adj2" fmla="val -101754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30200" y="4583876"/>
            <a:ext cx="852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Frequency </a:t>
            </a:r>
            <a:r>
              <a:rPr lang="en-US" sz="2400" dirty="0" smtClean="0">
                <a:latin typeface="+mn-lt"/>
              </a:rPr>
              <a:t>Interpretation: </a:t>
            </a:r>
            <a:r>
              <a:rPr lang="en-US" sz="2400" dirty="0">
                <a:latin typeface="+mn-lt"/>
              </a:rPr>
              <a:t>Men are more likely to rate action movies than women are</a:t>
            </a:r>
            <a:r>
              <a:rPr lang="en-US" sz="2400" dirty="0" smtClean="0">
                <a:latin typeface="+mn-lt"/>
              </a:rPr>
              <a:t>.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375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66157"/>
          </a:xfrm>
        </p:spPr>
        <p:txBody>
          <a:bodyPr/>
          <a:lstStyle/>
          <a:p>
            <a:r>
              <a:rPr lang="en-US" dirty="0" smtClean="0"/>
              <a:t>Example Ground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520" y="6172200"/>
            <a:ext cx="7806140" cy="457200"/>
          </a:xfrm>
        </p:spPr>
        <p:txBody>
          <a:bodyPr/>
          <a:lstStyle/>
          <a:p>
            <a:r>
              <a:rPr lang="en-US" dirty="0"/>
              <a:t>Neville, J. &amp; Jensen, D. (2007), 'Relational Dependency Networks', </a:t>
            </a:r>
            <a:r>
              <a:rPr lang="en-US" i="1" dirty="0"/>
              <a:t>Journal of Machine Learning Research </a:t>
            </a:r>
            <a:r>
              <a:rPr lang="en-US" b="1" i="1" dirty="0"/>
              <a:t>8, 653—692.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35755" y="2380377"/>
            <a:ext cx="7605083" cy="2545819"/>
            <a:chOff x="557223" y="3653287"/>
            <a:chExt cx="7605083" cy="2545819"/>
          </a:xfrm>
        </p:grpSpPr>
        <p:sp>
          <p:nvSpPr>
            <p:cNvPr id="5" name="TextBox 4"/>
            <p:cNvSpPr txBox="1"/>
            <p:nvPr/>
          </p:nvSpPr>
          <p:spPr>
            <a:xfrm>
              <a:off x="3311610" y="4653149"/>
              <a:ext cx="190010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390892" y="4107892"/>
              <a:ext cx="1920718" cy="5663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57223" y="3676422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sam,Spectre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22321" y="3676422"/>
              <a:ext cx="194090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sam,DieHard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83846" y="3684724"/>
              <a:ext cx="377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7944" y="3653287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HR(sam,movie</a:t>
              </a:r>
              <a:r>
                <a:rPr lang="en-US" sz="2000" baseline="-25000" dirty="0" smtClean="0">
                  <a:latin typeface="+mn-lt"/>
                </a:rPr>
                <a:t>50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22" name="Straight Arrow Connector 21"/>
            <p:cNvCxnSpPr>
              <a:endCxn id="5" idx="0"/>
            </p:cNvCxnSpPr>
            <p:nvPr/>
          </p:nvCxnSpPr>
          <p:spPr>
            <a:xfrm>
              <a:off x="4197195" y="4107892"/>
              <a:ext cx="64466" cy="5452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9" idx="2"/>
            </p:cNvCxnSpPr>
            <p:nvPr/>
          </p:nvCxnSpPr>
          <p:spPr>
            <a:xfrm flipH="1">
              <a:off x="4683846" y="4053397"/>
              <a:ext cx="1342227" cy="599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49753" y="5755228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sam,Scarface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1569570" y="5071526"/>
              <a:ext cx="2158975" cy="653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880660" y="5779224"/>
              <a:ext cx="208578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sam,Gladiator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4099514" y="5053259"/>
              <a:ext cx="0" cy="686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076521" y="5779224"/>
              <a:ext cx="208578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HR(sam,movie</a:t>
              </a:r>
              <a:r>
                <a:rPr lang="en-US" sz="2000" baseline="-25000" dirty="0" smtClean="0">
                  <a:latin typeface="+mn-lt"/>
                </a:rPr>
                <a:t>500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17975" y="5829774"/>
              <a:ext cx="377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 flipV="1">
              <a:off x="4338297" y="5086146"/>
              <a:ext cx="2656354" cy="677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322589" y="5166659"/>
            <a:ext cx="867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Instantiations </a:t>
            </a:r>
            <a:r>
              <a:rPr lang="en-US" sz="2400" dirty="0">
                <a:latin typeface="+mn-lt"/>
              </a:rPr>
              <a:t>for users other than sam </a:t>
            </a:r>
            <a:r>
              <a:rPr lang="en-US" sz="2400" dirty="0" smtClean="0">
                <a:latin typeface="+mn-lt"/>
              </a:rPr>
              <a:t>are not relevant and therefore not included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6058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66157"/>
          </a:xfrm>
        </p:spPr>
        <p:txBody>
          <a:bodyPr/>
          <a:lstStyle/>
          <a:p>
            <a:r>
              <a:rPr lang="en-US" dirty="0" smtClean="0"/>
              <a:t>Combining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6466" y="961721"/>
            <a:ext cx="7772400" cy="4237807"/>
          </a:xfrm>
        </p:spPr>
        <p:txBody>
          <a:bodyPr/>
          <a:lstStyle/>
          <a:p>
            <a:r>
              <a:rPr lang="en-US" sz="2800" dirty="0" smtClean="0"/>
              <a:t>Multiple parent </a:t>
            </a:r>
            <a:r>
              <a:rPr lang="en-US" sz="2800" dirty="0" smtClean="0"/>
              <a:t>instances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/>
              <a:t>multiple conditional probabilities</a:t>
            </a:r>
          </a:p>
          <a:p>
            <a:r>
              <a:rPr lang="en-US" sz="2800" dirty="0" smtClean="0"/>
              <a:t>A method for combining the </a:t>
            </a:r>
            <a:r>
              <a:rPr lang="en-US" sz="2800" dirty="0" smtClean="0"/>
              <a:t>conditional probabilities</a:t>
            </a:r>
            <a:r>
              <a:rPr lang="en-US" sz="2800" dirty="0" smtClean="0"/>
              <a:t> </a:t>
            </a:r>
            <a:r>
              <a:rPr lang="en-US" sz="2800" dirty="0" smtClean="0"/>
              <a:t>is called a </a:t>
            </a:r>
            <a:r>
              <a:rPr lang="en-US" sz="2800" i="1" dirty="0" smtClean="0"/>
              <a:t>combining rule</a:t>
            </a:r>
            <a:endParaRPr lang="en-US" sz="2800" dirty="0" smtClean="0"/>
          </a:p>
          <a:p>
            <a:r>
              <a:rPr lang="en-US" sz="2800" dirty="0" smtClean="0"/>
              <a:t>Multiplicative </a:t>
            </a:r>
            <a:r>
              <a:rPr lang="en-US" sz="2800" dirty="0" smtClean="0"/>
              <a:t>combining rule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/>
              <a:t>log-linear </a:t>
            </a:r>
            <a:r>
              <a:rPr lang="en-US" sz="2800" dirty="0" smtClean="0"/>
              <a:t>model (more below)</a:t>
            </a:r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207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Log-linear Bayesian Network Classification Formula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Generalizes IID data classification formula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0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and Random Selection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Basic idea: score labels by comparing </a:t>
            </a:r>
            <a:r>
              <a:rPr lang="en-US" sz="2800" i="1" dirty="0"/>
              <a:t>random selection likelihood </a:t>
            </a:r>
            <a:r>
              <a:rPr lang="en-US" sz="2800" dirty="0"/>
              <a:t>for possible world </a:t>
            </a:r>
            <a:r>
              <a:rPr lang="en-US" sz="2800" i="1" dirty="0"/>
              <a:t>(</a:t>
            </a:r>
            <a:r>
              <a:rPr lang="en-US" sz="2800" dirty="0"/>
              <a:t>Y*=0,X*=x) to random selection likelihood for possible world (Y*=1,X*=x). </a:t>
            </a:r>
            <a:r>
              <a:rPr lang="en-US" sz="2800" dirty="0" smtClean="0"/>
              <a:t>(cf. </a:t>
            </a:r>
            <a:r>
              <a:rPr lang="en-US" sz="2800" dirty="0" err="1" smtClean="0"/>
              <a:t>Kimmig</a:t>
            </a:r>
            <a:r>
              <a:rPr lang="en-US" sz="2800" dirty="0" smtClean="0"/>
              <a:t> </a:t>
            </a:r>
            <a:r>
              <a:rPr lang="en-US" sz="2800" dirty="0"/>
              <a:t>et al. 2014 Eq.4)</a:t>
            </a:r>
          </a:p>
          <a:p>
            <a:r>
              <a:rPr lang="en-US" sz="2800" dirty="0"/>
              <a:t>It can be shown </a:t>
            </a:r>
            <a:r>
              <a:rPr lang="en-US" sz="2800" dirty="0" smtClean="0"/>
              <a:t>that random selection likelihood comparison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>
                <a:sym typeface="Wingdings"/>
              </a:rPr>
              <a:t>combining rule =</a:t>
            </a:r>
            <a:r>
              <a:rPr lang="en-US" sz="2800" dirty="0" smtClean="0"/>
              <a:t> </a:t>
            </a:r>
            <a:r>
              <a:rPr lang="en-US" sz="2800" i="1" dirty="0"/>
              <a:t>geometric </a:t>
            </a:r>
            <a:r>
              <a:rPr lang="en-US" sz="2800" i="1" dirty="0" smtClean="0"/>
              <a:t>mean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90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74638"/>
            <a:ext cx="8362950" cy="1155700"/>
          </a:xfrm>
        </p:spPr>
        <p:txBody>
          <a:bodyPr/>
          <a:lstStyle/>
          <a:p>
            <a:r>
              <a:rPr lang="en-US" dirty="0" smtClean="0"/>
              <a:t>Calculation for gender(sam)=M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762861"/>
              </p:ext>
            </p:extLst>
          </p:nvPr>
        </p:nvGraphicFramePr>
        <p:xfrm>
          <a:off x="323850" y="1430338"/>
          <a:ext cx="84709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Equation" r:id="rId4" imgW="3416300" imgH="228600" progId="Equation.3">
                  <p:embed/>
                </p:oleObj>
              </mc:Choice>
              <mc:Fallback>
                <p:oleObj name="Equation" r:id="rId4" imgW="34163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850" y="1430338"/>
                        <a:ext cx="8470900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67577" y="2602770"/>
            <a:ext cx="7605083" cy="2930642"/>
            <a:chOff x="467577" y="3261330"/>
            <a:chExt cx="7605083" cy="2930642"/>
          </a:xfrm>
        </p:grpSpPr>
        <p:sp>
          <p:nvSpPr>
            <p:cNvPr id="5" name="TextBox 4"/>
            <p:cNvSpPr txBox="1"/>
            <p:nvPr/>
          </p:nvSpPr>
          <p:spPr>
            <a:xfrm>
              <a:off x="3221964" y="4646015"/>
              <a:ext cx="190010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301246" y="4100758"/>
              <a:ext cx="1920718" cy="5663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67577" y="3284465"/>
              <a:ext cx="1836258" cy="784933"/>
              <a:chOff x="467577" y="3284465"/>
              <a:chExt cx="1836258" cy="78493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67577" y="3669288"/>
                <a:ext cx="183625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</a:t>
                </a:r>
                <a:r>
                  <a:rPr lang="en-US" sz="2000" dirty="0" err="1" smtClean="0">
                    <a:latin typeface="+mn-lt"/>
                  </a:rPr>
                  <a:t>sam,Spectre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701479" y="4709680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25893" y="4421734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58%</a:t>
              </a:r>
              <a:endParaRPr lang="en-US" dirty="0"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32675" y="3669288"/>
              <a:ext cx="194090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sam,DieHard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97114" y="3284465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94200" y="3677590"/>
              <a:ext cx="377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018298" y="3261330"/>
              <a:ext cx="1836258" cy="784933"/>
              <a:chOff x="467577" y="3284465"/>
              <a:chExt cx="1836258" cy="784933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67577" y="3669288"/>
                <a:ext cx="183625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HR(sam,movie</a:t>
                </a:r>
                <a:r>
                  <a:rPr lang="en-US" sz="2000" baseline="-25000" dirty="0" smtClean="0">
                    <a:latin typeface="+mn-lt"/>
                  </a:rPr>
                  <a:t>50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</p:grpSp>
        <p:cxnSp>
          <p:nvCxnSpPr>
            <p:cNvPr id="22" name="Straight Arrow Connector 21"/>
            <p:cNvCxnSpPr>
              <a:endCxn id="5" idx="0"/>
            </p:cNvCxnSpPr>
            <p:nvPr/>
          </p:nvCxnSpPr>
          <p:spPr>
            <a:xfrm>
              <a:off x="4107549" y="4100758"/>
              <a:ext cx="64466" cy="5452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994437" y="4179158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58%</a:t>
              </a:r>
              <a:endParaRPr lang="en-US" dirty="0">
                <a:latin typeface="+mn-lt"/>
              </a:endParaRPr>
            </a:p>
          </p:txBody>
        </p:sp>
        <p:cxnSp>
          <p:nvCxnSpPr>
            <p:cNvPr id="25" name="Straight Arrow Connector 24"/>
            <p:cNvCxnSpPr>
              <a:stCxn id="19" idx="2"/>
            </p:cNvCxnSpPr>
            <p:nvPr/>
          </p:nvCxnSpPr>
          <p:spPr>
            <a:xfrm flipH="1">
              <a:off x="4594200" y="4046263"/>
              <a:ext cx="1342227" cy="599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356354" y="4245323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58%</a:t>
              </a:r>
              <a:endParaRPr lang="en-US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0107" y="5748094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sam,Scarface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34292" y="5363271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1479924" y="5064392"/>
              <a:ext cx="2158975" cy="653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2791014" y="5387267"/>
              <a:ext cx="2085785" cy="784933"/>
              <a:chOff x="467576" y="3284465"/>
              <a:chExt cx="2085785" cy="784933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467576" y="3669288"/>
                <a:ext cx="208578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</a:t>
                </a:r>
                <a:r>
                  <a:rPr lang="en-US" sz="2000" dirty="0" err="1" smtClean="0">
                    <a:latin typeface="+mn-lt"/>
                  </a:rPr>
                  <a:t>sam,Gladiator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288796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 flipV="1">
              <a:off x="4009868" y="5046125"/>
              <a:ext cx="0" cy="686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5986875" y="5387267"/>
              <a:ext cx="2085785" cy="784933"/>
              <a:chOff x="467576" y="3284465"/>
              <a:chExt cx="2085785" cy="784933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67576" y="3669288"/>
                <a:ext cx="208578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HR(sam,movie</a:t>
                </a:r>
                <a:r>
                  <a:rPr lang="en-US" sz="2000" baseline="-25000" dirty="0" smtClean="0">
                    <a:latin typeface="+mn-lt"/>
                  </a:rPr>
                  <a:t>500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228329" y="5822640"/>
              <a:ext cx="377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cxnSp>
          <p:nvCxnSpPr>
            <p:cNvPr id="45" name="Straight Arrow Connector 44"/>
            <p:cNvCxnSpPr>
              <a:stCxn id="42" idx="2"/>
            </p:cNvCxnSpPr>
            <p:nvPr/>
          </p:nvCxnSpPr>
          <p:spPr>
            <a:xfrm flipH="1" flipV="1">
              <a:off x="4248651" y="5079012"/>
              <a:ext cx="2656354" cy="677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394692" y="4993939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50%</a:t>
              </a:r>
              <a:endParaRPr lang="en-US" dirty="0">
                <a:latin typeface="+mn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80442" y="5139881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50%</a:t>
              </a:r>
              <a:endParaRPr lang="en-US" dirty="0">
                <a:latin typeface="+mn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15450" y="4993939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50%</a:t>
              </a:r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0357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88" y="274638"/>
            <a:ext cx="8328212" cy="666157"/>
          </a:xfrm>
        </p:spPr>
        <p:txBody>
          <a:bodyPr/>
          <a:lstStyle/>
          <a:p>
            <a:r>
              <a:rPr lang="en-US" dirty="0" smtClean="0"/>
              <a:t>Calculation for gender(sam)=W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173956"/>
              </p:ext>
            </p:extLst>
          </p:nvPr>
        </p:nvGraphicFramePr>
        <p:xfrm>
          <a:off x="481013" y="1430338"/>
          <a:ext cx="81565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4" imgW="3289300" imgH="228600" progId="Equation.3">
                  <p:embed/>
                </p:oleObj>
              </mc:Choice>
              <mc:Fallback>
                <p:oleObj name="Equation" r:id="rId4" imgW="32893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1013" y="1430338"/>
                        <a:ext cx="8156575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67577" y="2602770"/>
            <a:ext cx="7605083" cy="2930642"/>
            <a:chOff x="467577" y="3261330"/>
            <a:chExt cx="7605083" cy="2930642"/>
          </a:xfrm>
        </p:grpSpPr>
        <p:sp>
          <p:nvSpPr>
            <p:cNvPr id="5" name="TextBox 4"/>
            <p:cNvSpPr txBox="1"/>
            <p:nvPr/>
          </p:nvSpPr>
          <p:spPr>
            <a:xfrm>
              <a:off x="3221964" y="4646015"/>
              <a:ext cx="190010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301246" y="4100758"/>
              <a:ext cx="1920718" cy="5663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67577" y="3284465"/>
              <a:ext cx="1836258" cy="784933"/>
              <a:chOff x="467577" y="3284465"/>
              <a:chExt cx="1836258" cy="78493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67577" y="3669288"/>
                <a:ext cx="183625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</a:t>
                </a:r>
                <a:r>
                  <a:rPr lang="en-US" sz="2000" dirty="0" err="1" smtClean="0">
                    <a:latin typeface="+mn-lt"/>
                  </a:rPr>
                  <a:t>sam,Spectre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671407" y="4709680"/>
              <a:ext cx="661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W</a:t>
              </a:r>
              <a:endParaRPr 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25893" y="4421734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</a:t>
              </a:r>
              <a:r>
                <a:rPr lang="en-US" dirty="0" smtClean="0">
                  <a:latin typeface="+mn-lt"/>
                </a:rPr>
                <a:t>42</a:t>
              </a:r>
              <a:r>
                <a:rPr lang="en-US" dirty="0" smtClean="0">
                  <a:latin typeface="+mn-lt"/>
                </a:rPr>
                <a:t>%</a:t>
              </a:r>
              <a:endParaRPr lang="en-US" dirty="0"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32675" y="3669288"/>
              <a:ext cx="194090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sam,DieHard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97114" y="3284465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94200" y="3677590"/>
              <a:ext cx="377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018298" y="3261330"/>
              <a:ext cx="1836258" cy="784933"/>
              <a:chOff x="467577" y="3284465"/>
              <a:chExt cx="1836258" cy="784933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67577" y="3669288"/>
                <a:ext cx="183625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HR(sam,movie</a:t>
                </a:r>
                <a:r>
                  <a:rPr lang="en-US" sz="2000" baseline="-25000" dirty="0" smtClean="0">
                    <a:latin typeface="+mn-lt"/>
                  </a:rPr>
                  <a:t>50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</p:grpSp>
        <p:cxnSp>
          <p:nvCxnSpPr>
            <p:cNvPr id="22" name="Straight Arrow Connector 21"/>
            <p:cNvCxnSpPr>
              <a:endCxn id="5" idx="0"/>
            </p:cNvCxnSpPr>
            <p:nvPr/>
          </p:nvCxnSpPr>
          <p:spPr>
            <a:xfrm>
              <a:off x="4107549" y="4100758"/>
              <a:ext cx="64466" cy="5452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994437" y="4179158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</a:t>
              </a:r>
              <a:r>
                <a:rPr lang="en-US" dirty="0" smtClean="0">
                  <a:latin typeface="+mn-lt"/>
                </a:rPr>
                <a:t>42</a:t>
              </a:r>
              <a:r>
                <a:rPr lang="en-US" dirty="0" smtClean="0">
                  <a:latin typeface="+mn-lt"/>
                </a:rPr>
                <a:t>%</a:t>
              </a:r>
              <a:endParaRPr lang="en-US" dirty="0">
                <a:latin typeface="+mn-lt"/>
              </a:endParaRPr>
            </a:p>
          </p:txBody>
        </p:sp>
        <p:cxnSp>
          <p:nvCxnSpPr>
            <p:cNvPr id="25" name="Straight Arrow Connector 24"/>
            <p:cNvCxnSpPr>
              <a:stCxn id="19" idx="2"/>
            </p:cNvCxnSpPr>
            <p:nvPr/>
          </p:nvCxnSpPr>
          <p:spPr>
            <a:xfrm flipH="1">
              <a:off x="4594200" y="4046263"/>
              <a:ext cx="1342227" cy="599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356354" y="4245323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</a:t>
              </a:r>
              <a:r>
                <a:rPr lang="en-US" dirty="0" smtClean="0">
                  <a:latin typeface="+mn-lt"/>
                </a:rPr>
                <a:t>42</a:t>
              </a:r>
              <a:r>
                <a:rPr lang="en-US" dirty="0" smtClean="0">
                  <a:latin typeface="+mn-lt"/>
                </a:rPr>
                <a:t>%</a:t>
              </a:r>
              <a:endParaRPr lang="en-US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0107" y="5748094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sam,Scarface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34292" y="5363271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1479924" y="5064392"/>
              <a:ext cx="2158975" cy="653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2791014" y="5387267"/>
              <a:ext cx="2085785" cy="784933"/>
              <a:chOff x="467576" y="3284465"/>
              <a:chExt cx="2085785" cy="784933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467576" y="3669288"/>
                <a:ext cx="208578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</a:t>
                </a:r>
                <a:r>
                  <a:rPr lang="en-US" sz="2000" dirty="0" err="1" smtClean="0">
                    <a:latin typeface="+mn-lt"/>
                  </a:rPr>
                  <a:t>sam,Gladiator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288796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 flipV="1">
              <a:off x="4009868" y="5046125"/>
              <a:ext cx="0" cy="686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5986875" y="5387267"/>
              <a:ext cx="2085785" cy="784933"/>
              <a:chOff x="467576" y="3284465"/>
              <a:chExt cx="2085785" cy="784933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67576" y="3669288"/>
                <a:ext cx="208578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HR(sam,movie</a:t>
                </a:r>
                <a:r>
                  <a:rPr lang="en-US" sz="2000" baseline="-25000" dirty="0" smtClean="0">
                    <a:latin typeface="+mn-lt"/>
                  </a:rPr>
                  <a:t>500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228329" y="5822640"/>
              <a:ext cx="377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cxnSp>
          <p:nvCxnSpPr>
            <p:cNvPr id="45" name="Straight Arrow Connector 44"/>
            <p:cNvCxnSpPr>
              <a:stCxn id="42" idx="2"/>
            </p:cNvCxnSpPr>
            <p:nvPr/>
          </p:nvCxnSpPr>
          <p:spPr>
            <a:xfrm flipH="1" flipV="1">
              <a:off x="4248651" y="5079012"/>
              <a:ext cx="2656354" cy="677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394692" y="4993939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50%</a:t>
              </a:r>
              <a:endParaRPr lang="en-US" dirty="0">
                <a:latin typeface="+mn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80442" y="5139881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50%</a:t>
              </a:r>
              <a:endParaRPr lang="en-US" dirty="0">
                <a:latin typeface="+mn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15450" y="4993939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50%</a:t>
              </a:r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6936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9577" y="274638"/>
            <a:ext cx="7772400" cy="1143000"/>
          </a:xfrm>
        </p:spPr>
        <p:txBody>
          <a:bodyPr/>
          <a:lstStyle/>
          <a:p>
            <a:r>
              <a:rPr lang="en-US" dirty="0" smtClean="0"/>
              <a:t>Predicting Ground Facts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134247"/>
          </a:xfrm>
        </p:spPr>
        <p:txBody>
          <a:bodyPr/>
          <a:lstStyle/>
          <a:p>
            <a:r>
              <a:rPr lang="en-US" sz="2800" dirty="0" smtClean="0"/>
              <a:t>Many relational models aim to predict specific facts</a:t>
            </a:r>
          </a:p>
          <a:p>
            <a:pPr lvl="1"/>
            <a:r>
              <a:rPr lang="en-US" sz="2800" dirty="0" smtClean="0"/>
              <a:t>Will the Raptors win the NBA final?</a:t>
            </a:r>
          </a:p>
          <a:p>
            <a:pPr lvl="1"/>
            <a:r>
              <a:rPr lang="en-US" sz="2800" dirty="0" smtClean="0"/>
              <a:t>Is </a:t>
            </a:r>
            <a:r>
              <a:rPr lang="en-US" sz="2800" dirty="0" err="1" smtClean="0"/>
              <a:t>Spectre</a:t>
            </a:r>
            <a:r>
              <a:rPr lang="en-US" sz="2800" dirty="0" smtClean="0"/>
              <a:t> likely to do well at the box office?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Predictions for test instances</a:t>
            </a:r>
          </a:p>
          <a:p>
            <a:r>
              <a:rPr lang="en-US" sz="2800" dirty="0" smtClean="0"/>
              <a:t>The problem: relational data feature </a:t>
            </a:r>
            <a:r>
              <a:rPr lang="en-US" sz="2800" i="1" dirty="0" smtClean="0"/>
              <a:t>multiple instantiations </a:t>
            </a:r>
            <a:r>
              <a:rPr lang="en-US" sz="2800" dirty="0" smtClean="0"/>
              <a:t>of the same pattern</a:t>
            </a:r>
          </a:p>
          <a:p>
            <a:pPr lvl="1"/>
            <a:r>
              <a:rPr lang="en-US" sz="2800" dirty="0" smtClean="0"/>
              <a:t>1,000 men give </a:t>
            </a:r>
            <a:r>
              <a:rPr lang="en-US" sz="2800" dirty="0" err="1" smtClean="0"/>
              <a:t>Spectre</a:t>
            </a:r>
            <a:r>
              <a:rPr lang="en-US" sz="2800" dirty="0" smtClean="0"/>
              <a:t> a high rating, 1,200 women give </a:t>
            </a:r>
            <a:r>
              <a:rPr lang="en-US" sz="2800" dirty="0" err="1"/>
              <a:t>S</a:t>
            </a:r>
            <a:r>
              <a:rPr lang="en-US" sz="2800" dirty="0" err="1" smtClean="0"/>
              <a:t>pectre</a:t>
            </a:r>
            <a:r>
              <a:rPr lang="en-US" sz="2800" dirty="0" smtClean="0"/>
              <a:t> a high rating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4053" y="5769119"/>
            <a:ext cx="7903357" cy="631395"/>
          </a:xfrm>
        </p:spPr>
        <p:txBody>
          <a:bodyPr/>
          <a:lstStyle/>
          <a:p>
            <a:r>
              <a:rPr lang="en-US" dirty="0"/>
              <a:t>Bacchus, F.; Grove, A. J.; </a:t>
            </a:r>
            <a:r>
              <a:rPr lang="en-US" dirty="0" err="1"/>
              <a:t>Koller</a:t>
            </a:r>
            <a:r>
              <a:rPr lang="en-US" dirty="0"/>
              <a:t>, D. &amp; Halpern, J. Y. (1992), From Statistics to Beliefs, </a:t>
            </a:r>
            <a:r>
              <a:rPr lang="en-US" i="1" dirty="0"/>
              <a:t>in 'AAAI', pp. 602-608</a:t>
            </a:r>
            <a:r>
              <a:rPr lang="en-US" i="1" dirty="0" smtClean="0"/>
              <a:t>.</a:t>
            </a:r>
            <a:br>
              <a:rPr lang="en-US" i="1" dirty="0" smtClean="0"/>
            </a:br>
            <a:r>
              <a:rPr lang="en-US" dirty="0"/>
              <a:t>Halpern, J. Y. (2006), From statistical knowledge bases to degrees of belief: an overview, </a:t>
            </a:r>
            <a:r>
              <a:rPr lang="en-US" i="1" dirty="0"/>
              <a:t>in 'PODS', ACM, , pp. </a:t>
            </a:r>
            <a:r>
              <a:rPr lang="en-US" i="1" dirty="0" smtClean="0"/>
              <a:t>110—113.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19939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36866243"/>
              </p:ext>
            </p:extLst>
          </p:nvPr>
        </p:nvGraphicFramePr>
        <p:xfrm>
          <a:off x="555812" y="1628588"/>
          <a:ext cx="7772400" cy="1554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22159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Possible Value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Score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0.507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0.491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Probability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0.508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0.492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2353" y="3914588"/>
            <a:ext cx="76558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+mn-lt"/>
              </a:rPr>
              <a:t>So Sam is slightly more likely to be a man  (50.8%)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(because Sam has rated a fair number of action  movies)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+mn-lt"/>
              </a:rPr>
              <a:t>The difference is small because most movies are unrated and therefore irrelevant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1640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With Relevant Groundings Only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40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Eliminating Irrelevant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In the example, unrated movies are irrelevant to the user of a gender:</a:t>
            </a:r>
          </a:p>
          <a:p>
            <a:pPr lvl="1"/>
            <a:r>
              <a:rPr lang="en-US" sz="2800" dirty="0" smtClean="0"/>
              <a:t>P(gender(User)=</a:t>
            </a:r>
            <a:r>
              <a:rPr lang="en-US" sz="2800" dirty="0" err="1" smtClean="0"/>
              <a:t>M|HasRated</a:t>
            </a:r>
            <a:r>
              <a:rPr lang="en-US" sz="2800" dirty="0" smtClean="0"/>
              <a:t>(</a:t>
            </a:r>
            <a:r>
              <a:rPr lang="en-US" sz="2800" dirty="0" err="1" smtClean="0"/>
              <a:t>User,ActionMovie</a:t>
            </a:r>
            <a:r>
              <a:rPr lang="en-US" sz="2800" dirty="0" smtClean="0"/>
              <a:t>)=F) = 50%, which is is also the prior probability P(gender=M).</a:t>
            </a:r>
          </a:p>
          <a:p>
            <a:r>
              <a:rPr lang="en-US" sz="2800" dirty="0"/>
              <a:t>M</a:t>
            </a:r>
            <a:r>
              <a:rPr lang="en-US" sz="2800" dirty="0" smtClean="0"/>
              <a:t>ost of the weight is on the irrelevant condition.</a:t>
            </a:r>
          </a:p>
          <a:p>
            <a:pPr lvl="1"/>
            <a:r>
              <a:rPr lang="en-US" sz="2800" dirty="0" smtClean="0"/>
              <a:t>In the example 450/500 instances are irrelevant.</a:t>
            </a:r>
          </a:p>
          <a:p>
            <a:r>
              <a:rPr lang="en-US" sz="2800" dirty="0" smtClean="0"/>
              <a:t>Relational models often consider only instantiations of relevant conditions. </a:t>
            </a:r>
            <a:r>
              <a:rPr lang="en-US" sz="2400" dirty="0" smtClean="0"/>
              <a:t>(</a:t>
            </a:r>
            <a:r>
              <a:rPr lang="en-US" sz="2400" dirty="0"/>
              <a:t>Ngo and </a:t>
            </a:r>
            <a:r>
              <a:rPr lang="en-US" sz="2400" dirty="0" err="1" smtClean="0"/>
              <a:t>Haddaway</a:t>
            </a:r>
            <a:r>
              <a:rPr lang="en-US" sz="2400" dirty="0" smtClean="0"/>
              <a:t>, Heckerman et al.)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0843" y="5613407"/>
            <a:ext cx="8121031" cy="963269"/>
          </a:xfrm>
        </p:spPr>
        <p:txBody>
          <a:bodyPr/>
          <a:lstStyle/>
          <a:p>
            <a:r>
              <a:rPr lang="en-US" dirty="0"/>
              <a:t>Ngo, L. &amp; </a:t>
            </a:r>
            <a:r>
              <a:rPr lang="en-US" dirty="0" err="1"/>
              <a:t>Haddawy</a:t>
            </a:r>
            <a:r>
              <a:rPr lang="en-US" dirty="0"/>
              <a:t>, P. (1997), 'Answering Queries from Context-Sensitive Probabilistic Knowledge Bases', </a:t>
            </a:r>
            <a:endParaRPr lang="en-US" dirty="0" smtClean="0"/>
          </a:p>
          <a:p>
            <a:r>
              <a:rPr lang="en-US" i="1" dirty="0" smtClean="0"/>
              <a:t>Theoretical </a:t>
            </a:r>
            <a:r>
              <a:rPr lang="en-US" i="1" dirty="0"/>
              <a:t>Computer Science </a:t>
            </a:r>
            <a:r>
              <a:rPr lang="en-US" b="1" i="1" dirty="0"/>
              <a:t>171(1-2), 147-177</a:t>
            </a:r>
            <a:r>
              <a:rPr lang="en-US" b="1" i="1" dirty="0" smtClean="0"/>
              <a:t>.</a:t>
            </a:r>
          </a:p>
          <a:p>
            <a:r>
              <a:rPr lang="en-US" dirty="0" err="1"/>
              <a:t>D.Heckerman</a:t>
            </a:r>
            <a:r>
              <a:rPr lang="en-US" dirty="0"/>
              <a:t>, C. M. &amp; </a:t>
            </a:r>
            <a:r>
              <a:rPr lang="en-US" dirty="0" err="1"/>
              <a:t>Koller</a:t>
            </a:r>
            <a:r>
              <a:rPr lang="en-US" dirty="0"/>
              <a:t>, D. (2004), 'Probabilistic models for relational data', Technical report, Microsoft Research</a:t>
            </a:r>
            <a:r>
              <a:rPr lang="en-US" dirty="0" smtClean="0"/>
              <a:t>.</a:t>
            </a: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007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77" y="224117"/>
            <a:ext cx="8467247" cy="1124461"/>
          </a:xfrm>
        </p:spPr>
        <p:txBody>
          <a:bodyPr/>
          <a:lstStyle/>
          <a:p>
            <a:r>
              <a:rPr lang="en-US" dirty="0" smtClean="0"/>
              <a:t>Calculation With gender(sam)=M for Relevant Features Only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494520"/>
              </p:ext>
            </p:extLst>
          </p:nvPr>
        </p:nvGraphicFramePr>
        <p:xfrm>
          <a:off x="1019404" y="1564808"/>
          <a:ext cx="64547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4" imgW="2603500" imgH="228600" progId="Equation.3">
                  <p:embed/>
                </p:oleObj>
              </mc:Choice>
              <mc:Fallback>
                <p:oleObj name="Equation" r:id="rId4" imgW="26035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9404" y="1564808"/>
                        <a:ext cx="6454775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915807" y="2289009"/>
            <a:ext cx="6386979" cy="1817682"/>
            <a:chOff x="467577" y="2602770"/>
            <a:chExt cx="6386979" cy="1817682"/>
          </a:xfrm>
        </p:grpSpPr>
        <p:sp>
          <p:nvSpPr>
            <p:cNvPr id="5" name="TextBox 4"/>
            <p:cNvSpPr txBox="1"/>
            <p:nvPr/>
          </p:nvSpPr>
          <p:spPr>
            <a:xfrm>
              <a:off x="3221964" y="3987455"/>
              <a:ext cx="190010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301246" y="3442198"/>
              <a:ext cx="1920718" cy="5663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67577" y="2625905"/>
              <a:ext cx="1836258" cy="784933"/>
              <a:chOff x="467577" y="3284465"/>
              <a:chExt cx="1836258" cy="78493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67577" y="3669288"/>
                <a:ext cx="183625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</a:t>
                </a:r>
                <a:r>
                  <a:rPr lang="en-US" sz="2000" dirty="0" err="1" smtClean="0">
                    <a:latin typeface="+mn-lt"/>
                  </a:rPr>
                  <a:t>sam,Spectre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701479" y="4051120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25893" y="3763174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58%</a:t>
              </a:r>
              <a:endParaRPr lang="en-US" dirty="0"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32675" y="3010728"/>
              <a:ext cx="194090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sam,DieHard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97114" y="2625905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94200" y="3019030"/>
              <a:ext cx="377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018298" y="2602770"/>
              <a:ext cx="1836258" cy="784933"/>
              <a:chOff x="467577" y="3284465"/>
              <a:chExt cx="1836258" cy="784933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67577" y="3669288"/>
                <a:ext cx="183625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HR(sam,movie</a:t>
                </a:r>
                <a:r>
                  <a:rPr lang="en-US" sz="2000" baseline="-25000" dirty="0" smtClean="0">
                    <a:latin typeface="+mn-lt"/>
                  </a:rPr>
                  <a:t>50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</p:grpSp>
        <p:cxnSp>
          <p:nvCxnSpPr>
            <p:cNvPr id="22" name="Straight Arrow Connector 21"/>
            <p:cNvCxnSpPr>
              <a:endCxn id="5" idx="0"/>
            </p:cNvCxnSpPr>
            <p:nvPr/>
          </p:nvCxnSpPr>
          <p:spPr>
            <a:xfrm>
              <a:off x="4107549" y="3442198"/>
              <a:ext cx="64466" cy="5452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994437" y="3520598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58%</a:t>
              </a:r>
              <a:endParaRPr lang="en-US" dirty="0">
                <a:latin typeface="+mn-lt"/>
              </a:endParaRPr>
            </a:p>
          </p:txBody>
        </p:sp>
        <p:cxnSp>
          <p:nvCxnSpPr>
            <p:cNvPr id="25" name="Straight Arrow Connector 24"/>
            <p:cNvCxnSpPr>
              <a:stCxn id="19" idx="2"/>
            </p:cNvCxnSpPr>
            <p:nvPr/>
          </p:nvCxnSpPr>
          <p:spPr>
            <a:xfrm flipH="1">
              <a:off x="4594200" y="3387703"/>
              <a:ext cx="1342227" cy="599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356354" y="3586763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58%</a:t>
              </a:r>
              <a:endParaRPr lang="en-US" dirty="0"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14400" y="4646706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In this simple case  there is only one relevant parent value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8292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88" y="149407"/>
            <a:ext cx="8328212" cy="1224677"/>
          </a:xfrm>
        </p:spPr>
        <p:txBody>
          <a:bodyPr/>
          <a:lstStyle/>
          <a:p>
            <a:r>
              <a:rPr lang="en-US" dirty="0" smtClean="0"/>
              <a:t>Calculation for gender(sam)=W for Relevant Features Only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902396"/>
              </p:ext>
            </p:extLst>
          </p:nvPr>
        </p:nvGraphicFramePr>
        <p:xfrm>
          <a:off x="1285875" y="1430338"/>
          <a:ext cx="65484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4" imgW="2641600" imgH="228600" progId="Equation.3">
                  <p:embed/>
                </p:oleObj>
              </mc:Choice>
              <mc:Fallback>
                <p:oleObj name="Equation" r:id="rId4" imgW="2641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85875" y="1430338"/>
                        <a:ext cx="6548438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67577" y="2182888"/>
            <a:ext cx="7605083" cy="2930642"/>
            <a:chOff x="467577" y="3261330"/>
            <a:chExt cx="7605083" cy="2930642"/>
          </a:xfrm>
        </p:grpSpPr>
        <p:sp>
          <p:nvSpPr>
            <p:cNvPr id="5" name="TextBox 4"/>
            <p:cNvSpPr txBox="1"/>
            <p:nvPr/>
          </p:nvSpPr>
          <p:spPr>
            <a:xfrm>
              <a:off x="3221964" y="4646015"/>
              <a:ext cx="190010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301246" y="4100758"/>
              <a:ext cx="1920718" cy="5663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67577" y="3284465"/>
              <a:ext cx="1836258" cy="784933"/>
              <a:chOff x="467577" y="3284465"/>
              <a:chExt cx="1836258" cy="78493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67577" y="3669288"/>
                <a:ext cx="183625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</a:t>
                </a:r>
                <a:r>
                  <a:rPr lang="en-US" sz="2000" dirty="0" err="1" smtClean="0">
                    <a:latin typeface="+mn-lt"/>
                  </a:rPr>
                  <a:t>sam,Spectre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671407" y="4709680"/>
              <a:ext cx="661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W</a:t>
              </a:r>
              <a:endParaRPr 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25893" y="4421734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</a:t>
              </a:r>
              <a:r>
                <a:rPr lang="en-US" dirty="0" smtClean="0">
                  <a:latin typeface="+mn-lt"/>
                </a:rPr>
                <a:t>42</a:t>
              </a:r>
              <a:r>
                <a:rPr lang="en-US" dirty="0" smtClean="0">
                  <a:latin typeface="+mn-lt"/>
                </a:rPr>
                <a:t>%</a:t>
              </a:r>
              <a:endParaRPr lang="en-US" dirty="0"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32675" y="3669288"/>
              <a:ext cx="194090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sam,DieHard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97114" y="3284465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94200" y="3677590"/>
              <a:ext cx="377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018298" y="3261330"/>
              <a:ext cx="1836258" cy="784933"/>
              <a:chOff x="467577" y="3284465"/>
              <a:chExt cx="1836258" cy="784933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67577" y="3669288"/>
                <a:ext cx="183625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HR(sam,movie</a:t>
                </a:r>
                <a:r>
                  <a:rPr lang="en-US" sz="2000" baseline="-25000" dirty="0" smtClean="0">
                    <a:latin typeface="+mn-lt"/>
                  </a:rPr>
                  <a:t>50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</p:grpSp>
        <p:cxnSp>
          <p:nvCxnSpPr>
            <p:cNvPr id="22" name="Straight Arrow Connector 21"/>
            <p:cNvCxnSpPr>
              <a:endCxn id="5" idx="0"/>
            </p:cNvCxnSpPr>
            <p:nvPr/>
          </p:nvCxnSpPr>
          <p:spPr>
            <a:xfrm>
              <a:off x="4107549" y="4100758"/>
              <a:ext cx="64466" cy="5452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994437" y="4179158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</a:t>
              </a:r>
              <a:r>
                <a:rPr lang="en-US" dirty="0" smtClean="0">
                  <a:latin typeface="+mn-lt"/>
                </a:rPr>
                <a:t>42</a:t>
              </a:r>
              <a:r>
                <a:rPr lang="en-US" dirty="0" smtClean="0">
                  <a:latin typeface="+mn-lt"/>
                </a:rPr>
                <a:t>%</a:t>
              </a:r>
              <a:endParaRPr lang="en-US" dirty="0">
                <a:latin typeface="+mn-lt"/>
              </a:endParaRPr>
            </a:p>
          </p:txBody>
        </p:sp>
        <p:cxnSp>
          <p:nvCxnSpPr>
            <p:cNvPr id="25" name="Straight Arrow Connector 24"/>
            <p:cNvCxnSpPr>
              <a:stCxn id="19" idx="2"/>
            </p:cNvCxnSpPr>
            <p:nvPr/>
          </p:nvCxnSpPr>
          <p:spPr>
            <a:xfrm flipH="1">
              <a:off x="4594200" y="4046263"/>
              <a:ext cx="1342227" cy="599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356354" y="4245323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</a:t>
              </a:r>
              <a:r>
                <a:rPr lang="en-US" dirty="0" smtClean="0">
                  <a:latin typeface="+mn-lt"/>
                </a:rPr>
                <a:t>42</a:t>
              </a:r>
              <a:r>
                <a:rPr lang="en-US" dirty="0" smtClean="0">
                  <a:latin typeface="+mn-lt"/>
                </a:rPr>
                <a:t>%</a:t>
              </a:r>
              <a:endParaRPr lang="en-US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0107" y="5748094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sam,Scarface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34292" y="5363271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1479924" y="5064392"/>
              <a:ext cx="2158975" cy="653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2791014" y="5387267"/>
              <a:ext cx="2085785" cy="784933"/>
              <a:chOff x="467576" y="3284465"/>
              <a:chExt cx="2085785" cy="784933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467576" y="3669288"/>
                <a:ext cx="208578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</a:t>
                </a:r>
                <a:r>
                  <a:rPr lang="en-US" sz="2000" dirty="0" err="1" smtClean="0">
                    <a:latin typeface="+mn-lt"/>
                  </a:rPr>
                  <a:t>sam,Gladiator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288796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 flipV="1">
              <a:off x="4009868" y="5046125"/>
              <a:ext cx="0" cy="686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5986875" y="5387267"/>
              <a:ext cx="2085785" cy="784933"/>
              <a:chOff x="467576" y="3284465"/>
              <a:chExt cx="2085785" cy="784933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67576" y="3669288"/>
                <a:ext cx="208578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HR(sam,movie</a:t>
                </a:r>
                <a:r>
                  <a:rPr lang="en-US" sz="2000" baseline="-25000" dirty="0" smtClean="0">
                    <a:latin typeface="+mn-lt"/>
                  </a:rPr>
                  <a:t>500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228329" y="5822640"/>
              <a:ext cx="377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cxnSp>
          <p:nvCxnSpPr>
            <p:cNvPr id="45" name="Straight Arrow Connector 44"/>
            <p:cNvCxnSpPr>
              <a:stCxn id="42" idx="2"/>
            </p:cNvCxnSpPr>
            <p:nvPr/>
          </p:nvCxnSpPr>
          <p:spPr>
            <a:xfrm flipH="1" flipV="1">
              <a:off x="4248651" y="5079012"/>
              <a:ext cx="2656354" cy="677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394692" y="4993939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50%</a:t>
              </a:r>
              <a:endParaRPr lang="en-US" dirty="0">
                <a:latin typeface="+mn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80442" y="5139881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50%</a:t>
              </a:r>
              <a:endParaRPr lang="en-US" dirty="0">
                <a:latin typeface="+mn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15450" y="4993939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50%</a:t>
              </a:r>
              <a:endParaRPr lang="en-US" dirty="0">
                <a:latin typeface="+mn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58588" y="5573059"/>
            <a:ext cx="8187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Eliminating irrelevant parent conditions increases the confidence that Sam is male (58% vs. 50.7%).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2894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Classification </a:t>
            </a:r>
            <a:r>
              <a:rPr lang="en-US" dirty="0" smtClean="0"/>
              <a:t>Formula for Relational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95862" y="1447800"/>
            <a:ext cx="8748138" cy="4724400"/>
          </a:xfrm>
        </p:spPr>
        <p:txBody>
          <a:bodyPr/>
          <a:lstStyle/>
          <a:p>
            <a:r>
              <a:rPr lang="en-US" dirty="0" smtClean="0"/>
              <a:t>To compute </a:t>
            </a:r>
            <a:r>
              <a:rPr lang="en-US" i="1" dirty="0" smtClean="0"/>
              <a:t>P</a:t>
            </a:r>
            <a:r>
              <a:rPr lang="en-US" i="1" dirty="0" smtClean="0"/>
              <a:t>(</a:t>
            </a:r>
            <a:r>
              <a:rPr lang="en-US" i="1" dirty="0" smtClean="0"/>
              <a:t>target</a:t>
            </a:r>
            <a:r>
              <a:rPr lang="en-US" i="1" dirty="0" smtClean="0"/>
              <a:t> </a:t>
            </a:r>
            <a:r>
              <a:rPr lang="en-US" i="1" dirty="0" smtClean="0"/>
              <a:t>node = value| values for all other ground nodes</a:t>
            </a:r>
            <a:r>
              <a:rPr lang="en-US" i="1" dirty="0" smtClean="0"/>
              <a:t>)</a:t>
            </a:r>
            <a:r>
              <a:rPr lang="en-US" dirty="0" smtClean="0"/>
              <a:t>, multiply: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the geometric mean of </a:t>
            </a:r>
            <a:r>
              <a:rPr lang="en-US" sz="2400" i="1" dirty="0" smtClean="0"/>
              <a:t>P(target node = </a:t>
            </a:r>
            <a:r>
              <a:rPr lang="en-US" sz="2400" i="1" dirty="0" err="1" smtClean="0"/>
              <a:t>value|parent</a:t>
            </a:r>
            <a:r>
              <a:rPr lang="en-US" sz="2400" i="1" dirty="0" smtClean="0"/>
              <a:t> instance values)</a:t>
            </a:r>
            <a:br>
              <a:rPr lang="en-US" sz="2400" i="1" dirty="0" smtClean="0"/>
            </a:br>
            <a:r>
              <a:rPr lang="en-US" sz="2400" dirty="0" smtClean="0"/>
              <a:t>over all instances of parents</a:t>
            </a:r>
            <a:endParaRPr lang="en-US" sz="2200" i="1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sz="2400" dirty="0" smtClean="0"/>
              <a:t>for each child j </a:t>
            </a:r>
            <a:r>
              <a:rPr lang="en-US" sz="2400" dirty="0" smtClean="0"/>
              <a:t>of</a:t>
            </a:r>
            <a:r>
              <a:rPr lang="en-US" sz="2400" dirty="0"/>
              <a:t> </a:t>
            </a:r>
            <a:r>
              <a:rPr lang="en-US" sz="2400" dirty="0" smtClean="0"/>
              <a:t>node, the geometric mean of </a:t>
            </a:r>
            <a:br>
              <a:rPr lang="en-US" sz="2400" dirty="0" smtClean="0"/>
            </a:br>
            <a:r>
              <a:rPr lang="en-US" sz="2400" i="1" dirty="0"/>
              <a:t>P(</a:t>
            </a:r>
            <a:r>
              <a:rPr lang="en-US" sz="2400" i="1" dirty="0" err="1"/>
              <a:t>child</a:t>
            </a:r>
            <a:r>
              <a:rPr lang="en-US" sz="2400" i="1" baseline="-25000" dirty="0" err="1"/>
              <a:t>j</a:t>
            </a:r>
            <a:r>
              <a:rPr lang="en-US" sz="2400" i="1" dirty="0"/>
              <a:t>=</a:t>
            </a:r>
            <a:r>
              <a:rPr lang="en-US" sz="2400" i="1" dirty="0" err="1"/>
              <a:t>value</a:t>
            </a:r>
            <a:r>
              <a:rPr lang="en-US" sz="2400" i="1" dirty="0" err="1" smtClean="0"/>
              <a:t>|parent</a:t>
            </a:r>
            <a:r>
              <a:rPr lang="en-US" sz="2400" i="1" dirty="0" smtClean="0"/>
              <a:t> instance values, target node =</a:t>
            </a:r>
            <a:r>
              <a:rPr lang="en-US" sz="2400" i="1" dirty="0"/>
              <a:t>value</a:t>
            </a:r>
            <a:r>
              <a:rPr lang="en-US" sz="2400" i="1" dirty="0" smtClean="0"/>
              <a:t>)</a:t>
            </a:r>
            <a:br>
              <a:rPr lang="en-US" sz="2400" i="1" dirty="0" smtClean="0"/>
            </a:br>
            <a:r>
              <a:rPr lang="en-US" sz="2400" i="1" dirty="0" smtClean="0"/>
              <a:t>over all instances of not-target parents of </a:t>
            </a:r>
            <a:r>
              <a:rPr lang="en-US" sz="2400" i="1" dirty="0" err="1" smtClean="0"/>
              <a:t>child</a:t>
            </a:r>
            <a:r>
              <a:rPr lang="en-US" sz="2400" i="1" baseline="-25000" dirty="0" err="1" smtClean="0"/>
              <a:t>j</a:t>
            </a:r>
            <a:endParaRPr lang="en-US" sz="2400" i="1" baseline="-25000" dirty="0" smtClean="0"/>
          </a:p>
          <a:p>
            <a:r>
              <a:rPr lang="en-US" dirty="0" smtClean="0"/>
              <a:t>Normalize product of means for each possible target node value.</a:t>
            </a:r>
          </a:p>
          <a:p>
            <a:r>
              <a:rPr lang="en-US" dirty="0"/>
              <a:t>Generalizes Markov blanket classification formula for </a:t>
            </a:r>
            <a:r>
              <a:rPr lang="en-US" dirty="0" err="1"/>
              <a:t>i.i.d</a:t>
            </a:r>
            <a:r>
              <a:rPr lang="en-US" dirty="0"/>
              <a:t>.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be adjusted to consider relevant features only.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623472" cy="457200"/>
          </a:xfrm>
        </p:spPr>
        <p:txBody>
          <a:bodyPr/>
          <a:lstStyle/>
          <a:p>
            <a:r>
              <a:rPr lang="en-US" dirty="0" smtClean="0"/>
              <a:t>Learning Bayesian Networks for Complex Relational Data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71380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Log-linear </a:t>
            </a:r>
            <a:r>
              <a:rPr lang="en-US" dirty="0" smtClean="0"/>
              <a:t>Relational Models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02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Log-linear Relational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0500" y="1447800"/>
            <a:ext cx="8750300" cy="96935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Log-linear model:</a:t>
            </a:r>
            <a:br>
              <a:rPr lang="en-US" dirty="0" smtClean="0"/>
            </a:br>
            <a:r>
              <a:rPr lang="en-US" dirty="0" smtClean="0"/>
              <a:t>weighted sum of factors/feature functions/sufficient statistics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0500" y="6172200"/>
            <a:ext cx="77089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1--45.</a:t>
            </a: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157808"/>
              </p:ext>
            </p:extLst>
          </p:nvPr>
        </p:nvGraphicFramePr>
        <p:xfrm>
          <a:off x="812799" y="2417158"/>
          <a:ext cx="6010823" cy="884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" name="Equation" r:id="rId4" imgW="2501900" imgH="368300" progId="Equation.3">
                  <p:embed/>
                </p:oleObj>
              </mc:Choice>
              <mc:Fallback>
                <p:oleObj name="Equation" r:id="rId4" imgW="25019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2799" y="2417158"/>
                        <a:ext cx="6010823" cy="884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9401" y="3407607"/>
            <a:ext cx="2019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output label of ground target node</a:t>
            </a:r>
            <a:endParaRPr lang="en-US" sz="2000" dirty="0">
              <a:latin typeface="+mn-lt"/>
            </a:endParaRP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1289051" y="2913221"/>
            <a:ext cx="94881" cy="494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11006" y="3407607"/>
            <a:ext cx="2587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input labels for other ground nodes</a:t>
            </a:r>
            <a:endParaRPr lang="en-US" sz="2000" dirty="0">
              <a:latin typeface="+mn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959100" y="3058756"/>
            <a:ext cx="114300" cy="403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90586" y="3407607"/>
            <a:ext cx="4464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real-valued function associated with </a:t>
            </a:r>
            <a:r>
              <a:rPr lang="en-US" sz="2000" i="1" dirty="0" smtClean="0">
                <a:latin typeface="+mn-lt"/>
              </a:rPr>
              <a:t>feature </a:t>
            </a:r>
            <a:r>
              <a:rPr lang="en-US" sz="2000" i="1" dirty="0" err="1" smtClean="0">
                <a:latin typeface="+mn-lt"/>
              </a:rPr>
              <a:t>i</a:t>
            </a:r>
            <a:endParaRPr lang="en-US" sz="2000" dirty="0"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045200" y="2933700"/>
            <a:ext cx="0" cy="487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9400" y="4111603"/>
            <a:ext cx="8407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In our Bayes net classification formula: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feature = (relevant) parent-child value combination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feature function = </a:t>
            </a:r>
            <a:r>
              <a:rPr lang="en-US" sz="2400" i="1" dirty="0" smtClean="0">
                <a:latin typeface="+mn-lt"/>
              </a:rPr>
              <a:t>proportion</a:t>
            </a:r>
            <a:r>
              <a:rPr lang="en-US" sz="2400" dirty="0" smtClean="0">
                <a:latin typeface="+mn-lt"/>
              </a:rPr>
              <a:t> of parent-child value instantiations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weight = log(conditional probability)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>
                <a:latin typeface="+mn-lt"/>
              </a:rPr>
              <a:t>BN structure learning = discovery of conjunctive features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9098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297846"/>
            <a:ext cx="8229600" cy="1143000"/>
          </a:xfrm>
        </p:spPr>
        <p:txBody>
          <a:bodyPr/>
          <a:lstStyle/>
          <a:p>
            <a:r>
              <a:rPr lang="en-US" dirty="0" smtClean="0"/>
              <a:t>More on Log-linear Relational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0500" y="6172200"/>
            <a:ext cx="77089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Kazemi</a:t>
            </a:r>
            <a:r>
              <a:rPr lang="en-US" dirty="0"/>
              <a:t>, S. M.; Buchman, D.; </a:t>
            </a:r>
            <a:r>
              <a:rPr lang="en-US" dirty="0" err="1"/>
              <a:t>Kersting</a:t>
            </a:r>
            <a:r>
              <a:rPr lang="en-US" dirty="0"/>
              <a:t>, K.; </a:t>
            </a:r>
            <a:r>
              <a:rPr lang="en-US" dirty="0" err="1"/>
              <a:t>Natarajan</a:t>
            </a:r>
            <a:r>
              <a:rPr lang="en-US" dirty="0"/>
              <a:t>, S. &amp; Poole, D. (2014), Relational Logistic Regression, </a:t>
            </a:r>
            <a:r>
              <a:rPr lang="en-US" i="1" dirty="0"/>
              <a:t>in 'Principles of Knowledge Representation and Reasoning:, KR 2014</a:t>
            </a:r>
            <a:r>
              <a:rPr lang="en-US" i="1" dirty="0" smtClean="0"/>
              <a:t>.</a:t>
            </a:r>
          </a:p>
          <a:p>
            <a:pPr>
              <a:defRPr/>
            </a:pPr>
            <a:r>
              <a:rPr lang="en-US" dirty="0" err="1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1--45.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9400" y="1440846"/>
            <a:ext cx="7620000" cy="3757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0" indent="-273050" defTabSz="914400">
              <a:spcBef>
                <a:spcPts val="575"/>
              </a:spcBef>
              <a:buClr>
                <a:srgbClr val="D34817"/>
              </a:buClr>
              <a:buSzPct val="85000"/>
              <a:buFont typeface="Wingdings 2" charset="0"/>
              <a:buChar char=""/>
            </a:pPr>
            <a:r>
              <a:rPr lang="en-US" sz="2800" dirty="0">
                <a:solidFill>
                  <a:prstClr val="black"/>
                </a:solidFill>
                <a:latin typeface="Perpetua"/>
              </a:rPr>
              <a:t>Very common model class for both discriminative and generative </a:t>
            </a: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learning, e.g.</a:t>
            </a:r>
            <a:endParaRPr lang="en-US" sz="2800" dirty="0">
              <a:solidFill>
                <a:prstClr val="black"/>
              </a:solidFill>
              <a:latin typeface="Perpetua"/>
            </a:endParaRPr>
          </a:p>
          <a:p>
            <a:pPr marL="547688" lvl="1" indent="-228600" defTabSz="914400">
              <a:spcBef>
                <a:spcPts val="375"/>
              </a:spcBef>
              <a:buClr>
                <a:srgbClr val="9B2D1F"/>
              </a:buClr>
              <a:buSzPct val="85000"/>
              <a:buFont typeface="Wingdings 2" charset="0"/>
              <a:buChar char=""/>
            </a:pPr>
            <a:r>
              <a:rPr lang="en-US" sz="2800" dirty="0">
                <a:solidFill>
                  <a:prstClr val="black"/>
                </a:solidFill>
                <a:latin typeface="Perpetua"/>
                <a:cs typeface="+mn-cs"/>
              </a:rPr>
              <a:t>Random Selection Likelihood.</a:t>
            </a:r>
          </a:p>
          <a:p>
            <a:pPr marL="547688" lvl="1" indent="-228600" defTabSz="914400">
              <a:spcBef>
                <a:spcPts val="375"/>
              </a:spcBef>
              <a:buClr>
                <a:srgbClr val="9B2D1F"/>
              </a:buClr>
              <a:buSzPct val="85000"/>
              <a:buFont typeface="Wingdings 2" charset="0"/>
              <a:buChar char=""/>
            </a:pPr>
            <a:r>
              <a:rPr lang="en-US" sz="2800" dirty="0">
                <a:solidFill>
                  <a:prstClr val="black"/>
                </a:solidFill>
                <a:latin typeface="Perpetua"/>
                <a:cs typeface="+mn-cs"/>
              </a:rPr>
              <a:t>Markov Logic Network.</a:t>
            </a:r>
          </a:p>
          <a:p>
            <a:pPr marL="547688" lvl="1" indent="-228600" defTabSz="914400">
              <a:spcBef>
                <a:spcPts val="375"/>
              </a:spcBef>
              <a:buClr>
                <a:srgbClr val="9B2D1F"/>
              </a:buClr>
              <a:buSzPct val="85000"/>
              <a:buFont typeface="Wingdings 2" charset="0"/>
              <a:buChar char=""/>
            </a:pPr>
            <a:r>
              <a:rPr lang="en-US" sz="2800" dirty="0">
                <a:solidFill>
                  <a:prstClr val="black"/>
                </a:solidFill>
                <a:latin typeface="Perpetua"/>
                <a:cs typeface="+mn-cs"/>
              </a:rPr>
              <a:t>Relational Logistic Regression (</a:t>
            </a:r>
            <a:r>
              <a:rPr lang="en-US" sz="2800" dirty="0" err="1">
                <a:solidFill>
                  <a:prstClr val="black"/>
                </a:solidFill>
                <a:latin typeface="Perpetua"/>
                <a:cs typeface="+mn-cs"/>
              </a:rPr>
              <a:t>Kazemi</a:t>
            </a:r>
            <a:r>
              <a:rPr lang="en-US" sz="2800" dirty="0">
                <a:solidFill>
                  <a:prstClr val="black"/>
                </a:solidFill>
                <a:latin typeface="Perpetua"/>
                <a:cs typeface="+mn-cs"/>
              </a:rPr>
              <a:t> et al. 2014).</a:t>
            </a:r>
          </a:p>
          <a:p>
            <a:pPr marL="273050" lvl="0" indent="-273050" defTabSz="914400">
              <a:spcBef>
                <a:spcPts val="575"/>
              </a:spcBef>
              <a:buClr>
                <a:srgbClr val="D34817"/>
              </a:buClr>
              <a:buSzPct val="85000"/>
              <a:buFont typeface="Wingdings 2" charset="0"/>
              <a:buChar char=""/>
            </a:pP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Highly 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expressive: can </a:t>
            </a: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represent 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other relational aggregation rules (</a:t>
            </a:r>
            <a:r>
              <a:rPr lang="en-US" sz="2800" dirty="0" err="1">
                <a:solidFill>
                  <a:prstClr val="black"/>
                </a:solidFill>
                <a:latin typeface="Perpetua"/>
              </a:rPr>
              <a:t>Kazemi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 et al. 2014).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7884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Discovering Features for Classification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24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81000"/>
            <a:ext cx="7772400" cy="782638"/>
          </a:xfrm>
        </p:spPr>
        <p:txBody>
          <a:bodyPr/>
          <a:lstStyle/>
          <a:p>
            <a:r>
              <a:rPr lang="en-US" dirty="0" smtClean="0"/>
              <a:t>Frequencies and </a:t>
            </a:r>
            <a:r>
              <a:rPr lang="en-US" dirty="0"/>
              <a:t>I</a:t>
            </a:r>
            <a:r>
              <a:rPr lang="en-US" dirty="0" smtClean="0"/>
              <a:t>ndividual Cases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13005" y="3871268"/>
            <a:ext cx="8111062" cy="1664976"/>
            <a:chOff x="317500" y="2866869"/>
            <a:chExt cx="8111062" cy="1664976"/>
          </a:xfrm>
        </p:grpSpPr>
        <p:sp>
          <p:nvSpPr>
            <p:cNvPr id="6" name="TextBox 5"/>
            <p:cNvSpPr txBox="1"/>
            <p:nvPr/>
          </p:nvSpPr>
          <p:spPr>
            <a:xfrm>
              <a:off x="3585477" y="2866869"/>
              <a:ext cx="15328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Probability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7500" y="3675339"/>
              <a:ext cx="27305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Frequency Model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48063" y="3662722"/>
              <a:ext cx="288049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predict values for individual cases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3219546" y="3883693"/>
              <a:ext cx="2014563" cy="26278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0" name="Straight Connector 9"/>
            <p:cNvCxnSpPr>
              <a:stCxn id="6" idx="1"/>
              <a:endCxn id="7" idx="0"/>
            </p:cNvCxnSpPr>
            <p:nvPr/>
          </p:nvCxnSpPr>
          <p:spPr>
            <a:xfrm flipH="1">
              <a:off x="1682750" y="3097702"/>
              <a:ext cx="1902727" cy="577637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3"/>
              <a:endCxn id="8" idx="0"/>
            </p:cNvCxnSpPr>
            <p:nvPr/>
          </p:nvCxnSpPr>
          <p:spPr>
            <a:xfrm>
              <a:off x="5118296" y="3097702"/>
              <a:ext cx="1870017" cy="5650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336368" y="3028117"/>
              <a:ext cx="1519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learning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26105" y="3498928"/>
              <a:ext cx="1343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instantiate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77715" y="4070180"/>
              <a:ext cx="1343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inference</a:t>
              </a:r>
              <a:endParaRPr lang="en-US" sz="2400" dirty="0">
                <a:latin typeface="+mn-lt"/>
              </a:endParaRPr>
            </a:p>
          </p:txBody>
        </p:sp>
      </p:grp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723900" y="1617392"/>
            <a:ext cx="7772400" cy="178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None/>
              <a:defRPr sz="26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charset="0"/>
              <a:buNone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“Statistical thinking derives conclusions about individual cases from properties of categories and ensembles”</a:t>
            </a:r>
          </a:p>
          <a:p>
            <a:r>
              <a:rPr lang="en-US" sz="2800" dirty="0" smtClean="0"/>
              <a:t>Daniel </a:t>
            </a:r>
            <a:r>
              <a:rPr lang="en-US" sz="2800" dirty="0" err="1" smtClean="0"/>
              <a:t>Kahneman</a:t>
            </a:r>
            <a:r>
              <a:rPr lang="en-US" sz="2800" dirty="0" smtClean="0"/>
              <a:t>, “Thinking Fast and Slow”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8020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Template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290586" cy="3505419"/>
          </a:xfrm>
        </p:spPr>
        <p:txBody>
          <a:bodyPr/>
          <a:lstStyle/>
          <a:p>
            <a:r>
              <a:rPr lang="en-US" dirty="0"/>
              <a:t>For each user, form an </a:t>
            </a:r>
            <a:r>
              <a:rPr lang="en-US" i="1" dirty="0" err="1"/>
              <a:t>egonet</a:t>
            </a:r>
            <a:r>
              <a:rPr lang="en-US" dirty="0"/>
              <a:t>, a </a:t>
            </a:r>
            <a:r>
              <a:rPr lang="en-US" dirty="0" err="1"/>
              <a:t>subgraph</a:t>
            </a:r>
            <a:r>
              <a:rPr lang="en-US" dirty="0"/>
              <a:t> with their links</a:t>
            </a:r>
          </a:p>
          <a:p>
            <a:pPr lvl="1"/>
            <a:r>
              <a:rPr lang="en-US" dirty="0"/>
              <a:t>e.g. Brad Pitt</a:t>
            </a:r>
          </a:p>
          <a:p>
            <a:r>
              <a:rPr lang="en-US" dirty="0"/>
              <a:t>Calculate each feature frequency in the </a:t>
            </a:r>
            <a:r>
              <a:rPr lang="en-US" dirty="0" err="1" smtClean="0"/>
              <a:t>egonet</a:t>
            </a:r>
            <a:endParaRPr lang="en-US" dirty="0"/>
          </a:p>
          <a:p>
            <a:r>
              <a:rPr lang="en-US" dirty="0"/>
              <a:t>Previously explored with </a:t>
            </a:r>
            <a:r>
              <a:rPr lang="en-US" dirty="0" smtClean="0"/>
              <a:t>hand-crafted </a:t>
            </a:r>
            <a:r>
              <a:rPr lang="en-US" dirty="0"/>
              <a:t>features (ODDBALL)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6264" y="6019800"/>
            <a:ext cx="8310535" cy="609600"/>
          </a:xfrm>
        </p:spPr>
        <p:txBody>
          <a:bodyPr/>
          <a:lstStyle/>
          <a:p>
            <a:r>
              <a:rPr lang="en-US"/>
              <a:t>Akoglu, L.; Mcglohon, M. &amp; Faloutsos, C. (2010), OddBall: Spotting Anomalies in Weighted Graphs, </a:t>
            </a:r>
            <a:r>
              <a:rPr lang="en-US" i="1"/>
              <a:t>in 'PAKDD', pp. 410-421.</a:t>
            </a:r>
          </a:p>
          <a:p>
            <a:endParaRPr lang="en-US"/>
          </a:p>
        </p:txBody>
      </p:sp>
      <p:cxnSp>
        <p:nvCxnSpPr>
          <p:cNvPr id="11" name="Straight Arrow Connector 10"/>
          <p:cNvCxnSpPr>
            <a:stCxn id="8" idx="0"/>
            <a:endCxn id="10" idx="2"/>
          </p:cNvCxnSpPr>
          <p:nvPr/>
        </p:nvCxnSpPr>
        <p:spPr>
          <a:xfrm flipV="1">
            <a:off x="11114017" y="3929508"/>
            <a:ext cx="42480" cy="1011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0"/>
          </p:cNvCxnSpPr>
          <p:nvPr/>
        </p:nvCxnSpPr>
        <p:spPr>
          <a:xfrm flipH="1" flipV="1">
            <a:off x="11813942" y="3853458"/>
            <a:ext cx="33512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6005439" y="709752"/>
            <a:ext cx="1951287" cy="5252096"/>
            <a:chOff x="6453716" y="709752"/>
            <a:chExt cx="1951287" cy="5252096"/>
          </a:xfrm>
        </p:grpSpPr>
        <p:pic>
          <p:nvPicPr>
            <p:cNvPr id="16" name="Picture 15" descr="pitt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3319" y="1417638"/>
              <a:ext cx="850900" cy="124460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657259" y="3031756"/>
              <a:ext cx="7918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False</a:t>
              </a:r>
            </a:p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n/a	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18" name="Straight Arrow Connector 17"/>
            <p:cNvCxnSpPr>
              <a:stCxn id="16" idx="2"/>
            </p:cNvCxnSpPr>
            <p:nvPr/>
          </p:nvCxnSpPr>
          <p:spPr>
            <a:xfrm flipH="1">
              <a:off x="7135003" y="2662238"/>
              <a:ext cx="313766" cy="4147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 descr="fargo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2190" y="3915501"/>
              <a:ext cx="637786" cy="1084617"/>
            </a:xfrm>
            <a:prstGeom prst="rect">
              <a:avLst/>
            </a:prstGeom>
          </p:spPr>
        </p:pic>
        <p:pic>
          <p:nvPicPr>
            <p:cNvPr id="20" name="Picture 19" descr="kill-bill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4543" y="3962399"/>
              <a:ext cx="559954" cy="99082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7362476" y="3046697"/>
              <a:ext cx="7918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False</a:t>
              </a:r>
            </a:p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n/a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22" name="Straight Arrow Connector 21"/>
            <p:cNvCxnSpPr>
              <a:stCxn id="19" idx="0"/>
            </p:cNvCxnSpPr>
            <p:nvPr/>
          </p:nvCxnSpPr>
          <p:spPr>
            <a:xfrm flipV="1">
              <a:off x="6981083" y="3678087"/>
              <a:ext cx="0" cy="2374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6" idx="2"/>
            </p:cNvCxnSpPr>
            <p:nvPr/>
          </p:nvCxnSpPr>
          <p:spPr>
            <a:xfrm>
              <a:off x="7448769" y="2662238"/>
              <a:ext cx="239057" cy="4888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0"/>
            </p:cNvCxnSpPr>
            <p:nvPr/>
          </p:nvCxnSpPr>
          <p:spPr>
            <a:xfrm flipH="1" flipV="1">
              <a:off x="7687826" y="3678087"/>
              <a:ext cx="26694" cy="2843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755497" y="709752"/>
              <a:ext cx="16495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3366FF"/>
                  </a:solidFill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 = </a:t>
              </a:r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Man</a:t>
              </a:r>
            </a:p>
            <a:p>
              <a:r>
                <a:rPr lang="en-US" sz="2000" dirty="0" smtClean="0">
                  <a:solidFill>
                    <a:srgbClr val="3366FF"/>
                  </a:solidFill>
                  <a:latin typeface="+mn-lt"/>
                </a:rPr>
                <a:t>country</a:t>
              </a:r>
              <a:r>
                <a:rPr lang="en-US" sz="2000" dirty="0" smtClean="0">
                  <a:latin typeface="+mn-lt"/>
                </a:rPr>
                <a:t> = </a:t>
              </a:r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U.S.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53716" y="5253962"/>
              <a:ext cx="19512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3366FF"/>
                  </a:solidFill>
                  <a:latin typeface="+mn-lt"/>
                </a:rPr>
                <a:t>runtime</a:t>
              </a:r>
              <a:r>
                <a:rPr lang="en-US" sz="2000" dirty="0" smtClean="0">
                  <a:latin typeface="+mn-lt"/>
                </a:rPr>
                <a:t> = </a:t>
              </a:r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98 min</a:t>
              </a:r>
            </a:p>
            <a:p>
              <a:r>
                <a:rPr lang="en-US" sz="2000" dirty="0" smtClean="0">
                  <a:solidFill>
                    <a:srgbClr val="3366FF"/>
                  </a:solidFill>
                  <a:latin typeface="+mn-lt"/>
                </a:rPr>
                <a:t>drama</a:t>
              </a:r>
              <a:r>
                <a:rPr lang="en-US" sz="2000" dirty="0" smtClean="0">
                  <a:latin typeface="+mn-lt"/>
                </a:rPr>
                <a:t> = </a:t>
              </a:r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true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6981083" y="5000118"/>
              <a:ext cx="0" cy="3336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3332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306726"/>
          </a:xfrm>
        </p:spPr>
        <p:txBody>
          <a:bodyPr/>
          <a:lstStyle/>
          <a:p>
            <a:r>
              <a:rPr lang="en-US" sz="2800" dirty="0" smtClean="0"/>
              <a:t>Learned features can be visualized in a data matrix</a:t>
            </a:r>
          </a:p>
          <a:p>
            <a:pPr lvl="1"/>
            <a:r>
              <a:rPr lang="en-US" dirty="0" smtClean="0"/>
              <a:t>Row = target instance</a:t>
            </a:r>
          </a:p>
          <a:p>
            <a:pPr lvl="1"/>
            <a:r>
              <a:rPr lang="en-US" dirty="0"/>
              <a:t>Column = conjunctive </a:t>
            </a:r>
            <a:r>
              <a:rPr lang="en-US" dirty="0" smtClean="0"/>
              <a:t>feature = child-parent value assignment</a:t>
            </a:r>
            <a:endParaRPr lang="en-US" dirty="0"/>
          </a:p>
          <a:p>
            <a:pPr lvl="1"/>
            <a:r>
              <a:rPr lang="en-US" dirty="0" smtClean="0"/>
              <a:t>Cell entry = instantiation proportion/count of feature for target instance</a:t>
            </a:r>
          </a:p>
          <a:p>
            <a:r>
              <a:rPr lang="en-US" sz="2800" dirty="0" smtClean="0"/>
              <a:t>We provide a tool for producing this data matrix automatically given a target </a:t>
            </a:r>
            <a:r>
              <a:rPr lang="en-US" sz="2800" dirty="0" err="1" smtClean="0"/>
              <a:t>functor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25095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03" y="392676"/>
            <a:ext cx="6689270" cy="683308"/>
          </a:xfrm>
        </p:spPr>
        <p:txBody>
          <a:bodyPr/>
          <a:lstStyle/>
          <a:p>
            <a:r>
              <a:rPr lang="en-US" dirty="0" smtClean="0"/>
              <a:t>Data Matrix For Classification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79365082"/>
              </p:ext>
            </p:extLst>
          </p:nvPr>
        </p:nvGraphicFramePr>
        <p:xfrm>
          <a:off x="381359" y="2248678"/>
          <a:ext cx="849220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374"/>
                <a:gridCol w="1583445"/>
                <a:gridCol w="2931724"/>
                <a:gridCol w="28376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UserID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gender(U)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HasRated</a:t>
                      </a:r>
                      <a:r>
                        <a:rPr lang="en-US" sz="2400" dirty="0" smtClean="0"/>
                        <a:t>(U,AM)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=T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HasRated</a:t>
                      </a:r>
                      <a:r>
                        <a:rPr lang="en-US" sz="2400" dirty="0" smtClean="0"/>
                        <a:t>(U,AM)=F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0.9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....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0603" y="4529494"/>
            <a:ext cx="7838834" cy="1956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0" indent="-273050" defTabSz="914400">
              <a:spcBef>
                <a:spcPts val="575"/>
              </a:spcBef>
              <a:buClr>
                <a:srgbClr val="D34817"/>
              </a:buClr>
              <a:buSzPct val="85000"/>
              <a:buFont typeface="Wingdings 2" charset="0"/>
              <a:buChar char=""/>
            </a:pPr>
            <a:r>
              <a:rPr lang="en-US" sz="2600" dirty="0">
                <a:solidFill>
                  <a:prstClr val="black"/>
                </a:solidFill>
                <a:latin typeface="+mn-lt"/>
              </a:rPr>
              <a:t>Our BN classification formula </a:t>
            </a:r>
            <a:r>
              <a:rPr lang="en-US" sz="2600" dirty="0" smtClean="0">
                <a:solidFill>
                  <a:prstClr val="black"/>
                </a:solidFill>
                <a:latin typeface="+mn-lt"/>
              </a:rPr>
              <a:t>is a logistic regression model </a:t>
            </a:r>
            <a:r>
              <a:rPr lang="en-US" sz="2600" dirty="0">
                <a:solidFill>
                  <a:prstClr val="black"/>
                </a:solidFill>
                <a:latin typeface="+mn-lt"/>
              </a:rPr>
              <a:t>for these features.</a:t>
            </a:r>
          </a:p>
          <a:p>
            <a:pPr marL="90488" indent="-228600" defTabSz="914400">
              <a:spcBef>
                <a:spcPts val="375"/>
              </a:spcBef>
              <a:buClr>
                <a:srgbClr val="9B2D1F"/>
              </a:buClr>
              <a:buSzPct val="85000"/>
              <a:buFont typeface="Wingdings 2" charset="0"/>
              <a:buChar char=""/>
            </a:pPr>
            <a:r>
              <a:rPr lang="en-US" sz="2400" dirty="0">
                <a:solidFill>
                  <a:prstClr val="black"/>
                </a:solidFill>
                <a:latin typeface="+mn-lt"/>
                <a:cs typeface="+mn-cs"/>
              </a:rPr>
              <a:t>Weights </a:t>
            </a:r>
            <a:r>
              <a:rPr lang="en-US" sz="2400" dirty="0" smtClean="0">
                <a:solidFill>
                  <a:prstClr val="black"/>
                </a:solidFill>
                <a:latin typeface="+mn-lt"/>
                <a:cs typeface="+mn-cs"/>
              </a:rPr>
              <a:t>=</a:t>
            </a:r>
            <a:br>
              <a:rPr lang="en-US" sz="2400" dirty="0" smtClean="0">
                <a:solidFill>
                  <a:prstClr val="black"/>
                </a:solidFill>
                <a:latin typeface="+mn-lt"/>
                <a:cs typeface="+mn-cs"/>
              </a:rPr>
            </a:br>
            <a:r>
              <a:rPr lang="en-US" sz="2400" dirty="0" smtClean="0">
                <a:solidFill>
                  <a:prstClr val="black"/>
                </a:solidFill>
                <a:latin typeface="+mn-lt"/>
                <a:cs typeface="+mn-cs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+mn-lt"/>
                <a:cs typeface="+mn-cs"/>
              </a:rPr>
              <a:t>ln</a:t>
            </a:r>
            <a:r>
              <a:rPr lang="en-US" sz="2400" dirty="0" smtClean="0">
                <a:solidFill>
                  <a:prstClr val="black"/>
                </a:solidFill>
                <a:latin typeface="+mn-lt"/>
                <a:cs typeface="+mn-cs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+mn-cs"/>
              </a:rPr>
              <a:t>conditional probability ratios for different output labels).</a:t>
            </a:r>
          </a:p>
          <a:p>
            <a:endParaRPr lang="en-US" dirty="0"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14400" y="1251324"/>
            <a:ext cx="5376479" cy="408384"/>
            <a:chOff x="1104306" y="1079310"/>
            <a:chExt cx="5376479" cy="408384"/>
          </a:xfrm>
        </p:grpSpPr>
        <p:sp>
          <p:nvSpPr>
            <p:cNvPr id="8" name="TextBox 7"/>
            <p:cNvSpPr txBox="1"/>
            <p:nvPr/>
          </p:nvSpPr>
          <p:spPr>
            <a:xfrm>
              <a:off x="4940048" y="1079310"/>
              <a:ext cx="154073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04306" y="1087584"/>
              <a:ext cx="288529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HasRated(sam,ActionMovie)</a:t>
              </a:r>
              <a:endParaRPr lang="en-US" sz="2000" dirty="0">
                <a:latin typeface="+mn-lt"/>
              </a:endParaRPr>
            </a:p>
          </p:txBody>
        </p:sp>
      </p:grpSp>
      <p:cxnSp>
        <p:nvCxnSpPr>
          <p:cNvPr id="11" name="Straight Arrow Connector 10"/>
          <p:cNvCxnSpPr>
            <a:stCxn id="9" idx="3"/>
            <a:endCxn id="8" idx="1"/>
          </p:cNvCxnSpPr>
          <p:nvPr/>
        </p:nvCxnSpPr>
        <p:spPr>
          <a:xfrm flipV="1">
            <a:off x="3799690" y="1451379"/>
            <a:ext cx="950452" cy="8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800096"/>
              </p:ext>
            </p:extLst>
          </p:nvPr>
        </p:nvGraphicFramePr>
        <p:xfrm>
          <a:off x="3236133" y="1770956"/>
          <a:ext cx="56374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414"/>
                <a:gridCol w="28690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ln</a:t>
                      </a:r>
                      <a:r>
                        <a:rPr lang="en-US" dirty="0" smtClean="0"/>
                        <a:t>(0.58/0.42)=0.32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ln</a:t>
                      </a:r>
                      <a:r>
                        <a:rPr lang="en-US" dirty="0" smtClean="0"/>
                        <a:t>(0.5/0.5)=0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664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275367"/>
          </a:xfrm>
        </p:spPr>
        <p:txBody>
          <a:bodyPr/>
          <a:lstStyle/>
          <a:p>
            <a:r>
              <a:rPr lang="en-US" sz="2800" dirty="0" smtClean="0"/>
              <a:t>The data matrix can be treated as a pseudo-</a:t>
            </a:r>
            <a:r>
              <a:rPr lang="en-US" sz="2800" dirty="0" err="1" smtClean="0"/>
              <a:t>i.i.d</a:t>
            </a:r>
            <a:r>
              <a:rPr lang="en-US" sz="2800" dirty="0" smtClean="0"/>
              <a:t>. view (Lippi et al., </a:t>
            </a:r>
            <a:r>
              <a:rPr lang="en-US" sz="2800" dirty="0" err="1" smtClean="0"/>
              <a:t>Lavrac</a:t>
            </a:r>
            <a:r>
              <a:rPr lang="en-US" sz="2800" dirty="0" smtClean="0"/>
              <a:t> et al.)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provide as input to classification learners for </a:t>
            </a:r>
            <a:r>
              <a:rPr lang="en-US" dirty="0" err="1" smtClean="0"/>
              <a:t>i.i.d</a:t>
            </a:r>
            <a:r>
              <a:rPr lang="en-US" dirty="0" smtClean="0"/>
              <a:t>. data</a:t>
            </a:r>
          </a:p>
          <a:p>
            <a:r>
              <a:rPr lang="en-US" sz="2800" dirty="0" smtClean="0"/>
              <a:t>Converting relational data to features for </a:t>
            </a:r>
            <a:r>
              <a:rPr lang="en-US" sz="2800" dirty="0" err="1" smtClean="0"/>
              <a:t>i.i.d</a:t>
            </a:r>
            <a:r>
              <a:rPr lang="en-US" sz="2800" dirty="0" smtClean="0"/>
              <a:t>. learning is called </a:t>
            </a:r>
            <a:r>
              <a:rPr lang="en-US" sz="2800" b="1" dirty="0" err="1" smtClean="0"/>
              <a:t>propositionalization</a:t>
            </a:r>
            <a:endParaRPr lang="en-US" sz="2800" dirty="0" smtClean="0"/>
          </a:p>
          <a:p>
            <a:pPr lvl="1"/>
            <a:r>
              <a:rPr lang="en-US" dirty="0" smtClean="0"/>
              <a:t>Another term could be relation elimination</a:t>
            </a:r>
          </a:p>
          <a:p>
            <a:pPr lvl="1"/>
            <a:r>
              <a:rPr lang="en-US" dirty="0"/>
              <a:t>A form of Extract, </a:t>
            </a:r>
            <a:r>
              <a:rPr lang="en-US" dirty="0" smtClean="0"/>
              <a:t>Transform, Load</a:t>
            </a:r>
          </a:p>
          <a:p>
            <a:r>
              <a:rPr lang="en-US" sz="2800" dirty="0" smtClean="0"/>
              <a:t>Features in a pseudo </a:t>
            </a:r>
            <a:r>
              <a:rPr lang="en-US" sz="2800" dirty="0" err="1" smtClean="0"/>
              <a:t>i.i.d</a:t>
            </a:r>
            <a:r>
              <a:rPr lang="en-US" sz="2800" dirty="0" smtClean="0"/>
              <a:t>. data view are often computed using aggregate functions (e.g. average, mode)</a:t>
            </a:r>
          </a:p>
          <a:p>
            <a:r>
              <a:rPr lang="en-US" sz="2800" dirty="0" smtClean="0"/>
              <a:t>See anomaly supplement for movie world example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1943" y="5911325"/>
            <a:ext cx="8105354" cy="658557"/>
          </a:xfrm>
        </p:spPr>
        <p:txBody>
          <a:bodyPr/>
          <a:lstStyle/>
          <a:p>
            <a:r>
              <a:rPr lang="en-US" dirty="0"/>
              <a:t>Lippi, M.; Jaeger, M.; </a:t>
            </a:r>
            <a:r>
              <a:rPr lang="en-US" dirty="0" err="1"/>
              <a:t>Frasconi</a:t>
            </a:r>
            <a:r>
              <a:rPr lang="en-US" dirty="0"/>
              <a:t>, P. &amp; </a:t>
            </a:r>
            <a:r>
              <a:rPr lang="en-US" dirty="0" err="1"/>
              <a:t>Passerini</a:t>
            </a:r>
            <a:r>
              <a:rPr lang="en-US" dirty="0"/>
              <a:t>, A. (2011), 'Relational information gain', </a:t>
            </a:r>
            <a:r>
              <a:rPr lang="en-US" i="1" dirty="0"/>
              <a:t>Machine Learning </a:t>
            </a:r>
            <a:r>
              <a:rPr lang="en-US" b="1" i="1" dirty="0"/>
              <a:t>83(2), 219--239</a:t>
            </a:r>
            <a:r>
              <a:rPr lang="en-US" b="1" i="1" dirty="0" smtClean="0"/>
              <a:t>.</a:t>
            </a:r>
          </a:p>
          <a:p>
            <a:r>
              <a:rPr lang="en-US" dirty="0" err="1"/>
              <a:t>Lavrac</a:t>
            </a:r>
            <a:r>
              <a:rPr lang="en-US" dirty="0"/>
              <a:t>, N.; </a:t>
            </a:r>
            <a:r>
              <a:rPr lang="en-US" dirty="0" err="1"/>
              <a:t>Perovsek</a:t>
            </a:r>
            <a:r>
              <a:rPr lang="en-US" dirty="0"/>
              <a:t>, M. &amp; </a:t>
            </a:r>
            <a:r>
              <a:rPr lang="en-US" dirty="0" err="1"/>
              <a:t>Vavpetic</a:t>
            </a:r>
            <a:r>
              <a:rPr lang="en-US" dirty="0"/>
              <a:t>, A. (2014), Propositionalization </a:t>
            </a:r>
            <a:r>
              <a:rPr lang="en-US" dirty="0" err="1"/>
              <a:t>Online'ECML</a:t>
            </a:r>
            <a:r>
              <a:rPr lang="en-US" dirty="0"/>
              <a:t>', Springer, , pp. </a:t>
            </a:r>
            <a:r>
              <a:rPr lang="en-US" dirty="0" smtClean="0"/>
              <a:t>456—459.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360765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Networks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65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819" y="274638"/>
            <a:ext cx="7772400" cy="1143000"/>
          </a:xfrm>
        </p:spPr>
        <p:txBody>
          <a:bodyPr/>
          <a:lstStyle/>
          <a:p>
            <a:r>
              <a:rPr lang="en-US" dirty="0" smtClean="0"/>
              <a:t>Dependency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0762" y="1447800"/>
            <a:ext cx="8386038" cy="4572000"/>
          </a:xfrm>
        </p:spPr>
        <p:txBody>
          <a:bodyPr/>
          <a:lstStyle/>
          <a:p>
            <a:r>
              <a:rPr lang="en-US" sz="2800" dirty="0" smtClean="0"/>
              <a:t>AKA Markov blanket networks</a:t>
            </a:r>
          </a:p>
          <a:p>
            <a:r>
              <a:rPr lang="en-US" sz="2800" dirty="0" smtClean="0"/>
              <a:t>Increasingly popular for relational data.</a:t>
            </a:r>
          </a:p>
          <a:p>
            <a:r>
              <a:rPr lang="en-US" sz="2800" dirty="0" smtClean="0"/>
              <a:t>Defined by a local conditional distribution for each</a:t>
            </a:r>
            <a:br>
              <a:rPr lang="en-US" sz="2800" dirty="0" smtClean="0"/>
            </a:br>
            <a:r>
              <a:rPr lang="en-US" sz="2800" dirty="0" smtClean="0"/>
              <a:t>random variable  Y*: P</a:t>
            </a:r>
            <a:r>
              <a:rPr lang="en-US" sz="2800" dirty="0"/>
              <a:t>(Y*=</a:t>
            </a:r>
            <a:r>
              <a:rPr lang="en-US" sz="2800" dirty="0" err="1"/>
              <a:t>y|X</a:t>
            </a:r>
            <a:r>
              <a:rPr lang="en-US" sz="2800" dirty="0"/>
              <a:t>*=x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Allows </a:t>
            </a:r>
            <a:r>
              <a:rPr lang="en-US" sz="2800" u="sng" dirty="0" smtClean="0"/>
              <a:t>collective inference </a:t>
            </a:r>
            <a:r>
              <a:rPr lang="en-US" sz="2800" dirty="0" smtClean="0"/>
              <a:t>via Gibbs sampling</a:t>
            </a:r>
          </a:p>
          <a:p>
            <a:r>
              <a:rPr lang="en-US" sz="2800" dirty="0" smtClean="0"/>
              <a:t>We just showed Bayesian network </a:t>
            </a:r>
            <a:r>
              <a:rPr lang="en-US" sz="2800" dirty="0" smtClean="0"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/>
              <a:t> dependency network</a:t>
            </a:r>
          </a:p>
          <a:p>
            <a:r>
              <a:rPr lang="en-US" sz="2800" dirty="0" smtClean="0"/>
              <a:t>Can compare with other dependency network learning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762" y="5207001"/>
            <a:ext cx="8386037" cy="1371600"/>
          </a:xfrm>
        </p:spPr>
        <p:txBody>
          <a:bodyPr/>
          <a:lstStyle/>
          <a:p>
            <a:r>
              <a:rPr lang="en-US" dirty="0"/>
              <a:t>Hofmann, R. &amp; </a:t>
            </a:r>
            <a:r>
              <a:rPr lang="en-US" dirty="0" err="1"/>
              <a:t>Tresp</a:t>
            </a:r>
            <a:r>
              <a:rPr lang="en-US" dirty="0"/>
              <a:t>, V. (1998), Nonlinear Markov networks for continuous variables, </a:t>
            </a:r>
            <a:r>
              <a:rPr lang="en-US" i="1" dirty="0"/>
              <a:t>in 'Advances in Neural Information Processing Systems', pp. 521--527</a:t>
            </a:r>
            <a:r>
              <a:rPr lang="en-US" i="1" dirty="0" smtClean="0"/>
              <a:t>.</a:t>
            </a:r>
          </a:p>
          <a:p>
            <a:r>
              <a:rPr lang="en-US" dirty="0"/>
              <a:t>Heckerman, D.; </a:t>
            </a:r>
            <a:r>
              <a:rPr lang="en-US" dirty="0" err="1"/>
              <a:t>Chickering</a:t>
            </a:r>
            <a:r>
              <a:rPr lang="en-US" dirty="0"/>
              <a:t>, D. M.; Meek, C.; </a:t>
            </a:r>
            <a:r>
              <a:rPr lang="en-US" dirty="0" err="1" smtClean="0"/>
              <a:t>Roundthwaite</a:t>
            </a:r>
            <a:r>
              <a:rPr lang="en-US" dirty="0"/>
              <a:t>, R.; </a:t>
            </a:r>
            <a:r>
              <a:rPr lang="en-US" dirty="0" err="1"/>
              <a:t>Kadie</a:t>
            </a:r>
            <a:r>
              <a:rPr lang="en-US" dirty="0"/>
              <a:t>, C. &amp; </a:t>
            </a:r>
            <a:r>
              <a:rPr lang="en-US" dirty="0" err="1"/>
              <a:t>Kaelbling</a:t>
            </a:r>
            <a:r>
              <a:rPr lang="en-US" dirty="0"/>
              <a:t>, P. (2000), 'Dependency Networks for Inference, Collaborative Filtering, and Data Visualization', </a:t>
            </a:r>
            <a:r>
              <a:rPr lang="en-US" i="1" dirty="0"/>
              <a:t>JMLR </a:t>
            </a:r>
            <a:r>
              <a:rPr lang="en-US" b="1" i="1" dirty="0"/>
              <a:t>1, </a:t>
            </a:r>
            <a:r>
              <a:rPr lang="en-US" b="1" i="1" dirty="0" smtClean="0"/>
              <a:t>49—75.</a:t>
            </a:r>
          </a:p>
          <a:p>
            <a:r>
              <a:rPr lang="en-US" dirty="0"/>
              <a:t>Neville, J. &amp; Jensen, D. (2007), 'Relational Dependency Networks', </a:t>
            </a:r>
            <a:r>
              <a:rPr lang="en-US" i="1" dirty="0"/>
              <a:t>Journal of Machine Learning Research </a:t>
            </a:r>
            <a:r>
              <a:rPr lang="en-US" b="1" i="1" dirty="0"/>
              <a:t>8, 653--692.</a:t>
            </a:r>
          </a:p>
          <a:p>
            <a:endParaRPr lang="en-US" b="1" i="1" dirty="0" smtClean="0"/>
          </a:p>
          <a:p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28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69" y="-132866"/>
            <a:ext cx="7772400" cy="1143000"/>
          </a:xfrm>
        </p:spPr>
        <p:txBody>
          <a:bodyPr/>
          <a:lstStyle/>
          <a:p>
            <a:r>
              <a:rPr lang="en-US" dirty="0" smtClean="0"/>
              <a:t>Accuracy Comparison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96351" y="824212"/>
            <a:ext cx="6679096" cy="5128592"/>
            <a:chOff x="874643" y="986294"/>
            <a:chExt cx="6679096" cy="5128592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38518012"/>
                </p:ext>
              </p:extLst>
            </p:nvPr>
          </p:nvGraphicFramePr>
          <p:xfrm>
            <a:off x="874643" y="3729494"/>
            <a:ext cx="6679096" cy="23853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9" name="Chart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32623571"/>
                </p:ext>
              </p:extLst>
            </p:nvPr>
          </p:nvGraphicFramePr>
          <p:xfrm>
            <a:off x="964097" y="986294"/>
            <a:ext cx="6589642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cxnSp>
        <p:nvCxnSpPr>
          <p:cNvPr id="4" name="Straight Arrow Connector 3"/>
          <p:cNvCxnSpPr/>
          <p:nvPr/>
        </p:nvCxnSpPr>
        <p:spPr>
          <a:xfrm flipV="1">
            <a:off x="7734300" y="2057400"/>
            <a:ext cx="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734300" y="3975100"/>
            <a:ext cx="127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2208" y="5811712"/>
            <a:ext cx="41075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000" dirty="0" smtClean="0">
                <a:latin typeface="+mn-lt"/>
              </a:rPr>
              <a:t>Leave-one-out over all unary </a:t>
            </a:r>
            <a:r>
              <a:rPr lang="en-US" sz="2000" dirty="0" err="1" smtClean="0">
                <a:latin typeface="+mn-lt"/>
              </a:rPr>
              <a:t>functors</a:t>
            </a:r>
            <a:endParaRPr lang="en-US" sz="2000" dirty="0" smtClean="0">
              <a:latin typeface="+mn-lt"/>
            </a:endParaRPr>
          </a:p>
          <a:p>
            <a:pPr marL="285750" indent="-285750">
              <a:buFontTx/>
              <a:buChar char="•"/>
            </a:pPr>
            <a:r>
              <a:rPr lang="en-US" sz="2000" dirty="0" smtClean="0">
                <a:latin typeface="+mn-lt"/>
              </a:rPr>
              <a:t>PR = area under precision-recall curve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CLL: conditional log-likelihood</a:t>
            </a:r>
            <a:endParaRPr lang="en-US" sz="20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3300" y="5952804"/>
            <a:ext cx="303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73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764" y="240030"/>
            <a:ext cx="8636000" cy="1143000"/>
          </a:xfrm>
        </p:spPr>
        <p:txBody>
          <a:bodyPr/>
          <a:lstStyle/>
          <a:p>
            <a:r>
              <a:rPr lang="en-US" dirty="0" smtClean="0"/>
              <a:t>Learning Time Comparison (recall)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874271"/>
              </p:ext>
            </p:extLst>
          </p:nvPr>
        </p:nvGraphicFramePr>
        <p:xfrm>
          <a:off x="279400" y="1653512"/>
          <a:ext cx="8636000" cy="2674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600"/>
                <a:gridCol w="1428750"/>
                <a:gridCol w="1047750"/>
                <a:gridCol w="1485900"/>
                <a:gridCol w="1358900"/>
                <a:gridCol w="1308100"/>
              </a:tblGrid>
              <a:tr h="662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Dataset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# Predicates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# tuples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err="1">
                          <a:effectLst/>
                        </a:rPr>
                        <a:t>RDN_Boost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MLN_Boost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err="1">
                          <a:effectLst/>
                        </a:rPr>
                        <a:t>RDN_Bayes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UW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15±</a:t>
                      </a:r>
                      <a:r>
                        <a:rPr lang="en-US" sz="2000" u="none" strike="noStrike" dirty="0" smtClean="0">
                          <a:effectLst/>
                        </a:rPr>
                        <a:t>0.3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19±</a:t>
                      </a:r>
                      <a:r>
                        <a:rPr lang="en-US" sz="2000" u="none" strike="noStrike" dirty="0" smtClean="0">
                          <a:effectLst/>
                        </a:rPr>
                        <a:t>0.7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1±</a:t>
                      </a:r>
                      <a:r>
                        <a:rPr lang="en-US" sz="2000" b="1" u="none" strike="noStrike" dirty="0" smtClean="0">
                          <a:effectLst/>
                        </a:rPr>
                        <a:t>0.0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Mondial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27±</a:t>
                      </a:r>
                      <a:r>
                        <a:rPr lang="en-US" sz="2000" u="none" strike="noStrike" dirty="0" smtClean="0">
                          <a:effectLst/>
                        </a:rPr>
                        <a:t>0.9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42±</a:t>
                      </a:r>
                      <a:r>
                        <a:rPr lang="en-US" sz="2000" u="none" strike="noStrike" dirty="0" smtClean="0">
                          <a:effectLst/>
                        </a:rPr>
                        <a:t>1.0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102±</a:t>
                      </a:r>
                      <a:r>
                        <a:rPr lang="en-US" sz="2000" u="none" strike="noStrike" dirty="0" smtClean="0">
                          <a:effectLst/>
                        </a:rPr>
                        <a:t>6.9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Hepatitis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11,316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251±</a:t>
                      </a:r>
                      <a:r>
                        <a:rPr lang="en-US" sz="2000" u="none" strike="noStrike" dirty="0" smtClean="0">
                          <a:effectLst/>
                        </a:rPr>
                        <a:t>5.3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230±</a:t>
                      </a:r>
                      <a:r>
                        <a:rPr lang="en-US" sz="2000" u="none" strike="noStrike" dirty="0" smtClean="0">
                          <a:effectLst/>
                        </a:rPr>
                        <a:t>2.0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286±</a:t>
                      </a:r>
                      <a:r>
                        <a:rPr lang="en-US" sz="2000" u="none" strike="noStrike" dirty="0" smtClean="0">
                          <a:effectLst/>
                        </a:rPr>
                        <a:t>2.9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Mutagenesis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24,326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118±</a:t>
                      </a:r>
                      <a:r>
                        <a:rPr lang="en-US" sz="2000" u="none" strike="noStrike" dirty="0" smtClean="0">
                          <a:effectLst/>
                        </a:rPr>
                        <a:t>6.3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49±</a:t>
                      </a:r>
                      <a:r>
                        <a:rPr lang="en-US" sz="2000" u="none" strike="noStrike" dirty="0" smtClean="0">
                          <a:effectLst/>
                        </a:rPr>
                        <a:t>1.3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1±</a:t>
                      </a:r>
                      <a:r>
                        <a:rPr lang="en-US" sz="2000" b="1" u="none" strike="noStrike" dirty="0" smtClean="0">
                          <a:effectLst/>
                        </a:rPr>
                        <a:t>0.0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 smtClean="0">
                          <a:effectLst/>
                        </a:rPr>
                        <a:t>MovieLens</a:t>
                      </a:r>
                      <a:r>
                        <a:rPr lang="en-US" sz="2000" u="none" strike="noStrike" dirty="0" smtClean="0">
                          <a:effectLst/>
                        </a:rPr>
                        <a:t>(0.1M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83,402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44±</a:t>
                      </a:r>
                      <a:r>
                        <a:rPr lang="en-US" sz="2000" u="none" strike="noStrike" dirty="0" smtClean="0">
                          <a:effectLst/>
                        </a:rPr>
                        <a:t>4.5 min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31±</a:t>
                      </a:r>
                      <a:r>
                        <a:rPr lang="en-US" sz="2000" u="none" strike="noStrike" dirty="0" smtClean="0">
                          <a:effectLst/>
                        </a:rPr>
                        <a:t>1.87 min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1±</a:t>
                      </a:r>
                      <a:r>
                        <a:rPr lang="en-US" sz="2000" b="1" u="none" strike="noStrike" dirty="0" smtClean="0">
                          <a:effectLst/>
                        </a:rPr>
                        <a:t>0.0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 smtClean="0">
                          <a:effectLst/>
                        </a:rPr>
                        <a:t>MovieLens</a:t>
                      </a:r>
                      <a:r>
                        <a:rPr lang="en-US" sz="2000" u="none" strike="noStrike" dirty="0" smtClean="0">
                          <a:effectLst/>
                        </a:rPr>
                        <a:t>(1M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1,010,051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&gt;24 hours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&gt;24 hours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 smtClean="0">
                          <a:effectLst/>
                        </a:rPr>
                        <a:t>10±0.1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9400" y="4454322"/>
            <a:ext cx="561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Standard deviations are shown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Units are </a:t>
            </a:r>
            <a:r>
              <a:rPr lang="en-US" sz="2400" i="1" dirty="0" smtClean="0">
                <a:latin typeface="+mn-lt"/>
              </a:rPr>
              <a:t>seconds</a:t>
            </a:r>
            <a:r>
              <a:rPr lang="en-US" sz="2400" dirty="0" smtClean="0">
                <a:latin typeface="+mn-lt"/>
              </a:rPr>
              <a:t> unless otherwise stated</a:t>
            </a:r>
            <a:endParaRPr lang="en-US" sz="2400" dirty="0">
              <a:latin typeface="+mn-lt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9744" y="5440927"/>
            <a:ext cx="8805656" cy="953273"/>
          </a:xfrm>
        </p:spPr>
        <p:txBody>
          <a:bodyPr/>
          <a:lstStyle/>
          <a:p>
            <a:r>
              <a:rPr lang="en-US" dirty="0" err="1"/>
              <a:t>Natarajan</a:t>
            </a:r>
            <a:r>
              <a:rPr lang="en-US" dirty="0"/>
              <a:t>, S.; </a:t>
            </a:r>
            <a:r>
              <a:rPr lang="en-US" dirty="0" err="1"/>
              <a:t>Khot</a:t>
            </a:r>
            <a:r>
              <a:rPr lang="en-US" dirty="0"/>
              <a:t>, T.; </a:t>
            </a:r>
            <a:r>
              <a:rPr lang="en-US" dirty="0" err="1"/>
              <a:t>Kersting</a:t>
            </a:r>
            <a:r>
              <a:rPr lang="en-US" dirty="0"/>
              <a:t>, K.; </a:t>
            </a:r>
            <a:r>
              <a:rPr lang="en-US" dirty="0" err="1"/>
              <a:t>Gutmann</a:t>
            </a:r>
            <a:r>
              <a:rPr lang="en-US" dirty="0"/>
              <a:t>, B. &amp; </a:t>
            </a:r>
            <a:r>
              <a:rPr lang="en-US" dirty="0" err="1"/>
              <a:t>Shavlik</a:t>
            </a:r>
            <a:r>
              <a:rPr lang="en-US" dirty="0"/>
              <a:t>, J. W. (2012), 'Gradient-based boosting for statistical relational learning: The relational dependency network case', </a:t>
            </a:r>
            <a:r>
              <a:rPr lang="en-US" i="1" dirty="0"/>
              <a:t>Machine Learning </a:t>
            </a:r>
            <a:r>
              <a:rPr lang="en-US" b="1" i="1" dirty="0"/>
              <a:t>86(1), 25-56.</a:t>
            </a:r>
          </a:p>
          <a:p>
            <a:r>
              <a:rPr lang="en-US" dirty="0"/>
              <a:t>Schulte, O.; </a:t>
            </a:r>
            <a:r>
              <a:rPr lang="en-US" dirty="0" err="1"/>
              <a:t>Qian</a:t>
            </a:r>
            <a:r>
              <a:rPr lang="en-US" dirty="0"/>
              <a:t>, Z.; Kirkpatrick, A. E.; Yin, X. &amp; Sun, Y. (2016), 'Fast learning of relational dependency networks', </a:t>
            </a:r>
            <a:r>
              <a:rPr lang="en-US" i="1" dirty="0"/>
              <a:t>Machine Learning, </a:t>
            </a:r>
            <a:r>
              <a:rPr lang="en-US" i="1" dirty="0" smtClean="0"/>
              <a:t>1—30.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37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317500"/>
            <a:ext cx="8155609" cy="1625600"/>
          </a:xfrm>
        </p:spPr>
        <p:txBody>
          <a:bodyPr/>
          <a:lstStyle/>
          <a:p>
            <a:r>
              <a:rPr lang="en-US" sz="3600" dirty="0"/>
              <a:t>RDN-Bayes uses more relevant predicates and more first-order </a:t>
            </a:r>
            <a:r>
              <a:rPr lang="en-US" sz="3600" dirty="0" smtClean="0"/>
              <a:t>variables</a:t>
            </a:r>
            <a:endParaRPr lang="en-US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607368"/>
              </p:ext>
            </p:extLst>
          </p:nvPr>
        </p:nvGraphicFramePr>
        <p:xfrm>
          <a:off x="653511" y="2709160"/>
          <a:ext cx="6814088" cy="3029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278"/>
                <a:gridCol w="1133747"/>
                <a:gridCol w="1133747"/>
                <a:gridCol w="1503658"/>
                <a:gridCol w="1503658"/>
              </a:tblGrid>
              <a:tr h="963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Database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Target  Predicate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# </a:t>
                      </a:r>
                      <a:r>
                        <a:rPr lang="en-US" sz="2000" u="none" strike="noStrike" dirty="0" smtClean="0">
                          <a:effectLst/>
                        </a:rPr>
                        <a:t>extra predicates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# extra first order </a:t>
                      </a:r>
                      <a:r>
                        <a:rPr lang="en-US" sz="2000" u="none" strike="noStrike" dirty="0" smtClean="0">
                          <a:effectLst/>
                        </a:rPr>
                        <a:t>variables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CLL-diff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40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 smtClean="0">
                          <a:effectLst/>
                        </a:rPr>
                        <a:t>Mondial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religion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0.58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40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IMDB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gender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40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UW-CSE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student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0.50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2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Hepatitis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sex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2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Mutagenesis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ind1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0.56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90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 smtClean="0">
                          <a:effectLst/>
                        </a:rPr>
                        <a:t>MovieLens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gender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10" name="Content Placeholder 2"/>
          <p:cNvSpPr>
            <a:spLocks noGrp="1"/>
          </p:cNvSpPr>
          <p:nvPr>
            <p:ph sz="quarter" idx="1"/>
          </p:nvPr>
        </p:nvSpPr>
        <p:spPr>
          <a:xfrm>
            <a:off x="488413" y="1943100"/>
            <a:ext cx="7602591" cy="629478"/>
          </a:xfrm>
        </p:spPr>
        <p:txBody>
          <a:bodyPr/>
          <a:lstStyle/>
          <a:p>
            <a:r>
              <a:rPr lang="en-US" sz="2400" dirty="0"/>
              <a:t>O</a:t>
            </a:r>
            <a:r>
              <a:rPr lang="en-US" sz="2400" dirty="0" smtClean="0"/>
              <a:t>ur best predicate for each database: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00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993" y="170051"/>
            <a:ext cx="7772400" cy="1143000"/>
          </a:xfrm>
        </p:spPr>
        <p:txBody>
          <a:bodyPr/>
          <a:lstStyle/>
          <a:p>
            <a:r>
              <a:rPr lang="en-US" dirty="0" smtClean="0"/>
              <a:t>Summary: Log-linear Models With Proportions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5698" y="1447800"/>
            <a:ext cx="7772400" cy="4572000"/>
          </a:xfrm>
        </p:spPr>
        <p:txBody>
          <a:bodyPr/>
          <a:lstStyle/>
          <a:p>
            <a:r>
              <a:rPr lang="en-US" sz="2800" dirty="0" smtClean="0"/>
              <a:t>Defines a relational classification formula for First-order Bayesian Networks.</a:t>
            </a:r>
          </a:p>
          <a:p>
            <a:r>
              <a:rPr lang="en-US" sz="2800" dirty="0" smtClean="0"/>
              <a:t>Generalizes the </a:t>
            </a:r>
            <a:r>
              <a:rPr lang="en-US" sz="2800" dirty="0" err="1" smtClean="0"/>
              <a:t>iid</a:t>
            </a:r>
            <a:r>
              <a:rPr lang="en-US" sz="2800" dirty="0" smtClean="0"/>
              <a:t> classification formula.</a:t>
            </a:r>
          </a:p>
          <a:p>
            <a:r>
              <a:rPr lang="en-US" sz="2800" dirty="0" smtClean="0"/>
              <a:t>proportions </a:t>
            </a:r>
            <a:r>
              <a:rPr lang="en-US" sz="2800" dirty="0"/>
              <a:t>are on the same scale [0,1</a:t>
            </a:r>
            <a:r>
              <a:rPr lang="en-US" sz="2800" dirty="0" smtClean="0"/>
              <a:t>]</a:t>
            </a:r>
            <a:endParaRPr lang="en-US" sz="2800" dirty="0"/>
          </a:p>
          <a:p>
            <a:pPr lvl="1"/>
            <a:r>
              <a:rPr lang="en-US" dirty="0" smtClean="0"/>
              <a:t>unlike counts; addresses </a:t>
            </a:r>
            <a:r>
              <a:rPr lang="en-US" dirty="0"/>
              <a:t>“ill-conditioning</a:t>
            </a:r>
            <a:r>
              <a:rPr lang="en-US" dirty="0" smtClean="0"/>
              <a:t>” (</a:t>
            </a:r>
            <a:r>
              <a:rPr lang="en-US" dirty="0" err="1" smtClean="0"/>
              <a:t>Lowd</a:t>
            </a:r>
            <a:r>
              <a:rPr lang="en-US" dirty="0" smtClean="0"/>
              <a:t> and </a:t>
            </a:r>
            <a:r>
              <a:rPr lang="en-US" dirty="0" err="1" smtClean="0"/>
              <a:t>Domingos</a:t>
            </a:r>
            <a:r>
              <a:rPr lang="en-US" dirty="0" smtClean="0"/>
              <a:t> 2007)</a:t>
            </a:r>
          </a:p>
          <a:p>
            <a:r>
              <a:rPr lang="en-US" sz="2800" dirty="0" smtClean="0"/>
              <a:t>Also effective for dependency networks with</a:t>
            </a:r>
            <a:br>
              <a:rPr lang="en-US" sz="2800" dirty="0" smtClean="0"/>
            </a:br>
            <a:r>
              <a:rPr lang="en-US" sz="2800" dirty="0" smtClean="0"/>
              <a:t>hybrid data types (</a:t>
            </a:r>
            <a:r>
              <a:rPr lang="en-US" sz="2800" dirty="0" err="1" smtClean="0"/>
              <a:t>Ravkic</a:t>
            </a:r>
            <a:r>
              <a:rPr lang="en-US" sz="2800" dirty="0" smtClean="0"/>
              <a:t> et al. 2015)</a:t>
            </a:r>
          </a:p>
          <a:p>
            <a:r>
              <a:rPr lang="en-US" sz="2800" dirty="0" smtClean="0"/>
              <a:t>Random selection semantics provides a theoretical foundation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992" y="5709365"/>
            <a:ext cx="7920243" cy="1072435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rgbClr val="000000"/>
                </a:solidFill>
                <a:latin typeface="+mn-lt"/>
                <a:ea typeface="Lucida Grande"/>
                <a:cs typeface="Lucida Grande"/>
              </a:rPr>
              <a:t>Lowd</a:t>
            </a:r>
            <a:r>
              <a:rPr lang="en-US" dirty="0">
                <a:solidFill>
                  <a:srgbClr val="000000"/>
                </a:solidFill>
                <a:latin typeface="+mn-lt"/>
                <a:ea typeface="Lucida Grande"/>
                <a:cs typeface="Lucida Grande"/>
              </a:rPr>
              <a:t>, D. &amp; </a:t>
            </a:r>
            <a:r>
              <a:rPr lang="en-US" dirty="0" err="1">
                <a:solidFill>
                  <a:srgbClr val="000000"/>
                </a:solidFill>
                <a:latin typeface="+mn-lt"/>
                <a:ea typeface="Lucida Grande"/>
                <a:cs typeface="Lucida Grande"/>
              </a:rPr>
              <a:t>Domingos</a:t>
            </a:r>
            <a:r>
              <a:rPr lang="en-US" dirty="0">
                <a:solidFill>
                  <a:srgbClr val="000000"/>
                </a:solidFill>
                <a:latin typeface="+mn-lt"/>
                <a:ea typeface="Lucida Grande"/>
                <a:cs typeface="Lucida Grande"/>
              </a:rPr>
              <a:t>, P. (2007), Efficient Weight Learning for Markov Logic Networks, in 'PKDD', pp. 200—211. </a:t>
            </a:r>
            <a:endParaRPr lang="en-US" dirty="0" smtClean="0">
              <a:solidFill>
                <a:srgbClr val="000000"/>
              </a:solidFill>
              <a:latin typeface="+mn-lt"/>
              <a:ea typeface="Lucida Grande"/>
              <a:cs typeface="Lucida Grande"/>
            </a:endParaRPr>
          </a:p>
          <a:p>
            <a:r>
              <a:rPr lang="en-US" dirty="0" err="1" smtClean="0"/>
              <a:t>Ravkic</a:t>
            </a:r>
            <a:r>
              <a:rPr lang="en-US" dirty="0"/>
              <a:t>, I.; Ramon, J. &amp; Davis, J. (2015), 'Learning relational dependency networks in hybrid domains', </a:t>
            </a:r>
            <a:r>
              <a:rPr lang="en-US" i="1" dirty="0"/>
              <a:t>Machine </a:t>
            </a:r>
            <a:r>
              <a:rPr lang="en-US" i="1" dirty="0" smtClean="0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73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90" y="274638"/>
            <a:ext cx="8263450" cy="1143000"/>
          </a:xfrm>
        </p:spPr>
        <p:txBody>
          <a:bodyPr/>
          <a:lstStyle/>
          <a:p>
            <a:r>
              <a:rPr lang="en-US" dirty="0" smtClean="0"/>
              <a:t>Two Kinds of Relational Probabilities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3350" y="6183233"/>
            <a:ext cx="8720650" cy="457200"/>
          </a:xfrm>
        </p:spPr>
        <p:txBody>
          <a:bodyPr/>
          <a:lstStyle/>
          <a:p>
            <a:r>
              <a:rPr lang="en-US" dirty="0"/>
              <a:t>Halpern, J. Y. (1990), 'An analysis of first-order logics of probability', </a:t>
            </a:r>
            <a:r>
              <a:rPr lang="en-US" i="1" dirty="0"/>
              <a:t>Artificial Intelligence </a:t>
            </a:r>
            <a:r>
              <a:rPr lang="en-US" b="1" i="1" dirty="0"/>
              <a:t>46(3), 311--350</a:t>
            </a:r>
            <a:r>
              <a:rPr lang="en-US" b="1" i="1" dirty="0" smtClean="0"/>
              <a:t>.</a:t>
            </a:r>
          </a:p>
          <a:p>
            <a:r>
              <a:rPr lang="en-US" dirty="0"/>
              <a:t>Bacchus, F. (1990), </a:t>
            </a:r>
            <a:r>
              <a:rPr lang="en-US" i="1" dirty="0"/>
              <a:t>Representing and Reasoning with Probabilistic Knowledge: A Logical Approach to Probabilities, </a:t>
            </a:r>
            <a:r>
              <a:rPr lang="en-US" i="1"/>
              <a:t>MIT </a:t>
            </a:r>
            <a:r>
              <a:rPr lang="en-US" i="1" smtClean="0"/>
              <a:t>Press.</a:t>
            </a:r>
            <a:endParaRPr lang="en-US" b="1" i="1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67331" y="1830078"/>
            <a:ext cx="153281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Relational Probability</a:t>
            </a:r>
            <a:endParaRPr lang="en-US" sz="20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099" y="2638548"/>
            <a:ext cx="311985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Relational Frequency Statistics</a:t>
            </a:r>
          </a:p>
          <a:p>
            <a:r>
              <a:rPr lang="en-US" sz="2000" dirty="0" smtClean="0">
                <a:latin typeface="+mn-lt"/>
              </a:rPr>
              <a:t>type 1 probability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Class-level probability</a:t>
            </a:r>
            <a:endParaRPr lang="en-US" sz="20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9917" y="2625931"/>
            <a:ext cx="295688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Degree of Belief</a:t>
            </a:r>
          </a:p>
          <a:p>
            <a:r>
              <a:rPr lang="en-US" sz="2000" dirty="0" smtClean="0">
                <a:latin typeface="+mn-lt"/>
              </a:rPr>
              <a:t>type 2 probability</a:t>
            </a:r>
          </a:p>
          <a:p>
            <a:r>
              <a:rPr lang="en-US" sz="2000" dirty="0" smtClean="0">
                <a:latin typeface="+mn-lt"/>
              </a:rPr>
              <a:t>Instance-level probability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401400" y="2846902"/>
            <a:ext cx="2014563" cy="2627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9" name="Straight Connector 8"/>
          <p:cNvCxnSpPr>
            <a:stCxn id="5" idx="1"/>
            <a:endCxn id="6" idx="0"/>
          </p:cNvCxnSpPr>
          <p:nvPr/>
        </p:nvCxnSpPr>
        <p:spPr>
          <a:xfrm flipH="1">
            <a:off x="1701027" y="2184021"/>
            <a:ext cx="2066304" cy="454527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  <a:endCxn id="7" idx="0"/>
          </p:cNvCxnSpPr>
          <p:nvPr/>
        </p:nvCxnSpPr>
        <p:spPr>
          <a:xfrm>
            <a:off x="5300150" y="2184021"/>
            <a:ext cx="1908209" cy="441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6710" y="1865360"/>
            <a:ext cx="2660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P(first-order formulas)</a:t>
            </a:r>
            <a:endParaRPr lang="en-US" sz="20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4468" y="1906090"/>
            <a:ext cx="2442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P(ground formulas)</a:t>
            </a:r>
            <a:endParaRPr lang="en-US" sz="2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07959" y="2538337"/>
            <a:ext cx="1708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instantiate (?)</a:t>
            </a:r>
            <a:endParaRPr lang="en-US" sz="2000" dirty="0">
              <a:latin typeface="+mn-lt"/>
            </a:endParaRPr>
          </a:p>
        </p:txBody>
      </p:sp>
      <p:pic>
        <p:nvPicPr>
          <p:cNvPr id="20" name="Picture 19" descr="halper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279" y="3977541"/>
            <a:ext cx="2082800" cy="20828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909321" y="3977541"/>
            <a:ext cx="56933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The Halpern </a:t>
            </a:r>
            <a:r>
              <a:rPr lang="en-US" sz="2400" i="1" dirty="0" smtClean="0">
                <a:latin typeface="+mn-lt"/>
              </a:rPr>
              <a:t>instantiation principle</a:t>
            </a:r>
            <a:r>
              <a:rPr lang="en-US" sz="2400" dirty="0" smtClean="0">
                <a:latin typeface="+mn-lt"/>
              </a:rPr>
              <a:t>: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400" i="1" dirty="0" smtClean="0">
                <a:latin typeface="+mn-lt"/>
              </a:rPr>
              <a:t>P(</a:t>
            </a:r>
            <a:r>
              <a:rPr lang="en-US" sz="2400" i="1" dirty="0" err="1" smtClean="0">
                <a:latin typeface="+mn-lt"/>
              </a:rPr>
              <a:t>φ</a:t>
            </a:r>
            <a:r>
              <a:rPr lang="en-US" sz="2400" i="1" dirty="0" smtClean="0">
                <a:latin typeface="+mn-lt"/>
              </a:rPr>
              <a:t>(X)) = P(</a:t>
            </a:r>
            <a:r>
              <a:rPr lang="en-US" sz="2400" i="1" dirty="0" err="1" smtClean="0">
                <a:latin typeface="+mn-lt"/>
              </a:rPr>
              <a:t>φ</a:t>
            </a:r>
            <a:r>
              <a:rPr lang="en-US" sz="2400" i="1" dirty="0" smtClean="0">
                <a:latin typeface="+mn-lt"/>
              </a:rPr>
              <a:t>(c))</a:t>
            </a:r>
            <a:endParaRPr lang="en-US" sz="2400" dirty="0">
              <a:latin typeface="+mn-lt"/>
            </a:endParaRPr>
          </a:p>
          <a:p>
            <a:endParaRPr lang="en-US" sz="20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where </a:t>
            </a:r>
            <a:r>
              <a:rPr lang="en-US" sz="2400" i="1" dirty="0" err="1" smtClean="0">
                <a:latin typeface="+mn-lt"/>
              </a:rPr>
              <a:t>φ</a:t>
            </a:r>
            <a:r>
              <a:rPr lang="en-US" sz="2400" i="1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is a formula with free logical variable </a:t>
            </a:r>
            <a:r>
              <a:rPr lang="en-US" sz="2400" i="1" dirty="0" smtClean="0">
                <a:latin typeface="+mn-lt"/>
              </a:rPr>
              <a:t>X, </a:t>
            </a:r>
            <a:r>
              <a:rPr lang="en-US" sz="2400" dirty="0" smtClean="0">
                <a:latin typeface="+mn-lt"/>
              </a:rPr>
              <a:t>and </a:t>
            </a:r>
            <a:r>
              <a:rPr lang="en-US" sz="2400" i="1" dirty="0" smtClean="0">
                <a:latin typeface="+mn-lt"/>
              </a:rPr>
              <a:t>c</a:t>
            </a:r>
            <a:r>
              <a:rPr lang="en-US" sz="2400" dirty="0" smtClean="0">
                <a:latin typeface="+mn-lt"/>
              </a:rPr>
              <a:t> is a constant instantiating  </a:t>
            </a:r>
            <a:r>
              <a:rPr lang="en-US" sz="2400" i="1" dirty="0" smtClean="0">
                <a:latin typeface="+mn-lt"/>
              </a:rPr>
              <a:t>X</a:t>
            </a:r>
            <a:endParaRPr lang="en-US" sz="24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01280" y="3109688"/>
            <a:ext cx="1647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inference (?)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8517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573" y="319941"/>
            <a:ext cx="7772400" cy="1143000"/>
          </a:xfrm>
        </p:spPr>
        <p:txBody>
          <a:bodyPr/>
          <a:lstStyle/>
          <a:p>
            <a:r>
              <a:rPr lang="en-US" dirty="0" smtClean="0"/>
              <a:t>Instantiation Principle for IID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45732539"/>
              </p:ext>
            </p:extLst>
          </p:nvPr>
        </p:nvGraphicFramePr>
        <p:xfrm>
          <a:off x="233573" y="1871168"/>
          <a:ext cx="8773568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827"/>
                <a:gridCol w="41557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First-Order  </a:t>
                      </a:r>
                      <a:r>
                        <a:rPr lang="en-US" sz="2400" i="1" dirty="0" smtClean="0"/>
                        <a:t>P(</a:t>
                      </a:r>
                      <a:r>
                        <a:rPr lang="en-US" sz="2400" i="1" dirty="0" err="1" smtClean="0"/>
                        <a:t>φ</a:t>
                      </a:r>
                      <a:r>
                        <a:rPr lang="en-US" sz="2400" i="1" dirty="0" smtClean="0"/>
                        <a:t>(X))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Ground Instance  </a:t>
                      </a:r>
                      <a:r>
                        <a:rPr lang="en-US" sz="2400" i="1" dirty="0" smtClean="0"/>
                        <a:t>P(</a:t>
                      </a:r>
                      <a:r>
                        <a:rPr lang="en-US" sz="2400" i="1" dirty="0" err="1" smtClean="0"/>
                        <a:t>φ</a:t>
                      </a:r>
                      <a:r>
                        <a:rPr lang="en-US" sz="2400" i="1" dirty="0" smtClean="0"/>
                        <a:t>(c))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90% of birds fly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The probability that </a:t>
                      </a:r>
                      <a:r>
                        <a:rPr lang="en-US" sz="1800" dirty="0" err="1" smtClean="0"/>
                        <a:t>Tweety</a:t>
                      </a:r>
                      <a:r>
                        <a:rPr lang="en-US" sz="1800" dirty="0" smtClean="0"/>
                        <a:t> flies is 90%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P(Flies(B)) = 90%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P(Flies(</a:t>
                      </a:r>
                      <a:r>
                        <a:rPr lang="en-US" sz="2400" dirty="0" err="1" smtClean="0"/>
                        <a:t>tweety</a:t>
                      </a:r>
                      <a:r>
                        <a:rPr lang="en-US" sz="2400" dirty="0" smtClean="0"/>
                        <a:t>))</a:t>
                      </a:r>
                      <a:r>
                        <a:rPr lang="en-US" sz="2400" baseline="0" dirty="0" smtClean="0"/>
                        <a:t> = 90%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0% of planes have crashed because of turbulence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The probability that Flight</a:t>
                      </a:r>
                      <a:r>
                        <a:rPr lang="en-US" sz="1800" baseline="0" dirty="0" smtClean="0"/>
                        <a:t> 3202 to Toronto crashes because of turbulence is 0%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</a:t>
                      </a:r>
                      <a:r>
                        <a:rPr lang="en-US" sz="2400" dirty="0" err="1" smtClean="0"/>
                        <a:t>Turbulence_Crash</a:t>
                      </a:r>
                      <a:r>
                        <a:rPr lang="en-US" sz="2400" dirty="0" smtClean="0"/>
                        <a:t>(Plane))</a:t>
                      </a:r>
                      <a:r>
                        <a:rPr lang="en-US" sz="2400" baseline="0" dirty="0" smtClean="0"/>
                        <a:t> = 0%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P(</a:t>
                      </a:r>
                      <a:r>
                        <a:rPr lang="en-US" sz="2400" dirty="0" err="1" smtClean="0"/>
                        <a:t>Turbulence_Crash</a:t>
                      </a:r>
                      <a:r>
                        <a:rPr lang="en-US" sz="2400" dirty="0" smtClean="0"/>
                        <a:t>(3202))</a:t>
                      </a:r>
                      <a:r>
                        <a:rPr lang="en-US" sz="2400" baseline="0" dirty="0" smtClean="0"/>
                        <a:t> = 0%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</a:t>
                      </a:r>
                      <a:r>
                        <a:rPr lang="en-US" sz="2400" dirty="0" err="1" smtClean="0"/>
                        <a:t>LivesNearBorder</a:t>
                      </a:r>
                      <a:r>
                        <a:rPr lang="en-US" sz="2400" dirty="0" smtClean="0"/>
                        <a:t>(Canadian))</a:t>
                      </a:r>
                      <a:r>
                        <a:rPr lang="en-US" sz="2400" baseline="0" dirty="0" smtClean="0"/>
                        <a:t> = 80%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</a:t>
                      </a:r>
                      <a:r>
                        <a:rPr lang="en-US" sz="2400" dirty="0" err="1" smtClean="0"/>
                        <a:t>LivesNearBorder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dirty="0" err="1" smtClean="0"/>
                        <a:t>oliver</a:t>
                      </a:r>
                      <a:r>
                        <a:rPr lang="en-US" sz="2400" dirty="0" smtClean="0"/>
                        <a:t>))</a:t>
                      </a:r>
                      <a:r>
                        <a:rPr lang="en-US" sz="2400" baseline="0" dirty="0" smtClean="0"/>
                        <a:t> = 80%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5500" y="5193596"/>
            <a:ext cx="260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n-lt"/>
              </a:rPr>
              <a:t>P(</a:t>
            </a:r>
            <a:r>
              <a:rPr lang="en-US" sz="2400" i="1" dirty="0" err="1" smtClean="0">
                <a:latin typeface="+mn-lt"/>
              </a:rPr>
              <a:t>φ</a:t>
            </a:r>
            <a:r>
              <a:rPr lang="en-US" sz="2400" i="1" dirty="0" smtClean="0">
                <a:latin typeface="+mn-lt"/>
              </a:rPr>
              <a:t>(X)) = P(</a:t>
            </a:r>
            <a:r>
              <a:rPr lang="en-US" sz="2400" i="1" dirty="0" err="1" smtClean="0">
                <a:latin typeface="+mn-lt"/>
              </a:rPr>
              <a:t>φ</a:t>
            </a:r>
            <a:r>
              <a:rPr lang="en-US" sz="2400" i="1" dirty="0" smtClean="0">
                <a:latin typeface="+mn-lt"/>
              </a:rPr>
              <a:t>(c))</a:t>
            </a:r>
            <a:endParaRPr lang="en-US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8100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Instantiation Principle is valid but insufficient for relational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Example</a:t>
            </a:r>
          </a:p>
          <a:p>
            <a:r>
              <a:rPr lang="en-US" sz="2400" dirty="0" smtClean="0"/>
              <a:t>Goal: Predict gender of a specific user, Sam, from ratings.</a:t>
            </a:r>
          </a:p>
          <a:p>
            <a:r>
              <a:rPr lang="en-US" sz="2400" dirty="0" smtClean="0"/>
              <a:t>Data:</a:t>
            </a:r>
          </a:p>
          <a:p>
            <a:pPr lvl="1"/>
            <a:r>
              <a:rPr lang="en-US" dirty="0" smtClean="0"/>
              <a:t>Sam has rated 50 action movies.</a:t>
            </a:r>
            <a:endParaRPr lang="en-US" dirty="0"/>
          </a:p>
          <a:p>
            <a:pPr lvl="1"/>
            <a:r>
              <a:rPr lang="en-US" dirty="0" smtClean="0"/>
              <a:t>Sam has not rated 450 action movies.</a:t>
            </a:r>
          </a:p>
          <a:p>
            <a:r>
              <a:rPr lang="en-US" sz="2400" dirty="0" smtClean="0"/>
              <a:t>Frequencies: Suppose we know that</a:t>
            </a:r>
          </a:p>
          <a:p>
            <a:pPr lvl="1"/>
            <a:r>
              <a:rPr lang="en-US" dirty="0"/>
              <a:t>P(gender(User)=M|HasRated(User,ActionMovie)=T)=58%</a:t>
            </a:r>
          </a:p>
          <a:p>
            <a:pPr lvl="1"/>
            <a:r>
              <a:rPr lang="en-US" dirty="0"/>
              <a:t>P(gender(User)=M|HasRated(User,ActionMovie)=F)=50%</a:t>
            </a:r>
          </a:p>
          <a:p>
            <a:r>
              <a:rPr lang="en-US" sz="2400" dirty="0" smtClean="0"/>
              <a:t>This does </a:t>
            </a:r>
            <a:r>
              <a:rPr lang="en-US" sz="2400" b="1" dirty="0" smtClean="0"/>
              <a:t>not</a:t>
            </a:r>
            <a:r>
              <a:rPr lang="en-US" sz="2400" dirty="0" smtClean="0"/>
              <a:t> determine a unique value for P(gender(sam)=M).</a:t>
            </a:r>
          </a:p>
          <a:p>
            <a:r>
              <a:rPr lang="en-US" sz="2400" dirty="0" smtClean="0"/>
              <a:t>The insufficiency of the instantiation principle is one of the most consequential differences between relational and IID data.</a:t>
            </a:r>
            <a:endParaRPr lang="en-US" sz="2400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02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66157"/>
          </a:xfrm>
        </p:spPr>
        <p:txBody>
          <a:bodyPr/>
          <a:lstStyle/>
          <a:p>
            <a:r>
              <a:rPr lang="en-US" dirty="0" smtClean="0"/>
              <a:t>Multiple Instantiations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7231" y="805828"/>
            <a:ext cx="6577649" cy="103143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Instantiating a FOB with constants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</a:p>
          <a:p>
            <a:pPr marL="0" indent="0">
              <a:buNone/>
            </a:pPr>
            <a:r>
              <a:rPr lang="en-US" b="1" dirty="0" smtClean="0"/>
              <a:t>ground Bayes net </a:t>
            </a:r>
            <a:r>
              <a:rPr lang="en-US" dirty="0" smtClean="0"/>
              <a:t>or inference graph.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520" y="6172200"/>
            <a:ext cx="7806140" cy="457200"/>
          </a:xfrm>
        </p:spPr>
        <p:txBody>
          <a:bodyPr/>
          <a:lstStyle/>
          <a:p>
            <a:r>
              <a:rPr lang="en-US" dirty="0"/>
              <a:t>Neville, J. &amp; Jensen, D. (2007), 'Relational Dependency Networks', </a:t>
            </a:r>
            <a:r>
              <a:rPr lang="en-US" i="1" dirty="0"/>
              <a:t>Journal of Machine Learning Research </a:t>
            </a:r>
            <a:r>
              <a:rPr lang="en-US" b="1" i="1" dirty="0"/>
              <a:t>8, 653—692.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7577" y="3713051"/>
            <a:ext cx="7605083" cy="2545819"/>
            <a:chOff x="467577" y="2846473"/>
            <a:chExt cx="7605083" cy="2545819"/>
          </a:xfrm>
        </p:grpSpPr>
        <p:sp>
          <p:nvSpPr>
            <p:cNvPr id="5" name="TextBox 4"/>
            <p:cNvSpPr txBox="1"/>
            <p:nvPr/>
          </p:nvSpPr>
          <p:spPr>
            <a:xfrm>
              <a:off x="3221964" y="3846335"/>
              <a:ext cx="190010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301246" y="3301078"/>
              <a:ext cx="1920718" cy="5663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67577" y="2869608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sam,Spectre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32675" y="2869608"/>
              <a:ext cx="194090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sam,DieHard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94200" y="2877910"/>
              <a:ext cx="377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18298" y="2846473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HR(sam,movie</a:t>
              </a:r>
              <a:r>
                <a:rPr lang="en-US" sz="2000" baseline="-25000" dirty="0" smtClean="0">
                  <a:latin typeface="+mn-lt"/>
                </a:rPr>
                <a:t>50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22" name="Straight Arrow Connector 21"/>
            <p:cNvCxnSpPr>
              <a:endCxn id="5" idx="0"/>
            </p:cNvCxnSpPr>
            <p:nvPr/>
          </p:nvCxnSpPr>
          <p:spPr>
            <a:xfrm>
              <a:off x="4107549" y="3301078"/>
              <a:ext cx="64466" cy="5452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9" idx="2"/>
            </p:cNvCxnSpPr>
            <p:nvPr/>
          </p:nvCxnSpPr>
          <p:spPr>
            <a:xfrm flipH="1">
              <a:off x="4594200" y="3246583"/>
              <a:ext cx="1342227" cy="599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60107" y="4948414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sam,Scarface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1479924" y="4264712"/>
              <a:ext cx="2158975" cy="653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791014" y="4972410"/>
              <a:ext cx="208578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sam,Gladiator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4009868" y="4246445"/>
              <a:ext cx="0" cy="686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986875" y="4972410"/>
              <a:ext cx="208578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HR(sam,movie</a:t>
              </a:r>
              <a:r>
                <a:rPr lang="en-US" sz="2000" baseline="-25000" dirty="0" smtClean="0">
                  <a:latin typeface="+mn-lt"/>
                </a:rPr>
                <a:t>500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228329" y="5022960"/>
              <a:ext cx="377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 flipV="1">
              <a:off x="4248651" y="4279332"/>
              <a:ext cx="2656354" cy="677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09151" y="1882398"/>
            <a:ext cx="4269408" cy="1250246"/>
            <a:chOff x="2109151" y="2211100"/>
            <a:chExt cx="4269408" cy="1250246"/>
          </a:xfrm>
        </p:grpSpPr>
        <p:sp>
          <p:nvSpPr>
            <p:cNvPr id="21" name="TextBox 20"/>
            <p:cNvSpPr txBox="1"/>
            <p:nvPr/>
          </p:nvSpPr>
          <p:spPr>
            <a:xfrm>
              <a:off x="2910799" y="2999681"/>
              <a:ext cx="207919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latin typeface="+mn-lt"/>
                </a:rPr>
                <a:t>gender</a:t>
              </a:r>
              <a:r>
                <a:rPr lang="en-US" sz="2400" dirty="0" smtClean="0">
                  <a:latin typeface="+mn-lt"/>
                </a:rPr>
                <a:t>(</a:t>
              </a:r>
              <a:r>
                <a:rPr lang="en-US" sz="2400" dirty="0" err="1">
                  <a:latin typeface="+mn-lt"/>
                </a:rPr>
                <a:t>User</a:t>
              </a:r>
              <a:r>
                <a:rPr lang="en-US" sz="2400" dirty="0" smtClean="0">
                  <a:latin typeface="+mn-lt"/>
                </a:rPr>
                <a:t>)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09151" y="2211100"/>
              <a:ext cx="42694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HasRated(User,ActionMovie)</a:t>
              </a:r>
              <a:endParaRPr lang="en-US" sz="2400" dirty="0">
                <a:latin typeface="+mn-lt"/>
              </a:endParaRPr>
            </a:p>
          </p:txBody>
        </p:sp>
        <p:cxnSp>
          <p:nvCxnSpPr>
            <p:cNvPr id="24" name="Straight Arrow Connector 23"/>
            <p:cNvCxnSpPr>
              <a:endCxn id="21" idx="0"/>
            </p:cNvCxnSpPr>
            <p:nvPr/>
          </p:nvCxnSpPr>
          <p:spPr>
            <a:xfrm>
              <a:off x="3950399" y="2672765"/>
              <a:ext cx="0" cy="3269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own Arrow 9"/>
          <p:cNvSpPr/>
          <p:nvPr/>
        </p:nvSpPr>
        <p:spPr>
          <a:xfrm>
            <a:off x="3638899" y="3257176"/>
            <a:ext cx="468650" cy="36622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30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440" y="372326"/>
            <a:ext cx="8498460" cy="1178470"/>
          </a:xfrm>
        </p:spPr>
        <p:txBody>
          <a:bodyPr/>
          <a:lstStyle/>
          <a:p>
            <a:r>
              <a:rPr lang="en-US" sz="3600" dirty="0" smtClean="0"/>
              <a:t>Many Models for Multiple Instantiations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9555" y="6172200"/>
            <a:ext cx="7415929" cy="457200"/>
          </a:xfrm>
        </p:spPr>
        <p:txBody>
          <a:bodyPr/>
          <a:lstStyle/>
          <a:p>
            <a:r>
              <a:rPr lang="en-US" dirty="0" err="1"/>
              <a:t>Getoor</a:t>
            </a:r>
            <a:r>
              <a:rPr lang="en-US" dirty="0"/>
              <a:t>, L. (2001), 'Learning Statistical Models From Relational Data', PhD thesis, Department of Computer Science, Stanford University</a:t>
            </a:r>
            <a:r>
              <a:rPr lang="en-US" dirty="0" smtClean="0"/>
              <a:t>.</a:t>
            </a:r>
          </a:p>
          <a:p>
            <a:r>
              <a:rPr lang="en-US" dirty="0" err="1"/>
              <a:t>Getoor</a:t>
            </a:r>
            <a:r>
              <a:rPr lang="en-US" dirty="0"/>
              <a:t>, L.; </a:t>
            </a:r>
            <a:r>
              <a:rPr lang="en-US" dirty="0" err="1"/>
              <a:t>Taskar</a:t>
            </a:r>
            <a:r>
              <a:rPr lang="en-US" dirty="0"/>
              <a:t>, B. &amp; </a:t>
            </a:r>
            <a:r>
              <a:rPr lang="en-US" dirty="0" err="1"/>
              <a:t>Koller</a:t>
            </a:r>
            <a:r>
              <a:rPr lang="en-US" dirty="0"/>
              <a:t>, D. (2001), 'Selectivity estimation using probabilistic models', </a:t>
            </a:r>
            <a:r>
              <a:rPr lang="en-US" i="1" dirty="0"/>
              <a:t>ACM SIGMOD Record </a:t>
            </a:r>
            <a:r>
              <a:rPr lang="en-US" b="1" i="1" dirty="0"/>
              <a:t>30(2), </a:t>
            </a:r>
            <a:r>
              <a:rPr lang="en-US" b="1" i="1" dirty="0" smtClean="0"/>
              <a:t>461—472.</a:t>
            </a:r>
            <a:endParaRPr lang="en-US" dirty="0"/>
          </a:p>
          <a:p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9556" y="4303567"/>
            <a:ext cx="290733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Model for Frequencies</a:t>
            </a:r>
          </a:p>
          <a:p>
            <a:r>
              <a:rPr lang="en-US" sz="2000" dirty="0" smtClean="0">
                <a:latin typeface="+mn-lt"/>
              </a:rPr>
              <a:t>Class-Level Probabilities</a:t>
            </a:r>
            <a:endParaRPr lang="en-US" sz="20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9110" y="4314965"/>
            <a:ext cx="352304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Model for Single Event Probabilities</a:t>
            </a:r>
          </a:p>
          <a:p>
            <a:r>
              <a:rPr lang="en-US" sz="2000" dirty="0" smtClean="0">
                <a:latin typeface="+mn-lt"/>
              </a:rPr>
              <a:t>Instance-Level Probabilities</a:t>
            </a:r>
            <a:endParaRPr lang="en-US" sz="2000" dirty="0">
              <a:latin typeface="+mn-lt"/>
            </a:endParaRPr>
          </a:p>
        </p:txBody>
      </p:sp>
      <p:cxnSp>
        <p:nvCxnSpPr>
          <p:cNvPr id="8" name="Straight Connector 7"/>
          <p:cNvCxnSpPr>
            <a:endCxn id="5" idx="0"/>
          </p:cNvCxnSpPr>
          <p:nvPr/>
        </p:nvCxnSpPr>
        <p:spPr>
          <a:xfrm flipH="1">
            <a:off x="1833224" y="3030231"/>
            <a:ext cx="2494320" cy="1273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364888" y="3030230"/>
            <a:ext cx="1678801" cy="1284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5176" y="2778645"/>
            <a:ext cx="3766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n-lt"/>
              </a:rPr>
              <a:t>Statistical-Relational Models</a:t>
            </a:r>
          </a:p>
          <a:p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Lise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Getoor</a:t>
            </a:r>
            <a:r>
              <a:rPr lang="en-US" sz="2000" dirty="0" smtClean="0">
                <a:latin typeface="+mn-lt"/>
              </a:rPr>
              <a:t>, </a:t>
            </a:r>
            <a:r>
              <a:rPr lang="en-US" sz="2000" dirty="0" err="1" smtClean="0">
                <a:latin typeface="+mn-lt"/>
              </a:rPr>
              <a:t>Taskar</a:t>
            </a:r>
            <a:r>
              <a:rPr lang="en-US" sz="2000" dirty="0" smtClean="0">
                <a:latin typeface="+mn-lt"/>
              </a:rPr>
              <a:t>, </a:t>
            </a:r>
            <a:r>
              <a:rPr lang="en-US" sz="2000" dirty="0" err="1" smtClean="0">
                <a:latin typeface="+mn-lt"/>
              </a:rPr>
              <a:t>Koller</a:t>
            </a:r>
            <a:r>
              <a:rPr lang="en-US" sz="2000" dirty="0" smtClean="0">
                <a:latin typeface="+mn-lt"/>
              </a:rPr>
              <a:t> 2001)</a:t>
            </a:r>
            <a:endParaRPr lang="en-US" sz="20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41379" y="1901481"/>
            <a:ext cx="36927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Parametrized</a:t>
            </a:r>
            <a:r>
              <a:rPr lang="en-US" sz="2000" dirty="0" smtClean="0">
                <a:latin typeface="+mn-lt"/>
              </a:rPr>
              <a:t> Bayes Nets</a:t>
            </a:r>
          </a:p>
          <a:p>
            <a:r>
              <a:rPr lang="en-US" sz="2000" dirty="0" smtClean="0">
                <a:latin typeface="+mn-lt"/>
              </a:rPr>
              <a:t>Probabilistic Relational Models, </a:t>
            </a:r>
          </a:p>
          <a:p>
            <a:r>
              <a:rPr lang="en-US" sz="2000" dirty="0" smtClean="0">
                <a:latin typeface="+mn-lt"/>
              </a:rPr>
              <a:t>Markov Logic Networks,</a:t>
            </a:r>
          </a:p>
          <a:p>
            <a:r>
              <a:rPr lang="en-US" sz="2000" dirty="0" smtClean="0">
                <a:latin typeface="+mn-lt"/>
              </a:rPr>
              <a:t>Bayes Logic Programs,</a:t>
            </a:r>
          </a:p>
          <a:p>
            <a:r>
              <a:rPr lang="en-US" sz="2000" dirty="0" smtClean="0">
                <a:latin typeface="+mn-lt"/>
              </a:rPr>
              <a:t>Logical Bayesian Networks, …</a:t>
            </a:r>
          </a:p>
        </p:txBody>
      </p:sp>
      <p:pic>
        <p:nvPicPr>
          <p:cNvPr id="12" name="Picture 11" descr="getoor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657" y="3900116"/>
            <a:ext cx="1370844" cy="16828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50168" y="2322344"/>
            <a:ext cx="153281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Relational Probability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3968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60" y="448174"/>
            <a:ext cx="7508258" cy="819406"/>
          </a:xfrm>
        </p:spPr>
        <p:txBody>
          <a:bodyPr/>
          <a:lstStyle/>
          <a:p>
            <a:r>
              <a:rPr lang="en-US" dirty="0" smtClean="0"/>
              <a:t>This Tutorial: Unified Approach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9555" y="5872394"/>
            <a:ext cx="7415929" cy="757006"/>
          </a:xfrm>
        </p:spPr>
        <p:txBody>
          <a:bodyPr/>
          <a:lstStyle/>
          <a:p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04334" y="5013179"/>
            <a:ext cx="1287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Frequencies</a:t>
            </a:r>
          </a:p>
          <a:p>
            <a:r>
              <a:rPr lang="en-US" sz="2000" dirty="0" smtClean="0">
                <a:latin typeface="+mn-lt"/>
              </a:rPr>
              <a:t>Class-Level</a:t>
            </a:r>
            <a:endParaRPr lang="en-US" sz="20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00350" y="5024577"/>
            <a:ext cx="253682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Single Event Probabilities</a:t>
            </a:r>
          </a:p>
          <a:p>
            <a:r>
              <a:rPr lang="en-US" sz="2000" dirty="0" smtClean="0">
                <a:latin typeface="+mn-lt"/>
              </a:rPr>
              <a:t>Instance-Level</a:t>
            </a:r>
            <a:endParaRPr lang="en-US" sz="2000" dirty="0">
              <a:latin typeface="+mn-lt"/>
            </a:endParaRPr>
          </a:p>
        </p:txBody>
      </p:sp>
      <p:cxnSp>
        <p:nvCxnSpPr>
          <p:cNvPr id="8" name="Straight Connector 7"/>
          <p:cNvCxnSpPr>
            <a:stCxn id="13" idx="2"/>
          </p:cNvCxnSpPr>
          <p:nvPr/>
        </p:nvCxnSpPr>
        <p:spPr>
          <a:xfrm flipH="1">
            <a:off x="4059256" y="3524398"/>
            <a:ext cx="1332040" cy="15452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08134" y="3973428"/>
            <a:ext cx="3051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statistical-relational model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59492" y="2816512"/>
            <a:ext cx="1663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Bayesian Network</a:t>
            </a:r>
            <a:endParaRPr lang="en-US" sz="2000" dirty="0">
              <a:latin typeface="+mn-lt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223136" y="5392807"/>
            <a:ext cx="1430636" cy="2627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TextBox 14"/>
          <p:cNvSpPr txBox="1"/>
          <p:nvPr/>
        </p:nvSpPr>
        <p:spPr>
          <a:xfrm>
            <a:off x="4310724" y="5069643"/>
            <a:ext cx="1343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instantiate</a:t>
            </a:r>
            <a:endParaRPr lang="en-US" sz="2000" dirty="0">
              <a:latin typeface="+mn-lt"/>
            </a:endParaRPr>
          </a:p>
        </p:txBody>
      </p:sp>
      <p:pic>
        <p:nvPicPr>
          <p:cNvPr id="16" name="Picture 15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897" y="1418122"/>
            <a:ext cx="909071" cy="971542"/>
          </a:xfrm>
          <a:prstGeom prst="rect">
            <a:avLst/>
          </a:prstGeom>
        </p:spPr>
      </p:pic>
      <p:sp>
        <p:nvSpPr>
          <p:cNvPr id="17" name="Down Arrow 16"/>
          <p:cNvSpPr/>
          <p:nvPr/>
        </p:nvSpPr>
        <p:spPr>
          <a:xfrm>
            <a:off x="5069836" y="2345867"/>
            <a:ext cx="248171" cy="42684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653772" y="2319943"/>
            <a:ext cx="1635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Learning</a:t>
            </a:r>
            <a:endParaRPr lang="en-US" sz="28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36728" y="5884720"/>
            <a:ext cx="2306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new log-linear </a:t>
            </a:r>
            <a:r>
              <a:rPr lang="en-US" sz="2000" dirty="0" smtClean="0">
                <a:latin typeface="+mn-lt"/>
              </a:rPr>
              <a:t>model</a:t>
            </a:r>
            <a:endParaRPr lang="en-US" sz="2000" dirty="0">
              <a:latin typeface="+mn-lt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213596" y="1425052"/>
            <a:ext cx="3845660" cy="1398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None/>
              <a:defRPr sz="26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charset="0"/>
              <a:buNone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“Statistical thinking derives conclusions about individual cases from properties of categories and ensembles”</a:t>
            </a:r>
          </a:p>
          <a:p>
            <a:r>
              <a:rPr lang="en-US" sz="1800" dirty="0" smtClean="0"/>
              <a:t>Daniel </a:t>
            </a:r>
            <a:r>
              <a:rPr lang="en-US" sz="1800" dirty="0" err="1" smtClean="0"/>
              <a:t>Kahneman</a:t>
            </a:r>
            <a:r>
              <a:rPr lang="en-US" sz="1800" dirty="0" smtClean="0"/>
              <a:t>, “Thinking Fast and Slow”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72415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2676</TotalTime>
  <Words>3923</Words>
  <Application>Microsoft Macintosh PowerPoint</Application>
  <PresentationFormat>On-screen Show (4:3)</PresentationFormat>
  <Paragraphs>549</Paragraphs>
  <Slides>39</Slides>
  <Notes>27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BasicPresentation</vt:lpstr>
      <vt:lpstr>Microsoft Equation</vt:lpstr>
      <vt:lpstr>Equation</vt:lpstr>
      <vt:lpstr>Relational Bayes Net Classifiers</vt:lpstr>
      <vt:lpstr>Predicting Ground Facts</vt:lpstr>
      <vt:lpstr>Frequencies and Individual Cases</vt:lpstr>
      <vt:lpstr>Two Kinds of Relational Probabilities</vt:lpstr>
      <vt:lpstr>Instantiation Principle for IID data</vt:lpstr>
      <vt:lpstr>The Instantiation Principle is valid but insufficient for relational data</vt:lpstr>
      <vt:lpstr>Multiple Instantiations Graph</vt:lpstr>
      <vt:lpstr>Many Models for Multiple Instantiations</vt:lpstr>
      <vt:lpstr>This Tutorial: Unified Approach</vt:lpstr>
      <vt:lpstr>Bayesian Network Relational Classifier</vt:lpstr>
      <vt:lpstr>Bayesian Network Relational Classification</vt:lpstr>
      <vt:lpstr>Running Example</vt:lpstr>
      <vt:lpstr>Example Template Model</vt:lpstr>
      <vt:lpstr>Example Ground Model</vt:lpstr>
      <vt:lpstr>Combining Rules</vt:lpstr>
      <vt:lpstr>Log-linear Bayesian Network Classification Formula</vt:lpstr>
      <vt:lpstr>Classification and Random Selection</vt:lpstr>
      <vt:lpstr>Calculation for gender(sam)=M</vt:lpstr>
      <vt:lpstr>Calculation for gender(sam)=W</vt:lpstr>
      <vt:lpstr>Normalization</vt:lpstr>
      <vt:lpstr>Classification With Relevant Groundings Only</vt:lpstr>
      <vt:lpstr>Eliminating Irrelevant Features</vt:lpstr>
      <vt:lpstr>Calculation With gender(sam)=M for Relevant Features Only</vt:lpstr>
      <vt:lpstr>Calculation for gender(sam)=W for Relevant Features Only</vt:lpstr>
      <vt:lpstr>General Classification Formula for Relational Data</vt:lpstr>
      <vt:lpstr>Log-linear Relational Models</vt:lpstr>
      <vt:lpstr>Log-linear Relational Models</vt:lpstr>
      <vt:lpstr>More on Log-linear Relational Models</vt:lpstr>
      <vt:lpstr>Discovering Features for Classification</vt:lpstr>
      <vt:lpstr>Network Template View</vt:lpstr>
      <vt:lpstr>Visualization</vt:lpstr>
      <vt:lpstr>Data Matrix For Classification</vt:lpstr>
      <vt:lpstr>Propositionalization</vt:lpstr>
      <vt:lpstr>Dependency Networks</vt:lpstr>
      <vt:lpstr>Dependency Networks</vt:lpstr>
      <vt:lpstr>Accuracy Comparison</vt:lpstr>
      <vt:lpstr>Learning Time Comparison (recall)</vt:lpstr>
      <vt:lpstr>RDN-Bayes uses more relevant predicates and more first-order variables</vt:lpstr>
      <vt:lpstr>Summary: Log-linear Models With Proportions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372</cp:revision>
  <dcterms:created xsi:type="dcterms:W3CDTF">2011-12-30T19:23:42Z</dcterms:created>
  <dcterms:modified xsi:type="dcterms:W3CDTF">2017-06-14T18:16:29Z</dcterms:modified>
</cp:coreProperties>
</file>