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6" r:id="rId8"/>
    <p:sldId id="288" r:id="rId9"/>
    <p:sldId id="282" r:id="rId10"/>
    <p:sldId id="259" r:id="rId11"/>
    <p:sldId id="260" r:id="rId12"/>
    <p:sldId id="261" r:id="rId13"/>
    <p:sldId id="290" r:id="rId14"/>
    <p:sldId id="264" r:id="rId15"/>
    <p:sldId id="293" r:id="rId16"/>
    <p:sldId id="265" r:id="rId17"/>
    <p:sldId id="266" r:id="rId18"/>
    <p:sldId id="291" r:id="rId19"/>
    <p:sldId id="271" r:id="rId20"/>
    <p:sldId id="2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open Markov in Bristol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</a:t>
            </a:r>
            <a:r>
              <a:rPr lang="en-US" baseline="0" dirty="0" smtClean="0"/>
              <a:t> the first conditional probability:</a:t>
            </a:r>
          </a:p>
          <a:p>
            <a:r>
              <a:rPr lang="en-US" baseline="0" dirty="0" smtClean="0"/>
              <a:t>there are 4 actor-movie pairs where the actor is male (Brad Pitt x 2 + Steve 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x 2). Of those 4, there is only one where the actor appears in the movie (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in Fargo)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polynomial complexity in</a:t>
            </a:r>
            <a:r>
              <a:rPr lang="en-US" baseline="0" dirty="0" smtClean="0"/>
              <a:t> number of first-order variables.</a:t>
            </a:r>
          </a:p>
          <a:p>
            <a:r>
              <a:rPr lang="en-US" dirty="0" err="1" smtClean="0"/>
              <a:t>Vardi</a:t>
            </a:r>
            <a:r>
              <a:rPr lang="en-US" dirty="0" smtClean="0"/>
              <a:t>, M. Y. (1995), On the Complexity of Bounded-Variable Queries, </a:t>
            </a:r>
            <a:r>
              <a:rPr lang="en-US" i="1" dirty="0" smtClean="0"/>
              <a:t>in 'PODS', ACM Press, , pp. 266-276.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conditions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Exercise: trace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smtClean="0"/>
              <a:t>add 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toy data table:</a:t>
            </a:r>
          </a:p>
          <a:p>
            <a:r>
              <a:rPr lang="en-US" baseline="0" dirty="0" smtClean="0"/>
              <a:t>Action is always true</a:t>
            </a:r>
          </a:p>
          <a:p>
            <a:r>
              <a:rPr lang="en-US" baseline="0" dirty="0" smtClean="0"/>
              <a:t>Horror is always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score is</a:t>
            </a:r>
            <a:r>
              <a:rPr lang="en-US" baseline="0" dirty="0" smtClean="0"/>
              <a:t> not necessarily normalized</a:t>
            </a:r>
          </a:p>
          <a:p>
            <a:r>
              <a:rPr lang="en-US" baseline="0" dirty="0" smtClean="0"/>
              <a:t>likelihood function = likelihood score/normalization constant (partition function)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+ Bayesian network -&gt; random selection likelihood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356" y="274638"/>
            <a:ext cx="8544022" cy="1143000"/>
          </a:xfrm>
        </p:spPr>
        <p:txBody>
          <a:bodyPr/>
          <a:lstStyle/>
          <a:p>
            <a:r>
              <a:rPr lang="en-US" dirty="0" smtClean="0"/>
              <a:t>The Random Selection Likelihood 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score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641123"/>
              </p:ext>
            </p:extLst>
          </p:nvPr>
        </p:nvGraphicFramePr>
        <p:xfrm>
          <a:off x="651760" y="2728217"/>
          <a:ext cx="79235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22"/>
                <a:gridCol w="1454646"/>
                <a:gridCol w="798562"/>
                <a:gridCol w="1297231"/>
                <a:gridCol w="1538456"/>
                <a:gridCol w="988536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(A,M)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endParaRPr lang="en-US" sz="20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ln</a:t>
                      </a:r>
                      <a:r>
                        <a:rPr lang="en-US" sz="2000" dirty="0" smtClean="0">
                          <a:latin typeface="+mn-lt"/>
                        </a:rPr>
                        <a:t>(P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0.27 geo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6" y="1080831"/>
            <a:ext cx="909071" cy="9715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3136" y="674748"/>
            <a:ext cx="1528397" cy="1312646"/>
            <a:chOff x="4933332" y="674748"/>
            <a:chExt cx="1528397" cy="1312646"/>
          </a:xfrm>
        </p:grpSpPr>
        <p:sp>
          <p:nvSpPr>
            <p:cNvPr id="3" name="TextBox 2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14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473200" y="2052373"/>
            <a:ext cx="300857" cy="519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73423" y="2175256"/>
            <a:ext cx="606957" cy="396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4594" y="551637"/>
            <a:ext cx="5520455" cy="615554"/>
            <a:chOff x="3650208" y="4295865"/>
            <a:chExt cx="5520455" cy="615554"/>
          </a:xfrm>
        </p:grpSpPr>
        <p:sp>
          <p:nvSpPr>
            <p:cNvPr id="21" name="TextBox 20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0537" y="1364525"/>
            <a:ext cx="4741448" cy="1231107"/>
            <a:chOff x="5281790" y="1341062"/>
            <a:chExt cx="4741448" cy="1231107"/>
          </a:xfrm>
        </p:grpSpPr>
        <p:sp>
          <p:nvSpPr>
            <p:cNvPr id="24" name="TextBox 23"/>
            <p:cNvSpPr txBox="1"/>
            <p:nvPr/>
          </p:nvSpPr>
          <p:spPr>
            <a:xfrm>
              <a:off x="5317427" y="1371841"/>
              <a:ext cx="470581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5281790" y="1341062"/>
              <a:ext cx="4185901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log-likelihood score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9543" y="3413000"/>
            <a:ext cx="1528397" cy="1312646"/>
            <a:chOff x="4933332" y="674748"/>
            <a:chExt cx="1528397" cy="1312646"/>
          </a:xfrm>
        </p:grpSpPr>
        <p:sp>
          <p:nvSpPr>
            <p:cNvPr id="16" name="TextBox 15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287334" y="4243997"/>
            <a:ext cx="5520455" cy="1231107"/>
            <a:chOff x="3650208" y="4295864"/>
            <a:chExt cx="5520455" cy="1231107"/>
          </a:xfrm>
        </p:grpSpPr>
        <p:sp>
          <p:nvSpPr>
            <p:cNvPr id="20" name="TextBox 19"/>
            <p:cNvSpPr txBox="1"/>
            <p:nvPr/>
          </p:nvSpPr>
          <p:spPr>
            <a:xfrm>
              <a:off x="3685845" y="4326643"/>
              <a:ext cx="548481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3650208" y="4295864"/>
              <a:ext cx="5167222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87334" y="3387505"/>
            <a:ext cx="5520455" cy="615554"/>
            <a:chOff x="3650208" y="4295865"/>
            <a:chExt cx="5520455" cy="615554"/>
          </a:xfrm>
        </p:grpSpPr>
        <p:sp>
          <p:nvSpPr>
            <p:cNvPr id="23" name="TextBox 22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 P(R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dirty="0" smtClean="0"/>
              <a:t>P(</a:t>
            </a:r>
            <a:r>
              <a:rPr lang="en-US" sz="2800" dirty="0" err="1" smtClean="0"/>
              <a:t>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User,Movie</a:t>
            </a:r>
            <a:r>
              <a:rPr lang="en-US" sz="2800" dirty="0" smtClean="0"/>
              <a:t>) = T) = 4.27%</a:t>
            </a:r>
          </a:p>
          <a:p>
            <a:pPr lvl="1"/>
            <a:r>
              <a:rPr lang="en-US" sz="2800" dirty="0"/>
              <a:t>P(</a:t>
            </a:r>
            <a:r>
              <a:rPr lang="en-US" sz="2800" dirty="0" err="1"/>
              <a:t>HasRated</a:t>
            </a:r>
            <a:r>
              <a:rPr lang="en-US" sz="2800" dirty="0"/>
              <a:t>(</a:t>
            </a:r>
            <a:r>
              <a:rPr lang="en-US" sz="2800" dirty="0" err="1"/>
              <a:t>User,Movie</a:t>
            </a:r>
            <a:r>
              <a:rPr lang="en-US" sz="2800" dirty="0"/>
              <a:t>) = </a:t>
            </a:r>
            <a:r>
              <a:rPr lang="en-US" sz="2800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  <a:endParaRPr lang="en-US" sz="30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42314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structure', </a:t>
            </a:r>
            <a:r>
              <a:rPr lang="en-US" i="1" dirty="0"/>
              <a:t>J.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+mn-lt"/>
                  </a:rPr>
                  <a:t>Count(*)</a:t>
                </a:r>
                <a:endParaRPr lang="en-CA" sz="2000" dirty="0">
                  <a:latin typeface="+mn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+mn-lt"/>
                </a:rPr>
                <a:t>Count(*)</a:t>
              </a:r>
              <a:endParaRPr lang="en-CA" sz="2000" dirty="0">
                <a:latin typeface="+mn-lt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Count(*)</a:t>
            </a:r>
            <a:endParaRPr lang="en-CA" sz="2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7307943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>
                <a:latin typeface="+mn-lt"/>
              </a:rPr>
              <a:t>F</a:t>
            </a:r>
            <a:r>
              <a:rPr lang="en-US" sz="1400" dirty="0" smtClean="0">
                <a:latin typeface="+mn-lt"/>
              </a:rPr>
              <a:t>|...)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24262"/>
              </p:ext>
            </p:extLst>
          </p:nvPr>
        </p:nvGraphicFramePr>
        <p:xfrm>
          <a:off x="294342" y="3771951"/>
          <a:ext cx="785136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929508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1x1/2x1 = 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2x1 = 1/2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P(Action(M.)=T)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score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10112" y="3401642"/>
            <a:ext cx="1593911" cy="75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3429</TotalTime>
  <Words>1645</Words>
  <Application>Microsoft Macintosh PowerPoint</Application>
  <PresentationFormat>On-screen Show (4:3)</PresentationFormat>
  <Paragraphs>360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IID Example</vt:lpstr>
      <vt:lpstr>Likelihood Function for Relational Data</vt:lpstr>
      <vt:lpstr>Wanted: a likelihood score for relational data</vt:lpstr>
      <vt:lpstr>The Random Selection Likelihood Score</vt:lpstr>
      <vt:lpstr>Example</vt:lpstr>
      <vt:lpstr>Observed Frequencies Maximize Random Selection Likelihood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218</cp:revision>
  <dcterms:created xsi:type="dcterms:W3CDTF">2011-12-30T19:23:42Z</dcterms:created>
  <dcterms:modified xsi:type="dcterms:W3CDTF">2016-09-08T07:06:36Z</dcterms:modified>
</cp:coreProperties>
</file>