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303" r:id="rId4"/>
    <p:sldId id="304" r:id="rId5"/>
    <p:sldId id="301" r:id="rId6"/>
    <p:sldId id="283" r:id="rId7"/>
    <p:sldId id="285" r:id="rId8"/>
    <p:sldId id="294" r:id="rId9"/>
    <p:sldId id="306" r:id="rId10"/>
    <p:sldId id="305" r:id="rId11"/>
    <p:sldId id="281" r:id="rId12"/>
    <p:sldId id="287" r:id="rId13"/>
    <p:sldId id="282" r:id="rId14"/>
    <p:sldId id="284" r:id="rId15"/>
    <p:sldId id="290" r:id="rId16"/>
    <p:sldId id="289" r:id="rId17"/>
    <p:sldId id="307" r:id="rId18"/>
    <p:sldId id="309" r:id="rId19"/>
    <p:sldId id="308" r:id="rId20"/>
    <p:sldId id="321" r:id="rId21"/>
    <p:sldId id="288" r:id="rId22"/>
    <p:sldId id="257" r:id="rId23"/>
    <p:sldId id="322" r:id="rId24"/>
    <p:sldId id="262" r:id="rId25"/>
    <p:sldId id="261" r:id="rId26"/>
    <p:sldId id="267" r:id="rId27"/>
    <p:sldId id="268" r:id="rId28"/>
    <p:sldId id="269" r:id="rId29"/>
    <p:sldId id="273" r:id="rId30"/>
    <p:sldId id="323" r:id="rId31"/>
    <p:sldId id="324" r:id="rId32"/>
    <p:sldId id="325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664AF5-79B2-9A4F-9F61-5536E8C47260}">
          <p14:sldIdLst>
            <p14:sldId id="256"/>
            <p14:sldId id="258"/>
            <p14:sldId id="303"/>
            <p14:sldId id="304"/>
            <p14:sldId id="301"/>
          </p14:sldIdLst>
        </p14:section>
        <p14:section name="Local Outlier Detection" id="{EE2F38E2-BFAC-9A45-9664-6986A327917D}">
          <p14:sldIdLst>
            <p14:sldId id="283"/>
            <p14:sldId id="285"/>
            <p14:sldId id="294"/>
            <p14:sldId id="306"/>
            <p14:sldId id="305"/>
          </p14:sldIdLst>
        </p14:section>
        <p14:section name="Global Outlier Detection" id="{AC21C0CC-5FD1-2E4E-8EDD-68399D2B1FFD}">
          <p14:sldIdLst>
            <p14:sldId id="281"/>
            <p14:sldId id="287"/>
            <p14:sldId id="282"/>
            <p14:sldId id="284"/>
            <p14:sldId id="290"/>
            <p14:sldId id="289"/>
            <p14:sldId id="307"/>
            <p14:sldId id="309"/>
            <p14:sldId id="308"/>
            <p14:sldId id="321"/>
          </p14:sldIdLst>
        </p14:section>
        <p14:section name="Empirical Evaluation" id="{FDD031BB-72FE-EB42-BFC9-07C122E7D940}">
          <p14:sldIdLst>
            <p14:sldId id="288"/>
            <p14:sldId id="257"/>
          </p14:sldIdLst>
        </p14:section>
        <p14:section name="Model-Based Outlier Metrics" id="{4825DA23-BB66-DB48-86FB-AB84A293B7AF}">
          <p14:sldIdLst>
            <p14:sldId id="322"/>
            <p14:sldId id="262"/>
            <p14:sldId id="261"/>
            <p14:sldId id="267"/>
            <p14:sldId id="268"/>
            <p14:sldId id="269"/>
            <p14:sldId id="273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STOP</a:t>
            </a:r>
            <a:r>
              <a:rPr lang="en-US" baseline="0" smtClean="0"/>
              <a:t>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4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  <a:p>
            <a:endParaRPr lang="en-US" dirty="0" smtClean="0"/>
          </a:p>
          <a:p>
            <a:r>
              <a:rPr lang="en-US" dirty="0" smtClean="0"/>
              <a:t>Eventually want to order as follows: LOG, FD, LR, |LR|, 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16-09-15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Anomaly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74638"/>
            <a:ext cx="8823216" cy="1143000"/>
          </a:xfrm>
        </p:spPr>
        <p:txBody>
          <a:bodyPr/>
          <a:lstStyle/>
          <a:p>
            <a:r>
              <a:rPr lang="en-US" dirty="0" smtClean="0"/>
              <a:t>Feature Generation/</a:t>
            </a:r>
            <a:r>
              <a:rPr lang="en-US" dirty="0" err="1" smtClean="0"/>
              <a:t>Propositionalization</a:t>
            </a:r>
            <a:r>
              <a:rPr lang="en-US" dirty="0" smtClean="0"/>
              <a:t>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feature generation for classification</a:t>
            </a:r>
          </a:p>
          <a:p>
            <a:pPr lvl="1"/>
            <a:r>
              <a:rPr lang="en-US" dirty="0" smtClean="0"/>
              <a:t>Main difference: include all first-order random variables, not just the Markov blanket of the class variable</a:t>
            </a:r>
          </a:p>
          <a:p>
            <a:r>
              <a:rPr lang="en-US" dirty="0" smtClean="0"/>
              <a:t>Bayesian network learning discovers relevant conjunctive  features.</a:t>
            </a:r>
          </a:p>
          <a:p>
            <a:r>
              <a:rPr lang="en-US" dirty="0" smtClean="0"/>
              <a:t>Related work: The Oddball system also extracts a feature matrix from relational information based on network analysis.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Leverages existing </a:t>
            </a:r>
            <a:r>
              <a:rPr lang="en-US" dirty="0" err="1" smtClean="0"/>
              <a:t>i.i.d</a:t>
            </a:r>
            <a:r>
              <a:rPr lang="en-US" dirty="0" smtClean="0"/>
              <a:t>. outlier detection methods.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does not define a “native” relational outlierness 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cite oddball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Outlierness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Outlier Detection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Global Outlier Detection:</a:t>
            </a:r>
          </a:p>
          <a:p>
            <a:pPr lvl="1"/>
            <a:r>
              <a:rPr lang="en-US" dirty="0" smtClean="0"/>
              <a:t>how different is an individual from a reference population?</a:t>
            </a:r>
          </a:p>
          <a:p>
            <a:pPr lvl="1"/>
            <a:r>
              <a:rPr lang="en-US" dirty="0" smtClean="0"/>
              <a:t>Related to subgroup discovery, exception mining</a:t>
            </a:r>
          </a:p>
          <a:p>
            <a:r>
              <a:rPr lang="en-US" sz="2800" dirty="0" smtClean="0"/>
              <a:t>Local Outlier Detection:</a:t>
            </a:r>
          </a:p>
          <a:p>
            <a:pPr lvl="1"/>
            <a:r>
              <a:rPr lang="en-US" dirty="0" smtClean="0"/>
              <a:t>is an individual isolated in feature space?</a:t>
            </a:r>
          </a:p>
          <a:p>
            <a:r>
              <a:rPr lang="en-US" sz="2800" dirty="0" smtClean="0"/>
              <a:t>[cite </a:t>
            </a:r>
            <a:r>
              <a:rPr lang="en-US" sz="2800" dirty="0" err="1" smtClean="0"/>
              <a:t>Aggrawal</a:t>
            </a:r>
            <a:r>
              <a:rPr lang="en-US" sz="2800" dirty="0" smtClean="0"/>
              <a:t> or </a:t>
            </a:r>
            <a:r>
              <a:rPr lang="en-US" sz="2800" dirty="0" err="1" smtClean="0"/>
              <a:t>damdi</a:t>
            </a:r>
            <a:r>
              <a:rPr lang="en-US" sz="2800" dirty="0" smtClean="0"/>
              <a:t> paper]</a:t>
            </a:r>
          </a:p>
          <a:p>
            <a:r>
              <a:rPr lang="en-US" sz="2800" b="1" dirty="0" smtClean="0"/>
              <a:t>Idea</a:t>
            </a:r>
            <a:r>
              <a:rPr lang="en-US" sz="2800" dirty="0" smtClean="0"/>
              <a:t>: To define outlierness metric, compare specific individual to random individual.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743693"/>
            <a:ext cx="3299639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e.g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. Brad Pitt’s movies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54538" y="3799767"/>
            <a:ext cx="2432979" cy="86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2432" y="4867598"/>
            <a:ext cx="66680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Outlierness Metric = Measure of dissimilarity between population and 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25625" y="3799767"/>
            <a:ext cx="1931318" cy="86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59" y="3177467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  <a:br>
              <a:rPr lang="en-US" dirty="0"/>
            </a:br>
            <a:r>
              <a:rPr lang="en-US" dirty="0" smtClean="0"/>
              <a:t>Cite exceptional model mining.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7" y="243940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800907"/>
            <a:ext cx="32996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Database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98" y="5059737"/>
            <a:ext cx="768559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Outlierness Metric = </a:t>
            </a:r>
          </a:p>
          <a:p>
            <a:r>
              <a:rPr lang="en-US" sz="2000" dirty="0" smtClean="0">
                <a:latin typeface="+mn-lt"/>
              </a:rPr>
              <a:t>Measure of dissimilarity between class and individual BN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00907"/>
            <a:ext cx="31786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Population Database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393" y="4028739"/>
            <a:ext cx="2690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Class Bayesian network </a:t>
            </a:r>
          </a:p>
          <a:p>
            <a:r>
              <a:rPr lang="en-US" sz="2000" dirty="0" smtClean="0">
                <a:latin typeface="+mn-lt"/>
              </a:rPr>
              <a:t>(for random individual)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014" y="4139187"/>
            <a:ext cx="3811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Bayesian network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235615" y="329622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580" y="4736625"/>
            <a:ext cx="2407534" cy="32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2"/>
          </p:cNvCxnSpPr>
          <p:nvPr/>
        </p:nvCxnSpPr>
        <p:spPr>
          <a:xfrm flipH="1">
            <a:off x="4497591" y="4539297"/>
            <a:ext cx="2104170" cy="51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4" y="2427320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sz="3200" dirty="0" smtClean="0"/>
              <a:t>Example: class and individual Bayesian network parameters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6107" y="1812055"/>
            <a:ext cx="3468597" cy="1296459"/>
            <a:chOff x="3719423" y="690935"/>
            <a:chExt cx="4167225" cy="1296459"/>
          </a:xfrm>
        </p:grpSpPr>
        <p:sp>
          <p:nvSpPr>
            <p:cNvPr id="3" name="TextBox 2"/>
            <p:cNvSpPr txBox="1"/>
            <p:nvPr/>
          </p:nvSpPr>
          <p:spPr>
            <a:xfrm>
              <a:off x="3719423" y="690935"/>
              <a:ext cx="14420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78666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>
              <a:off x="4183316" y="1060267"/>
              <a:ext cx="1643350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9297" y="1366768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P(gender(A)=M)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5866" y="1380395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2699"/>
              </p:ext>
            </p:extLst>
          </p:nvPr>
        </p:nvGraphicFramePr>
        <p:xfrm>
          <a:off x="5055561" y="1161949"/>
          <a:ext cx="3738520" cy="267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5506"/>
                <a:gridCol w="1201676"/>
                <a:gridCol w="1611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25237" y="4463341"/>
            <a:ext cx="3357731" cy="1296459"/>
            <a:chOff x="3719423" y="690935"/>
            <a:chExt cx="4167227" cy="1296459"/>
          </a:xfrm>
        </p:grpSpPr>
        <p:sp>
          <p:nvSpPr>
            <p:cNvPr id="23" name="TextBox 22"/>
            <p:cNvSpPr txBox="1"/>
            <p:nvPr/>
          </p:nvSpPr>
          <p:spPr>
            <a:xfrm>
              <a:off x="3719423" y="690935"/>
              <a:ext cx="220131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BradPitt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88" y="1587284"/>
              <a:ext cx="2460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BradPitt,M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5148" y="690935"/>
              <a:ext cx="1661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4183315" y="1060267"/>
              <a:ext cx="1594991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5697533" y="1091045"/>
              <a:ext cx="1358365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1486" y="4033106"/>
            <a:ext cx="264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</a:t>
            </a:r>
            <a:r>
              <a:rPr lang="en-US" dirty="0" err="1" smtClean="0">
                <a:latin typeface="+mn-lt"/>
              </a:rPr>
              <a:t>bradPitt</a:t>
            </a:r>
            <a:r>
              <a:rPr lang="en-US" dirty="0" smtClean="0">
                <a:latin typeface="+mn-lt"/>
              </a:rPr>
              <a:t>)=M)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8" y="4018054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11"/>
              </p:ext>
            </p:extLst>
          </p:nvPr>
        </p:nvGraphicFramePr>
        <p:xfrm>
          <a:off x="4891695" y="4064736"/>
          <a:ext cx="3902385" cy="1656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1304"/>
                <a:gridCol w="996845"/>
                <a:gridCol w="1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bradPitt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</a:p>
                    <a:p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3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Outlierness Metric = </a:t>
            </a:r>
            <a:br>
              <a:rPr lang="en-US" dirty="0" smtClean="0"/>
            </a:br>
            <a:r>
              <a:rPr lang="en-US" dirty="0" smtClean="0"/>
              <a:t>Kulback-Leibler Divergence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3126018"/>
            <a:ext cx="7772400" cy="2423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r>
              <a:rPr lang="en-US" dirty="0"/>
              <a:t>Assuming that P</a:t>
            </a:r>
            <a:r>
              <a:rPr lang="en-US" baseline="-25000" dirty="0"/>
              <a:t>B</a:t>
            </a:r>
            <a:r>
              <a:rPr lang="en-US" baseline="-30000" dirty="0"/>
              <a:t>o</a:t>
            </a:r>
            <a:r>
              <a:rPr lang="en-US" dirty="0"/>
              <a:t>=P</a:t>
            </a:r>
            <a:r>
              <a:rPr lang="en-US" baseline="-25000" dirty="0"/>
              <a:t>D</a:t>
            </a:r>
            <a:r>
              <a:rPr lang="en-US" baseline="-30000" dirty="0"/>
              <a:t>o</a:t>
            </a:r>
            <a:r>
              <a:rPr lang="en-US" dirty="0"/>
              <a:t> (MLE estimation), the KLD is the individual data log-likelihood ratio: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45789"/>
              </p:ext>
            </p:extLst>
          </p:nvPr>
        </p:nvGraphicFramePr>
        <p:xfrm>
          <a:off x="494290" y="5457343"/>
          <a:ext cx="408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2260600" imgH="215900" progId="Equation.3">
                  <p:embed/>
                </p:oleObj>
              </mc:Choice>
              <mc:Fallback>
                <p:oleObj name="Equation" r:id="rId3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0" y="5457343"/>
                        <a:ext cx="4081462" cy="43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02918"/>
              </p:ext>
            </p:extLst>
          </p:nvPr>
        </p:nvGraphicFramePr>
        <p:xfrm>
          <a:off x="411163" y="1852613"/>
          <a:ext cx="84629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5" imgW="4686300" imgH="698500" progId="Equation.3">
                  <p:embed/>
                </p:oleObj>
              </mc:Choice>
              <mc:Fallback>
                <p:oleObj name="Equation" r:id="rId5" imgW="468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52613"/>
                        <a:ext cx="8462962" cy="1393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 Pitt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4527329"/>
              </p:ext>
            </p:extLst>
          </p:nvPr>
        </p:nvGraphicFramePr>
        <p:xfrm>
          <a:off x="411728" y="1633017"/>
          <a:ext cx="7772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25142"/>
              </p:ext>
            </p:extLst>
          </p:nvPr>
        </p:nvGraphicFramePr>
        <p:xfrm>
          <a:off x="411728" y="2891967"/>
          <a:ext cx="7869132" cy="1982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48"/>
                <a:gridCol w="874348"/>
                <a:gridCol w="874348"/>
                <a:gridCol w="874348"/>
                <a:gridCol w="874348"/>
                <a:gridCol w="874348"/>
                <a:gridCol w="874348"/>
                <a:gridCol w="874348"/>
                <a:gridCol w="874348"/>
              </a:tblGrid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ActsIn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(A,M)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Drama(M)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728" y="5199313"/>
            <a:ext cx="78691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total KLD = 0.69 + 0.35 = 1.04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KLD for Drama(M)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omitted rows with individual probability = 0 </a:t>
            </a:r>
          </a:p>
        </p:txBody>
      </p:sp>
    </p:spTree>
    <p:extLst>
      <p:ext uri="{BB962C8B-B14F-4D97-AF65-F5344CB8AC3E}">
        <p14:creationId xmlns:p14="http://schemas.microsoft.com/office/powerpoint/2010/main" val="35889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0988" y="1417638"/>
            <a:ext cx="848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interpretability of the metric can be increased by a </a:t>
            </a:r>
            <a:r>
              <a:rPr lang="en-US" sz="2400" dirty="0" smtClean="0">
                <a:latin typeface="+mn-lt"/>
                <a:hlinkClick r:id="rId3"/>
              </a:rPr>
              <a:t>mutual information </a:t>
            </a:r>
            <a:r>
              <a:rPr lang="en-US" sz="2400" dirty="0" smtClean="0">
                <a:latin typeface="+mn-lt"/>
              </a:rPr>
              <a:t>decomposition of KLD 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9646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4" imgW="6184900" imgH="1054100" progId="Equation.3">
                  <p:embed/>
                </p:oleObj>
              </mc:Choice>
              <mc:Fallback>
                <p:oleObj name="Equation" r:id="rId4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9529" y="2501515"/>
            <a:ext cx="56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606" y="2963180"/>
            <a:ext cx="7697" cy="500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173" y="4756726"/>
            <a:ext cx="360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individual distribution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779" y="4779815"/>
            <a:ext cx="30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class distribution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04242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1091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987" y="550333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0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 = Expected Log-Distance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" y="1694524"/>
            <a:ext cx="7772400" cy="1410477"/>
          </a:xfrm>
        </p:spPr>
        <p:txBody>
          <a:bodyPr/>
          <a:lstStyle/>
          <a:p>
            <a:r>
              <a:rPr lang="en-US" dirty="0" smtClean="0"/>
              <a:t>A problem with KLD: some log ratios are positive, some negative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cancelling of differences</a:t>
            </a:r>
          </a:p>
          <a:p>
            <a:r>
              <a:rPr lang="en-US" dirty="0"/>
              <a:t>Can fix by taking log-distances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87007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6184900" imgH="1054100" progId="Equation.3">
                  <p:embed/>
                </p:oleObj>
              </mc:Choice>
              <mc:Fallback>
                <p:oleObj name="Equation" r:id="rId3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08031" y="1743693"/>
            <a:ext cx="421328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Interpretation,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11" y="4259997"/>
            <a:ext cx="886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Goal: Identify </a:t>
            </a:r>
            <a:r>
              <a:rPr lang="en-US" sz="2800" u="sng" dirty="0" smtClean="0">
                <a:latin typeface="+mn-lt"/>
              </a:rPr>
              <a:t>exceptional individual databases</a:t>
            </a:r>
          </a:p>
        </p:txBody>
      </p:sp>
      <p:pic>
        <p:nvPicPr>
          <p:cNvPr id="11" name="Picture 10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0" y="31661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36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 Types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Outlier: unusual distribution over </a:t>
            </a:r>
            <a:r>
              <a:rPr lang="en-US" sz="2800" i="1" dirty="0" smtClean="0"/>
              <a:t>single attribute </a:t>
            </a:r>
            <a:r>
              <a:rPr lang="en-US" sz="2800" dirty="0" smtClean="0"/>
              <a:t>in isolation</a:t>
            </a:r>
          </a:p>
          <a:p>
            <a:pPr lvl="1"/>
            <a:r>
              <a:rPr lang="en-US" dirty="0" err="1" smtClean="0"/>
              <a:t>DribbleEfficiency</a:t>
            </a:r>
            <a:endParaRPr lang="en-US" dirty="0" smtClean="0"/>
          </a:p>
          <a:p>
            <a:r>
              <a:rPr lang="en-US" sz="2800" dirty="0" smtClean="0"/>
              <a:t>Correlation Outlier: unusual relevance of parent for children (mutual information, lift)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7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146059"/>
              </p:ext>
            </p:extLst>
          </p:nvPr>
        </p:nvGraphicFramePr>
        <p:xfrm>
          <a:off x="264755" y="2037392"/>
          <a:ext cx="828976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723"/>
                <a:gridCol w="1880450"/>
                <a:gridCol w="2611341"/>
                <a:gridCol w="2438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UserID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gender(U) =M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HasRated</a:t>
                      </a:r>
                      <a:r>
                        <a:rPr lang="en-US" sz="2000" dirty="0" smtClean="0"/>
                        <a:t>(U,AM)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=T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HasRated</a:t>
                      </a:r>
                      <a:r>
                        <a:rPr lang="en-US" sz="2000" dirty="0" smtClean="0"/>
                        <a:t>(U,AM)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=F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079945"/>
              </p:ext>
            </p:extLst>
          </p:nvPr>
        </p:nvGraphicFramePr>
        <p:xfrm>
          <a:off x="264755" y="4056956"/>
          <a:ext cx="828976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10"/>
                <a:gridCol w="1769310"/>
                <a:gridCol w="2457002"/>
                <a:gridCol w="22941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gender(U) =M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gender(U)=W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HasRated</a:t>
                      </a:r>
                      <a:r>
                        <a:rPr lang="en-US" sz="2000" dirty="0" smtClean="0"/>
                        <a:t>(U,AM)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=T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HasRated</a:t>
                      </a:r>
                      <a:r>
                        <a:rPr lang="en-US" sz="2000" dirty="0" smtClean="0"/>
                        <a:t>(U,AM)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=F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4755" y="1445249"/>
            <a:ext cx="44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feature frequencies for user 1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755" y="3532297"/>
            <a:ext cx="735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feature frequencies for a randomly selected user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755" y="5710535"/>
            <a:ext cx="75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 Metric for user1: how different are these two vectors?</a:t>
            </a:r>
          </a:p>
        </p:txBody>
      </p:sp>
    </p:spTree>
    <p:extLst>
      <p:ext uri="{BB962C8B-B14F-4D97-AF65-F5344CB8AC3E}">
        <p14:creationId xmlns:p14="http://schemas.microsoft.com/office/powerpoint/2010/main" val="226259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584" y="80405"/>
            <a:ext cx="90678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Model-Based Outlier Detection for I.I.D. data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24136647"/>
              </p:ext>
            </p:extLst>
          </p:nvPr>
        </p:nvGraphicFramePr>
        <p:xfrm>
          <a:off x="5544986" y="3876435"/>
          <a:ext cx="3013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31"/>
                <a:gridCol w="597441"/>
                <a:gridCol w="597441"/>
                <a:gridCol w="11721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611" y="6172200"/>
            <a:ext cx="7282395" cy="457200"/>
          </a:xfrm>
        </p:spPr>
        <p:txBody>
          <a:bodyPr/>
          <a:lstStyle/>
          <a:p>
            <a:r>
              <a:rPr lang="en-US" dirty="0" err="1"/>
              <a:t>Cansado</a:t>
            </a:r>
            <a:r>
              <a:rPr lang="en-US" dirty="0"/>
              <a:t>, A. &amp; Soto, A. (2008), 'Unsupervised anomaly detection in large databases using Bayesian networks', </a:t>
            </a:r>
            <a:r>
              <a:rPr lang="en-US" i="1" dirty="0"/>
              <a:t>Applied </a:t>
            </a:r>
            <a:r>
              <a:rPr lang="en-US" i="1" dirty="0" err="1"/>
              <a:t>Artifical</a:t>
            </a:r>
            <a:r>
              <a:rPr lang="en-US" i="1" dirty="0"/>
              <a:t> Intelligence </a:t>
            </a:r>
            <a:r>
              <a:rPr lang="en-US" b="1" i="1" dirty="0"/>
              <a:t>22(4), 309--330.</a:t>
            </a:r>
          </a:p>
          <a:p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483156" y="3338620"/>
            <a:ext cx="248171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969" y="4117414"/>
            <a:ext cx="15820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Attribute1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5879" y="5013763"/>
            <a:ext cx="15560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Attribute3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9568" y="4117414"/>
            <a:ext cx="1485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Attribute2</a:t>
            </a:r>
            <a:endParaRPr lang="en-US" sz="2000" dirty="0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65862" y="4486746"/>
            <a:ext cx="1242937" cy="52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 flipH="1">
            <a:off x="2693909" y="4517524"/>
            <a:ext cx="1218406" cy="496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2855" y="3507103"/>
            <a:ext cx="173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Learning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24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4164429"/>
              </p:ext>
            </p:extLst>
          </p:nvPr>
        </p:nvGraphicFramePr>
        <p:xfrm>
          <a:off x="355611" y="2116148"/>
          <a:ext cx="44514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0"/>
                <a:gridCol w="1200083"/>
                <a:gridCol w="1200083"/>
                <a:gridCol w="1620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112154" y="5240495"/>
            <a:ext cx="457464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L</a:t>
            </a:r>
            <a:r>
              <a:rPr lang="en-US" sz="2400" dirty="0" smtClean="0">
                <a:latin typeface="+mn-lt"/>
              </a:rPr>
              <a:t>ikelihood of potential outlier</a:t>
            </a:r>
          </a:p>
          <a:p>
            <a:r>
              <a:rPr lang="en-US" sz="2400" dirty="0" smtClean="0">
                <a:latin typeface="+mn-lt"/>
              </a:rPr>
              <a:t>low likelihood </a:t>
            </a:r>
            <a:r>
              <a:rPr lang="en-US" sz="24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latin typeface="+mn-lt"/>
              </a:rPr>
              <a:t>outlier</a:t>
            </a:r>
            <a:endParaRPr lang="en-US" sz="2400" dirty="0"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12154" y="4517524"/>
            <a:ext cx="1189300" cy="722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32645" y="4618115"/>
            <a:ext cx="0" cy="62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ndrew_n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29" y="1417638"/>
            <a:ext cx="2261832" cy="17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Outlierness metrics</a:t>
            </a:r>
          </a:p>
          <a:p>
            <a:pPr lvl="1"/>
            <a:r>
              <a:rPr lang="en-US"/>
              <a:t>KLD</a:t>
            </a:r>
          </a:p>
          <a:p>
            <a:pPr lvl="1"/>
            <a:r>
              <a:rPr lang="en-US"/>
              <a:t>|KLD|: replace log-differences by log-distances</a:t>
            </a:r>
          </a:p>
          <a:p>
            <a:pPr lvl="1"/>
            <a:r>
              <a:rPr lang="en-US"/>
              <a:t>ELD</a:t>
            </a:r>
          </a:p>
          <a:p>
            <a:pPr lvl="1"/>
            <a:r>
              <a:rPr lang="en-US"/>
              <a:t>LOG = -log-likelihood of generic class model on individual database</a:t>
            </a:r>
          </a:p>
          <a:p>
            <a:pPr lvl="1"/>
            <a:r>
              <a:rPr lang="en-US"/>
              <a:t>FD: |KLD| with respect to marginals only</a:t>
            </a:r>
          </a:p>
          <a:p>
            <a:r>
              <a:rPr lang="en-US"/>
              <a:t>Aggregation Methods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Use counts of single feature values to form data matrix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Apply standard single-table methods (LOF, KNN, OutRank) 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At Venue</a:t>
            </a:r>
          </a:p>
        </p:txBody>
      </p:sp>
    </p:spTree>
    <p:extLst>
      <p:ext uri="{BB962C8B-B14F-4D97-AF65-F5344CB8AC3E}">
        <p14:creationId xmlns:p14="http://schemas.microsoft.com/office/powerpoint/2010/main" val="27107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4" y="274638"/>
            <a:ext cx="7772400" cy="1143000"/>
          </a:xfrm>
        </p:spPr>
        <p:txBody>
          <a:bodyPr/>
          <a:lstStyle/>
          <a:p>
            <a:r>
              <a:rPr lang="en-CA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sz="2800" dirty="0" smtClean="0"/>
              <a:t>Similar results with AUC, recall.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71168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350" y="17005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188262" y="1278964"/>
            <a:ext cx="8229600" cy="764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Synthetic Datasets: Should be easy! </a:t>
            </a:r>
          </a:p>
          <a:p>
            <a:r>
              <a:rPr lang="en-US" sz="2400" dirty="0" smtClean="0"/>
              <a:t>Two Features per player per match</a:t>
            </a:r>
          </a:p>
          <a:p>
            <a:r>
              <a:rPr lang="en-US" sz="2400" dirty="0"/>
              <a:t>Samples below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0872"/>
              </p:ext>
            </p:extLst>
          </p:nvPr>
        </p:nvGraphicFramePr>
        <p:xfrm>
          <a:off x="228601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4511"/>
              </p:ext>
            </p:extLst>
          </p:nvPr>
        </p:nvGraphicFramePr>
        <p:xfrm>
          <a:off x="4648200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4" y="319461"/>
            <a:ext cx="7772400" cy="1143000"/>
          </a:xfrm>
        </p:spPr>
        <p:txBody>
          <a:bodyPr/>
          <a:lstStyle/>
          <a:p>
            <a:r>
              <a:rPr lang="en-CA" dirty="0"/>
              <a:t>Synthetic Data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/19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51" y="3429000"/>
            <a:ext cx="86241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1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3" y="274638"/>
            <a:ext cx="7772400" cy="1143000"/>
          </a:xfrm>
        </p:spPr>
        <p:txBody>
          <a:bodyPr/>
          <a:lstStyle/>
          <a:p>
            <a:r>
              <a:rPr lang="en-US" dirty="0" smtClean="0"/>
              <a:t>1D Scatter-Plots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smtClean="0"/>
              <a:t>/19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 descr="HighC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905000"/>
            <a:ext cx="5029200" cy="5029200"/>
          </a:xfrm>
          <a:prstGeom prst="rect">
            <a:avLst/>
          </a:prstGeom>
        </p:spPr>
      </p:pic>
      <p:pic>
        <p:nvPicPr>
          <p:cNvPr id="8" name="Picture 7" descr="lowCo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51709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smtClean="0"/>
              <a:t>/19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28991"/>
              </p:ext>
            </p:extLst>
          </p:nvPr>
        </p:nvGraphicFramePr>
        <p:xfrm>
          <a:off x="406397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574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397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</a:t>
            </a:r>
            <a:r>
              <a:rPr lang="en-US" sz="2800" dirty="0" err="1" smtClean="0"/>
              <a:t>Edin</a:t>
            </a:r>
            <a:r>
              <a:rPr lang="en-US" sz="2800" dirty="0" smtClean="0"/>
              <a:t> </a:t>
            </a:r>
            <a:r>
              <a:rPr lang="en-US" sz="2800" dirty="0" err="1" smtClean="0"/>
              <a:t>Dzeko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Shotefficiency</a:t>
            </a:r>
            <a:r>
              <a:rPr lang="en-US" sz="2800" dirty="0" smtClean="0"/>
              <a:t> = high, </a:t>
            </a:r>
            <a:r>
              <a:rPr lang="en-US" sz="2800" dirty="0" err="1" smtClean="0"/>
              <a:t>TackleEfficiency</a:t>
            </a:r>
            <a:r>
              <a:rPr lang="en-US" sz="2800" dirty="0" smtClean="0"/>
              <a:t> = medium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/>
              <a:t>DribbleEffiency</a:t>
            </a:r>
            <a:r>
              <a:rPr lang="en-US" sz="2800" dirty="0" smtClean="0"/>
              <a:t> = low</a:t>
            </a:r>
          </a:p>
          <a:p>
            <a:pPr lvl="1"/>
            <a:r>
              <a:rPr lang="en-US" dirty="0" smtClean="0"/>
              <a:t>confidence = 50%</a:t>
            </a:r>
          </a:p>
          <a:p>
            <a:pPr lvl="1"/>
            <a:r>
              <a:rPr lang="en-US" dirty="0" smtClean="0"/>
              <a:t>lift = ln(50%/16%)=1.13</a:t>
            </a:r>
          </a:p>
          <a:p>
            <a:r>
              <a:rPr lang="en-US" sz="2800" dirty="0" smtClean="0"/>
              <a:t>For random striker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= 38%</a:t>
            </a:r>
          </a:p>
          <a:p>
            <a:pPr lvl="1"/>
            <a:r>
              <a:rPr lang="en-US" dirty="0"/>
              <a:t>lift = ln(38%/50%) =-0.27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11357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113571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58171"/>
            <a:ext cx="23199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310359"/>
            <a:ext cx="242151" cy="43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28895"/>
            <a:ext cx="0" cy="22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5817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979" y="5777148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103" y="5777148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4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Relational outlier detection: two approaches for leveraging BN structure learning</a:t>
            </a:r>
          </a:p>
          <a:p>
            <a:r>
              <a:rPr lang="en-US"/>
              <a:t>Propositionalization</a:t>
            </a:r>
          </a:p>
          <a:p>
            <a:pPr lvl="1"/>
            <a:r>
              <a:rPr lang="en-US"/>
              <a:t>BN structure defines features for single-table outlier detection</a:t>
            </a:r>
          </a:p>
          <a:p>
            <a:r>
              <a:rPr lang="en-US"/>
              <a:t>Relational Outlierness metric</a:t>
            </a:r>
          </a:p>
          <a:p>
            <a:pPr lvl="1"/>
            <a:r>
              <a:rPr lang="en-US"/>
              <a:t>Use divergence between database distribution for target individual and random individual</a:t>
            </a:r>
          </a:p>
          <a:p>
            <a:pPr lvl="1"/>
            <a:r>
              <a:rPr lang="en-US"/>
              <a:t>Novel variant of Kullback-Leibler divergence works well:</a:t>
            </a:r>
          </a:p>
          <a:p>
            <a:pPr lvl="2"/>
            <a:r>
              <a:rPr lang="en-US"/>
              <a:t>interpretable </a:t>
            </a:r>
          </a:p>
          <a:p>
            <a:pPr lvl="2"/>
            <a:r>
              <a:rPr lang="en-US"/>
              <a:t>accurate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At Venue</a:t>
            </a:r>
          </a:p>
        </p:txBody>
      </p:sp>
    </p:spTree>
    <p:extLst>
      <p:ext uri="{BB962C8B-B14F-4D97-AF65-F5344CB8AC3E}">
        <p14:creationId xmlns:p14="http://schemas.microsoft.com/office/powerpoint/2010/main" val="61140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organizations maintain structured data in relational databases.</a:t>
            </a:r>
          </a:p>
          <a:p>
            <a:r>
              <a:rPr lang="en-US" sz="2800" dirty="0" smtClean="0"/>
              <a:t>First-order Bayesian networks model probabilistic associations across the entire database.</a:t>
            </a:r>
          </a:p>
          <a:p>
            <a:r>
              <a:rPr lang="en-US" sz="2800" dirty="0" smtClean="0"/>
              <a:t>Halpern/Bacchus probabilistic logic unifies logic and probability.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random selection semantics for Bayesian networks: can query frequencies across the entire database.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Learning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r>
              <a:rPr lang="en-US" sz="2800" dirty="0" smtClean="0"/>
              <a:t>Extend Halpern/Bacchus random selection semantics to statistical concepts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new random selection likelihood function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tractable parameter and structure learning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also be used to learn Markov Logic Networks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relational Bayesian network classification formula</a:t>
            </a:r>
          </a:p>
          <a:p>
            <a:pPr lvl="1"/>
            <a:r>
              <a:rPr lang="en-US" dirty="0" smtClean="0"/>
              <a:t>log-linear model whose predictors are the proportions of Bayesian network features.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approach to relational anomaly detection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compare probability distribution of potential outlier with distribution for reference class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individual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" y="2006891"/>
            <a:ext cx="850900" cy="1244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16231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3293975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2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5" y="4551652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448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40055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3607741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3846798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469" y="1299005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12688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140055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7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Relational Outlier Detection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86" y="1132070"/>
            <a:ext cx="8110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+mn-lt"/>
              </a:rPr>
              <a:t>Model-based</a:t>
            </a:r>
            <a:r>
              <a:rPr lang="en-US" sz="2800" dirty="0">
                <a:latin typeface="+mn-lt"/>
              </a:rPr>
              <a:t>: Leverage result of Bayesian network </a:t>
            </a:r>
            <a:r>
              <a:rPr lang="en-US" sz="2800" dirty="0" smtClean="0">
                <a:latin typeface="+mn-lt"/>
              </a:rPr>
              <a:t>learning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+mn-lt"/>
              </a:rPr>
              <a:t>Feature generation based on BN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+mn-lt"/>
              </a:rPr>
              <a:t>Define </a:t>
            </a:r>
            <a:r>
              <a:rPr lang="en-US" sz="2800" i="1" dirty="0" smtClean="0">
                <a:latin typeface="+mn-lt"/>
              </a:rPr>
              <a:t>outlierness</a:t>
            </a:r>
            <a:r>
              <a:rPr lang="en-US" sz="2800" dirty="0" smtClean="0">
                <a:latin typeface="+mn-lt"/>
              </a:rPr>
              <a:t> metric using BN model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pic>
        <p:nvPicPr>
          <p:cNvPr id="17" name="Picture 16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3628442"/>
            <a:ext cx="909071" cy="971542"/>
          </a:xfrm>
          <a:prstGeom prst="rect">
            <a:avLst/>
          </a:prstGeom>
        </p:spPr>
      </p:pic>
      <p:pic>
        <p:nvPicPr>
          <p:cNvPr id="19" name="Picture 1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3817704"/>
            <a:ext cx="519986" cy="5930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6619" y="3154401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85" y="3126283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621" y="5354115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264234" y="4661287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19920" y="4410723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0" y="37884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Feature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  <a:br>
              <a:rPr lang="en-US" dirty="0"/>
            </a:br>
            <a:r>
              <a:rPr lang="en-US" dirty="0" smtClean="0"/>
              <a:t>Cite oddball system.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249232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619" y="1829025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586" y="4900979"/>
            <a:ext cx="768559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Propositionalization</a:t>
            </a:r>
            <a:r>
              <a:rPr lang="en-US" sz="2400" dirty="0" smtClean="0">
                <a:latin typeface="+mn-lt"/>
              </a:rPr>
              <a:t>/Relation Elimination: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Feature vectors summarize the individual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leverage outlier detection for </a:t>
            </a:r>
            <a:r>
              <a:rPr lang="en-US" sz="2400" dirty="0" err="1" smtClean="0">
                <a:latin typeface="+mn-lt"/>
              </a:rPr>
              <a:t>i.i.d</a:t>
            </a:r>
            <a:r>
              <a:rPr lang="en-US" sz="2400" dirty="0" smtClean="0">
                <a:latin typeface="+mn-lt"/>
              </a:rPr>
              <a:t>. feature matrix data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85" y="1800907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621" y="4028739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93040" y="4035041"/>
            <a:ext cx="3514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Feature Vector</a:t>
            </a:r>
          </a:p>
        </p:txBody>
      </p:sp>
      <p:cxnSp>
        <p:nvCxnSpPr>
          <p:cNvPr id="8" name="Straight Arrow Connector 7"/>
          <p:cNvCxnSpPr>
            <a:stCxn id="17" idx="3"/>
            <a:endCxn id="22" idx="1"/>
          </p:cNvCxnSpPr>
          <p:nvPr/>
        </p:nvCxnSpPr>
        <p:spPr>
          <a:xfrm>
            <a:off x="3875865" y="4259572"/>
            <a:ext cx="1117175" cy="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19920" y="3085347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9" y="245670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02825" y="2097910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8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64447"/>
              </p:ext>
            </p:extLst>
          </p:nvPr>
        </p:nvGraphicFramePr>
        <p:xfrm>
          <a:off x="683086" y="1611538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91188" y="1611538"/>
            <a:ext cx="301217" cy="2135813"/>
            <a:chOff x="914340" y="2558265"/>
            <a:chExt cx="301217" cy="2135813"/>
          </a:xfrm>
        </p:grpSpPr>
        <p:pic>
          <p:nvPicPr>
            <p:cNvPr id="6" name="Picture 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7" name="Picture 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8" name="Picture 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9" name="Picture 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9454" y="4079716"/>
            <a:ext cx="79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Each feature corresponds to a family configuration in the Bayesian network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Similar to feature matrix for classification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For step-by-step construction, see supplementary slides on website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11261</TotalTime>
  <Words>2399</Words>
  <Application>Microsoft Macintosh PowerPoint</Application>
  <PresentationFormat>On-screen Show (4:3)</PresentationFormat>
  <Paragraphs>547</Paragraphs>
  <Slides>32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BasicPresentation</vt:lpstr>
      <vt:lpstr>Equation</vt:lpstr>
      <vt:lpstr>Anomaly Detection</vt:lpstr>
      <vt:lpstr>Profile-Based Outlier Detection for Relational Data</vt:lpstr>
      <vt:lpstr>Example: population data</vt:lpstr>
      <vt:lpstr>Example: individual data</vt:lpstr>
      <vt:lpstr>Model-Based Relational Outlier Detection</vt:lpstr>
      <vt:lpstr>Model-Based Feature Generation</vt:lpstr>
      <vt:lpstr>Model-Based Outlier Detection for Relational Data</vt:lpstr>
      <vt:lpstr>Example: Class Bayesian Network</vt:lpstr>
      <vt:lpstr>Example: Feature Matrix</vt:lpstr>
      <vt:lpstr>Feature Generation/Propositionalization for Outlier Detection</vt:lpstr>
      <vt:lpstr>Relational Outlierness Metrics</vt:lpstr>
      <vt:lpstr>Global Outlier Detection</vt:lpstr>
      <vt:lpstr>Global Outlier Detection for Relational Data</vt:lpstr>
      <vt:lpstr>Model-Based Outlier Detection for Relational Data</vt:lpstr>
      <vt:lpstr>Example: class and individual Bayesian network parameters</vt:lpstr>
      <vt:lpstr>Outlierness Metric =  Kulback-Leibler Divergence</vt:lpstr>
      <vt:lpstr>Brad Pitt Example</vt:lpstr>
      <vt:lpstr>Mutual Information Decomposition</vt:lpstr>
      <vt:lpstr>ELD = Expected Log-Distance</vt:lpstr>
      <vt:lpstr>Two Types of Outliers</vt:lpstr>
      <vt:lpstr>Feature Vector View</vt:lpstr>
      <vt:lpstr>Model-Based Outlier Detection for I.I.D. data</vt:lpstr>
      <vt:lpstr>Methods Compared</vt:lpstr>
      <vt:lpstr>Evaluation Metrics</vt:lpstr>
      <vt:lpstr>Synthetic Datasets</vt:lpstr>
      <vt:lpstr>Synthetic Data Results</vt:lpstr>
      <vt:lpstr>1D Scatter-Plots</vt:lpstr>
      <vt:lpstr>Case Study: Strikers and Movies</vt:lpstr>
      <vt:lpstr>Mutual Information Example</vt:lpstr>
      <vt:lpstr>Conclusion</vt:lpstr>
      <vt:lpstr>Tutorial Conclusion: First-Order Bayesian Networks</vt:lpstr>
      <vt:lpstr>Conclusion: Learning First-Order Bayesian Networks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186</cp:revision>
  <dcterms:created xsi:type="dcterms:W3CDTF">2011-12-30T19:23:42Z</dcterms:created>
  <dcterms:modified xsi:type="dcterms:W3CDTF">2016-09-15T17:53:18Z</dcterms:modified>
</cp:coreProperties>
</file>