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3" r:id="rId2"/>
    <p:sldId id="273" r:id="rId3"/>
    <p:sldId id="287" r:id="rId4"/>
    <p:sldId id="274" r:id="rId5"/>
    <p:sldId id="295" r:id="rId6"/>
    <p:sldId id="297" r:id="rId7"/>
    <p:sldId id="298" r:id="rId8"/>
    <p:sldId id="296" r:id="rId9"/>
    <p:sldId id="289" r:id="rId10"/>
    <p:sldId id="283" r:id="rId11"/>
    <p:sldId id="290" r:id="rId12"/>
    <p:sldId id="284" r:id="rId13"/>
    <p:sldId id="294" r:id="rId14"/>
    <p:sldId id="285" r:id="rId15"/>
    <p:sldId id="276" r:id="rId16"/>
    <p:sldId id="278" r:id="rId17"/>
    <p:sldId id="291" r:id="rId18"/>
    <p:sldId id="292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ructure Learning" id="{1035C47A-BA5F-9440-8C18-A851730FA9E1}">
          <p14:sldIdLst>
            <p14:sldId id="293"/>
            <p14:sldId id="273"/>
          </p14:sldIdLst>
        </p14:section>
        <p14:section name="Upgrading  Learners" id="{4826D6BD-769A-CA4B-A8E0-F5BB8904D4B2}">
          <p14:sldIdLst>
            <p14:sldId id="287"/>
            <p14:sldId id="274"/>
            <p14:sldId id="295"/>
            <p14:sldId id="297"/>
            <p14:sldId id="298"/>
          </p14:sldIdLst>
        </p14:section>
        <p14:section name="Structure Learning Demo" id="{9E4E7051-A2EB-3541-80D0-452E4CA8A486}">
          <p14:sldIdLst>
            <p14:sldId id="296"/>
            <p14:sldId id="289"/>
            <p14:sldId id="283"/>
            <p14:sldId id="290"/>
            <p14:sldId id="284"/>
            <p14:sldId id="294"/>
            <p14:sldId id="285"/>
            <p14:sldId id="276"/>
            <p14:sldId id="278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4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system running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9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good at finding long relationship chains.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= 540 x 17 = 2.5 hrs.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RDN-Boost stays within the original target table. LAJ</a:t>
            </a:r>
            <a:r>
              <a:rPr lang="en-US" baseline="0" dirty="0" smtClean="0"/>
              <a:t> finds predictive features that are 2 links away.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ugrading</a:t>
            </a:r>
            <a:r>
              <a:rPr lang="en-US" dirty="0" smtClean="0"/>
              <a:t> </a:t>
            </a:r>
            <a:r>
              <a:rPr lang="en-US" dirty="0"/>
              <a:t>objective function</a:t>
            </a:r>
            <a:r>
              <a:rPr lang="en-US" baseline="0" dirty="0"/>
              <a:t> is discussed in </a:t>
            </a:r>
            <a:r>
              <a:rPr lang="en-US" baseline="0" dirty="0" err="1"/>
              <a:t>starai</a:t>
            </a:r>
            <a:r>
              <a:rPr lang="en-US" baseline="0" dirty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8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Theoretical</a:t>
            </a:r>
            <a:r>
              <a:rPr lang="en-US" baseline="0" dirty="0" smtClean="0"/>
              <a:t> result: </a:t>
            </a:r>
            <a:r>
              <a:rPr lang="en-US" dirty="0" smtClean="0"/>
              <a:t>Preserves mode</a:t>
            </a:r>
            <a:r>
              <a:rPr lang="en-US" baseline="0" dirty="0" smtClean="0"/>
              <a:t>l search</a:t>
            </a:r>
            <a:r>
              <a:rPr lang="en-US" dirty="0" smtClean="0"/>
              <a:t> complexity</a:t>
            </a:r>
            <a:r>
              <a:rPr lang="en-US" baseline="0" dirty="0" smtClean="0"/>
              <a:t> at each level.</a:t>
            </a:r>
          </a:p>
          <a:p>
            <a:r>
              <a:rPr lang="en-US" baseline="0" dirty="0" smtClean="0"/>
              <a:t>A relationship chain with all true relationships is also known as a </a:t>
            </a:r>
            <a:r>
              <a:rPr lang="en-US" b="1" baseline="0" dirty="0" smtClean="0"/>
              <a:t>metapath</a:t>
            </a:r>
            <a:r>
              <a:rPr lang="en-US" baseline="0" dirty="0" smtClean="0"/>
              <a:t> </a:t>
            </a:r>
            <a:r>
              <a:rPr lang="en-US" dirty="0" smtClean="0"/>
              <a:t>Sun, Y. &amp; Han, J. (2012), </a:t>
            </a:r>
            <a:r>
              <a:rPr lang="en-US" i="1" dirty="0" smtClean="0"/>
              <a:t>Mining Heterogeneous Information Networks: Principles and Methodologies, Vol. 3, Morgan &amp; Claypool Publishers.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running code for BB jar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count(*) as count, Action, Drama, Horror FROM IMDB_1R.Movie group by Action, Drama, Horror;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how we can get the </a:t>
            </a:r>
            <a:r>
              <a:rPr lang="en-US" smtClean="0"/>
              <a:t>false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2017-02-05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778" y="2924563"/>
            <a:ext cx="224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lattice search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78550" y="3211418"/>
            <a:ext cx="670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4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Movies</a:t>
            </a:r>
            <a:endParaRPr lang="en-US" dirty="0"/>
          </a:p>
        </p:txBody>
      </p:sp>
      <p:pic>
        <p:nvPicPr>
          <p:cNvPr id="7" name="Content Placeholder 6" descr="bn-movie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7" r="-7817"/>
          <a:stretch>
            <a:fillRect/>
          </a:stretch>
        </p:blipFill>
        <p:spPr>
          <a:xfrm>
            <a:off x="914400" y="1447800"/>
            <a:ext cx="5000171" cy="29412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62642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for IID data to Movies contingency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9246" y="1716187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647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150"/>
            <a:ext cx="7772400" cy="1143000"/>
          </a:xfrm>
        </p:spPr>
        <p:txBody>
          <a:bodyPr/>
          <a:lstStyle/>
          <a:p>
            <a:r>
              <a:rPr lang="en-US"/>
              <a:t>Contingency Table for Users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7917024"/>
              </p:ext>
            </p:extLst>
          </p:nvPr>
        </p:nvGraphicFramePr>
        <p:xfrm>
          <a:off x="3437554" y="1417638"/>
          <a:ext cx="23975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5"/>
                <a:gridCol w="880787"/>
                <a:gridCol w="46885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COUNT(*)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84" y="1705242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</a:t>
            </a:r>
            <a:endParaRPr lang="en-US" dirty="0"/>
          </a:p>
        </p:txBody>
      </p:sp>
      <p:pic>
        <p:nvPicPr>
          <p:cNvPr id="7" name="Content Placeholder 6" descr="bn-user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70" b="-33370"/>
          <a:stretch>
            <a:fillRect/>
          </a:stretch>
        </p:blipFill>
        <p:spPr>
          <a:xfrm>
            <a:off x="914400" y="1447800"/>
            <a:ext cx="5807529" cy="34161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240494"/>
            <a:ext cx="750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Users table</a:t>
            </a:r>
          </a:p>
        </p:txBody>
      </p:sp>
      <p:pic>
        <p:nvPicPr>
          <p:cNvPr id="6" name="Picture 5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94" y="1814730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8" y="165148"/>
            <a:ext cx="8402162" cy="798336"/>
          </a:xfrm>
        </p:spPr>
        <p:txBody>
          <a:bodyPr/>
          <a:lstStyle/>
          <a:p>
            <a:r>
              <a:rPr lang="en-US" dirty="0"/>
              <a:t>Contingency Table for </a:t>
            </a:r>
            <a:r>
              <a:rPr lang="en-US" dirty="0" smtClean="0"/>
              <a:t>Users +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84913487"/>
              </p:ext>
            </p:extLst>
          </p:nvPr>
        </p:nvGraphicFramePr>
        <p:xfrm>
          <a:off x="914399" y="1305466"/>
          <a:ext cx="7772401" cy="451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20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HasRated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4552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32309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40723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74726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154580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415133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289312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788983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175924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440563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186251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595" y="5987534"/>
            <a:ext cx="730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full CT table </a:t>
            </a:r>
            <a:r>
              <a:rPr lang="en-US" dirty="0" smtClean="0">
                <a:latin typeface="+mn-lt"/>
              </a:rPr>
              <a:t>contains </a:t>
            </a:r>
            <a:r>
              <a:rPr lang="en-US" dirty="0">
                <a:latin typeface="+mn-lt"/>
              </a:rPr>
              <a:t>42 rows</a:t>
            </a:r>
          </a:p>
        </p:txBody>
      </p:sp>
      <p:pic>
        <p:nvPicPr>
          <p:cNvPr id="7" name="Picture 6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48" y="879338"/>
            <a:ext cx="387271" cy="387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5763" y="87657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9" name="Picture 8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29" y="879135"/>
            <a:ext cx="387271" cy="3872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37820" y="868389"/>
            <a:ext cx="44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29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 + Movies</a:t>
            </a:r>
            <a:endParaRPr lang="en-US" dirty="0"/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r="1192"/>
          <a:stretch>
            <a:fillRect/>
          </a:stretch>
        </p:blipFill>
        <p:spPr>
          <a:xfrm>
            <a:off x="914400" y="1121113"/>
            <a:ext cx="7122886" cy="42200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025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join of Users, Movie, Ratings tables</a:t>
            </a:r>
          </a:p>
        </p:txBody>
      </p:sp>
      <p:pic>
        <p:nvPicPr>
          <p:cNvPr id="7" name="Picture 6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1935718"/>
            <a:ext cx="387271" cy="387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9227" y="1935718"/>
            <a:ext cx="44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6634" y="427818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10" name="Picture 9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79" y="3467656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Structure Learning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48734"/>
              </p:ext>
            </p:extLst>
          </p:nvPr>
        </p:nvGraphicFramePr>
        <p:xfrm>
          <a:off x="173294" y="1592163"/>
          <a:ext cx="8796909" cy="306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81"/>
                <a:gridCol w="1511542"/>
                <a:gridCol w="1103964"/>
                <a:gridCol w="1474629"/>
                <a:gridCol w="1488010"/>
                <a:gridCol w="1378283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Dataset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# Predicates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# tuples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RDN_Boost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MLN_Boost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Lattice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UW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15±</a:t>
                      </a:r>
                      <a:r>
                        <a:rPr lang="en-US" sz="2200" u="none" strike="noStrike" dirty="0" smtClean="0">
                          <a:effectLst/>
                        </a:rPr>
                        <a:t>0.3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19±</a:t>
                      </a:r>
                      <a:r>
                        <a:rPr lang="en-US" sz="2200" u="none" strike="noStrike" dirty="0" smtClean="0">
                          <a:effectLst/>
                        </a:rPr>
                        <a:t>0.7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Mondial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870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27±</a:t>
                      </a:r>
                      <a:r>
                        <a:rPr lang="en-US" sz="2200" u="none" strike="noStrike" dirty="0" smtClean="0">
                          <a:effectLst/>
                        </a:rPr>
                        <a:t>0.9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42±</a:t>
                      </a:r>
                      <a:r>
                        <a:rPr lang="en-US" sz="2200" u="none" strike="noStrike" dirty="0" smtClean="0">
                          <a:effectLst/>
                        </a:rPr>
                        <a:t>1.0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102±</a:t>
                      </a:r>
                      <a:r>
                        <a:rPr lang="en-US" sz="2200" u="none" strike="noStrike" dirty="0" smtClean="0">
                          <a:effectLst/>
                        </a:rPr>
                        <a:t>6.9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Hepatitis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11,316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251±</a:t>
                      </a:r>
                      <a:r>
                        <a:rPr lang="en-US" sz="2200" u="none" strike="noStrike" dirty="0" smtClean="0">
                          <a:effectLst/>
                        </a:rPr>
                        <a:t>5.3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230±</a:t>
                      </a:r>
                      <a:r>
                        <a:rPr lang="en-US" sz="2200" u="none" strike="noStrike" dirty="0" smtClean="0">
                          <a:effectLst/>
                        </a:rPr>
                        <a:t>2.0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286±</a:t>
                      </a:r>
                      <a:r>
                        <a:rPr lang="en-US" sz="2200" u="none" strike="noStrike" dirty="0" smtClean="0">
                          <a:effectLst/>
                        </a:rPr>
                        <a:t>2.9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Mutagenesis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24,326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118±</a:t>
                      </a:r>
                      <a:r>
                        <a:rPr lang="en-US" sz="2200" u="none" strike="noStrike" dirty="0" smtClean="0">
                          <a:effectLst/>
                        </a:rPr>
                        <a:t>6.3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49±</a:t>
                      </a:r>
                      <a:r>
                        <a:rPr lang="en-US" sz="2200" u="none" strike="noStrike" dirty="0" smtClean="0">
                          <a:effectLst/>
                        </a:rPr>
                        <a:t>1.3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(0.1M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83,402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44±</a:t>
                      </a:r>
                      <a:r>
                        <a:rPr lang="en-US" sz="2200" u="none" strike="noStrike" dirty="0" smtClean="0">
                          <a:effectLst/>
                        </a:rPr>
                        <a:t>4.5 min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31±</a:t>
                      </a:r>
                      <a:r>
                        <a:rPr lang="en-US" sz="2200" u="none" strike="noStrike" dirty="0" smtClean="0">
                          <a:effectLst/>
                        </a:rPr>
                        <a:t>1.87 min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1,010,051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 smtClean="0">
                          <a:effectLst/>
                        </a:rPr>
                        <a:t>10±0.1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(1.5M)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1,538,400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549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410" y="5020025"/>
            <a:ext cx="711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 for cross-validation.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seconds/predicate or function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26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53" y="274638"/>
            <a:ext cx="8031747" cy="1143000"/>
          </a:xfrm>
        </p:spPr>
        <p:txBody>
          <a:bodyPr/>
          <a:lstStyle/>
          <a:p>
            <a:r>
              <a:rPr lang="en-US" dirty="0" smtClean="0"/>
              <a:t>Learned Structure Example IMDB_3R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14261"/>
              </p:ext>
            </p:extLst>
          </p:nvPr>
        </p:nvGraphicFramePr>
        <p:xfrm>
          <a:off x="304800" y="304038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24"/>
                <a:gridCol w="1091169"/>
                <a:gridCol w="2618807"/>
              </a:tblGrid>
              <a:tr h="2661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Markov Blanket</a:t>
                      </a:r>
                      <a:endParaRPr lang="en-US" sz="1600" dirty="0"/>
                    </a:p>
                  </a:txBody>
                  <a:tcPr/>
                </a:tc>
              </a:tr>
              <a:tr h="45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Occupation(U),</a:t>
                      </a:r>
                    </a:p>
                    <a:p>
                      <a:r>
                        <a:rPr lang="en-US" sz="1600" dirty="0" smtClean="0"/>
                        <a:t>Age(U)</a:t>
                      </a:r>
                      <a:endParaRPr lang="en-US" sz="1600" dirty="0"/>
                    </a:p>
                  </a:txBody>
                  <a:tcPr/>
                </a:tc>
              </a:tr>
              <a:tr h="104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Learn-and-Join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Occupation(U),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Rating(U,M), </a:t>
                      </a:r>
                      <a:r>
                        <a:rPr lang="en-US" sz="1600" b="1" baseline="0" dirty="0" err="1" smtClean="0"/>
                        <a:t>RunningTime</a:t>
                      </a:r>
                      <a:r>
                        <a:rPr lang="en-US" sz="1600" b="1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CastMember</a:t>
                      </a:r>
                      <a:r>
                        <a:rPr lang="en-US" sz="1600" b="1" baseline="0" dirty="0" smtClean="0"/>
                        <a:t>(M,X),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AGender</a:t>
                      </a:r>
                      <a:r>
                        <a:rPr lang="en-US" sz="1600" b="1" baseline="0" dirty="0" smtClean="0"/>
                        <a:t>(X)</a:t>
                      </a:r>
                      <a:endParaRPr 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30828"/>
              </p:ext>
            </p:extLst>
          </p:nvPr>
        </p:nvGraphicFramePr>
        <p:xfrm>
          <a:off x="827881" y="1524000"/>
          <a:ext cx="382031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7419"/>
                <a:gridCol w="1346200"/>
                <a:gridCol w="596900"/>
                <a:gridCol w="93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Occupation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59872"/>
              </p:ext>
            </p:extLst>
          </p:nvPr>
        </p:nvGraphicFramePr>
        <p:xfrm>
          <a:off x="5740400" y="1524000"/>
          <a:ext cx="3048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300"/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4966"/>
              </p:ext>
            </p:extLst>
          </p:nvPr>
        </p:nvGraphicFramePr>
        <p:xfrm>
          <a:off x="5740400" y="2679700"/>
          <a:ext cx="20447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73694"/>
              </p:ext>
            </p:extLst>
          </p:nvPr>
        </p:nvGraphicFramePr>
        <p:xfrm>
          <a:off x="5740400" y="3848100"/>
          <a:ext cx="22098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 smtClean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5857"/>
              </p:ext>
            </p:extLst>
          </p:nvPr>
        </p:nvGraphicFramePr>
        <p:xfrm>
          <a:off x="5740400" y="5041900"/>
          <a:ext cx="28575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4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AGender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6426200" y="2265680"/>
            <a:ext cx="838200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6200" y="3421380"/>
            <a:ext cx="952500" cy="3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1900" y="4589780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75200" y="1894840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2500" y="251356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RDN-Boost</a:t>
            </a:r>
            <a:endParaRPr lang="en-US" dirty="0">
              <a:latin typeface="+mn-lt"/>
            </a:endParaRPr>
          </a:p>
        </p:txBody>
      </p:sp>
      <p:pic>
        <p:nvPicPr>
          <p:cNvPr id="34" name="Picture 33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30" y="5043686"/>
            <a:ext cx="717670" cy="778748"/>
          </a:xfrm>
          <a:prstGeom prst="rect">
            <a:avLst/>
          </a:prstGeom>
        </p:spPr>
      </p:pic>
      <p:pic>
        <p:nvPicPr>
          <p:cNvPr id="35" name="Picture 34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506856"/>
            <a:ext cx="715962" cy="7159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50200" y="274724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70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Statistical Consistency</a:t>
            </a:r>
            <a:r>
              <a:rPr lang="en-US" sz="2800" dirty="0"/>
              <a:t>: As the amount of available data increases, the graphical model learner converges to a graphical structure that is correct for the data generating mechanism.</a:t>
            </a:r>
          </a:p>
          <a:p>
            <a:r>
              <a:rPr lang="en-US" sz="2800" b="1" dirty="0"/>
              <a:t>Theorem </a:t>
            </a:r>
            <a:r>
              <a:rPr lang="en-US" sz="2800" dirty="0"/>
              <a:t>If a Bayesian network structure learner is consistent for IID data, then upgrading the learner with the learn-and-join </a:t>
            </a:r>
            <a:r>
              <a:rPr lang="en-US" sz="2800" dirty="0" smtClean="0"/>
              <a:t>algorithm </a:t>
            </a:r>
            <a:r>
              <a:rPr lang="en-US" sz="2800" dirty="0"/>
              <a:t>is consistent for relational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695" y="6172200"/>
            <a:ext cx="710500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 and </a:t>
            </a:r>
            <a:r>
              <a:rPr lang="en-US" dirty="0" err="1" smtClean="0"/>
              <a:t>Gholami</a:t>
            </a:r>
            <a:r>
              <a:rPr lang="en-US" dirty="0" smtClean="0"/>
              <a:t>, S.(2016)  “Consistent Model Selection Scores for Multi-Relational Data”. </a:t>
            </a:r>
            <a:br>
              <a:rPr lang="en-US" dirty="0" smtClean="0"/>
            </a:br>
            <a:r>
              <a:rPr lang="en-US" i="1" dirty="0" err="1" smtClean="0"/>
              <a:t>StarAI</a:t>
            </a:r>
            <a:r>
              <a:rPr lang="en-US" i="1" dirty="0" smtClean="0"/>
              <a:t> </a:t>
            </a:r>
            <a:r>
              <a:rPr lang="en-US" i="1" dirty="0" err="1" smtClean="0"/>
              <a:t>Workshop@IJCAI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04771"/>
          </a:xfrm>
        </p:spPr>
        <p:txBody>
          <a:bodyPr/>
          <a:lstStyle/>
          <a:p>
            <a:r>
              <a:rPr lang="en-US" sz="2800" dirty="0"/>
              <a:t>Structure Learning: Structure search using the </a:t>
            </a:r>
            <a:r>
              <a:rPr lang="en-US" sz="2800" i="1" dirty="0"/>
              <a:t>lattice of relationship chains</a:t>
            </a:r>
          </a:p>
          <a:p>
            <a:r>
              <a:rPr lang="en-US" sz="2800" dirty="0"/>
              <a:t>Apply iid Bayes net learner to each point in the lattice</a:t>
            </a:r>
          </a:p>
          <a:p>
            <a:r>
              <a:rPr lang="en-US" sz="2800" dirty="0"/>
              <a:t>Propagate correlations from lower levels to higher levels, dynamic programming style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fast structure learning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complex correlations along long relationship chains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Lattice </a:t>
            </a:r>
            <a:r>
              <a:rPr lang="en-US" dirty="0"/>
              <a:t>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5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IID Bayesian Network Learners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Learn and Join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29819"/>
          </a:xfrm>
        </p:spPr>
        <p:txBody>
          <a:bodyPr/>
          <a:lstStyle/>
          <a:p>
            <a:r>
              <a:rPr lang="en-US" dirty="0" smtClean="0"/>
              <a:t>Learning a Bayesian Multi-Net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948495"/>
            <a:ext cx="7772400" cy="4572000"/>
          </a:xfrm>
        </p:spPr>
        <p:txBody>
          <a:bodyPr/>
          <a:lstStyle/>
          <a:p>
            <a:pPr indent="-201600">
              <a:spcBef>
                <a:spcPts val="0"/>
              </a:spcBef>
            </a:pPr>
            <a:r>
              <a:rPr lang="en-US" sz="2800" dirty="0" smtClean="0"/>
              <a:t>Learn a Bayesian network for </a:t>
            </a:r>
            <a:r>
              <a:rPr lang="en-US" sz="2800" b="1" dirty="0" smtClean="0"/>
              <a:t>each</a:t>
            </a:r>
            <a:r>
              <a:rPr lang="en-US" sz="2800" dirty="0" smtClean="0"/>
              <a:t> relationship chain using a single-table Bayesian network learner</a:t>
            </a:r>
          </a:p>
          <a:p>
            <a:pPr indent="-201600">
              <a:spcBef>
                <a:spcPts val="0"/>
              </a:spcBef>
            </a:pPr>
            <a:r>
              <a:rPr lang="en-US" sz="2800" dirty="0" smtClean="0"/>
              <a:t>Nodes and edges are propagated from shorter chains to smaller chains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770" y="6229074"/>
            <a:ext cx="8225029" cy="457200"/>
          </a:xfrm>
        </p:spPr>
        <p:txBody>
          <a:bodyPr/>
          <a:lstStyle/>
          <a:p>
            <a:r>
              <a:rPr lang="en-US" dirty="0" err="1"/>
              <a:t>Khosravi</a:t>
            </a:r>
            <a:r>
              <a:rPr lang="en-US" dirty="0"/>
              <a:t>, H.; Schulte, O.; Man, T.; </a:t>
            </a:r>
            <a:r>
              <a:rPr lang="en-US" dirty="0" err="1"/>
              <a:t>Xu</a:t>
            </a:r>
            <a:r>
              <a:rPr lang="en-US" dirty="0"/>
              <a:t>, X. &amp; </a:t>
            </a:r>
            <a:r>
              <a:rPr lang="en-US" dirty="0" err="1"/>
              <a:t>Bina</a:t>
            </a:r>
            <a:r>
              <a:rPr lang="en-US" dirty="0"/>
              <a:t>, B. (2010), Structure Learning for Markov Logic Networks with Many Descriptive Attributes, </a:t>
            </a:r>
            <a:r>
              <a:rPr lang="en-US" i="1" dirty="0"/>
              <a:t>in 'AAAI', pp. 487-493. </a:t>
            </a:r>
          </a:p>
          <a:p>
            <a:r>
              <a:rPr lang="en-US" dirty="0"/>
              <a:t>Friedman, N.; </a:t>
            </a:r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Pfeffer</a:t>
            </a:r>
            <a:r>
              <a:rPr lang="en-US" dirty="0"/>
              <a:t>, A. (1999), Learning probabilistic relational models, </a:t>
            </a:r>
            <a:r>
              <a:rPr lang="en-US" i="1" dirty="0"/>
              <a:t>in 'IJCAI', pp. 1300--1309.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52957" y="4939433"/>
            <a:ext cx="1190625" cy="646331"/>
            <a:chOff x="1209675" y="3157667"/>
            <a:chExt cx="1190625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Actors A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06661" y="4939433"/>
            <a:ext cx="1206500" cy="646331"/>
            <a:chOff x="3543300" y="3157667"/>
            <a:chExt cx="1206500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35941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Movies M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543300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2375" y="4939433"/>
            <a:ext cx="1010429" cy="646331"/>
            <a:chOff x="5765800" y="3157667"/>
            <a:chExt cx="1358900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5816600" y="3233868"/>
              <a:ext cx="13081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Users U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765800" y="3157667"/>
              <a:ext cx="13589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09935" y="3707507"/>
            <a:ext cx="1799828" cy="646331"/>
            <a:chOff x="2336800" y="1587499"/>
            <a:chExt cx="1799828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2387600" y="1663700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ActsIn</a:t>
              </a:r>
              <a:r>
                <a:rPr lang="en-US" dirty="0" smtClean="0"/>
                <a:t>(A,M)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336800" y="1587499"/>
              <a:ext cx="16383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96799" y="3783708"/>
            <a:ext cx="1799828" cy="646331"/>
            <a:chOff x="2336800" y="1587499"/>
            <a:chExt cx="1799828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2387600" y="1663700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HasRated(U,M)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336800" y="1587499"/>
              <a:ext cx="16383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40684" y="2309688"/>
            <a:ext cx="1750814" cy="937569"/>
            <a:chOff x="4470400" y="2603499"/>
            <a:chExt cx="1750814" cy="937569"/>
          </a:xfrm>
        </p:grpSpPr>
        <p:sp>
          <p:nvSpPr>
            <p:cNvPr id="20" name="TextBox 19"/>
            <p:cNvSpPr txBox="1"/>
            <p:nvPr/>
          </p:nvSpPr>
          <p:spPr>
            <a:xfrm>
              <a:off x="4472186" y="2730501"/>
              <a:ext cx="1749028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ActsIn(A,M), HasRated(U,M)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470400" y="2603499"/>
              <a:ext cx="1638300" cy="93756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31" idx="0"/>
            <a:endCxn id="25" idx="4"/>
          </p:cNvCxnSpPr>
          <p:nvPr/>
        </p:nvCxnSpPr>
        <p:spPr>
          <a:xfrm flipV="1">
            <a:off x="2730807" y="4353838"/>
            <a:ext cx="798278" cy="585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9" idx="0"/>
            <a:endCxn id="23" idx="4"/>
          </p:cNvCxnSpPr>
          <p:nvPr/>
        </p:nvCxnSpPr>
        <p:spPr>
          <a:xfrm flipV="1">
            <a:off x="4484511" y="4430039"/>
            <a:ext cx="1431438" cy="50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7" idx="0"/>
            <a:endCxn id="23" idx="4"/>
          </p:cNvCxnSpPr>
          <p:nvPr/>
        </p:nvCxnSpPr>
        <p:spPr>
          <a:xfrm flipH="1" flipV="1">
            <a:off x="5915949" y="4430039"/>
            <a:ext cx="681641" cy="50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590536" y="4353838"/>
            <a:ext cx="838463" cy="585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0"/>
            <a:endCxn id="21" idx="4"/>
          </p:cNvCxnSpPr>
          <p:nvPr/>
        </p:nvCxnSpPr>
        <p:spPr>
          <a:xfrm flipV="1">
            <a:off x="3529085" y="3247257"/>
            <a:ext cx="1030749" cy="460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3" idx="0"/>
          </p:cNvCxnSpPr>
          <p:nvPr/>
        </p:nvCxnSpPr>
        <p:spPr>
          <a:xfrm flipH="1" flipV="1">
            <a:off x="4509763" y="3265435"/>
            <a:ext cx="1406186" cy="518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96627" y="3015009"/>
            <a:ext cx="1992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Lattice of Relationship</a:t>
            </a:r>
          </a:p>
          <a:p>
            <a:r>
              <a:rPr lang="en-US" sz="2800" dirty="0" smtClean="0">
                <a:latin typeface="+mn-lt"/>
              </a:rPr>
              <a:t>Chains</a:t>
            </a:r>
            <a:endParaRPr lang="en-US" sz="2800" dirty="0">
              <a:latin typeface="+mn-lt"/>
            </a:endParaRPr>
          </a:p>
        </p:txBody>
      </p:sp>
      <p:pic>
        <p:nvPicPr>
          <p:cNvPr id="32" name="Picture 31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87" y="4978417"/>
            <a:ext cx="499562" cy="542078"/>
          </a:xfrm>
          <a:prstGeom prst="rect">
            <a:avLst/>
          </a:prstGeom>
        </p:spPr>
      </p:pic>
      <p:pic>
        <p:nvPicPr>
          <p:cNvPr id="33" name="Picture 32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77" y="5015634"/>
            <a:ext cx="387271" cy="3872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42287" y="5025558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32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View: Single Template Nodes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43404"/>
          </a:xfrm>
        </p:spPr>
        <p:txBody>
          <a:bodyPr/>
          <a:lstStyle/>
          <a:p>
            <a:r>
              <a:rPr lang="en-US" dirty="0" smtClean="0"/>
              <a:t>Path length =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4117" y="2321127"/>
            <a:ext cx="2058153" cy="2759433"/>
            <a:chOff x="394117" y="2310178"/>
            <a:chExt cx="2058153" cy="2759433"/>
          </a:xfrm>
        </p:grpSpPr>
        <p:grpSp>
          <p:nvGrpSpPr>
            <p:cNvPr id="7" name="Group 6"/>
            <p:cNvGrpSpPr/>
            <p:nvPr/>
          </p:nvGrpSpPr>
          <p:grpSpPr>
            <a:xfrm>
              <a:off x="914400" y="2793485"/>
              <a:ext cx="1190625" cy="646331"/>
              <a:chOff x="1209675" y="3157667"/>
              <a:chExt cx="1190625" cy="64633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Actors A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44438" y="2310178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gender</a:t>
              </a:r>
              <a:endParaRPr lang="en-US" dirty="0">
                <a:latin typeface="+mn-lt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379399" y="3624024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4117" y="4423280"/>
              <a:ext cx="20581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Actor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12774" y="2395794"/>
            <a:ext cx="2058153" cy="2673817"/>
            <a:chOff x="2818646" y="2395794"/>
            <a:chExt cx="2058153" cy="2673817"/>
          </a:xfrm>
        </p:grpSpPr>
        <p:grpSp>
          <p:nvGrpSpPr>
            <p:cNvPr id="11" name="Group 10"/>
            <p:cNvGrpSpPr/>
            <p:nvPr/>
          </p:nvGrpSpPr>
          <p:grpSpPr>
            <a:xfrm>
              <a:off x="3338929" y="2879101"/>
              <a:ext cx="1190625" cy="646331"/>
              <a:chOff x="1209675" y="3157667"/>
              <a:chExt cx="1190625" cy="6463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Movies M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68967" y="2395794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runtime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803928" y="3709640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8646" y="4423280"/>
              <a:ext cx="20581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Movie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07902" y="2310178"/>
            <a:ext cx="2168499" cy="2759433"/>
            <a:chOff x="6107902" y="2310178"/>
            <a:chExt cx="2168499" cy="2759433"/>
          </a:xfrm>
        </p:grpSpPr>
        <p:grpSp>
          <p:nvGrpSpPr>
            <p:cNvPr id="17" name="Group 16"/>
            <p:cNvGrpSpPr/>
            <p:nvPr/>
          </p:nvGrpSpPr>
          <p:grpSpPr>
            <a:xfrm>
              <a:off x="6453029" y="2793485"/>
              <a:ext cx="1190625" cy="646331"/>
              <a:chOff x="1209675" y="3157667"/>
              <a:chExt cx="1190625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Users U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283067" y="2310178"/>
              <a:ext cx="199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occupation, gender</a:t>
              </a:r>
              <a:endParaRPr lang="en-US" dirty="0">
                <a:latin typeface="+mn-lt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6918028" y="3624024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07902" y="4423280"/>
              <a:ext cx="20581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User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26" name="Picture 25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2832057"/>
            <a:ext cx="499562" cy="54207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67125" y="2922810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28" name="Picture 27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84" y="2915820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View: Single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43404"/>
          </a:xfrm>
        </p:spPr>
        <p:txBody>
          <a:bodyPr/>
          <a:lstStyle/>
          <a:p>
            <a:r>
              <a:rPr lang="en-US" dirty="0" smtClean="0"/>
              <a:t>Path length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75142" y="2310178"/>
            <a:ext cx="4318477" cy="2759433"/>
            <a:chOff x="744438" y="2310178"/>
            <a:chExt cx="4318477" cy="2759433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797972"/>
              <a:ext cx="1190625" cy="646331"/>
              <a:chOff x="1209675" y="3157667"/>
              <a:chExt cx="1190625" cy="64633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Actors A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44438" y="2310178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gender</a:t>
              </a:r>
              <a:endParaRPr lang="en-US" dirty="0">
                <a:latin typeface="+mn-lt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2677214" y="3749211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7288" y="4423280"/>
              <a:ext cx="382071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Actor, random Movie, existing link, absent link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601681" y="2797972"/>
              <a:ext cx="1190625" cy="646331"/>
              <a:chOff x="1209675" y="3157667"/>
              <a:chExt cx="1190625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Movies M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431719" y="2330102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runtime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70100" y="3000699"/>
              <a:ext cx="15315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44262" y="2614407"/>
              <a:ext cx="1264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ActsIn(A,M)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070100" y="3243505"/>
              <a:ext cx="15665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2704061" y="3125811"/>
              <a:ext cx="259709" cy="235388"/>
              <a:chOff x="2556610" y="3013753"/>
              <a:chExt cx="391618" cy="36933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025312" y="3379879"/>
              <a:ext cx="153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not ActsIn(A,M)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13614" y="2803141"/>
            <a:ext cx="1190625" cy="646331"/>
            <a:chOff x="1209675" y="3157667"/>
            <a:chExt cx="1190625" cy="646331"/>
          </a:xfrm>
        </p:grpSpPr>
        <p:sp>
          <p:nvSpPr>
            <p:cNvPr id="60" name="TextBox 5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Users U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8272" y="2347767"/>
            <a:ext cx="18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occupation, gender</a:t>
            </a:r>
            <a:endParaRPr lang="en-US" dirty="0">
              <a:latin typeface="+mn-lt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6689147" y="3749211"/>
            <a:ext cx="273691" cy="5145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789221" y="4423280"/>
            <a:ext cx="38207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learn BN for attributes of random User, random Movie, existing link, absent link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935200" y="2803141"/>
            <a:ext cx="1190625" cy="646331"/>
            <a:chOff x="1209675" y="3157667"/>
            <a:chExt cx="1190625" cy="646331"/>
          </a:xfrm>
        </p:grpSpPr>
        <p:sp>
          <p:nvSpPr>
            <p:cNvPr id="58" name="TextBox 57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Movies M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24999" y="2347767"/>
            <a:ext cx="163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country, runtime</a:t>
            </a:r>
            <a:endParaRPr lang="en-US" dirty="0">
              <a:latin typeface="+mn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6082033" y="3000699"/>
            <a:ext cx="1531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37234" y="2614407"/>
            <a:ext cx="15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HasRated(U,M)</a:t>
            </a:r>
            <a:endParaRPr lang="en-US" dirty="0">
              <a:latin typeface="+mn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082033" y="3243505"/>
            <a:ext cx="15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715994" y="3125811"/>
            <a:ext cx="259709" cy="235388"/>
            <a:chOff x="2556610" y="3013753"/>
            <a:chExt cx="391618" cy="369332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6037245" y="3379879"/>
            <a:ext cx="15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not ActsIn(A,M)</a:t>
            </a:r>
            <a:endParaRPr lang="en-US" dirty="0">
              <a:latin typeface="+mn-lt"/>
            </a:endParaRPr>
          </a:p>
        </p:txBody>
      </p:sp>
      <p:pic>
        <p:nvPicPr>
          <p:cNvPr id="62" name="Picture 61" descr="rbrs_00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9" y="3478172"/>
            <a:ext cx="499562" cy="54207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281191" y="355841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98497" y="3558585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65" name="Picture 64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15" y="3686980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View: Two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654524" cy="643404"/>
          </a:xfrm>
        </p:spPr>
        <p:txBody>
          <a:bodyPr/>
          <a:lstStyle/>
          <a:p>
            <a:r>
              <a:rPr lang="en-US" dirty="0" smtClean="0"/>
              <a:t>Path length =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104" y="2797972"/>
            <a:ext cx="1190625" cy="646331"/>
            <a:chOff x="1209675" y="3157667"/>
            <a:chExt cx="1190625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Actors A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142" y="2310178"/>
            <a:ext cx="163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country, gender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32385" y="2797972"/>
            <a:ext cx="1190625" cy="646331"/>
            <a:chOff x="1209675" y="3157667"/>
            <a:chExt cx="1190625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Movies M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62423" y="2330102"/>
            <a:ext cx="163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country, runtime</a:t>
            </a:r>
            <a:endParaRPr lang="en-US" dirty="0">
              <a:latin typeface="+mn-l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00804" y="3000699"/>
            <a:ext cx="1531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4966" y="2614407"/>
            <a:ext cx="1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ActsIn(A,M)</a:t>
            </a:r>
            <a:endParaRPr lang="en-US" dirty="0">
              <a:latin typeface="+mn-l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500804" y="3243505"/>
            <a:ext cx="15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134765" y="3125811"/>
            <a:ext cx="259709" cy="235388"/>
            <a:chOff x="2556610" y="3013753"/>
            <a:chExt cx="39161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56016" y="3379879"/>
            <a:ext cx="15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not ActsIn(A,M)</a:t>
            </a:r>
            <a:endParaRPr lang="en-US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730558" y="2792192"/>
            <a:ext cx="1190625" cy="646331"/>
            <a:chOff x="1209675" y="3157667"/>
            <a:chExt cx="1190625" cy="646331"/>
          </a:xfrm>
        </p:grpSpPr>
        <p:sp>
          <p:nvSpPr>
            <p:cNvPr id="60" name="TextBox 5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Users U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375216" y="2336818"/>
            <a:ext cx="18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occupation, gender</a:t>
            </a:r>
            <a:endParaRPr lang="en-US" dirty="0">
              <a:latin typeface="+mn-lt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432078" y="3935344"/>
            <a:ext cx="273691" cy="5145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75522" y="4609416"/>
            <a:ext cx="61448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learn BN for attributes of random Actor, random Movie, random User, 4 combinations of existing/absent links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198977" y="2989750"/>
            <a:ext cx="1531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54178" y="2603458"/>
            <a:ext cx="15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HasRated(U,M)</a:t>
            </a:r>
            <a:endParaRPr lang="en-US" dirty="0">
              <a:latin typeface="+mn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198977" y="3232556"/>
            <a:ext cx="15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832938" y="3114862"/>
            <a:ext cx="259709" cy="235388"/>
            <a:chOff x="2556610" y="3013753"/>
            <a:chExt cx="391618" cy="369332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154189" y="3368930"/>
            <a:ext cx="15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not ActsIn(A,M)</a:t>
            </a:r>
            <a:endParaRPr lang="en-US" dirty="0">
              <a:latin typeface="+mn-lt"/>
            </a:endParaRPr>
          </a:p>
        </p:txBody>
      </p:sp>
      <p:pic>
        <p:nvPicPr>
          <p:cNvPr id="41" name="Picture 40" descr="728845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18" y="3555575"/>
            <a:ext cx="387271" cy="38727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631931" y="3380391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43" name="Picture 42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9" y="3500070"/>
            <a:ext cx="499562" cy="5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Lattice Search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8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 for Movies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1232942"/>
              </p:ext>
            </p:extLst>
          </p:nvPr>
        </p:nvGraphicFramePr>
        <p:xfrm>
          <a:off x="547511" y="2326639"/>
          <a:ext cx="7772400" cy="175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538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12979" y="155195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712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1653</TotalTime>
  <Words>1435</Words>
  <Application>Microsoft Macintosh PowerPoint</Application>
  <PresentationFormat>On-screen Show (4:3)</PresentationFormat>
  <Paragraphs>430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BasicPresentation</vt:lpstr>
      <vt:lpstr>General Graphical Model Learning Schema</vt:lpstr>
      <vt:lpstr>Structure Learning</vt:lpstr>
      <vt:lpstr>Upgrading IID Bayesian Network Learners</vt:lpstr>
      <vt:lpstr>Learning a Bayesian Multi-Net</vt:lpstr>
      <vt:lpstr>Network View: Single Template Nodes</vt:lpstr>
      <vt:lpstr>Network View: Single Links</vt:lpstr>
      <vt:lpstr>Network View: Two Links</vt:lpstr>
      <vt:lpstr>Implementation of Lattice Search </vt:lpstr>
      <vt:lpstr>Contingency Table for Movies</vt:lpstr>
      <vt:lpstr>Learning a DAG for Movies</vt:lpstr>
      <vt:lpstr>Contingency Table for Users</vt:lpstr>
      <vt:lpstr>Learning a DAG for Users</vt:lpstr>
      <vt:lpstr>Contingency Table for Users + Movies</vt:lpstr>
      <vt:lpstr>Learning a DAG for Users + Movies</vt:lpstr>
      <vt:lpstr>Fast Structure Learning</vt:lpstr>
      <vt:lpstr>Learned Structure Example IMDB_3R</vt:lpstr>
      <vt:lpstr>Consistency Preservation</vt:lpstr>
      <vt:lpstr>Conclusion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173</cp:revision>
  <dcterms:created xsi:type="dcterms:W3CDTF">2011-12-30T19:23:42Z</dcterms:created>
  <dcterms:modified xsi:type="dcterms:W3CDTF">2017-02-05T22:28:41Z</dcterms:modified>
</cp:coreProperties>
</file>