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3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69" r:id="rId4"/>
    <p:sldId id="288" r:id="rId5"/>
    <p:sldId id="289" r:id="rId6"/>
    <p:sldId id="293" r:id="rId7"/>
    <p:sldId id="291" r:id="rId8"/>
    <p:sldId id="292" r:id="rId9"/>
    <p:sldId id="270" r:id="rId10"/>
    <p:sldId id="275" r:id="rId11"/>
    <p:sldId id="303" r:id="rId12"/>
    <p:sldId id="295" r:id="rId13"/>
    <p:sldId id="296" r:id="rId14"/>
    <p:sldId id="301" r:id="rId15"/>
    <p:sldId id="300" r:id="rId16"/>
    <p:sldId id="326" r:id="rId17"/>
    <p:sldId id="328" r:id="rId18"/>
    <p:sldId id="327" r:id="rId19"/>
    <p:sldId id="299" r:id="rId20"/>
    <p:sldId id="276" r:id="rId21"/>
    <p:sldId id="313" r:id="rId22"/>
    <p:sldId id="329" r:id="rId23"/>
    <p:sldId id="306" r:id="rId24"/>
    <p:sldId id="310" r:id="rId25"/>
    <p:sldId id="312" r:id="rId26"/>
    <p:sldId id="311" r:id="rId27"/>
    <p:sldId id="314" r:id="rId28"/>
    <p:sldId id="330" r:id="rId29"/>
    <p:sldId id="316" r:id="rId30"/>
    <p:sldId id="321" r:id="rId31"/>
    <p:sldId id="278" r:id="rId32"/>
    <p:sldId id="317" r:id="rId33"/>
    <p:sldId id="318" r:id="rId34"/>
    <p:sldId id="320" r:id="rId35"/>
    <p:sldId id="325" r:id="rId36"/>
    <p:sldId id="319" r:id="rId37"/>
    <p:sldId id="264" r:id="rId38"/>
    <p:sldId id="262" r:id="rId39"/>
    <p:sldId id="263" r:id="rId40"/>
    <p:sldId id="266" r:id="rId41"/>
    <p:sldId id="267" r:id="rId42"/>
    <p:sldId id="280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291"/>
            <p14:sldId id="292"/>
            <p14:sldId id="270"/>
            <p14:sldId id="275"/>
            <p14:sldId id="303"/>
            <p14:sldId id="295"/>
            <p14:sldId id="296"/>
            <p14:sldId id="301"/>
            <p14:sldId id="300"/>
            <p14:sldId id="326"/>
            <p14:sldId id="328"/>
            <p14:sldId id="327"/>
            <p14:sldId id="299"/>
          </p14:sldIdLst>
        </p14:section>
        <p14:section name="Closed-Form" id="{CFA7FC10-7C0B-5746-8601-E804B15649EB}">
          <p14:sldIdLst>
            <p14:sldId id="276"/>
            <p14:sldId id="313"/>
            <p14:sldId id="329"/>
            <p14:sldId id="306"/>
            <p14:sldId id="310"/>
            <p14:sldId id="312"/>
            <p14:sldId id="311"/>
            <p14:sldId id="314"/>
            <p14:sldId id="330"/>
            <p14:sldId id="316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  <p14:sldId id="318"/>
            <p14:sldId id="320"/>
            <p14:sldId id="325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5" autoAdjust="0"/>
  </p:normalViewPr>
  <p:slideViewPr>
    <p:cSldViewPr snapToGrid="0" snapToObjects="1">
      <p:cViewPr>
        <p:scale>
          <a:sx n="85" d="100"/>
          <a:sy n="85" d="100"/>
        </p:scale>
        <p:origin x="-20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654232"/>
        <c:axId val="-2114701624"/>
      </c:barChart>
      <c:catAx>
        <c:axId val="-211465423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4701624"/>
        <c:crosses val="autoZero"/>
        <c:auto val="1"/>
        <c:lblAlgn val="ctr"/>
        <c:lblOffset val="100"/>
        <c:noMultiLvlLbl val="0"/>
      </c:catAx>
      <c:valAx>
        <c:axId val="-211470162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146542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589336"/>
        <c:axId val="-2113586536"/>
      </c:barChart>
      <c:catAx>
        <c:axId val="-2113589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13586536"/>
        <c:crosses val="autoZero"/>
        <c:auto val="1"/>
        <c:lblAlgn val="ctr"/>
        <c:lblOffset val="100"/>
        <c:noMultiLvlLbl val="0"/>
      </c:catAx>
      <c:valAx>
        <c:axId val="-21135865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135893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plate</a:t>
            </a:r>
            <a:r>
              <a:rPr lang="en-US" baseline="0" dirty="0" smtClean="0"/>
              <a:t> model = template  model, represents multiple groundings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6%*58% = 3.48%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6%*42% = 2.52%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W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95%= 47%</a:t>
            </a:r>
          </a:p>
          <a:p>
            <a:r>
              <a:rPr lang="en-US" baseline="0" dirty="0" smtClean="0"/>
              <a:t>P_B second row: 	50% x 5% = 3.48%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M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93%= 46.5%</a:t>
            </a:r>
          </a:p>
          <a:p>
            <a:r>
              <a:rPr lang="en-US" baseline="0" dirty="0" smtClean="0"/>
              <a:t>P_B second row: 	50% x 7% = 3.5%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using </a:t>
            </a:r>
            <a:r>
              <a:rPr lang="en-US" dirty="0" err="1"/>
              <a:t>i.i.d</a:t>
            </a:r>
            <a:r>
              <a:rPr lang="en-US" baseline="0" dirty="0"/>
              <a:t> case with Fire Alarm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 random selection</a:t>
            </a:r>
            <a:r>
              <a:rPr lang="en-US" baseline="0" dirty="0" smtClean="0"/>
              <a:t> interpretation: randomly pick action movie, make prediction based on the pick</a:t>
            </a:r>
          </a:p>
          <a:p>
            <a:endParaRPr lang="en-US" baseline="0" dirty="0" smtClean="0"/>
          </a:p>
          <a:p>
            <a:r>
              <a:rPr lang="en-US" dirty="0" smtClean="0"/>
              <a:t>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Female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that prior probability of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is not  used in closed form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M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W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 (Bayesian statistics). In relational data, come apart always when there are multiple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HasRated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also use features with other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err="1" smtClean="0"/>
              <a:t>RDN_Bayes</a:t>
            </a:r>
            <a:r>
              <a:rPr lang="en-US" baseline="0" dirty="0" smtClean="0"/>
              <a:t> = learn </a:t>
            </a:r>
            <a:r>
              <a:rPr lang="en-US" baseline="0" dirty="0" err="1" smtClean="0"/>
              <a:t>FoB</a:t>
            </a:r>
            <a:r>
              <a:rPr lang="en-US" baseline="0" dirty="0" smtClean="0"/>
              <a:t>, then covert to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</a:t>
            </a:r>
            <a:r>
              <a:rPr lang="en-US" dirty="0" smtClean="0">
                <a:latin typeface="Franklin Gothic Book" charset="0"/>
              </a:rPr>
              <a:t>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236128"/>
          </a:xfrm>
        </p:spPr>
        <p:txBody>
          <a:bodyPr/>
          <a:lstStyle/>
          <a:p>
            <a:r>
              <a:rPr lang="en-US" sz="2800" dirty="0" smtClean="0"/>
              <a:t>Classification problem: Define P(Y*=</a:t>
            </a:r>
            <a:r>
              <a:rPr lang="en-US" sz="2800" dirty="0" err="1" smtClean="0"/>
              <a:t>y|X</a:t>
            </a:r>
            <a:r>
              <a:rPr lang="en-US" sz="2800" dirty="0" smtClean="0"/>
              <a:t>*=x) for </a:t>
            </a:r>
            <a:r>
              <a:rPr lang="en-US" sz="2800" b="1" dirty="0" smtClean="0"/>
              <a:t>ground term </a:t>
            </a:r>
            <a:r>
              <a:rPr lang="en-US" sz="28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</a:t>
            </a:r>
            <a:r>
              <a:rPr lang="en-US" dirty="0" smtClean="0"/>
              <a:t>is the </a:t>
            </a:r>
            <a:r>
              <a:rPr lang="en-US" b="1" dirty="0" smtClean="0"/>
              <a:t>target node</a:t>
            </a:r>
            <a:endParaRPr lang="en-US" dirty="0" smtClean="0"/>
          </a:p>
          <a:p>
            <a:r>
              <a:rPr lang="en-US" sz="2800" dirty="0" smtClean="0"/>
              <a:t>Basic idea: score labels by comparing </a:t>
            </a:r>
            <a:r>
              <a:rPr lang="en-US" sz="2800" i="1" dirty="0" smtClean="0"/>
              <a:t>random selection likelihood </a:t>
            </a:r>
            <a:r>
              <a:rPr lang="en-US" sz="2800" dirty="0" smtClean="0"/>
              <a:t>for possible world </a:t>
            </a:r>
            <a:r>
              <a:rPr lang="en-US" sz="2800" i="1" dirty="0" smtClean="0"/>
              <a:t>(</a:t>
            </a:r>
            <a:r>
              <a:rPr lang="en-US" sz="2800" dirty="0"/>
              <a:t>Y*</a:t>
            </a:r>
            <a:r>
              <a:rPr lang="en-US" sz="2800" dirty="0" smtClean="0"/>
              <a:t>=0,X</a:t>
            </a:r>
            <a:r>
              <a:rPr lang="en-US" sz="2800" dirty="0"/>
              <a:t>*=x)</a:t>
            </a:r>
            <a:r>
              <a:rPr lang="en-US" sz="2800" dirty="0" smtClean="0"/>
              <a:t> to </a:t>
            </a:r>
            <a:r>
              <a:rPr lang="en-US" sz="2800" dirty="0"/>
              <a:t>random selection likelihood for possible world (Y*</a:t>
            </a:r>
            <a:r>
              <a:rPr lang="en-US" sz="2800" dirty="0" smtClean="0"/>
              <a:t>=1,X</a:t>
            </a:r>
            <a:r>
              <a:rPr lang="en-US" sz="2800" dirty="0"/>
              <a:t>*=x). (Kimmig et al. 2014 Eq.4).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316377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give examples where the target mode</a:t>
            </a:r>
          </a:p>
          <a:p>
            <a:pPr lvl="1"/>
            <a:r>
              <a:rPr lang="en-US" dirty="0" smtClean="0"/>
              <a:t>is the child node</a:t>
            </a:r>
          </a:p>
          <a:p>
            <a:pPr lvl="1"/>
            <a:r>
              <a:rPr lang="en-US" dirty="0" smtClean="0"/>
              <a:t>is the parent node.</a:t>
            </a:r>
          </a:p>
          <a:p>
            <a:r>
              <a:rPr lang="en-US" dirty="0" smtClean="0"/>
              <a:t>Let’s introduce action movies as a new class of Movies called </a:t>
            </a:r>
            <a:r>
              <a:rPr lang="en-US" dirty="0" err="1" smtClean="0"/>
              <a:t>ActionMovies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Frequency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77938"/>
            <a:ext cx="852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Frequency Model: Men are more likely to rate action movies than women are.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To predict </a:t>
            </a:r>
            <a:r>
              <a:rPr lang="en-US" sz="2000" i="1" dirty="0">
                <a:latin typeface="+mn-lt"/>
              </a:rPr>
              <a:t>gender(</a:t>
            </a:r>
            <a:r>
              <a:rPr lang="en-US" sz="2000" i="1" dirty="0" err="1">
                <a:latin typeface="+mn-lt"/>
              </a:rPr>
              <a:t>sam</a:t>
            </a:r>
            <a:r>
              <a:rPr lang="en-US" sz="2000" i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using this fact, compute random selection likelihood for two possible worlds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female</a:t>
            </a:r>
          </a:p>
        </p:txBody>
      </p:sp>
    </p:spTree>
    <p:extLst>
      <p:ext uri="{BB962C8B-B14F-4D97-AF65-F5344CB8AC3E}">
        <p14:creationId xmlns:p14="http://schemas.microsoft.com/office/powerpoint/2010/main" val="253193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Frequency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0799" y="3261874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32086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HasRated(sam,ActionMovie)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782525"/>
            <a:ext cx="0" cy="47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7812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sam,ActionMovie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4899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314416" y="4141365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(sam,ActionMovie)=T)=58%</a:t>
            </a:r>
          </a:p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(sam,ActionMovie)=F)=50%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" y="4927600"/>
            <a:ext cx="867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Groundings for users other than 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>
                <a:latin typeface="+mn-lt"/>
              </a:rPr>
              <a:t> cancel out in likelihood comparison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use BN with grounding User = Sam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inherit parameters from class-level BN </a:t>
            </a:r>
            <a:endParaRPr lang="en-US" sz="2400" dirty="0">
              <a:latin typeface="+mn-lt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parameters for different users are tied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58350" y="4187240"/>
            <a:ext cx="6413740" cy="646331"/>
          </a:xfrm>
          <a:prstGeom prst="wedgeRectCallout">
            <a:avLst>
              <a:gd name="adj1" fmla="val -21229"/>
              <a:gd name="adj2" fmla="val -11631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5083" y="2201499"/>
            <a:ext cx="6176126" cy="812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8559" y="2206986"/>
            <a:ext cx="16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AM</a:t>
            </a:r>
            <a:r>
              <a:rPr lang="en-US" sz="2000" dirty="0" smtClean="0">
                <a:latin typeface="+mn-lt"/>
              </a:rPr>
              <a:t> in ActionMovies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37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156800"/>
            <a:ext cx="7058433" cy="1436589"/>
          </a:xfrm>
        </p:spPr>
        <p:txBody>
          <a:bodyPr/>
          <a:lstStyle/>
          <a:p>
            <a:r>
              <a:rPr lang="en-US" dirty="0" smtClean="0"/>
              <a:t>Example Likelihood Calculation: </a:t>
            </a:r>
            <a:br>
              <a:rPr lang="en-US" dirty="0" smtClean="0"/>
            </a:br>
            <a:r>
              <a:rPr lang="en-US" dirty="0" smtClean="0"/>
              <a:t>World with 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1301853"/>
              </p:ext>
            </p:extLst>
          </p:nvPr>
        </p:nvGraphicFramePr>
        <p:xfrm>
          <a:off x="292099" y="3941900"/>
          <a:ext cx="8565785" cy="2233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61"/>
                <a:gridCol w="1271233"/>
                <a:gridCol w="1624525"/>
                <a:gridCol w="1431640"/>
                <a:gridCol w="681663"/>
                <a:gridCol w="869464"/>
                <a:gridCol w="1121099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8248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5313" y="272284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0503" y="175634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16761" y="215645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580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20273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33" y="47390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522"/>
            <a:ext cx="5966433" cy="1279786"/>
          </a:xfrm>
        </p:spPr>
        <p:txBody>
          <a:bodyPr/>
          <a:lstStyle/>
          <a:p>
            <a:r>
              <a:rPr lang="en-US" dirty="0" smtClean="0"/>
              <a:t>Example Calculation:</a:t>
            </a:r>
            <a:br>
              <a:rPr lang="en-US" dirty="0" smtClean="0"/>
            </a:br>
            <a:r>
              <a:rPr lang="en-US" dirty="0" smtClean="0"/>
              <a:t>World with female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8140865"/>
              </p:ext>
            </p:extLst>
          </p:nvPr>
        </p:nvGraphicFramePr>
        <p:xfrm>
          <a:off x="292098" y="3939960"/>
          <a:ext cx="8456261" cy="224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83"/>
                <a:gridCol w="1198793"/>
                <a:gridCol w="1617878"/>
                <a:gridCol w="1399738"/>
                <a:gridCol w="615652"/>
                <a:gridCol w="836206"/>
                <a:gridCol w="1254311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47985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Sam is more likely to be a man than a woman (-1.02&gt;-1.05)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8533" y="266012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723" y="166226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59981" y="209373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2664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99597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28434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Template Model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1766581"/>
          </a:xfrm>
        </p:spPr>
        <p:txBody>
          <a:bodyPr/>
          <a:lstStyle/>
          <a:p>
            <a:r>
              <a:rPr lang="en-US" dirty="0" smtClean="0"/>
              <a:t>A first-order Bayes net can be viewed as a template or plate model.</a:t>
            </a:r>
          </a:p>
          <a:p>
            <a:r>
              <a:rPr lang="en-US" dirty="0" smtClean="0"/>
              <a:t>This is called the instantiated or </a:t>
            </a:r>
            <a:r>
              <a:rPr lang="en-US" b="1" dirty="0" smtClean="0"/>
              <a:t>ground Bayes net </a:t>
            </a:r>
            <a:r>
              <a:rPr lang="en-US" dirty="0" smtClean="0"/>
              <a:t>or inference graph.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1964" y="384633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30107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77" y="2869608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sam,Spectre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286960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200" y="287791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8298" y="2846473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HR(sam,movie</a:t>
            </a:r>
            <a:r>
              <a:rPr lang="en-US" sz="2000" baseline="-25000" dirty="0" smtClean="0">
                <a:latin typeface="+mn-lt"/>
              </a:rPr>
              <a:t>50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30107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24658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107" y="494841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264712"/>
            <a:ext cx="2158975" cy="653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91014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sam,Gladiator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09868" y="4246445"/>
            <a:ext cx="0" cy="686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875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HR(sam,movie</a:t>
            </a:r>
            <a:r>
              <a:rPr lang="en-US" sz="2000" baseline="-25000" dirty="0" smtClean="0">
                <a:latin typeface="+mn-lt"/>
              </a:rPr>
              <a:t>500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8329" y="502296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248651" y="4279332"/>
            <a:ext cx="2656354" cy="6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Combining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3491372"/>
          </a:xfrm>
        </p:spPr>
        <p:txBody>
          <a:bodyPr/>
          <a:lstStyle/>
          <a:p>
            <a:r>
              <a:rPr lang="en-US" sz="2800" dirty="0" smtClean="0"/>
              <a:t>Multiple parent instantiations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multiple conditional probabilities</a:t>
            </a:r>
          </a:p>
          <a:p>
            <a:r>
              <a:rPr lang="en-US" sz="2800" dirty="0" smtClean="0"/>
              <a:t>A method for combining the CPs is called a </a:t>
            </a:r>
            <a:r>
              <a:rPr lang="en-US" sz="2800" i="1" dirty="0" smtClean="0"/>
              <a:t>combining rule</a:t>
            </a:r>
            <a:endParaRPr lang="en-US" sz="2800" dirty="0" smtClean="0"/>
          </a:p>
          <a:p>
            <a:r>
              <a:rPr lang="en-US" sz="2800" dirty="0" smtClean="0"/>
              <a:t>The expected log-probability corresponds to the </a:t>
            </a:r>
            <a:r>
              <a:rPr lang="en-US" sz="2800" i="1" dirty="0" smtClean="0"/>
              <a:t>geometric mean </a:t>
            </a:r>
            <a:r>
              <a:rPr lang="en-US" sz="2800" dirty="0" smtClean="0"/>
              <a:t>combining rule</a:t>
            </a:r>
          </a:p>
          <a:p>
            <a:r>
              <a:rPr lang="en-US" sz="2800" dirty="0" smtClean="0"/>
              <a:t>Multiplicative combining rule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log-linear model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80221"/>
              </p:ext>
            </p:extLst>
          </p:nvPr>
        </p:nvGraphicFramePr>
        <p:xfrm>
          <a:off x="196884" y="1430414"/>
          <a:ext cx="8723717" cy="56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4" imgW="3517900" imgH="228600" progId="Equation.3">
                  <p:embed/>
                </p:oleObj>
              </mc:Choice>
              <mc:Fallback>
                <p:oleObj name="Equation" r:id="rId4" imgW="351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84" y="1430414"/>
                        <a:ext cx="8723717" cy="56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587090"/>
            <a:ext cx="7703315" cy="2946322"/>
            <a:chOff x="467577" y="3245650"/>
            <a:chExt cx="7703315" cy="294632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5893" y="324565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5454" y="326133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73151" y="327701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9212" y="5324358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75336" y="538512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52039" y="535823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69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74638"/>
            <a:ext cx="5822191" cy="785629"/>
          </a:xfrm>
        </p:spPr>
        <p:txBody>
          <a:bodyPr/>
          <a:lstStyle/>
          <a:p>
            <a:r>
              <a:rPr lang="en-US" dirty="0" smtClean="0"/>
              <a:t>Target Node As Parent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5352267"/>
              </p:ext>
            </p:extLst>
          </p:nvPr>
        </p:nvGraphicFramePr>
        <p:xfrm>
          <a:off x="419967" y="3084346"/>
          <a:ext cx="846287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Sam is more likely to be a man than a woman (</a:t>
            </a:r>
            <a:r>
              <a:rPr lang="en-US" sz="2400" dirty="0" smtClean="0">
                <a:latin typeface="+mn-lt"/>
              </a:rPr>
              <a:t>-1.02&gt;-1.04)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026" y="2111326"/>
            <a:ext cx="1481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2313" y="114482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136852" y="154493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70309542"/>
              </p:ext>
            </p:extLst>
          </p:nvPr>
        </p:nvGraphicFramePr>
        <p:xfrm>
          <a:off x="419967" y="4903528"/>
          <a:ext cx="846287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56799"/>
            <a:ext cx="361017" cy="971585"/>
          </a:xfrm>
          <a:prstGeom prst="rect">
            <a:avLst/>
          </a:prstGeom>
        </p:spPr>
      </p:pic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0767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34247"/>
          </a:xfrm>
        </p:spPr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sz="2800" dirty="0" smtClean="0"/>
              <a:t>Will the Raptors win the NBA final?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sz="2800" dirty="0" smtClean="0"/>
              <a:t>1,000 men give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a high rating, 1,200 women give </a:t>
            </a:r>
            <a:r>
              <a:rPr lang="en-US" sz="2800" dirty="0" err="1"/>
              <a:t>S</a:t>
            </a:r>
            <a:r>
              <a:rPr lang="en-US" sz="2800" dirty="0" err="1" smtClean="0"/>
              <a:t>pectre</a:t>
            </a:r>
            <a:r>
              <a:rPr lang="en-US" sz="2800" dirty="0" smtClean="0"/>
              <a:t> a high rating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Log-linear Equation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P(ground node = value| values for all other ground nodes), sum: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of P(node=</a:t>
            </a:r>
            <a:r>
              <a:rPr lang="en-US" dirty="0" err="1" smtClean="0"/>
              <a:t>value|values</a:t>
            </a:r>
            <a:r>
              <a:rPr lang="en-US" dirty="0" smtClean="0"/>
              <a:t> of parents) x 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= value, values of parents),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over all children j of</a:t>
            </a:r>
            <a:r>
              <a:rPr lang="en-US" dirty="0"/>
              <a:t>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log of P(</a:t>
            </a:r>
            <a:r>
              <a:rPr lang="en-US" dirty="0" err="1" smtClean="0"/>
              <a:t>child</a:t>
            </a:r>
            <a:r>
              <a:rPr lang="en-US" baseline="-25000" dirty="0" err="1" smtClean="0"/>
              <a:t>j</a:t>
            </a:r>
            <a:r>
              <a:rPr lang="en-US" dirty="0" smtClean="0"/>
              <a:t>=</a:t>
            </a:r>
            <a:r>
              <a:rPr lang="en-US" dirty="0" err="1" smtClean="0"/>
              <a:t>value|values</a:t>
            </a:r>
            <a:r>
              <a:rPr lang="en-US" dirty="0" smtClean="0"/>
              <a:t> of parents of j) x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</a:t>
            </a:r>
            <a:r>
              <a:rPr lang="en-US" dirty="0"/>
              <a:t>= value, values of parents)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over all possible values of node.</a:t>
            </a:r>
          </a:p>
          <a:p>
            <a:r>
              <a:rPr lang="en-US" dirty="0" smtClean="0"/>
              <a:t>Proportions (= data frequencies) are computed with respect to the ground node.</a:t>
            </a:r>
          </a:p>
          <a:p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3744"/>
              </p:ext>
            </p:extLst>
          </p:nvPr>
        </p:nvGraphicFramePr>
        <p:xfrm>
          <a:off x="1093788" y="1430338"/>
          <a:ext cx="69294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2794000" imgH="228600" progId="Equation.3">
                  <p:embed/>
                </p:oleObj>
              </mc:Choice>
              <mc:Fallback>
                <p:oleObj name="Equation" r:id="rId4" imgW="279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3788" y="1430338"/>
                        <a:ext cx="69294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35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2656326"/>
              </p:ext>
            </p:extLst>
          </p:nvPr>
        </p:nvGraphicFramePr>
        <p:xfrm>
          <a:off x="292100" y="2865660"/>
          <a:ext cx="8175793" cy="18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698" y="1969673"/>
            <a:ext cx="6147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Sam is more likely to be a man (-0.68&gt;-0.71)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62323" y="1349867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61041"/>
              </p:ext>
            </p:extLst>
          </p:nvPr>
        </p:nvGraphicFramePr>
        <p:xfrm>
          <a:off x="292100" y="4940300"/>
          <a:ext cx="8175793" cy="18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badi MT Condensed Light"/>
                        </a:rPr>
                        <a:t>-0.71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8815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3903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0096818"/>
              </p:ext>
            </p:extLst>
          </p:nvPr>
        </p:nvGraphicFramePr>
        <p:xfrm>
          <a:off x="241300" y="2887735"/>
          <a:ext cx="8403013" cy="83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34"/>
                <a:gridCol w="1222858"/>
                <a:gridCol w="1348279"/>
                <a:gridCol w="1332602"/>
                <a:gridCol w="1489379"/>
                <a:gridCol w="17304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)=M)=7%</a:t>
            </a:r>
          </a:p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)=W)=5%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9416601"/>
              </p:ext>
            </p:extLst>
          </p:nvPr>
        </p:nvGraphicFramePr>
        <p:xfrm>
          <a:off x="492961" y="4081214"/>
          <a:ext cx="8462878" cy="170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88"/>
                <a:gridCol w="1066082"/>
                <a:gridCol w="1442345"/>
                <a:gridCol w="1034726"/>
                <a:gridCol w="1238536"/>
                <a:gridCol w="858826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HasRated|gender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-2.73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39698" y="1969673"/>
            <a:ext cx="6147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07" y="132569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9406221"/>
              </p:ext>
            </p:extLst>
          </p:nvPr>
        </p:nvGraphicFramePr>
        <p:xfrm>
          <a:off x="241300" y="2887735"/>
          <a:ext cx="8014462" cy="83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09"/>
                <a:gridCol w="1384409"/>
                <a:gridCol w="1243927"/>
                <a:gridCol w="1311527"/>
                <a:gridCol w="1379635"/>
                <a:gridCol w="1310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3923" y="138002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3945287"/>
              </p:ext>
            </p:extLst>
          </p:nvPr>
        </p:nvGraphicFramePr>
        <p:xfrm>
          <a:off x="265959" y="4347771"/>
          <a:ext cx="8462878" cy="170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-3.00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15890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63500"/>
            <a:ext cx="8470901" cy="1250767"/>
          </a:xfrm>
        </p:spPr>
        <p:txBody>
          <a:bodyPr/>
          <a:lstStyle/>
          <a:p>
            <a:r>
              <a:rPr lang="en-US" dirty="0" smtClean="0"/>
              <a:t>Example Calculation: Total Scores for Closed-Form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75533" y="249294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28586"/>
              </p:ext>
            </p:extLst>
          </p:nvPr>
        </p:nvGraphicFramePr>
        <p:xfrm>
          <a:off x="406400" y="1827126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 = 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HasRated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-0.33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-1.02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42117"/>
              </p:ext>
            </p:extLst>
          </p:nvPr>
        </p:nvGraphicFramePr>
        <p:xfrm>
          <a:off x="406400" y="3959052"/>
          <a:ext cx="4064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 = 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HasRated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-0.35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-1.04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00" y="1314267"/>
            <a:ext cx="34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M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34900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W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011" y="4581958"/>
            <a:ext cx="429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+mn-lt"/>
              </a:rPr>
              <a:t>Sam is more likely to be a man (-1.02&gt;-1.04)</a:t>
            </a:r>
            <a:endParaRPr lang="en-US" sz="2400" dirty="0">
              <a:latin typeface="+mn-lt"/>
            </a:endParaRP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87807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112895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89225"/>
              </p:ext>
            </p:extLst>
          </p:nvPr>
        </p:nvGraphicFramePr>
        <p:xfrm>
          <a:off x="1865313" y="1430338"/>
          <a:ext cx="538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5313" y="1430338"/>
                        <a:ext cx="5384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4" y="398745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44219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4437" y="3520598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07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724900" cy="785629"/>
          </a:xfrm>
        </p:spPr>
        <p:txBody>
          <a:bodyPr/>
          <a:lstStyle/>
          <a:p>
            <a:r>
              <a:rPr lang="en-US" dirty="0"/>
              <a:t>Example With Relevant Groundings Only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09994908"/>
              </p:ext>
            </p:extLst>
          </p:nvPr>
        </p:nvGraphicFramePr>
        <p:xfrm>
          <a:off x="292100" y="2933700"/>
          <a:ext cx="7504149" cy="227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60"/>
                <a:gridCol w="1584845"/>
                <a:gridCol w="1173976"/>
                <a:gridCol w="1046480"/>
                <a:gridCol w="801822"/>
                <a:gridCol w="881883"/>
                <a:gridCol w="881883"/>
              </a:tblGrid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  <a:endParaRPr lang="en-US" sz="1400" b="1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#groundings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strike="sngStrike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 smtClean="0">
                          <a:latin typeface="+mn-lt"/>
                        </a:rPr>
                        <a:t>F</a:t>
                      </a:r>
                      <a:endParaRPr lang="en-US" sz="2000" strike="sngStrike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sngStrike" dirty="0">
                <a:latin typeface="+mn-lt"/>
              </a:rPr>
              <a:t>Sam has not rated 450 action </a:t>
            </a:r>
            <a:r>
              <a:rPr lang="en-US" sz="2400" strike="sngStrike" dirty="0" smtClean="0">
                <a:latin typeface="+mn-lt"/>
              </a:rPr>
              <a:t>movies</a:t>
            </a:r>
            <a:endParaRPr lang="en-US" sz="2400" strike="sngStrike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6123" y="1208600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HasRated</a:t>
            </a:r>
            <a:r>
              <a:rPr lang="en-US" sz="1400" dirty="0"/>
              <a:t>(</a:t>
            </a:r>
            <a:r>
              <a:rPr lang="en-US" sz="1400" dirty="0" err="1"/>
              <a:t>sam,ActionMovie</a:t>
            </a:r>
            <a:r>
              <a:rPr lang="en-US" sz="1400" dirty="0"/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P(gender(sam)=M|</a:t>
            </a:r>
            <a:r>
              <a:rPr lang="en-US" sz="1400" dirty="0"/>
              <a:t>HasRated(sam,ActionMovie)=T)=58%</a:t>
            </a:r>
          </a:p>
          <a:p>
            <a:r>
              <a:rPr lang="en-US" sz="1400"/>
              <a:t>P(gender(sam)=M|</a:t>
            </a:r>
            <a:r>
              <a:rPr lang="en-US" sz="1400" dirty="0"/>
              <a:t>HasRated(sam,ActionMovie)=F)=50%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36" y="5308600"/>
            <a:ext cx="801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model still predicts that Sam is a man, but with much greater confidence (-0.54&gt;-0.87).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3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</a:t>
            </a:r>
            <a:r>
              <a:rPr lang="en-US" sz="2400" i="1" dirty="0" smtClean="0">
                <a:latin typeface="+mn-lt"/>
              </a:rPr>
              <a:t>proportion</a:t>
            </a:r>
            <a:r>
              <a:rPr lang="en-US" sz="2400" dirty="0" smtClean="0">
                <a:latin typeface="+mn-lt"/>
              </a:rPr>
              <a:t>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</a:t>
            </a:r>
            <a:r>
              <a:rPr lang="en-US" dirty="0" smtClean="0"/>
              <a:t>instance</a:t>
            </a:r>
            <a:endParaRPr lang="en-US" dirty="0" smtClean="0"/>
          </a:p>
          <a:p>
            <a:pPr lvl="1"/>
            <a:r>
              <a:rPr lang="en-US" dirty="0"/>
              <a:t>Column = conjunctive </a:t>
            </a:r>
            <a:r>
              <a:rPr lang="en-US" dirty="0" smtClean="0"/>
              <a:t>feature = child-parent value assignment</a:t>
            </a:r>
            <a:endParaRPr lang="en-US" dirty="0"/>
          </a:p>
          <a:p>
            <a:pPr lvl="1"/>
            <a:r>
              <a:rPr lang="en-US" dirty="0" smtClean="0"/>
              <a:t>Cell entry = instantiation proportion/count of feature for target </a:t>
            </a:r>
            <a:r>
              <a:rPr lang="en-US" dirty="0" smtClean="0"/>
              <a:t>instance</a:t>
            </a:r>
            <a:endParaRPr lang="en-US" dirty="0" smtClean="0"/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9365082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00096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(0.58/0.42)=0.32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Template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90586" cy="3505419"/>
          </a:xfrm>
        </p:spPr>
        <p:txBody>
          <a:bodyPr/>
          <a:lstStyle/>
          <a:p>
            <a:r>
              <a:rPr lang="en-US" dirty="0"/>
              <a:t>For each user, form an </a:t>
            </a:r>
            <a:r>
              <a:rPr lang="en-US" i="1" dirty="0" err="1"/>
              <a:t>egonet</a:t>
            </a:r>
            <a:r>
              <a:rPr lang="en-US" dirty="0"/>
              <a:t>, a </a:t>
            </a:r>
            <a:r>
              <a:rPr lang="en-US" dirty="0" err="1"/>
              <a:t>subgraph</a:t>
            </a:r>
            <a:r>
              <a:rPr lang="en-US" dirty="0"/>
              <a:t> with their links</a:t>
            </a:r>
          </a:p>
          <a:p>
            <a:pPr lvl="1"/>
            <a:r>
              <a:rPr lang="en-US" dirty="0"/>
              <a:t>e.g. Brad Pitt</a:t>
            </a:r>
          </a:p>
          <a:p>
            <a:r>
              <a:rPr lang="en-US" dirty="0"/>
              <a:t>Calculate each feature frequency in the </a:t>
            </a:r>
            <a:r>
              <a:rPr lang="en-US" dirty="0" err="1"/>
              <a:t>egonet</a:t>
            </a:r>
            <a:endParaRPr lang="en-US" dirty="0"/>
          </a:p>
          <a:p>
            <a:r>
              <a:rPr lang="en-US" dirty="0"/>
              <a:t>Previously explored with </a:t>
            </a:r>
            <a:r>
              <a:rPr lang="en-US" dirty="0" smtClean="0"/>
              <a:t>hand-crafted </a:t>
            </a:r>
            <a:r>
              <a:rPr lang="en-US" dirty="0"/>
              <a:t>features (ODDBALL)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6264" y="6019800"/>
            <a:ext cx="8310535" cy="609600"/>
          </a:xfrm>
        </p:spPr>
        <p:txBody>
          <a:bodyPr/>
          <a:lstStyle/>
          <a:p>
            <a:r>
              <a:rPr lang="en-US"/>
              <a:t>Akoglu, L.; Mcglohon, M. &amp; Faloutsos, C. (2010), OddBall: Spotting Anomalies in Weighted Graphs, </a:t>
            </a:r>
            <a:r>
              <a:rPr lang="en-US" i="1"/>
              <a:t>in 'PAKDD', pp. 410-421.</a:t>
            </a:r>
          </a:p>
          <a:p>
            <a:endParaRPr lang="en-US"/>
          </a:p>
        </p:txBody>
      </p:sp>
      <p:cxnSp>
        <p:nvCxnSpPr>
          <p:cNvPr id="11" name="Straight Arrow Connector 10"/>
          <p:cNvCxnSpPr>
            <a:stCxn id="8" idx="0"/>
            <a:endCxn id="10" idx="2"/>
          </p:cNvCxnSpPr>
          <p:nvPr/>
        </p:nvCxnSpPr>
        <p:spPr>
          <a:xfrm flipV="1">
            <a:off x="11114017" y="3929508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813942" y="3853458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05439" y="709752"/>
            <a:ext cx="1951287" cy="5252096"/>
            <a:chOff x="6453716" y="709752"/>
            <a:chExt cx="1951287" cy="5252096"/>
          </a:xfrm>
        </p:grpSpPr>
        <p:pic>
          <p:nvPicPr>
            <p:cNvPr id="16" name="Picture 1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319" y="1417638"/>
              <a:ext cx="850900" cy="1244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57259" y="3031756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	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1">
              <a:off x="7135003" y="2662238"/>
              <a:ext cx="313766" cy="414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190" y="3915501"/>
              <a:ext cx="637786" cy="1084617"/>
            </a:xfrm>
            <a:prstGeom prst="rect">
              <a:avLst/>
            </a:prstGeom>
          </p:spPr>
        </p:pic>
        <p:pic>
          <p:nvPicPr>
            <p:cNvPr id="20" name="Picture 19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543" y="3962399"/>
              <a:ext cx="559954" cy="9908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362476" y="3046697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stCxn id="19" idx="0"/>
            </p:cNvCxnSpPr>
            <p:nvPr/>
          </p:nvCxnSpPr>
          <p:spPr>
            <a:xfrm flipV="1">
              <a:off x="6981083" y="3678087"/>
              <a:ext cx="0" cy="2374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</p:cNvCxnSpPr>
            <p:nvPr/>
          </p:nvCxnSpPr>
          <p:spPr>
            <a:xfrm>
              <a:off x="7448769" y="2662238"/>
              <a:ext cx="239057" cy="488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H="1" flipV="1">
              <a:off x="7687826" y="3678087"/>
              <a:ext cx="26694" cy="28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55497" y="709752"/>
              <a:ext cx="1649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Man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country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U.S.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3716" y="5253962"/>
              <a:ext cx="1951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runtime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98 min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drama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true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981083" y="5000118"/>
              <a:ext cx="0" cy="333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3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Another term could be relation elimination</a:t>
            </a:r>
          </a:p>
          <a:p>
            <a:pPr lvl="1"/>
            <a:r>
              <a:rPr lang="en-US" dirty="0"/>
              <a:t>A form of Extract, </a:t>
            </a:r>
            <a:r>
              <a:rPr lang="en-US" dirty="0" smtClean="0"/>
              <a:t>Transform, Load</a:t>
            </a:r>
            <a:endParaRPr lang="en-US" dirty="0" smtClean="0"/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</a:t>
            </a:r>
          </a:p>
          <a:p>
            <a:r>
              <a:rPr lang="en-US" sz="2800" dirty="0" smtClean="0"/>
              <a:t>See anomaly supplement for movie world example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911325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</a:t>
            </a:r>
            <a:r>
              <a:rPr lang="en-US" sz="2800" u="sng" dirty="0" smtClean="0"/>
              <a:t>collective inference </a:t>
            </a:r>
            <a:r>
              <a:rPr lang="en-US" sz="2800" dirty="0" smtClean="0"/>
              <a:t>via Gibbs sampling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8" y="5811712"/>
            <a:ext cx="410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300" y="5952804"/>
            <a:ext cx="30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99" y="2638548"/>
            <a:ext cx="31198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 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01027" y="2184021"/>
            <a:ext cx="2066304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 (recall)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45432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44" y="5440927"/>
            <a:ext cx="8805656" cy="953273"/>
          </a:xfrm>
        </p:spPr>
        <p:txBody>
          <a:bodyPr/>
          <a:lstStyle/>
          <a:p>
            <a:r>
              <a:rPr lang="en-US" dirty="0" err="1"/>
              <a:t>Natarajan</a:t>
            </a:r>
            <a:r>
              <a:rPr lang="en-US" dirty="0"/>
              <a:t>, S.; </a:t>
            </a:r>
            <a:r>
              <a:rPr lang="en-US" dirty="0" err="1"/>
              <a:t>Khot</a:t>
            </a:r>
            <a:r>
              <a:rPr lang="en-US" dirty="0"/>
              <a:t>, T.;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Gutmann</a:t>
            </a:r>
            <a:r>
              <a:rPr lang="en-US" dirty="0"/>
              <a:t>, B. &amp; </a:t>
            </a:r>
            <a:r>
              <a:rPr lang="en-US" dirty="0" err="1"/>
              <a:t>Shavlik</a:t>
            </a:r>
            <a:r>
              <a:rPr lang="en-US" dirty="0"/>
              <a:t>, J. W. (2012), 'Gradient-based boosting for statistical relational learning: The relational dependency network case', </a:t>
            </a:r>
            <a:r>
              <a:rPr lang="en-US" i="1" dirty="0"/>
              <a:t>Machine Learning </a:t>
            </a:r>
            <a:r>
              <a:rPr lang="en-US" b="1" i="1" dirty="0"/>
              <a:t>86(1), 25-56.</a:t>
            </a:r>
          </a:p>
          <a:p>
            <a:r>
              <a:rPr lang="en-US" dirty="0"/>
              <a:t>Schulte, O.; </a:t>
            </a:r>
            <a:r>
              <a:rPr lang="en-US" dirty="0" err="1"/>
              <a:t>Qian</a:t>
            </a:r>
            <a:r>
              <a:rPr lang="en-US" dirty="0"/>
              <a:t>, Z.; Kirkpatrick, A. E.; Yin, X. &amp; Sun, Y. (2016), 'Fast learning of relational dependency networks', </a:t>
            </a:r>
            <a:r>
              <a:rPr lang="en-US" i="1" dirty="0"/>
              <a:t>Machine Learning, </a:t>
            </a:r>
            <a:r>
              <a:rPr lang="en-US" i="1" dirty="0" smtClean="0"/>
              <a:t>1—30.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proportions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P(gender(sam)=M).</a:t>
            </a:r>
          </a:p>
          <a:p>
            <a:r>
              <a:rPr lang="en-US" sz="2400" dirty="0" smtClean="0"/>
              <a:t>The insufficiency of the instantiation principle is one of the most consequential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4334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50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4059256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134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9492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3136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4310724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7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069836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3772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728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3596" y="1425052"/>
            <a:ext cx="3845660" cy="13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2548</TotalTime>
  <Words>5142</Words>
  <Application>Microsoft Macintosh PowerPoint</Application>
  <PresentationFormat>On-screen Show (4:3)</PresentationFormat>
  <Paragraphs>875</Paragraphs>
  <Slides>42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BasicPresentation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Examples</vt:lpstr>
      <vt:lpstr>Example Frequency Model</vt:lpstr>
      <vt:lpstr>Instantiated Frequency Model</vt:lpstr>
      <vt:lpstr>Example Likelihood Calculation:  World with male Sam</vt:lpstr>
      <vt:lpstr>Example Calculation: World with female Sam</vt:lpstr>
      <vt:lpstr>Template Model Interpretation</vt:lpstr>
      <vt:lpstr>Combining Rules</vt:lpstr>
      <vt:lpstr>Example</vt:lpstr>
      <vt:lpstr>Target Node As Parent</vt:lpstr>
      <vt:lpstr>Closed-Form Log-linear Equation</vt:lpstr>
      <vt:lpstr>Closed-Form Classification Formula for Relational Data</vt:lpstr>
      <vt:lpstr>Template Model Interpretation</vt:lpstr>
      <vt:lpstr>Example Calculation</vt:lpstr>
      <vt:lpstr>Example Calculation</vt:lpstr>
      <vt:lpstr>Example Calculation</vt:lpstr>
      <vt:lpstr>Example Calculation: Total Scores for Closed-Form</vt:lpstr>
      <vt:lpstr>Eliminating Irrelevant Features</vt:lpstr>
      <vt:lpstr>Template Model Interpretation</vt:lpstr>
      <vt:lpstr>Example With Relevant Groundings Only</vt:lpstr>
      <vt:lpstr>Log-linear Classification Model</vt:lpstr>
      <vt:lpstr>Log-linear Relational Models</vt:lpstr>
      <vt:lpstr>More on Log-linear Relational Models</vt:lpstr>
      <vt:lpstr>Visualization</vt:lpstr>
      <vt:lpstr>Data Matrix For Classification</vt:lpstr>
      <vt:lpstr>Network Template View</vt:lpstr>
      <vt:lpstr>Propositionalization</vt:lpstr>
      <vt:lpstr>Dependency Networks</vt:lpstr>
      <vt:lpstr>Dependency Networks</vt:lpstr>
      <vt:lpstr>Accuracy Comparison</vt:lpstr>
      <vt:lpstr>Learning Time Comparison (recall)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329</cp:revision>
  <dcterms:created xsi:type="dcterms:W3CDTF">2011-12-30T19:23:42Z</dcterms:created>
  <dcterms:modified xsi:type="dcterms:W3CDTF">2017-02-05T22:36:28Z</dcterms:modified>
</cp:coreProperties>
</file>