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3" r:id="rId18"/>
    <p:sldId id="274" r:id="rId19"/>
    <p:sldId id="272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79F71-110E-42EB-B5DA-2B542169A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D92F9C-DEE9-40F4-8266-C09AFCB24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350EBB-BC23-48E7-9740-5CBDC8A1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FC7C-A60E-4C10-AD26-A6479F894D42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F75E2B-E18D-4C97-9A47-612B2112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6B7DF5-A3B9-47AA-A869-24917DBD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D2A4-73BB-42F5-9639-A2A8A6F7EF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387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FC4C0-3AD6-47DD-AE5C-481CC98D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D4E8F6-8413-4825-B864-1FB4A5C83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344631-9029-4A55-B869-EA409EF3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FC7C-A60E-4C10-AD26-A6479F894D42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48C857-6F50-492A-8FB6-1252BD302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497F5A-0F09-49FB-8E5D-1797358B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D2A4-73BB-42F5-9639-A2A8A6F7EF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971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1F7B97-CAB4-4742-A841-69503A90C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70FB96-A320-4E23-B54A-568A21C5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3E9249-7192-4FE5-A35E-612DE47F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FC7C-A60E-4C10-AD26-A6479F894D42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5D63F6-1804-4CFC-AD0E-8F6F96C7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D1AAB2-8D36-413A-B417-94195557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D2A4-73BB-42F5-9639-A2A8A6F7EF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376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B9E9B-A7ED-49E2-AA4F-8D80D3E0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29982F-B223-4D74-93B5-EE9D2D204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856981-5709-465E-A4A7-524F92B0F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FC7C-A60E-4C10-AD26-A6479F894D42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942523-1C86-4609-A872-6A7E5657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2AE138-601F-4D5D-AF3B-DD12F2AB1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D2A4-73BB-42F5-9639-A2A8A6F7EF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783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5A05F-E5B7-46C3-BE93-80F6DBD9B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845A8F-E080-40C8-879F-19C93893B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906414-C60D-4D6F-989F-520AD636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FC7C-A60E-4C10-AD26-A6479F894D42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9754C3-8930-4FFB-89AA-992EFB4F2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705157-3709-4057-9BDA-92CA4FD9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D2A4-73BB-42F5-9639-A2A8A6F7EF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022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D4D89-7360-41A0-AFA0-1DAA9A12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F02A1C-6DF6-4F32-9BE8-ACEE30CBF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9055D7-8E07-42EC-A7EA-32D15D01E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334D10-190A-4366-954C-544D8A5C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FC7C-A60E-4C10-AD26-A6479F894D42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4F4776-BD03-4F21-B98E-2886CD99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D2CA53-0F73-4347-B689-1F2DF7B4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D2A4-73BB-42F5-9639-A2A8A6F7EF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502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CC0C2-2680-41FF-9DAD-08D5C9CAF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D7B81F-F145-4233-9A1C-8DF145A16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1B7C48-90FB-4601-8901-AF23340FC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9292E62-07CC-44CE-95B8-35A531BD7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D76AF3-E540-4DF0-AAC9-CD26A33C7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2455E4-1724-4369-B90D-4BBA46496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FC7C-A60E-4C10-AD26-A6479F894D42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384A1ED-F1DB-4516-9557-BDBC392A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196BA02-892B-469B-856B-24387C1E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D2A4-73BB-42F5-9639-A2A8A6F7EF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5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AED1C-824B-40DD-AE09-8039F14E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538D03-A61A-4BB5-9563-BD9C357A4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FC7C-A60E-4C10-AD26-A6479F894D42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24E4F8E-F234-426A-B1EB-6AD0A27B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7F15701-0BB9-4CC5-9CFB-83E7CDD6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D2A4-73BB-42F5-9639-A2A8A6F7EF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343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E0DCC3-AA83-48CA-803E-635E25E1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FC7C-A60E-4C10-AD26-A6479F894D42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2DF58A-EBA8-44AA-A26E-AC164695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C765C4-55FC-49D1-9B2F-F315F023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D2A4-73BB-42F5-9639-A2A8A6F7EF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209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E7B41-0EB5-40E6-9E48-C82896DA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60D376-126E-41A8-ADA0-0D4DFB3AD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61ED19-A702-49B1-8F2C-33CE41DDE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055DE8-1137-4A7F-9983-455947B5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FC7C-A60E-4C10-AD26-A6479F894D42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E69375-9C5B-44C0-ADCA-8CDCEFC3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CB774C-7BA6-47FB-9359-F729E0FA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D2A4-73BB-42F5-9639-A2A8A6F7EF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865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1CA61-FAE5-4536-9CE8-3BBD4E3CA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AB4AB5B-0F77-4907-A1C2-37B1604C7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973868-5C8C-4BAF-9CD2-6263B16D0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669ABB-C2B6-4750-9963-BB50BCB54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FC7C-A60E-4C10-AD26-A6479F894D42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5216A4-F6E1-413B-ABA9-C5E78D6B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DCAD15-B384-4B3E-BCA4-C0E022A8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D2A4-73BB-42F5-9639-A2A8A6F7EF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973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2DCED71-3DC4-4A34-9670-2F51B7A5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B8B033-901A-468B-AA31-5C720C503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EE1FC8-2C3A-4872-ACBA-E0F855E69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4FC7C-A60E-4C10-AD26-A6479F894D42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A67964-04DA-4956-B2AC-A5ADB919A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821DFC-C216-4051-A4B0-260D5648C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AD2A4-73BB-42F5-9639-A2A8A6F7EF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566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ortic_aneurysm" TargetMode="External"/><Relationship Id="rId13" Type="http://schemas.openxmlformats.org/officeDocument/2006/relationships/hyperlink" Target="https://en.wikipedia.org/wiki/Heart_failure" TargetMode="External"/><Relationship Id="rId18" Type="http://schemas.openxmlformats.org/officeDocument/2006/relationships/hyperlink" Target="https://en.wikipedia.org/wiki/Endocardium" TargetMode="External"/><Relationship Id="rId26" Type="http://schemas.openxmlformats.org/officeDocument/2006/relationships/hyperlink" Target="https://en.wikipedia.org/wiki/Eosinophilic_myocarditis" TargetMode="External"/><Relationship Id="rId3" Type="http://schemas.openxmlformats.org/officeDocument/2006/relationships/hyperlink" Target="https://en.wikipedia.org/wiki/Coronary_artery_disease" TargetMode="External"/><Relationship Id="rId21" Type="http://schemas.openxmlformats.org/officeDocument/2006/relationships/hyperlink" Target="https://en.wikipedia.org/wiki/Myocarditis" TargetMode="External"/><Relationship Id="rId7" Type="http://schemas.openxmlformats.org/officeDocument/2006/relationships/hyperlink" Target="https://en.wikipedia.org/wiki/Renal_artery_stenosis" TargetMode="External"/><Relationship Id="rId12" Type="http://schemas.openxmlformats.org/officeDocument/2006/relationships/hyperlink" Target="https://en.wikipedia.org/wiki/Hypertension" TargetMode="External"/><Relationship Id="rId17" Type="http://schemas.openxmlformats.org/officeDocument/2006/relationships/hyperlink" Target="https://en.wikipedia.org/wiki/Inflammation" TargetMode="External"/><Relationship Id="rId25" Type="http://schemas.openxmlformats.org/officeDocument/2006/relationships/hyperlink" Target="https://en.wikipedia.org/wiki/White_blood_cells" TargetMode="External"/><Relationship Id="rId2" Type="http://schemas.openxmlformats.org/officeDocument/2006/relationships/hyperlink" Target="https://en.wikipedia.org/wiki/Vascular_disease" TargetMode="External"/><Relationship Id="rId16" Type="http://schemas.openxmlformats.org/officeDocument/2006/relationships/hyperlink" Target="https://en.wikipedia.org/wiki/Endocarditis" TargetMode="External"/><Relationship Id="rId20" Type="http://schemas.openxmlformats.org/officeDocument/2006/relationships/hyperlink" Target="https://en.wikipedia.org/wiki/Cardiomegaly" TargetMode="External"/><Relationship Id="rId29" Type="http://schemas.openxmlformats.org/officeDocument/2006/relationships/hyperlink" Target="https://en.wikipedia.org/wiki/Congenital_heart_disea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troke" TargetMode="External"/><Relationship Id="rId11" Type="http://schemas.openxmlformats.org/officeDocument/2006/relationships/hyperlink" Target="https://en.wikipedia.org/wiki/Blood_pressure" TargetMode="External"/><Relationship Id="rId24" Type="http://schemas.openxmlformats.org/officeDocument/2006/relationships/hyperlink" Target="https://en.wikipedia.org/wiki/Monocyte" TargetMode="External"/><Relationship Id="rId5" Type="http://schemas.openxmlformats.org/officeDocument/2006/relationships/hyperlink" Target="https://en.wikipedia.org/wiki/Cerebrovascular_disease" TargetMode="External"/><Relationship Id="rId15" Type="http://schemas.openxmlformats.org/officeDocument/2006/relationships/hyperlink" Target="https://en.wikipedia.org/wiki/Cardiac_dysrhythmias" TargetMode="External"/><Relationship Id="rId23" Type="http://schemas.openxmlformats.org/officeDocument/2006/relationships/hyperlink" Target="https://en.wikipedia.org/wiki/Lymphocyte" TargetMode="External"/><Relationship Id="rId28" Type="http://schemas.openxmlformats.org/officeDocument/2006/relationships/hyperlink" Target="https://en.wikipedia.org/wiki/Valvular_heart_disease" TargetMode="External"/><Relationship Id="rId10" Type="http://schemas.openxmlformats.org/officeDocument/2006/relationships/hyperlink" Target="https://en.wikipedia.org/wiki/Hypertensive_heart_disease" TargetMode="External"/><Relationship Id="rId19" Type="http://schemas.openxmlformats.org/officeDocument/2006/relationships/hyperlink" Target="https://en.wikipedia.org/wiki/Heart_valve" TargetMode="External"/><Relationship Id="rId4" Type="http://schemas.openxmlformats.org/officeDocument/2006/relationships/hyperlink" Target="https://en.wikipedia.org/wiki/Peripheral_arterial_disease" TargetMode="External"/><Relationship Id="rId9" Type="http://schemas.openxmlformats.org/officeDocument/2006/relationships/hyperlink" Target="https://en.wikipedia.org/wiki/Cardiomyopathy" TargetMode="External"/><Relationship Id="rId14" Type="http://schemas.openxmlformats.org/officeDocument/2006/relationships/hyperlink" Target="https://en.wikipedia.org/wiki/Pulmonary_heart_disease" TargetMode="External"/><Relationship Id="rId22" Type="http://schemas.openxmlformats.org/officeDocument/2006/relationships/hyperlink" Target="https://en.wikipedia.org/wiki/Myocardium" TargetMode="External"/><Relationship Id="rId27" Type="http://schemas.openxmlformats.org/officeDocument/2006/relationships/hyperlink" Target="https://en.wikipedia.org/wiki/Eosinophil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ealthy_eating" TargetMode="External"/><Relationship Id="rId2" Type="http://schemas.openxmlformats.org/officeDocument/2006/relationships/hyperlink" Target="https://en.wikipedia.org/wiki/List_of_causes_of_death_by_rat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erdrola.com/te-interesa/tecnologia/que-es-inteligencia-artificial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berdrola.com/innovacion/analisis-predictivo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erdrola.com/te-interesa/tecnologia/movilidad-inteligente" TargetMode="External"/><Relationship Id="rId2" Type="http://schemas.openxmlformats.org/officeDocument/2006/relationships/hyperlink" Target="https://www.iberdrola.com/te-interesa/tecnologia/disrupcion-tecnologic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hyperlink" Target="https://www.iberdrola.com/te-interesa/tecnologia/domotic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E867BE7C-0796-4D82-9A16-F9AC1314D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490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D6AE1B-00D0-4504-8523-6382EE091C0D}"/>
              </a:ext>
            </a:extLst>
          </p:cNvPr>
          <p:cNvSpPr txBox="1"/>
          <p:nvPr/>
        </p:nvSpPr>
        <p:spPr>
          <a:xfrm>
            <a:off x="1139635" y="2546161"/>
            <a:ext cx="3200451" cy="2985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FEFFFF"/>
                </a:solidFill>
              </a:rPr>
              <a:t>Se ha comparado diversos algoritmos como: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>
              <a:solidFill>
                <a:srgbClr val="FE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FEFFFF"/>
                </a:solidFill>
              </a:rPr>
              <a:t>KNN (</a:t>
            </a:r>
            <a:r>
              <a:rPr lang="en-US" sz="1100" i="1">
                <a:solidFill>
                  <a:srgbClr val="FEFFFF"/>
                </a:solidFill>
                <a:effectLst/>
              </a:rPr>
              <a:t>k-nearest neighbors)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FEFFFF"/>
                </a:solidFill>
              </a:rPr>
              <a:t>Regresión logística</a:t>
            </a:r>
            <a:endParaRPr lang="en-US" sz="1100">
              <a:solidFill>
                <a:srgbClr val="FEFFFF"/>
              </a:solidFill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FEFFFF"/>
                </a:solidFill>
              </a:rPr>
              <a:t>SVM (</a:t>
            </a:r>
            <a:r>
              <a:rPr lang="en-US" sz="1100" i="1">
                <a:solidFill>
                  <a:srgbClr val="FEFFFF"/>
                </a:solidFill>
              </a:rPr>
              <a:t>Support Vector Machine</a:t>
            </a:r>
            <a:r>
              <a:rPr lang="en-US" sz="1100">
                <a:solidFill>
                  <a:srgbClr val="FEFFFF"/>
                </a:solidFill>
              </a:rPr>
              <a:t>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FEFFFF"/>
                </a:solidFill>
              </a:rPr>
              <a:t>Algoritmos de árbol y emsambladores: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FEFFFF"/>
                </a:solidFill>
              </a:rPr>
              <a:t>Random Forest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FEFFFF"/>
                </a:solidFill>
              </a:rPr>
              <a:t>Gradient Boosting Decision Trees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FEFFFF"/>
                </a:solidFill>
                <a:effectLst/>
              </a:rPr>
              <a:t>Voting classifier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FEFFFF"/>
                </a:solidFill>
                <a:effectLst/>
              </a:rPr>
              <a:t>Bagging Classifier</a:t>
            </a:r>
            <a:endParaRPr lang="en-US" sz="1100">
              <a:solidFill>
                <a:srgbClr val="FE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FEFFFF"/>
                </a:solidFill>
              </a:rPr>
              <a:t>Xgboost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>
              <a:solidFill>
                <a:srgbClr val="FE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>
              <a:solidFill>
                <a:srgbClr val="FE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>
              <a:solidFill>
                <a:srgbClr val="FEFFFF"/>
              </a:solidFill>
            </a:endParaRPr>
          </a:p>
        </p:txBody>
      </p:sp>
      <p:pic>
        <p:nvPicPr>
          <p:cNvPr id="9" name="Imagen 8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C6C18A0E-90C2-4FDF-9FDE-6705E8C62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49479"/>
            <a:ext cx="5441343" cy="355725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DBEFCDE-2D02-4B23-BF25-7CE3B55C66A3}"/>
              </a:ext>
            </a:extLst>
          </p:cNvPr>
          <p:cNvSpPr txBox="1"/>
          <p:nvPr/>
        </p:nvSpPr>
        <p:spPr>
          <a:xfrm>
            <a:off x="3417903" y="159798"/>
            <a:ext cx="402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6249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EA51B80-F607-436F-AE2C-1D1FFE38946C}"/>
              </a:ext>
            </a:extLst>
          </p:cNvPr>
          <p:cNvSpPr txBox="1"/>
          <p:nvPr/>
        </p:nvSpPr>
        <p:spPr>
          <a:xfrm>
            <a:off x="1139635" y="2546161"/>
            <a:ext cx="3200451" cy="2985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EFFFF"/>
                </a:solidFill>
              </a:rPr>
              <a:t>Maximizando el recall, el modelo SVM sigue siendo el mejor</a:t>
            </a:r>
          </a:p>
        </p:txBody>
      </p:sp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7DF23304-67FA-497C-9247-38712355D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71927"/>
            <a:ext cx="5441343" cy="350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57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F97A8DD-406A-4536-B095-C3DAAC6FBB87}"/>
              </a:ext>
            </a:extLst>
          </p:cNvPr>
          <p:cNvSpPr txBox="1"/>
          <p:nvPr/>
        </p:nvSpPr>
        <p:spPr>
          <a:xfrm>
            <a:off x="2916935" y="320755"/>
            <a:ext cx="6675627" cy="1605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Tras</a:t>
            </a:r>
            <a:r>
              <a:rPr lang="en-US" sz="2000" dirty="0"/>
              <a:t> una </a:t>
            </a:r>
            <a:r>
              <a:rPr lang="en-US" sz="2000" dirty="0" err="1"/>
              <a:t>serie</a:t>
            </a:r>
            <a:r>
              <a:rPr lang="en-US" sz="2000" dirty="0"/>
              <a:t> de </a:t>
            </a:r>
            <a:r>
              <a:rPr lang="en-US" sz="2000" dirty="0" err="1"/>
              <a:t>cambios</a:t>
            </a:r>
            <a:r>
              <a:rPr lang="en-US" sz="2000" dirty="0"/>
              <a:t> </a:t>
            </a:r>
            <a:r>
              <a:rPr lang="en-US" sz="2000" dirty="0" err="1"/>
              <a:t>manuales</a:t>
            </a:r>
            <a:r>
              <a:rPr lang="en-US" sz="2000" dirty="0"/>
              <a:t> al </a:t>
            </a:r>
            <a:r>
              <a:rPr lang="en-US" sz="2000" dirty="0" err="1"/>
              <a:t>modelo</a:t>
            </a:r>
            <a:r>
              <a:rPr lang="en-US" sz="2000" dirty="0"/>
              <a:t> </a:t>
            </a:r>
            <a:r>
              <a:rPr lang="en-US" sz="2000" dirty="0" err="1"/>
              <a:t>intento</a:t>
            </a:r>
            <a:r>
              <a:rPr lang="en-US" sz="2000" dirty="0"/>
              <a:t> </a:t>
            </a:r>
            <a:r>
              <a:rPr lang="en-US" sz="2000" dirty="0" err="1"/>
              <a:t>conseguir</a:t>
            </a:r>
            <a:r>
              <a:rPr lang="en-US" sz="2000" dirty="0"/>
              <a:t> una </a:t>
            </a:r>
            <a:r>
              <a:rPr lang="en-US" sz="2000" dirty="0" err="1"/>
              <a:t>versión</a:t>
            </a:r>
            <a:r>
              <a:rPr lang="en-US" sz="2000" dirty="0"/>
              <a:t> intermedia de SVM de las 2 que </a:t>
            </a:r>
            <a:r>
              <a:rPr lang="en-US" sz="2000" dirty="0" err="1"/>
              <a:t>hemos</a:t>
            </a:r>
            <a:r>
              <a:rPr lang="en-US" sz="2000" dirty="0"/>
              <a:t> visto.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Consiguiendo</a:t>
            </a:r>
            <a:r>
              <a:rPr lang="en-US" sz="2000" dirty="0"/>
              <a:t> un </a:t>
            </a:r>
            <a:r>
              <a:rPr lang="en-US" sz="2000" dirty="0" err="1"/>
              <a:t>resultado</a:t>
            </a:r>
            <a:r>
              <a:rPr lang="en-US" sz="2000" dirty="0"/>
              <a:t> </a:t>
            </a:r>
            <a:r>
              <a:rPr lang="en-US" sz="2000" b="1" dirty="0"/>
              <a:t>por </a:t>
            </a:r>
            <a:r>
              <a:rPr lang="en-US" sz="2000" b="1" dirty="0" err="1"/>
              <a:t>encima</a:t>
            </a:r>
            <a:r>
              <a:rPr lang="en-US" sz="2000" b="1" dirty="0"/>
              <a:t> del 76% de accuracy y por </a:t>
            </a:r>
            <a:r>
              <a:rPr lang="en-US" sz="2000" b="1" dirty="0" err="1"/>
              <a:t>encima</a:t>
            </a:r>
            <a:r>
              <a:rPr lang="en-US" sz="2000" b="1" dirty="0"/>
              <a:t> del 90% </a:t>
            </a:r>
            <a:r>
              <a:rPr lang="en-US" sz="2000" b="1" dirty="0" err="1"/>
              <a:t>en</a:t>
            </a:r>
            <a:r>
              <a:rPr lang="en-US" sz="2000" b="1" dirty="0"/>
              <a:t> recall</a:t>
            </a: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 descr="Forma, Cuadrado&#10;&#10;Descripción generada automáticamente">
            <a:extLst>
              <a:ext uri="{FF2B5EF4-FFF2-40B4-BE49-F238E27FC236}">
                <a16:creationId xmlns:a16="http://schemas.microsoft.com/office/drawing/2014/main" id="{5971AC47-FF3B-4604-9B51-FDC541A2B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2920480"/>
            <a:ext cx="4974336" cy="2935673"/>
          </a:xfrm>
          <a:prstGeom prst="rect">
            <a:avLst/>
          </a:prstGeom>
        </p:spPr>
      </p:pic>
      <p:sp>
        <p:nvSpPr>
          <p:cNvPr id="23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Forma, Cuadrado&#10;&#10;Descripción generada automáticamente">
            <a:extLst>
              <a:ext uri="{FF2B5EF4-FFF2-40B4-BE49-F238E27FC236}">
                <a16:creationId xmlns:a16="http://schemas.microsoft.com/office/drawing/2014/main" id="{B76AB240-6DFD-4BD5-80CE-2625A1CA3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484" y="2979853"/>
            <a:ext cx="4974336" cy="281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9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0B48191-80B5-47CE-A2C3-06BCDD49DAA8}"/>
              </a:ext>
            </a:extLst>
          </p:cNvPr>
          <p:cNvSpPr txBox="1"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Okay,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buen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resultado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pero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… ¿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Qué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es SVM?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48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ED6EF868-7CCB-4D5F-8539-17229C205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306" y="2044250"/>
            <a:ext cx="5868737" cy="39506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EDE0E8A-38EF-4648-A87A-D0FD021349FE}"/>
              </a:ext>
            </a:extLst>
          </p:cNvPr>
          <p:cNvSpPr txBox="1"/>
          <p:nvPr/>
        </p:nvSpPr>
        <p:spPr>
          <a:xfrm>
            <a:off x="3818856" y="714375"/>
            <a:ext cx="6715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lang="es-ES" sz="28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 Vector Machine:</a:t>
            </a:r>
          </a:p>
        </p:txBody>
      </p:sp>
    </p:spTree>
    <p:extLst>
      <p:ext uri="{BB962C8B-B14F-4D97-AF65-F5344CB8AC3E}">
        <p14:creationId xmlns:p14="http://schemas.microsoft.com/office/powerpoint/2010/main" val="2825341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Imagen 4" descr="Gráfico, Diagrama&#10;&#10;Descripción generada automáticamente">
            <a:extLst>
              <a:ext uri="{FF2B5EF4-FFF2-40B4-BE49-F238E27FC236}">
                <a16:creationId xmlns:a16="http://schemas.microsoft.com/office/drawing/2014/main" id="{E4C1F73B-E89A-46BE-A495-654BA5B35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447" y="1888531"/>
            <a:ext cx="4616434" cy="2520815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E9B2EE-76CA-47F3-9977-3F2FCB7F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739239"/>
            <a:ext cx="0" cy="3200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017FE58E-13B5-4304-B815-F2581E82A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72" y="2222642"/>
            <a:ext cx="4644528" cy="185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05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Imagen 3" descr="Una captura de pantalla de un celular con letras&#10;&#10;Descripción generada automáticamente con confianza baja">
            <a:extLst>
              <a:ext uri="{FF2B5EF4-FFF2-40B4-BE49-F238E27FC236}">
                <a16:creationId xmlns:a16="http://schemas.microsoft.com/office/drawing/2014/main" id="{CE57B54C-60AE-4AA3-B8EF-00E4E35F0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702" y="1286934"/>
            <a:ext cx="5474598" cy="410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16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3B7C700-4C6D-4972-A11A-6D5AD1AA15FE}"/>
              </a:ext>
            </a:extLst>
          </p:cNvPr>
          <p:cNvSpPr txBox="1"/>
          <p:nvPr/>
        </p:nvSpPr>
        <p:spPr>
          <a:xfrm>
            <a:off x="1139635" y="2546161"/>
            <a:ext cx="3200451" cy="2985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EFFFF"/>
                </a:solidFill>
              </a:rPr>
              <a:t>Las variables mas </a:t>
            </a:r>
            <a:r>
              <a:rPr lang="en-US" sz="2400" dirty="0" err="1">
                <a:solidFill>
                  <a:srgbClr val="FEFFFF"/>
                </a:solidFill>
              </a:rPr>
              <a:t>importantes</a:t>
            </a:r>
            <a:r>
              <a:rPr lang="en-US" sz="2400" dirty="0">
                <a:solidFill>
                  <a:srgbClr val="FEFFFF"/>
                </a:solidFill>
              </a:rPr>
              <a:t> para </a:t>
            </a:r>
            <a:r>
              <a:rPr lang="en-US" sz="2400" dirty="0" err="1">
                <a:solidFill>
                  <a:srgbClr val="FEFFFF"/>
                </a:solidFill>
              </a:rPr>
              <a:t>nuestro</a:t>
            </a:r>
            <a:r>
              <a:rPr lang="en-US" sz="2400" dirty="0">
                <a:solidFill>
                  <a:srgbClr val="FEFFFF"/>
                </a:solidFill>
              </a:rPr>
              <a:t> </a:t>
            </a:r>
            <a:r>
              <a:rPr lang="en-US" sz="2400" dirty="0" err="1">
                <a:solidFill>
                  <a:srgbClr val="FEFFFF"/>
                </a:solidFill>
              </a:rPr>
              <a:t>modelo</a:t>
            </a:r>
            <a:r>
              <a:rPr lang="en-US" sz="2400" dirty="0">
                <a:solidFill>
                  <a:srgbClr val="FEFFFF"/>
                </a:solidFill>
              </a:rPr>
              <a:t> </a:t>
            </a:r>
            <a:r>
              <a:rPr lang="en-US" sz="2400" dirty="0" err="1">
                <a:solidFill>
                  <a:srgbClr val="FEFFFF"/>
                </a:solidFill>
              </a:rPr>
              <a:t>han</a:t>
            </a:r>
            <a:r>
              <a:rPr lang="en-US" sz="2400" dirty="0">
                <a:solidFill>
                  <a:srgbClr val="FEFFFF"/>
                </a:solidFill>
              </a:rPr>
              <a:t> </a:t>
            </a:r>
            <a:r>
              <a:rPr lang="en-US" sz="2400" dirty="0" err="1">
                <a:solidFill>
                  <a:srgbClr val="FEFFFF"/>
                </a:solidFill>
              </a:rPr>
              <a:t>sido</a:t>
            </a:r>
            <a:r>
              <a:rPr lang="en-US" sz="2400" dirty="0">
                <a:solidFill>
                  <a:srgbClr val="FEFFFF"/>
                </a:solidFill>
              </a:rPr>
              <a:t> las </a:t>
            </a:r>
            <a:r>
              <a:rPr lang="en-US" sz="2400" dirty="0" err="1">
                <a:solidFill>
                  <a:srgbClr val="FEFFFF"/>
                </a:solidFill>
              </a:rPr>
              <a:t>siguientes</a:t>
            </a:r>
            <a:r>
              <a:rPr lang="en-US" sz="2400" dirty="0">
                <a:solidFill>
                  <a:srgbClr val="FEFFFF"/>
                </a:solidFill>
              </a:rPr>
              <a:t>:</a:t>
            </a:r>
          </a:p>
        </p:txBody>
      </p:sp>
      <p:pic>
        <p:nvPicPr>
          <p:cNvPr id="6" name="Imagen 5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14FE30B3-54BB-4426-9176-7513CC50B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268" y="1267844"/>
            <a:ext cx="6539075" cy="400289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027BE1B-C0E6-4384-B899-FEEAE0D6BB58}"/>
              </a:ext>
            </a:extLst>
          </p:cNvPr>
          <p:cNvSpPr txBox="1"/>
          <p:nvPr/>
        </p:nvSpPr>
        <p:spPr>
          <a:xfrm>
            <a:off x="5441343" y="50352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effectLst/>
                <a:latin typeface="Inter"/>
              </a:rPr>
              <a:t>TA: </a:t>
            </a:r>
            <a:r>
              <a:rPr lang="es-ES" b="0" i="0" dirty="0" err="1">
                <a:effectLst/>
                <a:latin typeface="Inter"/>
              </a:rPr>
              <a:t>Typical</a:t>
            </a:r>
            <a:r>
              <a:rPr lang="es-ES" b="0" i="0" dirty="0">
                <a:effectLst/>
                <a:latin typeface="Inter"/>
              </a:rPr>
              <a:t> Angina, ATA: </a:t>
            </a:r>
            <a:r>
              <a:rPr lang="es-ES" b="0" i="0" dirty="0" err="1">
                <a:effectLst/>
                <a:latin typeface="Inter"/>
              </a:rPr>
              <a:t>Atypical</a:t>
            </a:r>
            <a:r>
              <a:rPr lang="es-ES" b="0" i="0" dirty="0">
                <a:effectLst/>
                <a:latin typeface="Inter"/>
              </a:rPr>
              <a:t> Angina, NAP: Non-</a:t>
            </a:r>
            <a:r>
              <a:rPr lang="es-ES" b="0" i="0" dirty="0" err="1">
                <a:effectLst/>
                <a:latin typeface="Inter"/>
              </a:rPr>
              <a:t>Anginal</a:t>
            </a:r>
            <a:r>
              <a:rPr lang="es-ES" b="0" i="0" dirty="0">
                <a:effectLst/>
                <a:latin typeface="Inter"/>
              </a:rPr>
              <a:t> </a:t>
            </a:r>
            <a:r>
              <a:rPr lang="es-ES" b="0" i="0" dirty="0" err="1">
                <a:effectLst/>
                <a:latin typeface="Inter"/>
              </a:rPr>
              <a:t>Pain</a:t>
            </a:r>
            <a:r>
              <a:rPr lang="es-ES" b="0" i="0" dirty="0">
                <a:effectLst/>
                <a:latin typeface="Inter"/>
              </a:rPr>
              <a:t>, ASY: </a:t>
            </a:r>
            <a:r>
              <a:rPr lang="es-ES" b="0" i="0" dirty="0" err="1">
                <a:effectLst/>
                <a:latin typeface="Inter"/>
              </a:rPr>
              <a:t>Asymptomatic</a:t>
            </a:r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9B9BDB7-0C96-4B51-8819-5CF7E6008CEE}"/>
              </a:ext>
            </a:extLst>
          </p:cNvPr>
          <p:cNvSpPr txBox="1"/>
          <p:nvPr/>
        </p:nvSpPr>
        <p:spPr>
          <a:xfrm>
            <a:off x="5923992" y="503521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 err="1">
                <a:effectLst/>
                <a:latin typeface="Inter"/>
              </a:rPr>
              <a:t>ST_Slope</a:t>
            </a:r>
            <a:r>
              <a:rPr lang="en-US" b="0" i="0" dirty="0">
                <a:effectLst/>
                <a:latin typeface="Inter"/>
              </a:rPr>
              <a:t>: the slope of the peak exercise ST segment [Up: upsloping, Flat: flat, Down: </a:t>
            </a:r>
            <a:r>
              <a:rPr lang="en-US" b="0" i="0" dirty="0" err="1">
                <a:effectLst/>
                <a:latin typeface="Inter"/>
              </a:rPr>
              <a:t>downsloping</a:t>
            </a:r>
            <a:r>
              <a:rPr lang="en-US" b="0" i="0" dirty="0">
                <a:effectLst/>
                <a:latin typeface="Inter"/>
              </a:rPr>
              <a:t>]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C5F64D2-F4BE-4051-AB65-2969ADDB78F4}"/>
              </a:ext>
            </a:extLst>
          </p:cNvPr>
          <p:cNvSpPr txBox="1"/>
          <p:nvPr/>
        </p:nvSpPr>
        <p:spPr>
          <a:xfrm>
            <a:off x="6381141" y="649745"/>
            <a:ext cx="32004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Maximum heart rate achieved</a:t>
            </a:r>
            <a:br>
              <a:rPr lang="en-U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773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  <p:bldP spid="16" grpId="1"/>
      <p:bldP spid="18" grpId="0"/>
      <p:bldP spid="1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B6375FD-E105-4458-B805-8E79B9960FA3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Conclusiones</a:t>
            </a: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5724D98-7861-4500-9083-313EED169602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Estamos ante un </a:t>
            </a:r>
            <a:r>
              <a:rPr lang="en-US" sz="2000" dirty="0" err="1"/>
              <a:t>enorme</a:t>
            </a:r>
            <a:r>
              <a:rPr lang="en-US" sz="2000" dirty="0"/>
              <a:t> </a:t>
            </a:r>
            <a:r>
              <a:rPr lang="en-US" sz="2000" dirty="0" err="1"/>
              <a:t>problema</a:t>
            </a:r>
            <a:r>
              <a:rPr lang="en-US" sz="2000" dirty="0"/>
              <a:t> que </a:t>
            </a:r>
            <a:r>
              <a:rPr lang="en-US" sz="2000" dirty="0" err="1"/>
              <a:t>afecta</a:t>
            </a:r>
            <a:r>
              <a:rPr lang="en-US" sz="2000" dirty="0"/>
              <a:t> al conjunto de la </a:t>
            </a:r>
            <a:r>
              <a:rPr lang="en-US" sz="2000" dirty="0" err="1"/>
              <a:t>sociedad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Este </a:t>
            </a:r>
            <a:r>
              <a:rPr lang="en-US" sz="2000" dirty="0" err="1"/>
              <a:t>proyecto</a:t>
            </a:r>
            <a:r>
              <a:rPr lang="en-US" sz="2000" dirty="0"/>
              <a:t> no </a:t>
            </a:r>
            <a:r>
              <a:rPr lang="en-US" sz="2000" dirty="0" err="1"/>
              <a:t>pretende</a:t>
            </a:r>
            <a:r>
              <a:rPr lang="en-US" sz="2000" dirty="0"/>
              <a:t> por </a:t>
            </a:r>
            <a:r>
              <a:rPr lang="en-US" sz="2000" dirty="0" err="1"/>
              <a:t>si</a:t>
            </a:r>
            <a:r>
              <a:rPr lang="en-US" sz="2000" dirty="0"/>
              <a:t> solo </a:t>
            </a:r>
            <a:r>
              <a:rPr lang="en-US" sz="2000" dirty="0" err="1"/>
              <a:t>paliar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problema</a:t>
            </a:r>
            <a:r>
              <a:rPr lang="en-US" sz="2000" dirty="0"/>
              <a:t>, </a:t>
            </a:r>
            <a:r>
              <a:rPr lang="en-US" sz="2000" dirty="0" err="1"/>
              <a:t>pero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sistema</a:t>
            </a:r>
            <a:r>
              <a:rPr lang="en-US" sz="2000" dirty="0"/>
              <a:t> de </a:t>
            </a:r>
            <a:r>
              <a:rPr lang="en-US" sz="2000" dirty="0" err="1"/>
              <a:t>apoyo</a:t>
            </a:r>
            <a:r>
              <a:rPr lang="en-US" sz="2000" dirty="0"/>
              <a:t> a un </a:t>
            </a:r>
            <a:r>
              <a:rPr lang="en-US" sz="2000" dirty="0" err="1"/>
              <a:t>médico</a:t>
            </a:r>
            <a:r>
              <a:rPr lang="en-US" sz="2000" dirty="0"/>
              <a:t> y gracias a la </a:t>
            </a:r>
            <a:r>
              <a:rPr lang="en-US" sz="2000" dirty="0" err="1"/>
              <a:t>accesibilidad</a:t>
            </a:r>
            <a:r>
              <a:rPr lang="en-US" sz="2000" dirty="0"/>
              <a:t> de sus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podría</a:t>
            </a:r>
            <a:r>
              <a:rPr lang="en-US" sz="2000" dirty="0"/>
              <a:t> </a:t>
            </a:r>
            <a:r>
              <a:rPr lang="en-US" sz="2000" dirty="0" err="1"/>
              <a:t>suponer</a:t>
            </a:r>
            <a:r>
              <a:rPr lang="en-US" sz="2000" dirty="0"/>
              <a:t> una gran </a:t>
            </a:r>
            <a:r>
              <a:rPr lang="en-US" sz="2000" dirty="0" err="1"/>
              <a:t>ayuda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prevención</a:t>
            </a:r>
            <a:r>
              <a:rPr lang="en-US" sz="2000" dirty="0"/>
              <a:t> de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tipo</a:t>
            </a:r>
            <a:r>
              <a:rPr lang="en-US" sz="2000" dirty="0"/>
              <a:t> de </a:t>
            </a:r>
            <a:r>
              <a:rPr lang="en-US" sz="2000" dirty="0" err="1"/>
              <a:t>enfermedades</a:t>
            </a:r>
            <a:r>
              <a:rPr lang="en-US" sz="2000" dirty="0"/>
              <a:t>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Graphic 9" descr="Apretón de manos">
            <a:extLst>
              <a:ext uri="{FF2B5EF4-FFF2-40B4-BE49-F238E27FC236}">
                <a16:creationId xmlns:a16="http://schemas.microsoft.com/office/drawing/2014/main" id="{69742B54-4260-AE89-0FD2-A7D43F17D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0980" y="1782981"/>
            <a:ext cx="4361892" cy="436189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40595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6D44C82-196F-46F4-B077-532BB2D6AA31}"/>
              </a:ext>
            </a:extLst>
          </p:cNvPr>
          <p:cNvSpPr txBox="1"/>
          <p:nvPr/>
        </p:nvSpPr>
        <p:spPr>
          <a:xfrm>
            <a:off x="643467" y="1698171"/>
            <a:ext cx="3962061" cy="4516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Curiosidades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técnicas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este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trabajo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9758A83-2805-46B3-89E4-88CF1633BA74}"/>
              </a:ext>
            </a:extLst>
          </p:cNvPr>
          <p:cNvSpPr txBox="1"/>
          <p:nvPr/>
        </p:nvSpPr>
        <p:spPr>
          <a:xfrm>
            <a:off x="5070020" y="1698170"/>
            <a:ext cx="6478513" cy="4516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Optuna</a:t>
            </a:r>
            <a:r>
              <a:rPr lang="en-US" sz="2000" dirty="0"/>
              <a:t> es </a:t>
            </a:r>
            <a:r>
              <a:rPr lang="en-US" sz="2000" dirty="0" err="1"/>
              <a:t>igual</a:t>
            </a:r>
            <a:r>
              <a:rPr lang="en-US" sz="2000" dirty="0"/>
              <a:t> de </a:t>
            </a:r>
            <a:r>
              <a:rPr lang="en-US" sz="2000" dirty="0" err="1"/>
              <a:t>útil</a:t>
            </a:r>
            <a:r>
              <a:rPr lang="en-US" sz="2000" dirty="0"/>
              <a:t> (para </a:t>
            </a:r>
            <a:r>
              <a:rPr lang="en-US" sz="2000" dirty="0" err="1"/>
              <a:t>métricas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accuracy) que </a:t>
            </a:r>
            <a:r>
              <a:rPr lang="en-US" sz="2000" dirty="0" err="1"/>
              <a:t>GridSearch</a:t>
            </a:r>
            <a:r>
              <a:rPr lang="en-US" sz="2000" dirty="0"/>
              <a:t> o </a:t>
            </a:r>
            <a:r>
              <a:rPr lang="en-US" sz="2000" dirty="0" err="1"/>
              <a:t>RandomSearch</a:t>
            </a:r>
            <a:r>
              <a:rPr lang="en-US" sz="2000" dirty="0"/>
              <a:t> </a:t>
            </a:r>
            <a:r>
              <a:rPr lang="en-US" sz="2000" dirty="0" err="1"/>
              <a:t>utilizadas</a:t>
            </a:r>
            <a:r>
              <a:rPr lang="en-US" sz="2000" dirty="0"/>
              <a:t> para </a:t>
            </a:r>
            <a:r>
              <a:rPr lang="en-US" sz="2000" dirty="0" err="1"/>
              <a:t>comparar</a:t>
            </a:r>
            <a:r>
              <a:rPr lang="en-US" sz="2000" dirty="0"/>
              <a:t> </a:t>
            </a:r>
            <a:r>
              <a:rPr lang="en-US" sz="2000" dirty="0" err="1"/>
              <a:t>distintos</a:t>
            </a:r>
            <a:r>
              <a:rPr lang="en-US" sz="2000" dirty="0"/>
              <a:t> </a:t>
            </a:r>
            <a:r>
              <a:rPr lang="en-US" sz="2000" dirty="0" err="1"/>
              <a:t>parámetros</a:t>
            </a:r>
            <a:r>
              <a:rPr lang="en-US" sz="2000" dirty="0"/>
              <a:t> de los </a:t>
            </a:r>
            <a:r>
              <a:rPr lang="en-US" sz="2000" dirty="0" err="1"/>
              <a:t>modelos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Con la </a:t>
            </a:r>
            <a:r>
              <a:rPr lang="en-US" sz="2000" dirty="0" err="1"/>
              <a:t>ventaja</a:t>
            </a:r>
            <a:r>
              <a:rPr lang="en-US" sz="2000" dirty="0"/>
              <a:t> de ser </a:t>
            </a:r>
            <a:r>
              <a:rPr lang="en-US" sz="2000" dirty="0" err="1"/>
              <a:t>mucho</a:t>
            </a:r>
            <a:r>
              <a:rPr lang="en-US" sz="2000" dirty="0"/>
              <a:t> mas </a:t>
            </a:r>
            <a:r>
              <a:rPr lang="en-US" sz="2000" dirty="0" err="1"/>
              <a:t>eficiente</a:t>
            </a:r>
            <a:r>
              <a:rPr lang="en-US" sz="2000" dirty="0"/>
              <a:t> y </a:t>
            </a:r>
            <a:r>
              <a:rPr lang="en-US" sz="2000" dirty="0" err="1"/>
              <a:t>poder</a:t>
            </a:r>
            <a:r>
              <a:rPr lang="en-US" sz="2000" dirty="0"/>
              <a:t> </a:t>
            </a:r>
            <a:r>
              <a:rPr lang="en-US" sz="2000" dirty="0" err="1"/>
              <a:t>comparar</a:t>
            </a:r>
            <a:r>
              <a:rPr lang="en-US" sz="2000" dirty="0"/>
              <a:t> mas </a:t>
            </a:r>
            <a:r>
              <a:rPr lang="en-US" sz="2000" dirty="0" err="1"/>
              <a:t>parámetros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Recomiendo</a:t>
            </a:r>
            <a:r>
              <a:rPr lang="en-US" sz="2000" dirty="0"/>
              <a:t> </a:t>
            </a:r>
            <a:r>
              <a:rPr lang="en-US" sz="2000" dirty="0" err="1"/>
              <a:t>Optuna</a:t>
            </a:r>
            <a:r>
              <a:rPr lang="en-US" sz="2000" dirty="0"/>
              <a:t> para </a:t>
            </a:r>
            <a:r>
              <a:rPr lang="en-US" sz="2000" dirty="0" err="1"/>
              <a:t>futuros</a:t>
            </a:r>
            <a:r>
              <a:rPr lang="en-US" sz="2000" dirty="0"/>
              <a:t> </a:t>
            </a:r>
            <a:r>
              <a:rPr lang="en-US" sz="2000" dirty="0" err="1"/>
              <a:t>proyectos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También</a:t>
            </a:r>
            <a:r>
              <a:rPr lang="en-US" sz="2000" dirty="0"/>
              <a:t> he </a:t>
            </a:r>
            <a:r>
              <a:rPr lang="en-US" sz="2000" dirty="0" err="1"/>
              <a:t>probado</a:t>
            </a:r>
            <a:r>
              <a:rPr lang="en-US" sz="2000" dirty="0"/>
              <a:t> </a:t>
            </a:r>
            <a:r>
              <a:rPr lang="en-US" sz="2000" dirty="0" err="1"/>
              <a:t>recientemente</a:t>
            </a:r>
            <a:r>
              <a:rPr lang="en-US" sz="2000" dirty="0"/>
              <a:t> con una red neuronal simple y </a:t>
            </a:r>
            <a:r>
              <a:rPr lang="en-US" sz="2000" dirty="0" err="1"/>
              <a:t>tiene</a:t>
            </a:r>
            <a:r>
              <a:rPr lang="en-US" sz="2000" dirty="0"/>
              <a:t> un 74% de accuracy.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3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0000CC9-1E05-409C-8C84-24DAB7C1AE02}"/>
              </a:ext>
            </a:extLst>
          </p:cNvPr>
          <p:cNvSpPr txBox="1"/>
          <p:nvPr/>
        </p:nvSpPr>
        <p:spPr>
          <a:xfrm>
            <a:off x="340312" y="117693"/>
            <a:ext cx="1132494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Hay muchas enfermedades cardiovasculares que afectan a los vasos sanguíneos. Se conocen como </a:t>
            </a:r>
            <a:r>
              <a:rPr lang="es-E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 tooltip="Enfermedad vascula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enfermedades vasculares</a:t>
            </a:r>
            <a:r>
              <a:rPr lang="es-E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Arteriopatía coronari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Enfermedad de las arterias coronarias</a:t>
            </a:r>
            <a:r>
              <a:rPr lang="es-E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(también conocida como cardiopatía coronaria y cardiopatía isquémica)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4" tooltip="Enfermedad arterial periféric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Enfermedad arterial periférica</a:t>
            </a:r>
            <a:r>
              <a:rPr lang="es-E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: enfermedad de los vasos sanguíneos que suministran sangre a los brazos y las piernas.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5" tooltip="Enfermedad cerebrovascula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Enfermedad cerebrovascular</a:t>
            </a:r>
            <a:r>
              <a:rPr lang="es-E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: enfermedad de los vasos sanguíneos que suministran sangre al cerebro (incluye </a:t>
            </a:r>
            <a:r>
              <a:rPr lang="es-E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6" tooltip="Carrer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accidente cerebrovascular</a:t>
            </a:r>
            <a:r>
              <a:rPr lang="es-E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7" tooltip="Estenosis de la arteria ren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Estenosis de la arteria renal</a:t>
            </a:r>
            <a:endParaRPr lang="es-ES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8" tooltip="Aneurisma aortic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Aneurisma</a:t>
            </a:r>
            <a:r>
              <a:rPr lang="es-ES" sz="1600" b="0" i="0" u="none" strike="noStrike" dirty="0">
                <a:solidFill>
                  <a:srgbClr val="0563C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8" tooltip="Aneurisma aortic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sz="16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  <a:hlinkClick r:id="rId8" tooltip="Aneurisma aortic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aortico</a:t>
            </a:r>
            <a:endParaRPr lang="es-ES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También hay muchas enfermedades cardiovasculares que involucran al corazón.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9" tooltip="Miocardiopatí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Miocardiopatía</a:t>
            </a:r>
            <a:r>
              <a:rPr lang="es-E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: enfermedades del músculo cardíaco.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10" tooltip="Cardiopatía hipertensiv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Enfermedad cardíaca hipertensiva</a:t>
            </a:r>
            <a:r>
              <a:rPr lang="es-E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: enfermedades del corazón secundarias a </a:t>
            </a:r>
            <a:r>
              <a:rPr lang="es-E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11" tooltip="Presión arteri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presión arterial alta</a:t>
            </a:r>
            <a:r>
              <a:rPr lang="es-E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 </a:t>
            </a:r>
            <a:r>
              <a:rPr lang="es-E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12" tooltip="Hipertensió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hipertensión .</a:t>
            </a:r>
            <a:endParaRPr lang="es-ES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13" tooltip="Insuficiencia cardiac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Insuficiencia cardíaca</a:t>
            </a:r>
            <a:r>
              <a:rPr lang="es-E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: síndrome clínico causado por la incapacidad del corazón para suministrar suficiente sangre a los tejidos para satisfacer sus necesidades metabólicas.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14" tooltip="Enfermedad pulmonar del corazó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Enfermedad cardíaca pulmonar</a:t>
            </a:r>
            <a:r>
              <a:rPr lang="es-E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: una falla en el lado derecho del corazón con compromiso del sistema respiratorio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15" tooltip="Arritmias cardíaca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Arritmias cardíacas</a:t>
            </a:r>
            <a:r>
              <a:rPr lang="es-E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: anomalías del ritmo cardíaco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Enfermedad cardíaca inflamatoria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16" tooltip="Endocarditi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Endocarditis</a:t>
            </a:r>
            <a:r>
              <a:rPr lang="es-E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: </a:t>
            </a:r>
            <a:r>
              <a:rPr lang="es-E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17" tooltip="Inflamació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inflamación</a:t>
            </a:r>
            <a:r>
              <a:rPr lang="es-E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de la capa interna del corazón, el </a:t>
            </a:r>
            <a:r>
              <a:rPr lang="es-E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18" tooltip="endocardi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endocardio</a:t>
            </a:r>
            <a:r>
              <a:rPr lang="es-E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. Las estructuras más comúnmente involucradas son las </a:t>
            </a:r>
            <a:r>
              <a:rPr lang="es-E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19" tooltip="Válvula del corazó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válvulas cardíacas</a:t>
            </a:r>
            <a:r>
              <a:rPr lang="es-E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0" tooltip="cardiomegali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Cardiomegalia</a:t>
            </a:r>
            <a:r>
              <a:rPr lang="es-E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inflamatoria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1" tooltip="Miocarditi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Miocarditis</a:t>
            </a:r>
            <a:r>
              <a:rPr lang="es-E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: inflamación del </a:t>
            </a:r>
            <a:r>
              <a:rPr lang="es-E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2" tooltip="miocardi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miocardio</a:t>
            </a:r>
            <a:r>
              <a:rPr lang="es-E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, la parte muscular del corazón, causada con mayor frecuencia por una infección viral y, con menos frecuencia, por infecciones bacterianas, ciertos medicamentos, toxinas y trastornos autoinmunes. Se caracteriza en parte por la infiltración del corazón por tipos de </a:t>
            </a:r>
            <a:r>
              <a:rPr lang="es-E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3" tooltip="linfocit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linfocitos</a:t>
            </a:r>
            <a:r>
              <a:rPr lang="es-E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y </a:t>
            </a:r>
            <a:r>
              <a:rPr lang="es-E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4" tooltip="monocito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monocitos de </a:t>
            </a:r>
            <a:r>
              <a:rPr lang="es-E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5" tooltip="células blancas de la sang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glóbulos blancos</a:t>
            </a:r>
            <a:r>
              <a:rPr lang="es-E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6" tooltip="Miocarditis eosinofílic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Miocarditis eosinofílica</a:t>
            </a:r>
            <a:r>
              <a:rPr lang="es-E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: inflamación del miocardio causada por glóbulos blancos </a:t>
            </a:r>
            <a:r>
              <a:rPr lang="es-E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7" tooltip="Eosinófilo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eosinofílicos patológicamente activados. </a:t>
            </a:r>
            <a:r>
              <a:rPr lang="es-E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Este trastorno difiere de la miocarditis en sus causas y tratamientos.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8" tooltip="Enfermedad cardíaca valvula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Enfermedad cardíaca valvular</a:t>
            </a:r>
            <a:endParaRPr lang="es-ES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9" tooltip="Cardiopatía congénit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Cardiopatía congénita</a:t>
            </a:r>
            <a:r>
              <a:rPr lang="es-E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: malformaciones de la estructura del corazón existentes al nacer</a:t>
            </a:r>
          </a:p>
        </p:txBody>
      </p:sp>
    </p:spTree>
    <p:extLst>
      <p:ext uri="{BB962C8B-B14F-4D97-AF65-F5344CB8AC3E}">
        <p14:creationId xmlns:p14="http://schemas.microsoft.com/office/powerpoint/2010/main" val="263715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6DD27AC-4276-4D15-9EBD-E7D3B667121A}"/>
              </a:ext>
            </a:extLst>
          </p:cNvPr>
          <p:cNvSpPr txBox="1"/>
          <p:nvPr/>
        </p:nvSpPr>
        <p:spPr>
          <a:xfrm>
            <a:off x="5985769" y="1298761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effectLst/>
                <a:latin typeface="Arial" panose="020B0604020202020204" pitchFamily="34" charset="0"/>
              </a:rPr>
              <a:t>Las enfermedades cardiovasculares son la </a:t>
            </a:r>
            <a:r>
              <a:rPr lang="es-ES" b="0" i="0" u="none" strike="noStrike" dirty="0">
                <a:effectLst/>
                <a:latin typeface="Arial" panose="020B0604020202020204" pitchFamily="34" charset="0"/>
                <a:hlinkClick r:id="rId2" tooltip="Lista de causas de muerte por tas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principal causa de muerte</a:t>
            </a:r>
            <a:r>
              <a:rPr lang="es-ES" b="0" i="0" dirty="0">
                <a:effectLst/>
                <a:latin typeface="Arial" panose="020B0604020202020204" pitchFamily="34" charset="0"/>
              </a:rPr>
              <a:t> en todo el mundo excepto en África. En conjunto, las ECV provocaron 17,9 millones de muertes (30% </a:t>
            </a:r>
            <a:r>
              <a:rPr lang="es-ES" b="0" i="0" dirty="0" err="1">
                <a:effectLst/>
                <a:latin typeface="Arial" panose="020B0604020202020204" pitchFamily="34" charset="0"/>
              </a:rPr>
              <a:t>aprox</a:t>
            </a:r>
            <a:r>
              <a:rPr lang="es-ES" b="0" i="0" dirty="0">
                <a:effectLst/>
                <a:latin typeface="Arial" panose="020B0604020202020204" pitchFamily="34" charset="0"/>
              </a:rPr>
              <a:t>) en 2015.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7569C3D-BEF2-4E9D-BFEE-8F658D4999DB}"/>
              </a:ext>
            </a:extLst>
          </p:cNvPr>
          <p:cNvSpPr txBox="1"/>
          <p:nvPr/>
        </p:nvSpPr>
        <p:spPr>
          <a:xfrm>
            <a:off x="5985769" y="4445000"/>
            <a:ext cx="6094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effectLst/>
                <a:latin typeface="Arial" panose="020B0604020202020204" pitchFamily="34" charset="0"/>
              </a:rPr>
              <a:t>Se estima que hasta el 90% de las enfermedades cardiovasculares pueden prevenirse. La prevención de las enfermedades cardiovasculares implica mejorar los factores de riesgo a través de: </a:t>
            </a:r>
            <a:r>
              <a:rPr lang="es-ES" b="0" i="0" u="none" strike="noStrike" dirty="0">
                <a:effectLst/>
                <a:latin typeface="Arial" panose="020B0604020202020204" pitchFamily="34" charset="0"/>
                <a:hlinkClick r:id="rId3" tooltip="Alimentación saludab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alimentación saludable</a:t>
            </a:r>
            <a:r>
              <a:rPr lang="es-ES" b="0" i="0" dirty="0">
                <a:effectLst/>
                <a:latin typeface="Arial" panose="020B0604020202020204" pitchFamily="34" charset="0"/>
              </a:rPr>
              <a:t> , ejercicio, evitar el humo del tabaco y limitar el consumo de alcohol.</a:t>
            </a:r>
            <a:endParaRPr lang="es-ES" dirty="0"/>
          </a:p>
        </p:txBody>
      </p:sp>
      <p:pic>
        <p:nvPicPr>
          <p:cNvPr id="13" name="Imagen 12" descr="Gráfico, Gráfico circular, Gráfico de proyección solar&#10;&#10;Descripción generada automáticamente">
            <a:extLst>
              <a:ext uri="{FF2B5EF4-FFF2-40B4-BE49-F238E27FC236}">
                <a16:creationId xmlns:a16="http://schemas.microsoft.com/office/drawing/2014/main" id="{A71C6AFB-BF18-473E-8830-DE6045C1E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07" y="533523"/>
            <a:ext cx="4365836" cy="579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6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FAAAEB35-45BC-4BFF-9251-A47837C50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2B90FEC-E0F9-4F25-B514-A6F80342BE6D}"/>
              </a:ext>
            </a:extLst>
          </p:cNvPr>
          <p:cNvSpPr txBox="1"/>
          <p:nvPr/>
        </p:nvSpPr>
        <p:spPr>
          <a:xfrm>
            <a:off x="9555333" y="4431900"/>
            <a:ext cx="2636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</a:rPr>
              <a:t>Buena persona, mejor delegado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DEAC00C-6FB8-4A7D-A678-6C1BF64BCA18}"/>
              </a:ext>
            </a:extLst>
          </p:cNvPr>
          <p:cNvSpPr txBox="1"/>
          <p:nvPr/>
        </p:nvSpPr>
        <p:spPr>
          <a:xfrm>
            <a:off x="10271465" y="4802819"/>
            <a:ext cx="958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bg1"/>
                </a:solidFill>
              </a:rPr>
              <a:t>Le gustan las pelis obsoletas de hace 20 años, pero esta bien.</a:t>
            </a:r>
          </a:p>
        </p:txBody>
      </p:sp>
    </p:spTree>
    <p:extLst>
      <p:ext uri="{BB962C8B-B14F-4D97-AF65-F5344CB8AC3E}">
        <p14:creationId xmlns:p14="http://schemas.microsoft.com/office/powerpoint/2010/main" val="98698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79EDBC68-32CF-485C-90B6-D10F2307ACEE}"/>
              </a:ext>
            </a:extLst>
          </p:cNvPr>
          <p:cNvSpPr txBox="1"/>
          <p:nvPr/>
        </p:nvSpPr>
        <p:spPr>
          <a:xfrm>
            <a:off x="7039991" y="1090565"/>
            <a:ext cx="475843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2E2E2E"/>
                </a:solidFill>
                <a:effectLst/>
                <a:latin typeface="NexusSerif"/>
              </a:rPr>
              <a:t>De 2011 a 2025, las pérdidas económicas acumuladas proyectadas de todas las ENT son de $7,28 billones. </a:t>
            </a:r>
            <a:r>
              <a:rPr lang="es-ES" dirty="0">
                <a:solidFill>
                  <a:srgbClr val="2E2E2E"/>
                </a:solidFill>
                <a:latin typeface="NexusSerif"/>
              </a:rPr>
              <a:t>Las </a:t>
            </a:r>
            <a:r>
              <a:rPr lang="es-ES" dirty="0" err="1">
                <a:solidFill>
                  <a:srgbClr val="2E2E2E"/>
                </a:solidFill>
                <a:latin typeface="NexusSerif"/>
              </a:rPr>
              <a:t>ECV’s</a:t>
            </a:r>
            <a:r>
              <a:rPr lang="es-ES" b="0" i="0" dirty="0">
                <a:solidFill>
                  <a:srgbClr val="2E2E2E"/>
                </a:solidFill>
                <a:effectLst/>
                <a:latin typeface="NexusSerif"/>
              </a:rPr>
              <a:t> representan casi el 50% de esta pérdida proyectada .</a:t>
            </a:r>
          </a:p>
          <a:p>
            <a:r>
              <a:rPr lang="es-ES" dirty="0">
                <a:solidFill>
                  <a:srgbClr val="2E2E2E"/>
                </a:solidFill>
                <a:latin typeface="NexusSerif"/>
              </a:rPr>
              <a:t>S</a:t>
            </a:r>
            <a:r>
              <a:rPr lang="es-ES" b="0" i="0" dirty="0">
                <a:solidFill>
                  <a:srgbClr val="2E2E2E"/>
                </a:solidFill>
                <a:effectLst/>
                <a:latin typeface="NexusSerif"/>
              </a:rPr>
              <a:t>e proyecta que la reducción de la mortalidad por ECV en un 10 % resultaría en una reducción de $377 000 millones en pérdidas económicas entre 2011 y 2025 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19D6BA-8018-4562-BADE-3A27B0D4513B}"/>
              </a:ext>
            </a:extLst>
          </p:cNvPr>
          <p:cNvSpPr txBox="1"/>
          <p:nvPr/>
        </p:nvSpPr>
        <p:spPr>
          <a:xfrm>
            <a:off x="7039990" y="3800474"/>
            <a:ext cx="456090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2E2E2E"/>
                </a:solidFill>
                <a:effectLst/>
                <a:latin typeface="NexusSerif"/>
              </a:rPr>
              <a:t>El costo de las ECV tanto para las familias como para la sociedad está relacionado tanto con la pérdida de productividad como de ingresos de la persona que tiene ECV y de su cuidador, quien puede tener que dejar de trabajar para cuidarlos. Esta pérdida económica se ve exacerbada en el mundo en desarrollo, donde las ECV afectan a una alta proporción de adultos en edad laboral </a:t>
            </a:r>
            <a:endParaRPr lang="es-ES" dirty="0"/>
          </a:p>
        </p:txBody>
      </p:sp>
      <p:pic>
        <p:nvPicPr>
          <p:cNvPr id="21" name="Gráfico 20">
            <a:extLst>
              <a:ext uri="{FF2B5EF4-FFF2-40B4-BE49-F238E27FC236}">
                <a16:creationId xmlns:a16="http://schemas.microsoft.com/office/drawing/2014/main" id="{C5B71AEE-C9E1-491E-AACD-8DFCE4970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533" y="1227050"/>
            <a:ext cx="6722457" cy="474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89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5A1A26-FB34-430C-90B4-E511E3E3AD14}"/>
              </a:ext>
            </a:extLst>
          </p:cNvPr>
          <p:cNvSpPr txBox="1"/>
          <p:nvPr/>
        </p:nvSpPr>
        <p:spPr>
          <a:xfrm>
            <a:off x="982639" y="1012536"/>
            <a:ext cx="4613300" cy="31632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¿</a:t>
            </a:r>
            <a:r>
              <a:rPr lang="en-US" sz="4800" dirty="0" err="1">
                <a:latin typeface="+mj-lt"/>
                <a:ea typeface="+mj-ea"/>
                <a:cs typeface="+mj-cs"/>
              </a:rPr>
              <a:t>Qué</a:t>
            </a:r>
            <a:r>
              <a:rPr lang="en-US" sz="4800" dirty="0">
                <a:latin typeface="+mj-lt"/>
                <a:ea typeface="+mj-ea"/>
                <a:cs typeface="+mj-cs"/>
              </a:rPr>
              <a:t> </a:t>
            </a:r>
            <a:r>
              <a:rPr lang="en-US" sz="4800" dirty="0" err="1">
                <a:latin typeface="+mj-lt"/>
                <a:ea typeface="+mj-ea"/>
                <a:cs typeface="+mj-cs"/>
              </a:rPr>
              <a:t>podemos</a:t>
            </a:r>
            <a:r>
              <a:rPr lang="en-US" sz="4800" dirty="0">
                <a:latin typeface="+mj-lt"/>
                <a:ea typeface="+mj-ea"/>
                <a:cs typeface="+mj-cs"/>
              </a:rPr>
              <a:t> </a:t>
            </a:r>
            <a:r>
              <a:rPr lang="en-US" sz="4800" dirty="0" err="1">
                <a:latin typeface="+mj-lt"/>
                <a:ea typeface="+mj-ea"/>
                <a:cs typeface="+mj-cs"/>
              </a:rPr>
              <a:t>hacer</a:t>
            </a:r>
            <a:r>
              <a:rPr lang="en-US" sz="4800" dirty="0">
                <a:latin typeface="+mj-lt"/>
                <a:ea typeface="+mj-ea"/>
                <a:cs typeface="+mj-cs"/>
              </a:rPr>
              <a:t> con </a:t>
            </a:r>
            <a:r>
              <a:rPr lang="en-US" sz="4800" dirty="0" err="1">
                <a:latin typeface="+mj-lt"/>
                <a:ea typeface="+mj-ea"/>
                <a:cs typeface="+mj-cs"/>
              </a:rPr>
              <a:t>esta</a:t>
            </a:r>
            <a:r>
              <a:rPr lang="en-US" sz="4800" dirty="0">
                <a:latin typeface="+mj-lt"/>
                <a:ea typeface="+mj-ea"/>
                <a:cs typeface="+mj-cs"/>
              </a:rPr>
              <a:t> </a:t>
            </a:r>
            <a:r>
              <a:rPr lang="en-US" sz="4800" dirty="0" err="1">
                <a:latin typeface="+mj-lt"/>
                <a:ea typeface="+mj-ea"/>
                <a:cs typeface="+mj-cs"/>
              </a:rPr>
              <a:t>problemática</a:t>
            </a:r>
            <a:r>
              <a:rPr lang="en-US" sz="48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01CFCA16-44EA-488F-A255-C8F2AAFBF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2" r="22227" b="-2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9465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de la pantalla de un computador&#10;&#10;Descripción generada automáticamente con confianza baja">
            <a:extLst>
              <a:ext uri="{FF2B5EF4-FFF2-40B4-BE49-F238E27FC236}">
                <a16:creationId xmlns:a16="http://schemas.microsoft.com/office/drawing/2014/main" id="{1AB27236-BABA-44A0-A10D-1D2C3A2AF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6" y="1624613"/>
            <a:ext cx="5967736" cy="347103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7556EC7-2AD0-428F-8AD4-6626C651ABF9}"/>
              </a:ext>
            </a:extLst>
          </p:cNvPr>
          <p:cNvSpPr txBox="1"/>
          <p:nvPr/>
        </p:nvSpPr>
        <p:spPr>
          <a:xfrm>
            <a:off x="6880193" y="3756060"/>
            <a:ext cx="50869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Últimamente cualquiera ha oído hablar de “Machine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”, redes neuronales, “Big Data”… ¿Pero que es todo esto?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730DEF0-1CB9-46EB-836B-D36EE514047D}"/>
              </a:ext>
            </a:extLst>
          </p:cNvPr>
          <p:cNvSpPr txBox="1"/>
          <p:nvPr/>
        </p:nvSpPr>
        <p:spPr>
          <a:xfrm>
            <a:off x="6880193" y="1624613"/>
            <a:ext cx="45329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Ahora que entendemos que las enfermedades cardiovasculares son un problema para el mundo, el objetivo de este proyecto es poner la tecnología al servicio de la sociedad.</a:t>
            </a:r>
          </a:p>
        </p:txBody>
      </p:sp>
    </p:spTree>
    <p:extLst>
      <p:ext uri="{BB962C8B-B14F-4D97-AF65-F5344CB8AC3E}">
        <p14:creationId xmlns:p14="http://schemas.microsoft.com/office/powerpoint/2010/main" val="3245333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56765FFC-F990-4585-B7D0-8C01E7A403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8" r="34083" b="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E9B1D0B-8871-4927-B46A-9A855F4D268A}"/>
              </a:ext>
            </a:extLst>
          </p:cNvPr>
          <p:cNvSpPr txBox="1"/>
          <p:nvPr/>
        </p:nvSpPr>
        <p:spPr>
          <a:xfrm>
            <a:off x="6600874" y="864586"/>
            <a:ext cx="4840010" cy="1868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 </a:t>
            </a:r>
            <a:r>
              <a:rPr lang="en-US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es una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disciplina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del campo de la </a:t>
            </a:r>
            <a:r>
              <a:rPr lang="en-US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Inteligencia</a:t>
            </a:r>
            <a:r>
              <a:rPr lang="en-US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Artificial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que, a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través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 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algoritmos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dota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los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ordenadores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capacidad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identificar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patrones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masivos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elaborar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predicciones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i="0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análisis</a:t>
            </a:r>
            <a:r>
              <a:rPr lang="en-US" i="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i="0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predictivo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4EE81FB-F978-443D-864C-B75AE6E932B8}"/>
              </a:ext>
            </a:extLst>
          </p:cNvPr>
          <p:cNvSpPr txBox="1"/>
          <p:nvPr/>
        </p:nvSpPr>
        <p:spPr>
          <a:xfrm>
            <a:off x="6600874" y="3225927"/>
            <a:ext cx="547551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Algunos ejemplos: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Logística: mantenimiento preventivo de la maquinaria, cálculos más precisos del volumen de demanda, optimización de la entrega en la llamada “última milla”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Recursos Humanos: para la selección de perfiles previos en los reclutamientos con unas determinadas coordenadas, para la detección de habilidades.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Banca: para detección de fraudes, segmentación de clientes…</a:t>
            </a:r>
          </a:p>
        </p:txBody>
      </p:sp>
    </p:spTree>
    <p:extLst>
      <p:ext uri="{BB962C8B-B14F-4D97-AF65-F5344CB8AC3E}">
        <p14:creationId xmlns:p14="http://schemas.microsoft.com/office/powerpoint/2010/main" val="2983048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>
            <a:hlinkClick r:id="rId2"/>
            <a:extLst>
              <a:ext uri="{FF2B5EF4-FFF2-40B4-BE49-F238E27FC236}">
                <a16:creationId xmlns:a16="http://schemas.microsoft.com/office/drawing/2014/main" id="{B33BFD8B-B71C-439B-843E-1CB0B2F1EB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1925" y="3182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10">
            <a:hlinkClick r:id="rId3"/>
            <a:extLst>
              <a:ext uri="{FF2B5EF4-FFF2-40B4-BE49-F238E27FC236}">
                <a16:creationId xmlns:a16="http://schemas.microsoft.com/office/drawing/2014/main" id="{05C854E8-F61B-4D3D-8CA0-0B691F3A47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1925" y="34734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AutoShape 11">
            <a:hlinkClick r:id="rId4"/>
            <a:extLst>
              <a:ext uri="{FF2B5EF4-FFF2-40B4-BE49-F238E27FC236}">
                <a16:creationId xmlns:a16="http://schemas.microsoft.com/office/drawing/2014/main" id="{8EA228E4-600A-4C32-8BF9-0B7936F1D4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1925" y="37623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38BFFFC-59CB-45BB-9626-14623376AA83}"/>
              </a:ext>
            </a:extLst>
          </p:cNvPr>
          <p:cNvSpPr txBox="1"/>
          <p:nvPr/>
        </p:nvSpPr>
        <p:spPr>
          <a:xfrm>
            <a:off x="2562687" y="430950"/>
            <a:ext cx="7066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Mi objetivo con este trabajo es comparar diversos algoritmos de ML hasta encontrar uno que sirva como sistema de apoyo médico en la prevención de </a:t>
            </a:r>
            <a:r>
              <a:rPr lang="es-ES" dirty="0" err="1"/>
              <a:t>ECV’s</a:t>
            </a:r>
            <a:r>
              <a:rPr lang="es-ES" dirty="0"/>
              <a:t>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21967F7-F636-4C5B-BFDE-62E3FDEBC48A}"/>
              </a:ext>
            </a:extLst>
          </p:cNvPr>
          <p:cNvSpPr txBox="1"/>
          <p:nvPr/>
        </p:nvSpPr>
        <p:spPr>
          <a:xfrm>
            <a:off x="7457613" y="2232594"/>
            <a:ext cx="37818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Entrenaremos a estos algoritmos con datos fácilmente “accesibles”. Es decir, que puedan ser recogidos fácilmente sin ayuda de sofisticadas maquinas. De esta forma podremos llevar el modelo creado a cualquier país o zona.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9ED5BB7-11FD-4FA5-ADCB-6FF33481B191}"/>
              </a:ext>
            </a:extLst>
          </p:cNvPr>
          <p:cNvSpPr txBox="1"/>
          <p:nvPr/>
        </p:nvSpPr>
        <p:spPr>
          <a:xfrm>
            <a:off x="7457612" y="4440383"/>
            <a:ext cx="37818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Datos simples como edad, sexo, tipo de dolor de pecho y una prueba de esfuerzo con ejercicio de la que un medico puede extraer valiosa información. </a:t>
            </a:r>
          </a:p>
        </p:txBody>
      </p:sp>
      <p:pic>
        <p:nvPicPr>
          <p:cNvPr id="10" name="Imagen 9" descr="Imagen que contiene exterior, persona, hombre, parado&#10;&#10;Descripción generada automáticamente">
            <a:extLst>
              <a:ext uri="{FF2B5EF4-FFF2-40B4-BE49-F238E27FC236}">
                <a16:creationId xmlns:a16="http://schemas.microsoft.com/office/drawing/2014/main" id="{BA492167-9634-4DA5-9A1F-F243FFD0FE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699462"/>
            <a:ext cx="6188739" cy="41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154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1061</Words>
  <Application>Microsoft Office PowerPoint</Application>
  <PresentationFormat>Panorámica</PresentationFormat>
  <Paragraphs>69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Inter</vt:lpstr>
      <vt:lpstr>NexusSerif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luna garcia</dc:creator>
  <cp:lastModifiedBy>oscar luna garcia</cp:lastModifiedBy>
  <cp:revision>32</cp:revision>
  <dcterms:created xsi:type="dcterms:W3CDTF">2022-04-19T18:47:34Z</dcterms:created>
  <dcterms:modified xsi:type="dcterms:W3CDTF">2022-04-20T18:43:21Z</dcterms:modified>
</cp:coreProperties>
</file>