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84" r:id="rId6"/>
    <p:sldId id="285" r:id="rId7"/>
    <p:sldId id="286" r:id="rId8"/>
    <p:sldId id="266" r:id="rId9"/>
    <p:sldId id="267" r:id="rId10"/>
    <p:sldId id="268" r:id="rId11"/>
    <p:sldId id="269" r:id="rId12"/>
    <p:sldId id="270" r:id="rId13"/>
    <p:sldId id="271" r:id="rId14"/>
    <p:sldId id="272" r:id="rId15"/>
    <p:sldId id="273" r:id="rId16"/>
    <p:sldId id="274" r:id="rId17"/>
    <p:sldId id="276" r:id="rId18"/>
    <p:sldId id="275"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564"/>
    <a:srgbClr val="01EF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e\Desktop\HIIT%20DATA%20ANALYSIS\EXCEL\EXCEL%20PROJECT\FILE%20FOR%20SUBMISSION\AIRCRASHES%20DATASET%201908%20-%202023%20(CLEAN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e\Desktop\HIIT%20DATA%20ANALYSIS\EXCEL\EXCEL%20PROJECT\FILE%20FOR%20SUBMISSION\AIRCRASHES%20DATASET%201908%20-%202023%20(CLEANED)%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e\Desktop\HIIT%20DATA%20ANALYSIS\EXCEL\EXCEL%20PROJECT\FILE%20FOR%20SUBMISSION\AIRCRASHES%20DATASET%201908%20-%202023%20(CLEAN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e\Desktop\HIIT%20DATA%20ANALYSIS\EXCEL\EXCEL%20PROJECT\FILE%20FOR%20SUBMISSION\AIRCRASHES%20DATASET%201908%20-%202023%20(CLEANED)%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e\Desktop\HIIT%20DATA%20ANALYSIS\EXCEL\EXCEL%20PROJECT\FILE%20FOR%20SUBMISSION\AIRCRASHES%20DATASET%201908%20-%202023%20(CLEANED)%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e\Desktop\HIIT%20DATA%20ANALYSIS\EXCEL\EXCEL%20PROJECT\FILE%20FOR%20SUBMISSION\AIRCRASHES%20DATASET%201908%20-%202023%20(CLEANED)%20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[AIRCRASHES DATASET 1908 - 2023 (CLEANED) 2.xlsx]SOLUTION TO RESEARCH QUESTIONS!PivotTable3</c:name>
    <c:fmtId val="6"/>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outerShdw blurRad="50800" dist="38100" dir="2700000" algn="tl" rotWithShape="0">
              <a:prstClr val="black">
                <a:alpha val="40000"/>
              </a:prstClr>
            </a:outerShdw>
          </a:effectLst>
          <a:sp3d/>
        </c:spPr>
        <c:dLbl>
          <c:idx val="0"/>
          <c:layout>
            <c:manualLayout>
              <c:x val="-3.9043435822352368E-2"/>
              <c:y val="-5.847968565332842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4522570643581826E-2"/>
                </c:manualLayout>
              </c15:layout>
            </c:ext>
          </c:extLst>
        </c:dLbl>
      </c:pivotFmt>
      <c:pivotFmt>
        <c:idx val="4"/>
        <c:spPr>
          <a:solidFill>
            <a:schemeClr val="accent1"/>
          </a:solidFill>
          <a:ln>
            <a:noFill/>
          </a:ln>
          <a:effectLst>
            <a:outerShdw blurRad="50800" dist="38100" dir="2700000" algn="tl" rotWithShape="0">
              <a:prstClr val="black">
                <a:alpha val="40000"/>
              </a:prstClr>
            </a:outerShdw>
          </a:effectLst>
          <a:sp3d/>
        </c:spPr>
        <c:dLbl>
          <c:idx val="0"/>
          <c:layout>
            <c:manualLayout>
              <c:x val="-2.3425984636254317E-2"/>
              <c:y val="-4.8732943469785572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0623935165998987E-2"/>
                </c:manualLayout>
              </c15:layout>
            </c:ext>
          </c:extLst>
        </c:dLbl>
      </c:pivotFmt>
      <c:pivotFmt>
        <c:idx val="5"/>
        <c:spPr>
          <a:solidFill>
            <a:schemeClr val="accent1"/>
          </a:solidFill>
          <a:ln>
            <a:noFill/>
          </a:ln>
          <a:effectLst>
            <a:outerShdw blurRad="50800" dist="38100" dir="2700000" algn="tl" rotWithShape="0">
              <a:prstClr val="black">
                <a:alpha val="40000"/>
              </a:prstClr>
            </a:outerShdw>
          </a:effectLst>
          <a:sp3d/>
        </c:spPr>
        <c:dLbl>
          <c:idx val="0"/>
          <c:layout>
            <c:manualLayout>
              <c:x val="-3.1234671800724763E-2"/>
              <c:y val="-3.508756580865988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Lst>
        </c:dLbl>
      </c:pivotFmt>
      <c:pivotFmt>
        <c:idx val="6"/>
        <c:spPr>
          <a:solidFill>
            <a:schemeClr val="accent1"/>
          </a:solidFill>
          <a:ln>
            <a:noFill/>
          </a:ln>
          <a:effectLst>
            <a:outerShdw blurRad="50800" dist="38100" dir="2700000" algn="tl" rotWithShape="0">
              <a:prstClr val="black">
                <a:alpha val="40000"/>
              </a:prstClr>
            </a:outerShdw>
          </a:effectLst>
          <a:sp3d/>
        </c:spPr>
        <c:dLbl>
          <c:idx val="0"/>
          <c:layout>
            <c:manualLayout>
              <c:x val="-3.8067426783950691E-2"/>
              <c:y val="-4.0935672514619881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9341142020497792E-2"/>
                  <c:h val="5.0623935165998987E-2"/>
                </c:manualLayout>
              </c15:layout>
            </c:ext>
          </c:extLst>
        </c:dLbl>
      </c:pivotFmt>
      <c:pivotFmt>
        <c:idx val="7"/>
        <c:spPr>
          <a:solidFill>
            <a:schemeClr val="accent1"/>
          </a:solidFill>
          <a:ln>
            <a:noFill/>
          </a:ln>
          <a:effectLst>
            <a:outerShdw blurRad="50800" dist="38100" dir="2700000" algn="tl" rotWithShape="0">
              <a:prstClr val="black">
                <a:alpha val="40000"/>
              </a:prstClr>
            </a:outerShdw>
          </a:effectLst>
          <a:sp3d/>
        </c:spPr>
        <c:dLbl>
          <c:idx val="0"/>
          <c:layout>
            <c:manualLayout>
              <c:x val="-3.7091340888391881E-2"/>
              <c:y val="-3.898620128624279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Lst>
        </c:dLbl>
      </c:pivotFmt>
      <c:pivotFmt>
        <c:idx val="8"/>
        <c:spPr>
          <a:solidFill>
            <a:schemeClr val="accent1"/>
          </a:solid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50800" dist="38100" dir="2700000" algn="tl" rotWithShape="0">
              <a:prstClr val="black">
                <a:alpha val="40000"/>
              </a:prstClr>
            </a:outerShdw>
          </a:effectLst>
          <a:sp3d/>
        </c:spPr>
        <c:dLbl>
          <c:idx val="0"/>
          <c:layout>
            <c:manualLayout>
              <c:x val="-3.9043435822352368E-2"/>
              <c:y val="-5.847968565332842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4522570643581826E-2"/>
                </c:manualLayout>
              </c15:layout>
            </c:ext>
          </c:extLst>
        </c:dLbl>
      </c:pivotFmt>
      <c:pivotFmt>
        <c:idx val="10"/>
        <c:spPr>
          <a:solidFill>
            <a:schemeClr val="accent1"/>
          </a:solidFill>
          <a:ln>
            <a:noFill/>
          </a:ln>
          <a:effectLst>
            <a:outerShdw blurRad="50800" dist="38100" dir="2700000" algn="tl" rotWithShape="0">
              <a:prstClr val="black">
                <a:alpha val="40000"/>
              </a:prstClr>
            </a:outerShdw>
          </a:effectLst>
          <a:sp3d/>
        </c:spPr>
        <c:dLbl>
          <c:idx val="0"/>
          <c:layout>
            <c:manualLayout>
              <c:x val="-2.3425984636254317E-2"/>
              <c:y val="-4.8732943469785572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0623935165998987E-2"/>
                </c:manualLayout>
              </c15:layout>
            </c:ext>
          </c:extLst>
        </c:dLbl>
      </c:pivotFmt>
      <c:pivotFmt>
        <c:idx val="11"/>
        <c:spPr>
          <a:solidFill>
            <a:schemeClr val="accent1"/>
          </a:solidFill>
          <a:ln>
            <a:noFill/>
          </a:ln>
          <a:effectLst>
            <a:outerShdw blurRad="50800" dist="38100" dir="2700000" algn="tl" rotWithShape="0">
              <a:prstClr val="black">
                <a:alpha val="40000"/>
              </a:prstClr>
            </a:outerShdw>
          </a:effectLst>
          <a:sp3d/>
        </c:spPr>
        <c:dLbl>
          <c:idx val="0"/>
          <c:layout>
            <c:manualLayout>
              <c:x val="-3.1234671800724763E-2"/>
              <c:y val="-3.508756580865988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Lst>
        </c:dLbl>
      </c:pivotFmt>
      <c:pivotFmt>
        <c:idx val="12"/>
        <c:spPr>
          <a:solidFill>
            <a:schemeClr val="accent1"/>
          </a:solidFill>
          <a:ln>
            <a:noFill/>
          </a:ln>
          <a:effectLst>
            <a:outerShdw blurRad="50800" dist="38100" dir="2700000" algn="tl" rotWithShape="0">
              <a:prstClr val="black">
                <a:alpha val="40000"/>
              </a:prstClr>
            </a:outerShdw>
          </a:effectLst>
          <a:sp3d/>
        </c:spPr>
        <c:dLbl>
          <c:idx val="0"/>
          <c:layout>
            <c:manualLayout>
              <c:x val="-3.8067426783950691E-2"/>
              <c:y val="-4.0935672514619881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9341142020497792E-2"/>
                  <c:h val="5.0623935165998987E-2"/>
                </c:manualLayout>
              </c15:layout>
            </c:ext>
          </c:extLst>
        </c:dLbl>
      </c:pivotFmt>
      <c:pivotFmt>
        <c:idx val="13"/>
        <c:spPr>
          <a:solidFill>
            <a:schemeClr val="accent1"/>
          </a:solidFill>
          <a:ln>
            <a:noFill/>
          </a:ln>
          <a:effectLst>
            <a:outerShdw blurRad="50800" dist="38100" dir="2700000" algn="tl" rotWithShape="0">
              <a:prstClr val="black">
                <a:alpha val="40000"/>
              </a:prstClr>
            </a:outerShdw>
          </a:effectLst>
          <a:sp3d/>
        </c:spPr>
        <c:dLbl>
          <c:idx val="0"/>
          <c:layout>
            <c:manualLayout>
              <c:x val="-3.7091340888391881E-2"/>
              <c:y val="-3.898620128624279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Lst>
        </c:dLbl>
      </c:pivotFmt>
      <c:pivotFmt>
        <c:idx val="14"/>
        <c:spPr>
          <a:solidFill>
            <a:schemeClr val="accent1"/>
          </a:solid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50800" dist="38100" dir="2700000" algn="tl" rotWithShape="0">
              <a:prstClr val="black">
                <a:alpha val="40000"/>
              </a:prstClr>
            </a:outerShdw>
          </a:effectLst>
          <a:sp3d/>
        </c:spPr>
        <c:dLbl>
          <c:idx val="0"/>
          <c:layout>
            <c:manualLayout>
              <c:x val="-3.9043435822352368E-2"/>
              <c:y val="-5.847968565332842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4522570643581826E-2"/>
                </c:manualLayout>
              </c15:layout>
            </c:ext>
          </c:extLst>
        </c:dLbl>
      </c:pivotFmt>
      <c:pivotFmt>
        <c:idx val="16"/>
        <c:spPr>
          <a:solidFill>
            <a:schemeClr val="accent1"/>
          </a:solidFill>
          <a:ln>
            <a:noFill/>
          </a:ln>
          <a:effectLst>
            <a:outerShdw blurRad="50800" dist="38100" dir="2700000" algn="tl" rotWithShape="0">
              <a:prstClr val="black">
                <a:alpha val="40000"/>
              </a:prstClr>
            </a:outerShdw>
          </a:effectLst>
          <a:sp3d/>
        </c:spPr>
        <c:dLbl>
          <c:idx val="0"/>
          <c:layout>
            <c:manualLayout>
              <c:x val="-2.3425984636254317E-2"/>
              <c:y val="-4.8732943469785572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0623935165998987E-2"/>
                </c:manualLayout>
              </c15:layout>
            </c:ext>
          </c:extLst>
        </c:dLbl>
      </c:pivotFmt>
      <c:pivotFmt>
        <c:idx val="17"/>
        <c:spPr>
          <a:solidFill>
            <a:schemeClr val="accent1"/>
          </a:solidFill>
          <a:ln>
            <a:noFill/>
          </a:ln>
          <a:effectLst>
            <a:outerShdw blurRad="50800" dist="38100" dir="2700000" algn="tl" rotWithShape="0">
              <a:prstClr val="black">
                <a:alpha val="40000"/>
              </a:prstClr>
            </a:outerShdw>
          </a:effectLst>
          <a:sp3d/>
        </c:spPr>
        <c:dLbl>
          <c:idx val="0"/>
          <c:layout>
            <c:manualLayout>
              <c:x val="-3.1234671800724763E-2"/>
              <c:y val="-3.508756580865988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Lst>
        </c:dLbl>
      </c:pivotFmt>
      <c:pivotFmt>
        <c:idx val="18"/>
        <c:spPr>
          <a:solidFill>
            <a:schemeClr val="accent1"/>
          </a:solidFill>
          <a:ln>
            <a:noFill/>
          </a:ln>
          <a:effectLst>
            <a:outerShdw blurRad="50800" dist="38100" dir="2700000" algn="tl" rotWithShape="0">
              <a:prstClr val="black">
                <a:alpha val="40000"/>
              </a:prstClr>
            </a:outerShdw>
          </a:effectLst>
          <a:sp3d/>
        </c:spPr>
        <c:dLbl>
          <c:idx val="0"/>
          <c:layout>
            <c:manualLayout>
              <c:x val="-3.8067426783950691E-2"/>
              <c:y val="-4.0935672514619881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9341142020497792E-2"/>
                  <c:h val="5.0623935165998987E-2"/>
                </c:manualLayout>
              </c15:layout>
            </c:ext>
          </c:extLst>
        </c:dLbl>
      </c:pivotFmt>
      <c:pivotFmt>
        <c:idx val="19"/>
        <c:spPr>
          <a:solidFill>
            <a:schemeClr val="accent1"/>
          </a:solidFill>
          <a:ln>
            <a:noFill/>
          </a:ln>
          <a:effectLst>
            <a:outerShdw blurRad="50800" dist="38100" dir="2700000" algn="tl" rotWithShape="0">
              <a:prstClr val="black">
                <a:alpha val="40000"/>
              </a:prstClr>
            </a:outerShdw>
          </a:effectLst>
          <a:sp3d/>
        </c:spPr>
        <c:dLbl>
          <c:idx val="0"/>
          <c:layout>
            <c:manualLayout>
              <c:x val="-3.7091340888391881E-2"/>
              <c:y val="-3.898620128624279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2.1473889702293802E-2"/>
          <c:y val="4.2884990253411304E-2"/>
          <c:w val="0.9570522205954124"/>
          <c:h val="0.81983699405995303"/>
        </c:manualLayout>
      </c:layout>
      <c:bar3DChart>
        <c:barDir val="col"/>
        <c:grouping val="clustered"/>
        <c:varyColors val="1"/>
        <c:dLbls>
          <c:showLegendKey val="0"/>
          <c:showVal val="0"/>
          <c:showCatName val="0"/>
          <c:showSerName val="0"/>
          <c:showPercent val="0"/>
          <c:showBubbleSize val="0"/>
        </c:dLbls>
        <c:gapWidth val="150"/>
        <c:shape val="box"/>
        <c:axId val="310308800"/>
        <c:axId val="268067824"/>
        <c:axId val="0"/>
      </c:bar3DChart>
      <c:catAx>
        <c:axId val="310308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68067824"/>
        <c:crosses val="autoZero"/>
        <c:auto val="1"/>
        <c:lblAlgn val="ctr"/>
        <c:lblOffset val="100"/>
        <c:noMultiLvlLbl val="0"/>
      </c:catAx>
      <c:valAx>
        <c:axId val="268067824"/>
        <c:scaling>
          <c:orientation val="minMax"/>
        </c:scaling>
        <c:delete val="1"/>
        <c:axPos val="l"/>
        <c:numFmt formatCode="_-* #,##0_-;\-* #,##0_-;_-* &quot;-&quot;??_-;_-@_-" sourceLinked="1"/>
        <c:majorTickMark val="none"/>
        <c:minorTickMark val="none"/>
        <c:tickLblPos val="nextTo"/>
        <c:crossAx val="31030880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[AIRCRASHES DATASET 1908 - 2023 (CLEANED).xlsx]SOLUTION TO RESEARCH QUESTIONS!PivotTable3</c:name>
    <c:fmtId val="5"/>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outerShdw blurRad="50800" dist="38100" dir="2700000" algn="tl" rotWithShape="0">
              <a:prstClr val="black">
                <a:alpha val="40000"/>
              </a:prstClr>
            </a:outerShdw>
          </a:effectLst>
          <a:sp3d/>
        </c:spPr>
        <c:dLbl>
          <c:idx val="0"/>
          <c:layout>
            <c:manualLayout>
              <c:x val="-3.9043435822352368E-2"/>
              <c:y val="-5.847968565332842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4522570643581826E-2"/>
                </c:manualLayout>
              </c15:layout>
            </c:ext>
          </c:extLst>
        </c:dLbl>
      </c:pivotFmt>
      <c:pivotFmt>
        <c:idx val="4"/>
        <c:spPr>
          <a:solidFill>
            <a:schemeClr val="accent1"/>
          </a:solidFill>
          <a:ln>
            <a:noFill/>
          </a:ln>
          <a:effectLst>
            <a:outerShdw blurRad="50800" dist="38100" dir="2700000" algn="tl" rotWithShape="0">
              <a:prstClr val="black">
                <a:alpha val="40000"/>
              </a:prstClr>
            </a:outerShdw>
          </a:effectLst>
          <a:sp3d/>
        </c:spPr>
        <c:dLbl>
          <c:idx val="0"/>
          <c:layout>
            <c:manualLayout>
              <c:x val="-2.3425984636254317E-2"/>
              <c:y val="-4.8732943469785572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0623935165998987E-2"/>
                </c:manualLayout>
              </c15:layout>
            </c:ext>
          </c:extLst>
        </c:dLbl>
      </c:pivotFmt>
      <c:pivotFmt>
        <c:idx val="5"/>
        <c:spPr>
          <a:solidFill>
            <a:schemeClr val="accent1"/>
          </a:solidFill>
          <a:ln>
            <a:noFill/>
          </a:ln>
          <a:effectLst>
            <a:outerShdw blurRad="50800" dist="38100" dir="2700000" algn="tl" rotWithShape="0">
              <a:prstClr val="black">
                <a:alpha val="40000"/>
              </a:prstClr>
            </a:outerShdw>
          </a:effectLst>
          <a:sp3d/>
        </c:spPr>
        <c:dLbl>
          <c:idx val="0"/>
          <c:layout>
            <c:manualLayout>
              <c:x val="-3.1234671800724763E-2"/>
              <c:y val="-3.508756580865988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Lst>
        </c:dLbl>
      </c:pivotFmt>
      <c:pivotFmt>
        <c:idx val="6"/>
        <c:spPr>
          <a:solidFill>
            <a:schemeClr val="accent1"/>
          </a:solidFill>
          <a:ln>
            <a:noFill/>
          </a:ln>
          <a:effectLst>
            <a:outerShdw blurRad="50800" dist="38100" dir="2700000" algn="tl" rotWithShape="0">
              <a:prstClr val="black">
                <a:alpha val="40000"/>
              </a:prstClr>
            </a:outerShdw>
          </a:effectLst>
          <a:sp3d/>
        </c:spPr>
        <c:dLbl>
          <c:idx val="0"/>
          <c:layout>
            <c:manualLayout>
              <c:x val="-3.8067426783950691E-2"/>
              <c:y val="-4.0935672514619881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9341142020497792E-2"/>
                  <c:h val="5.0623935165998987E-2"/>
                </c:manualLayout>
              </c15:layout>
            </c:ext>
          </c:extLst>
        </c:dLbl>
      </c:pivotFmt>
      <c:pivotFmt>
        <c:idx val="7"/>
        <c:spPr>
          <a:solidFill>
            <a:schemeClr val="accent1"/>
          </a:solidFill>
          <a:ln>
            <a:noFill/>
          </a:ln>
          <a:effectLst>
            <a:outerShdw blurRad="50800" dist="38100" dir="2700000" algn="tl" rotWithShape="0">
              <a:prstClr val="black">
                <a:alpha val="40000"/>
              </a:prstClr>
            </a:outerShdw>
          </a:effectLst>
          <a:sp3d/>
        </c:spPr>
        <c:dLbl>
          <c:idx val="0"/>
          <c:layout>
            <c:manualLayout>
              <c:x val="-3.7091340888391881E-2"/>
              <c:y val="-3.898620128624279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Lst>
        </c:dLbl>
      </c:pivotFmt>
      <c:pivotFmt>
        <c:idx val="8"/>
        <c:spPr>
          <a:solidFill>
            <a:schemeClr val="accent1"/>
          </a:solid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50800" dist="38100" dir="2700000" algn="tl" rotWithShape="0">
              <a:prstClr val="black">
                <a:alpha val="40000"/>
              </a:prstClr>
            </a:outerShdw>
          </a:effectLst>
          <a:sp3d/>
        </c:spPr>
        <c:dLbl>
          <c:idx val="0"/>
          <c:layout>
            <c:manualLayout>
              <c:x val="-2.3425984636254317E-2"/>
              <c:y val="-4.8732943469785572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0623935165998987E-2"/>
                </c:manualLayout>
              </c15:layout>
            </c:ext>
          </c:extLst>
        </c:dLbl>
      </c:pivotFmt>
      <c:pivotFmt>
        <c:idx val="10"/>
        <c:spPr>
          <a:solidFill>
            <a:schemeClr val="accent1"/>
          </a:solidFill>
          <a:ln>
            <a:noFill/>
          </a:ln>
          <a:effectLst>
            <a:outerShdw blurRad="50800" dist="38100" dir="2700000" algn="tl" rotWithShape="0">
              <a:prstClr val="black">
                <a:alpha val="40000"/>
              </a:prstClr>
            </a:outerShdw>
          </a:effectLst>
          <a:sp3d/>
        </c:spPr>
        <c:dLbl>
          <c:idx val="0"/>
          <c:layout>
            <c:manualLayout>
              <c:x val="-3.9043435822352368E-2"/>
              <c:y val="-5.847968565332842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4522570643581826E-2"/>
                </c:manualLayout>
              </c15:layout>
            </c:ext>
          </c:extLst>
        </c:dLbl>
      </c:pivotFmt>
      <c:pivotFmt>
        <c:idx val="11"/>
        <c:spPr>
          <a:solidFill>
            <a:schemeClr val="accent1"/>
          </a:solidFill>
          <a:ln>
            <a:noFill/>
          </a:ln>
          <a:effectLst>
            <a:outerShdw blurRad="50800" dist="38100" dir="2700000" algn="tl" rotWithShape="0">
              <a:prstClr val="black">
                <a:alpha val="40000"/>
              </a:prstClr>
            </a:outerShdw>
          </a:effectLst>
          <a:sp3d/>
        </c:spPr>
        <c:dLbl>
          <c:idx val="0"/>
          <c:layout>
            <c:manualLayout>
              <c:x val="-3.8067426783950691E-2"/>
              <c:y val="-4.0935672514619881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9341142020497792E-2"/>
                  <c:h val="5.0623935165998987E-2"/>
                </c:manualLayout>
              </c15:layout>
            </c:ext>
          </c:extLst>
        </c:dLbl>
      </c:pivotFmt>
      <c:pivotFmt>
        <c:idx val="12"/>
        <c:spPr>
          <a:solidFill>
            <a:schemeClr val="accent1"/>
          </a:solidFill>
          <a:ln>
            <a:noFill/>
          </a:ln>
          <a:effectLst>
            <a:outerShdw blurRad="50800" dist="38100" dir="2700000" algn="tl" rotWithShape="0">
              <a:prstClr val="black">
                <a:alpha val="40000"/>
              </a:prstClr>
            </a:outerShdw>
          </a:effectLst>
          <a:sp3d/>
        </c:spPr>
        <c:dLbl>
          <c:idx val="0"/>
          <c:layout>
            <c:manualLayout>
              <c:x val="-3.7091340888391881E-2"/>
              <c:y val="-3.898620128624279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Lst>
        </c:dLbl>
      </c:pivotFmt>
      <c:pivotFmt>
        <c:idx val="13"/>
        <c:spPr>
          <a:solidFill>
            <a:schemeClr val="accent1"/>
          </a:solidFill>
          <a:ln>
            <a:noFill/>
          </a:ln>
          <a:effectLst>
            <a:outerShdw blurRad="50800" dist="38100" dir="2700000" algn="tl" rotWithShape="0">
              <a:prstClr val="black">
                <a:alpha val="40000"/>
              </a:prstClr>
            </a:outerShdw>
          </a:effectLst>
          <a:sp3d/>
        </c:spPr>
      </c:pivotFmt>
      <c:pivotFmt>
        <c:idx val="14"/>
        <c:spPr>
          <a:solidFill>
            <a:schemeClr val="accent1"/>
          </a:solid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50800" dist="38100" dir="2700000" algn="tl" rotWithShape="0">
              <a:prstClr val="black">
                <a:alpha val="40000"/>
              </a:prstClr>
            </a:outerShdw>
          </a:effectLst>
          <a:sp3d/>
        </c:spPr>
        <c:dLbl>
          <c:idx val="0"/>
          <c:layout>
            <c:manualLayout>
              <c:x val="-2.3425984636254317E-2"/>
              <c:y val="-4.8732943469785572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0623935165998987E-2"/>
                </c:manualLayout>
              </c15:layout>
            </c:ext>
          </c:extLst>
        </c:dLbl>
      </c:pivotFmt>
      <c:pivotFmt>
        <c:idx val="16"/>
        <c:spPr>
          <a:solidFill>
            <a:schemeClr val="accent1"/>
          </a:solidFill>
          <a:ln>
            <a:noFill/>
          </a:ln>
          <a:effectLst>
            <a:outerShdw blurRad="50800" dist="38100" dir="2700000" algn="tl" rotWithShape="0">
              <a:prstClr val="black">
                <a:alpha val="40000"/>
              </a:prstClr>
            </a:outerShdw>
          </a:effectLst>
          <a:sp3d/>
        </c:spPr>
        <c:dLbl>
          <c:idx val="0"/>
          <c:layout>
            <c:manualLayout>
              <c:x val="-3.9043435822352368E-2"/>
              <c:y val="-5.847968565332842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4522570643581826E-2"/>
                </c:manualLayout>
              </c15:layout>
            </c:ext>
          </c:extLst>
        </c:dLbl>
      </c:pivotFmt>
      <c:pivotFmt>
        <c:idx val="17"/>
        <c:spPr>
          <a:solidFill>
            <a:schemeClr val="accent1"/>
          </a:solidFill>
          <a:ln>
            <a:noFill/>
          </a:ln>
          <a:effectLst>
            <a:outerShdw blurRad="50800" dist="38100" dir="2700000" algn="tl" rotWithShape="0">
              <a:prstClr val="black">
                <a:alpha val="40000"/>
              </a:prstClr>
            </a:outerShdw>
          </a:effectLst>
          <a:sp3d/>
        </c:spPr>
        <c:dLbl>
          <c:idx val="0"/>
          <c:layout>
            <c:manualLayout>
              <c:x val="-3.8067426783950691E-2"/>
              <c:y val="-4.0935672514619881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9341142020497792E-2"/>
                  <c:h val="5.0623935165998987E-2"/>
                </c:manualLayout>
              </c15:layout>
            </c:ext>
          </c:extLst>
        </c:dLbl>
      </c:pivotFmt>
      <c:pivotFmt>
        <c:idx val="18"/>
        <c:spPr>
          <a:solidFill>
            <a:schemeClr val="accent1"/>
          </a:solidFill>
          <a:ln>
            <a:noFill/>
          </a:ln>
          <a:effectLst>
            <a:outerShdw blurRad="50800" dist="38100" dir="2700000" algn="tl" rotWithShape="0">
              <a:prstClr val="black">
                <a:alpha val="40000"/>
              </a:prstClr>
            </a:outerShdw>
          </a:effectLst>
          <a:sp3d/>
        </c:spPr>
        <c:dLbl>
          <c:idx val="0"/>
          <c:layout>
            <c:manualLayout>
              <c:x val="-3.7091340888391881E-2"/>
              <c:y val="-3.898620128624279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Lst>
        </c:dLbl>
      </c:pivotFmt>
      <c:pivotFmt>
        <c:idx val="19"/>
        <c:spPr>
          <a:solidFill>
            <a:schemeClr val="accent1"/>
          </a:solidFill>
          <a:ln>
            <a:noFill/>
          </a:ln>
          <a:effectLst>
            <a:outerShdw blurRad="50800" dist="38100" dir="2700000" algn="tl" rotWithShape="0">
              <a:prstClr val="black">
                <a:alpha val="40000"/>
              </a:prstClr>
            </a:outerShdw>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1473889702293802E-2"/>
          <c:y val="4.2884990253411304E-2"/>
          <c:w val="0.9570522205954124"/>
          <c:h val="0.81983699405995303"/>
        </c:manualLayout>
      </c:layout>
      <c:bar3DChart>
        <c:barDir val="col"/>
        <c:grouping val="clustered"/>
        <c:varyColors val="1"/>
        <c:ser>
          <c:idx val="0"/>
          <c:order val="0"/>
          <c:tx>
            <c:strRef>
              <c:f>'SOLUTION TO RESEARCH QUESTIONS'!$B$15</c:f>
              <c:strCache>
                <c:ptCount val="1"/>
                <c:pt idx="0">
                  <c:v>Total</c:v>
                </c:pt>
              </c:strCache>
            </c:strRef>
          </c:tx>
          <c:spPr>
            <a:effectLst>
              <a:outerShdw blurRad="50800" dist="38100" dir="2700000" algn="tl" rotWithShape="0">
                <a:prstClr val="black">
                  <a:alpha val="40000"/>
                </a:prstClr>
              </a:outerShdw>
            </a:effectLst>
          </c:spPr>
          <c:invertIfNegative val="0"/>
          <c:dPt>
            <c:idx val="0"/>
            <c:invertIfNegative val="0"/>
            <c:bubble3D val="0"/>
            <c:spPr>
              <a:solidFill>
                <a:schemeClr val="accent1"/>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1-4401-404B-BB77-29B4A8EBDB04}"/>
              </c:ext>
            </c:extLst>
          </c:dPt>
          <c:dPt>
            <c:idx val="1"/>
            <c:invertIfNegative val="0"/>
            <c:bubble3D val="0"/>
            <c:spPr>
              <a:solidFill>
                <a:schemeClr val="accent2"/>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3-4401-404B-BB77-29B4A8EBDB04}"/>
              </c:ext>
            </c:extLst>
          </c:dPt>
          <c:dPt>
            <c:idx val="2"/>
            <c:invertIfNegative val="0"/>
            <c:bubble3D val="0"/>
            <c:spPr>
              <a:solidFill>
                <a:schemeClr val="accent3"/>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5-4401-404B-BB77-29B4A8EBDB04}"/>
              </c:ext>
            </c:extLst>
          </c:dPt>
          <c:dPt>
            <c:idx val="3"/>
            <c:invertIfNegative val="0"/>
            <c:bubble3D val="0"/>
            <c:spPr>
              <a:solidFill>
                <a:schemeClr val="accent4"/>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7-4401-404B-BB77-29B4A8EBDB04}"/>
              </c:ext>
            </c:extLst>
          </c:dPt>
          <c:dPt>
            <c:idx val="4"/>
            <c:invertIfNegative val="0"/>
            <c:bubble3D val="0"/>
            <c:spPr>
              <a:solidFill>
                <a:schemeClr val="accent5"/>
              </a:solid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9-4401-404B-BB77-29B4A8EBDB04}"/>
              </c:ext>
            </c:extLst>
          </c:dPt>
          <c:dLbls>
            <c:dLbl>
              <c:idx val="0"/>
              <c:layout>
                <c:manualLayout>
                  <c:x val="-2.3425984636254317E-2"/>
                  <c:y val="-4.8732943469785572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6910688140556372E-2"/>
                      <c:h val="5.0623935165998987E-2"/>
                    </c:manualLayout>
                  </c15:layout>
                </c:ext>
                <c:ext xmlns:c16="http://schemas.microsoft.com/office/drawing/2014/chart" uri="{C3380CC4-5D6E-409C-BE32-E72D297353CC}">
                  <c16:uniqueId val="{00000001-4401-404B-BB77-29B4A8EBDB04}"/>
                </c:ext>
              </c:extLst>
            </c:dLbl>
            <c:dLbl>
              <c:idx val="1"/>
              <c:layout>
                <c:manualLayout>
                  <c:x val="-3.9043435822352368E-2"/>
                  <c:y val="-5.8479685653328423E-2"/>
                </c:manualLayout>
              </c:layout>
              <c:showLegendKey val="0"/>
              <c:showVal val="1"/>
              <c:showCatName val="0"/>
              <c:showSerName val="0"/>
              <c:showPercent val="0"/>
              <c:showBubbleSize val="0"/>
              <c:extLst>
                <c:ext xmlns:c15="http://schemas.microsoft.com/office/drawing/2012/chart" uri="{CE6537A1-D6FC-4f65-9D91-7224C49458BB}">
                  <c15:layout>
                    <c:manualLayout>
                      <c:w val="8.6910688140556372E-2"/>
                      <c:h val="5.4522570643581826E-2"/>
                    </c:manualLayout>
                  </c15:layout>
                </c:ext>
                <c:ext xmlns:c16="http://schemas.microsoft.com/office/drawing/2014/chart" uri="{C3380CC4-5D6E-409C-BE32-E72D297353CC}">
                  <c16:uniqueId val="{00000003-4401-404B-BB77-29B4A8EBDB04}"/>
                </c:ext>
              </c:extLst>
            </c:dLbl>
            <c:dLbl>
              <c:idx val="2"/>
              <c:layout>
                <c:manualLayout>
                  <c:x val="-3.8067426783950691E-2"/>
                  <c:y val="-4.0935672514619881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9341142020497792E-2"/>
                      <c:h val="5.0623935165998987E-2"/>
                    </c:manualLayout>
                  </c15:layout>
                </c:ext>
                <c:ext xmlns:c16="http://schemas.microsoft.com/office/drawing/2014/chart" uri="{C3380CC4-5D6E-409C-BE32-E72D297353CC}">
                  <c16:uniqueId val="{00000005-4401-404B-BB77-29B4A8EBDB04}"/>
                </c:ext>
              </c:extLst>
            </c:dLbl>
            <c:dLbl>
              <c:idx val="3"/>
              <c:layout>
                <c:manualLayout>
                  <c:x val="-3.7091340888391881E-2"/>
                  <c:y val="-3.8986201286242798E-2"/>
                </c:manualLayout>
              </c:layout>
              <c:showLegendKey val="0"/>
              <c:showVal val="1"/>
              <c:showCatName val="0"/>
              <c:showSerName val="0"/>
              <c:showPercent val="0"/>
              <c:showBubbleSize val="0"/>
              <c:extLst>
                <c:ext xmlns:c15="http://schemas.microsoft.com/office/drawing/2012/chart" uri="{CE6537A1-D6FC-4f65-9D91-7224C49458BB}">
                  <c15:layout>
                    <c:manualLayout>
                      <c:w val="7.1293313811615411E-2"/>
                      <c:h val="5.4522570643581826E-2"/>
                    </c:manualLayout>
                  </c15:layout>
                </c:ext>
                <c:ext xmlns:c16="http://schemas.microsoft.com/office/drawing/2014/chart" uri="{C3380CC4-5D6E-409C-BE32-E72D297353CC}">
                  <c16:uniqueId val="{00000007-4401-404B-BB77-29B4A8EBDB04}"/>
                </c:ext>
              </c:extLst>
            </c:dLbl>
            <c:dLbl>
              <c:idx val="4"/>
              <c:layout>
                <c:manualLayout>
                  <c:x val="-2.9203782514702712E-2"/>
                  <c:y val="-5.10499405087307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401-404B-BB77-29B4A8EBDB04}"/>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'SOLUTION TO RESEARCH QUESTIONS'!$A$16:$A$21</c:f>
              <c:strCache>
                <c:ptCount val="5"/>
                <c:pt idx="0">
                  <c:v>Boeing B 737</c:v>
                </c:pt>
                <c:pt idx="1">
                  <c:v>Boeing B 727</c:v>
                </c:pt>
                <c:pt idx="2">
                  <c:v>Boeing B 707</c:v>
                </c:pt>
                <c:pt idx="3">
                  <c:v>McDonnell Douglas DC 9</c:v>
                </c:pt>
                <c:pt idx="4">
                  <c:v>Douglas C 47A</c:v>
                </c:pt>
              </c:strCache>
            </c:strRef>
          </c:cat>
          <c:val>
            <c:numRef>
              <c:f>'SOLUTION TO RESEARCH QUESTIONS'!$B$16:$B$21</c:f>
              <c:numCache>
                <c:formatCode>_-* #,##0_-;\-* #,##0_-;_-* "-"??_-;_-@_-</c:formatCode>
                <c:ptCount val="5"/>
                <c:pt idx="0">
                  <c:v>73</c:v>
                </c:pt>
                <c:pt idx="1">
                  <c:v>55</c:v>
                </c:pt>
                <c:pt idx="2">
                  <c:v>50</c:v>
                </c:pt>
                <c:pt idx="3">
                  <c:v>39</c:v>
                </c:pt>
                <c:pt idx="4">
                  <c:v>39</c:v>
                </c:pt>
              </c:numCache>
            </c:numRef>
          </c:val>
          <c:shape val="cylinder"/>
          <c:extLst>
            <c:ext xmlns:c16="http://schemas.microsoft.com/office/drawing/2014/chart" uri="{C3380CC4-5D6E-409C-BE32-E72D297353CC}">
              <c16:uniqueId val="{0000000A-4401-404B-BB77-29B4A8EBDB04}"/>
            </c:ext>
          </c:extLst>
        </c:ser>
        <c:dLbls>
          <c:showLegendKey val="0"/>
          <c:showVal val="0"/>
          <c:showCatName val="0"/>
          <c:showSerName val="0"/>
          <c:showPercent val="0"/>
          <c:showBubbleSize val="0"/>
        </c:dLbls>
        <c:gapWidth val="150"/>
        <c:shape val="box"/>
        <c:axId val="310308800"/>
        <c:axId val="268067824"/>
        <c:axId val="0"/>
      </c:bar3DChart>
      <c:catAx>
        <c:axId val="310308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68067824"/>
        <c:crosses val="autoZero"/>
        <c:auto val="1"/>
        <c:lblAlgn val="ctr"/>
        <c:lblOffset val="100"/>
        <c:noMultiLvlLbl val="0"/>
      </c:catAx>
      <c:valAx>
        <c:axId val="268067824"/>
        <c:scaling>
          <c:orientation val="minMax"/>
        </c:scaling>
        <c:delete val="1"/>
        <c:axPos val="l"/>
        <c:numFmt formatCode="_-* #,##0_-;\-* #,##0_-;_-* &quot;-&quot;??_-;_-@_-" sourceLinked="1"/>
        <c:majorTickMark val="none"/>
        <c:minorTickMark val="none"/>
        <c:tickLblPos val="nextTo"/>
        <c:crossAx val="310308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[AIRCRASHES DATASET 1908 - 2023 (CLEANED) 2.xlsx]SOLUTION TO RESEARCH QUESTIONS!PivotTable4</c:name>
    <c:fmtId val="5"/>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6.0517325524646171E-2"/>
              <c:y val="-4.154863078375827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4.6852122986822842E-2"/>
              <c:y val="-5.665722379603406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7.2230356271351881E-2"/>
              <c:y val="-4.910292728989614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5.6612981942410934E-2"/>
              <c:y val="-7.1765816808309721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6.2469497315763789E-2"/>
              <c:y val="-6.04343720491029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6.0517325524646171E-2"/>
              <c:y val="-4.154863078375827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4.6852122986822842E-2"/>
              <c:y val="-5.665722379603406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7.2230356271351881E-2"/>
              <c:y val="-4.910292728989614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5.6612981942410934E-2"/>
              <c:y val="-7.1765816808309721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6.2469497315763789E-2"/>
              <c:y val="-6.04343720491029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6.0517325524646171E-2"/>
              <c:y val="-4.154863078375827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4.6852122986822842E-2"/>
              <c:y val="-5.665722379603406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7.2230356271351881E-2"/>
              <c:y val="-4.910292728989614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5.6612981942410934E-2"/>
              <c:y val="-7.1765816808309721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6.2469497315763789E-2"/>
              <c:y val="-6.04343720491029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1.3285024154589372E-2"/>
          <c:y val="9.5724385476538956E-2"/>
          <c:w val="0.97342995169082125"/>
          <c:h val="0.76460438572099354"/>
        </c:manualLayout>
      </c:layout>
      <c:bar3DChart>
        <c:barDir val="col"/>
        <c:grouping val="clustered"/>
        <c:varyColors val="0"/>
        <c:dLbls>
          <c:showLegendKey val="0"/>
          <c:showVal val="1"/>
          <c:showCatName val="0"/>
          <c:showSerName val="0"/>
          <c:showPercent val="0"/>
          <c:showBubbleSize val="0"/>
        </c:dLbls>
        <c:gapWidth val="150"/>
        <c:shape val="box"/>
        <c:axId val="269422048"/>
        <c:axId val="268061584"/>
        <c:axId val="0"/>
      </c:bar3DChart>
      <c:catAx>
        <c:axId val="2694220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crossAx val="268061584"/>
        <c:crosses val="autoZero"/>
        <c:auto val="1"/>
        <c:lblAlgn val="ctr"/>
        <c:lblOffset val="100"/>
        <c:noMultiLvlLbl val="0"/>
      </c:catAx>
      <c:valAx>
        <c:axId val="268061584"/>
        <c:scaling>
          <c:orientation val="minMax"/>
        </c:scaling>
        <c:delete val="1"/>
        <c:axPos val="l"/>
        <c:numFmt formatCode="_-* #,##0_-;\-* #,##0_-;_-* &quot;-&quot;??_-;_-@_-" sourceLinked="1"/>
        <c:majorTickMark val="none"/>
        <c:minorTickMark val="none"/>
        <c:tickLblPos val="nextTo"/>
        <c:crossAx val="269422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[AIRCRASHES DATASET 1908 - 2023 (CLEANED).xlsx]SOLUTION TO RESEARCH QUESTIONS!PivotTable4</c:name>
    <c:fmtId val="6"/>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6.0517325524646171E-2"/>
              <c:y val="-4.154863078375827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4.6852122986822842E-2"/>
              <c:y val="-5.665722379603406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7.2230356271351881E-2"/>
              <c:y val="-4.910292728989614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5.6612981942410934E-2"/>
              <c:y val="-7.1765816808309721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7.4182528062469361E-2"/>
              <c:y val="-2.176024030990460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2.1473889702293768E-2"/>
              <c:y val="-6.7988668555240869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2.1473889702293768E-2"/>
              <c:y val="-6.7988668555240869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4.6852122986822842E-2"/>
              <c:y val="-5.665722379603406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7.2230356271351881E-2"/>
              <c:y val="-4.910292728989614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5.6612981942410934E-2"/>
              <c:y val="-7.1765816808309721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7.4182528062469361E-2"/>
              <c:y val="-2.176024030990460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2.1473889702293768E-2"/>
              <c:y val="-6.7988668555240869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4.6852122986822842E-2"/>
              <c:y val="-5.665722379603406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7.2230356271351881E-2"/>
              <c:y val="-4.910292728989614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5.6612981942410934E-2"/>
              <c:y val="-7.1765816808309721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dLbl>
          <c:idx val="0"/>
          <c:layout>
            <c:manualLayout>
              <c:x val="7.4182528062469361E-2"/>
              <c:y val="-2.176024030990460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'SOLUTION TO RESEARCH QUESTIONS'!$B$29</c:f>
              <c:strCache>
                <c:ptCount val="1"/>
                <c:pt idx="0">
                  <c:v>Total</c:v>
                </c:pt>
              </c:strCache>
            </c:strRef>
          </c:tx>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invertIfNegative val="0"/>
          <c:dPt>
            <c:idx val="0"/>
            <c:invertIfNegative val="0"/>
            <c:bubble3D val="0"/>
            <c:extLst>
              <c:ext xmlns:c16="http://schemas.microsoft.com/office/drawing/2014/chart" uri="{C3380CC4-5D6E-409C-BE32-E72D297353CC}">
                <c16:uniqueId val="{00000000-A8BA-4A9A-8B33-7938AE723C10}"/>
              </c:ext>
            </c:extLst>
          </c:dPt>
          <c:dPt>
            <c:idx val="1"/>
            <c:invertIfNegative val="0"/>
            <c:bubble3D val="0"/>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2-A8BA-4A9A-8B33-7938AE723C10}"/>
              </c:ext>
            </c:extLst>
          </c:dPt>
          <c:dPt>
            <c:idx val="2"/>
            <c:invertIfNegative val="0"/>
            <c:bubble3D val="0"/>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4-A8BA-4A9A-8B33-7938AE723C10}"/>
              </c:ext>
            </c:extLst>
          </c:dPt>
          <c:dPt>
            <c:idx val="3"/>
            <c:invertIfNegative val="0"/>
            <c:bubble3D val="0"/>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6-A8BA-4A9A-8B33-7938AE723C10}"/>
              </c:ext>
            </c:extLst>
          </c:dPt>
          <c:dPt>
            <c:idx val="4"/>
            <c:invertIfNegative val="0"/>
            <c:bubble3D val="0"/>
            <c:spPr>
              <a:pattFill prst="pct90">
                <a:fgClr>
                  <a:schemeClr val="accent1">
                    <a:lumMod val="75000"/>
                  </a:schemeClr>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8-A8BA-4A9A-8B33-7938AE723C10}"/>
              </c:ext>
            </c:extLst>
          </c:dPt>
          <c:dLbls>
            <c:dLbl>
              <c:idx val="0"/>
              <c:layout>
                <c:manualLayout>
                  <c:x val="2.1473889702293768E-2"/>
                  <c:y val="-6.79886685552408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BA-4A9A-8B33-7938AE723C10}"/>
                </c:ext>
              </c:extLst>
            </c:dLbl>
            <c:dLbl>
              <c:idx val="1"/>
              <c:layout>
                <c:manualLayout>
                  <c:x val="4.6852122986822842E-2"/>
                  <c:y val="-5.66572237960340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8BA-4A9A-8B33-7938AE723C10}"/>
                </c:ext>
              </c:extLst>
            </c:dLbl>
            <c:dLbl>
              <c:idx val="2"/>
              <c:layout>
                <c:manualLayout>
                  <c:x val="7.2230356271351881E-2"/>
                  <c:y val="-4.91029272898961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8BA-4A9A-8B33-7938AE723C10}"/>
                </c:ext>
              </c:extLst>
            </c:dLbl>
            <c:dLbl>
              <c:idx val="3"/>
              <c:layout>
                <c:manualLayout>
                  <c:x val="5.6612981942410934E-2"/>
                  <c:y val="-7.17658168083097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8BA-4A9A-8B33-7938AE723C10}"/>
                </c:ext>
              </c:extLst>
            </c:dLbl>
            <c:dLbl>
              <c:idx val="4"/>
              <c:layout>
                <c:manualLayout>
                  <c:x val="7.4182528062469361E-2"/>
                  <c:y val="-2.17602403099046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8BA-4A9A-8B33-7938AE723C10}"/>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'SOLUTION TO RESEARCH QUESTIONS'!$A$30:$A$35</c:f>
              <c:strCache>
                <c:ptCount val="5"/>
                <c:pt idx="0">
                  <c:v>January</c:v>
                </c:pt>
                <c:pt idx="1">
                  <c:v>August</c:v>
                </c:pt>
                <c:pt idx="2">
                  <c:v>September</c:v>
                </c:pt>
                <c:pt idx="3">
                  <c:v>November</c:v>
                </c:pt>
                <c:pt idx="4">
                  <c:v>December</c:v>
                </c:pt>
              </c:strCache>
            </c:strRef>
          </c:cat>
          <c:val>
            <c:numRef>
              <c:f>'SOLUTION TO RESEARCH QUESTIONS'!$B$30:$B$35</c:f>
              <c:numCache>
                <c:formatCode>_-* #,##0_-;\-* #,##0_-;_-* "-"??_-;_-@_-</c:formatCode>
                <c:ptCount val="5"/>
                <c:pt idx="0">
                  <c:v>436</c:v>
                </c:pt>
                <c:pt idx="1">
                  <c:v>434</c:v>
                </c:pt>
                <c:pt idx="2">
                  <c:v>422</c:v>
                </c:pt>
                <c:pt idx="3">
                  <c:v>418</c:v>
                </c:pt>
                <c:pt idx="4">
                  <c:v>468</c:v>
                </c:pt>
              </c:numCache>
            </c:numRef>
          </c:val>
          <c:shape val="cylinder"/>
          <c:extLst>
            <c:ext xmlns:c16="http://schemas.microsoft.com/office/drawing/2014/chart" uri="{C3380CC4-5D6E-409C-BE32-E72D297353CC}">
              <c16:uniqueId val="{00000009-A8BA-4A9A-8B33-7938AE723C10}"/>
            </c:ext>
          </c:extLst>
        </c:ser>
        <c:dLbls>
          <c:showLegendKey val="0"/>
          <c:showVal val="1"/>
          <c:showCatName val="0"/>
          <c:showSerName val="0"/>
          <c:showPercent val="0"/>
          <c:showBubbleSize val="0"/>
        </c:dLbls>
        <c:gapWidth val="150"/>
        <c:shape val="box"/>
        <c:axId val="269422048"/>
        <c:axId val="268061584"/>
        <c:axId val="0"/>
      </c:bar3DChart>
      <c:catAx>
        <c:axId val="2694220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ysClr val="windowText" lastClr="000000"/>
                </a:solidFill>
                <a:latin typeface="+mn-lt"/>
                <a:ea typeface="+mn-ea"/>
                <a:cs typeface="+mn-cs"/>
              </a:defRPr>
            </a:pPr>
            <a:endParaRPr lang="en-US"/>
          </a:p>
        </c:txPr>
        <c:crossAx val="268061584"/>
        <c:crosses val="autoZero"/>
        <c:auto val="1"/>
        <c:lblAlgn val="ctr"/>
        <c:lblOffset val="100"/>
        <c:noMultiLvlLbl val="0"/>
      </c:catAx>
      <c:valAx>
        <c:axId val="268061584"/>
        <c:scaling>
          <c:orientation val="minMax"/>
        </c:scaling>
        <c:delete val="1"/>
        <c:axPos val="l"/>
        <c:numFmt formatCode="_-* #,##0_-;\-* #,##0_-;_-* &quot;-&quot;??_-;_-@_-" sourceLinked="1"/>
        <c:majorTickMark val="none"/>
        <c:minorTickMark val="none"/>
        <c:tickLblPos val="nextTo"/>
        <c:crossAx val="269422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[AIRCRASHES DATASET 1908 - 2023 (CLEANED) 2.xlsx]SOLUTION TO RESEARCH QUESTIONS!PivotTable7</c:name>
    <c:fmtId val="5"/>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pct90">
            <a:fgClr>
              <a:srgbClr val="FFC000"/>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7.2798716564359156E-2"/>
              <c:y val="-3.159216750565223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4.7774157745360694E-2"/>
              <c:y val="-5.133727219668487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5.2324077530633138E-2"/>
              <c:y val="-4.7388251258478419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3.6399358282179578E-2"/>
              <c:y val="-5.133727219668487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4.5499197852724473E-2"/>
              <c:y val="-3.554118844385875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pattFill prst="pct90">
            <a:fgClr>
              <a:srgbClr val="FFC000"/>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7.2798716564359156E-2"/>
              <c:y val="-3.159216750565223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4.7774157745360694E-2"/>
              <c:y val="-5.133727219668487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5.2324077530633138E-2"/>
              <c:y val="-4.7388251258478419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3.6399358282179578E-2"/>
              <c:y val="-5.133727219668487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4.5499197852724473E-2"/>
              <c:y val="-3.554118844385875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pattFill prst="pct90">
            <a:fgClr>
              <a:srgbClr val="FFC000"/>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7.2798716564359156E-2"/>
              <c:y val="-3.159216750565223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4.7774157745360694E-2"/>
              <c:y val="-5.133727219668487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5.2324077530633138E-2"/>
              <c:y val="-4.7388251258478419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3.6399358282179578E-2"/>
              <c:y val="-5.133727219668487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4.5499197852724473E-2"/>
              <c:y val="-3.554118844385875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5729581360824302E-2"/>
          <c:y val="7.886474665475951E-2"/>
          <c:w val="0.94350038584752827"/>
          <c:h val="0.73212858136553416"/>
        </c:manualLayout>
      </c:layout>
      <c:bar3DChart>
        <c:barDir val="col"/>
        <c:grouping val="clustered"/>
        <c:varyColors val="0"/>
        <c:ser>
          <c:idx val="0"/>
          <c:order val="0"/>
          <c:tx>
            <c:strRef>
              <c:f>'SOLUTION TO RESEARCH QUESTIONS'!$B$72</c:f>
              <c:strCache>
                <c:ptCount val="1"/>
                <c:pt idx="0">
                  <c:v>Total</c:v>
                </c:pt>
              </c:strCache>
            </c:strRef>
          </c:tx>
          <c:spPr>
            <a:pattFill prst="pct90">
              <a:fgClr>
                <a:srgbClr val="FFC000"/>
              </a:fgClr>
              <a:bgClr>
                <a:schemeClr val="bg1"/>
              </a:bgClr>
            </a:pattFill>
            <a:ln>
              <a:noFill/>
            </a:ln>
            <a:effectLst>
              <a:outerShdw blurRad="50800" dist="38100" dir="2700000" algn="tl" rotWithShape="0">
                <a:prstClr val="black">
                  <a:alpha val="40000"/>
                </a:prstClr>
              </a:outerShdw>
            </a:effectLst>
            <a:sp3d/>
          </c:spPr>
          <c:invertIfNegative val="0"/>
          <c:dPt>
            <c:idx val="0"/>
            <c:invertIfNegative val="0"/>
            <c:bubble3D val="0"/>
            <c:spPr>
              <a:pattFill prst="pct90">
                <a:fgClr>
                  <a:srgbClr val="FFC00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1-EB7D-4B9D-969A-0BA2C3A5D01B}"/>
              </c:ext>
            </c:extLst>
          </c:dPt>
          <c:dPt>
            <c:idx val="1"/>
            <c:invertIfNegative val="0"/>
            <c:bubble3D val="0"/>
            <c:spPr>
              <a:pattFill prst="pct90">
                <a:fgClr>
                  <a:srgbClr val="FFC00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3-EB7D-4B9D-969A-0BA2C3A5D01B}"/>
              </c:ext>
            </c:extLst>
          </c:dPt>
          <c:dPt>
            <c:idx val="2"/>
            <c:invertIfNegative val="0"/>
            <c:bubble3D val="0"/>
            <c:spPr>
              <a:pattFill prst="pct90">
                <a:fgClr>
                  <a:srgbClr val="FFC00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5-EB7D-4B9D-969A-0BA2C3A5D01B}"/>
              </c:ext>
            </c:extLst>
          </c:dPt>
          <c:dPt>
            <c:idx val="3"/>
            <c:invertIfNegative val="0"/>
            <c:bubble3D val="0"/>
            <c:spPr>
              <a:pattFill prst="pct90">
                <a:fgClr>
                  <a:srgbClr val="FFC00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7-EB7D-4B9D-969A-0BA2C3A5D01B}"/>
              </c:ext>
            </c:extLst>
          </c:dPt>
          <c:dPt>
            <c:idx val="4"/>
            <c:invertIfNegative val="0"/>
            <c:bubble3D val="0"/>
            <c:spPr>
              <a:pattFill prst="pct90">
                <a:fgClr>
                  <a:srgbClr val="FFC00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9-EB7D-4B9D-969A-0BA2C3A5D01B}"/>
              </c:ext>
            </c:extLst>
          </c:dPt>
          <c:dLbls>
            <c:dLbl>
              <c:idx val="0"/>
              <c:layout>
                <c:manualLayout>
                  <c:x val="-7.2798716564359156E-2"/>
                  <c:y val="-3.15921675056522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B7D-4B9D-969A-0BA2C3A5D01B}"/>
                </c:ext>
              </c:extLst>
            </c:dLbl>
            <c:dLbl>
              <c:idx val="1"/>
              <c:layout>
                <c:manualLayout>
                  <c:x val="-4.7774157745360694E-2"/>
                  <c:y val="-5.13372721966848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B7D-4B9D-969A-0BA2C3A5D01B}"/>
                </c:ext>
              </c:extLst>
            </c:dLbl>
            <c:dLbl>
              <c:idx val="2"/>
              <c:layout>
                <c:manualLayout>
                  <c:x val="-5.2324077530633138E-2"/>
                  <c:y val="-4.73882512584784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B7D-4B9D-969A-0BA2C3A5D01B}"/>
                </c:ext>
              </c:extLst>
            </c:dLbl>
            <c:dLbl>
              <c:idx val="3"/>
              <c:layout>
                <c:manualLayout>
                  <c:x val="-3.6399358282179578E-2"/>
                  <c:y val="-5.13372721966848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B7D-4B9D-969A-0BA2C3A5D01B}"/>
                </c:ext>
              </c:extLst>
            </c:dLbl>
            <c:dLbl>
              <c:idx val="4"/>
              <c:layout>
                <c:manualLayout>
                  <c:x val="-4.5499197852724473E-2"/>
                  <c:y val="-3.55411884438587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B7D-4B9D-969A-0BA2C3A5D01B}"/>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'SOLUTION TO RESEARCH QUESTIONS'!$A$73:$A$78</c:f>
              <c:strCache>
                <c:ptCount val="5"/>
                <c:pt idx="0">
                  <c:v>Aeroflot</c:v>
                </c:pt>
                <c:pt idx="1">
                  <c:v>Lufthansa Deutsche</c:v>
                </c:pt>
                <c:pt idx="2">
                  <c:v>Lines Air United</c:v>
                </c:pt>
                <c:pt idx="3">
                  <c:v>Airways European British</c:v>
                </c:pt>
                <c:pt idx="4">
                  <c:v>Force Air U.S. - Military</c:v>
                </c:pt>
              </c:strCache>
            </c:strRef>
          </c:cat>
          <c:val>
            <c:numRef>
              <c:f>'SOLUTION TO RESEARCH QUESTIONS'!$B$73:$B$78</c:f>
              <c:numCache>
                <c:formatCode>General</c:formatCode>
                <c:ptCount val="5"/>
                <c:pt idx="0">
                  <c:v>24</c:v>
                </c:pt>
                <c:pt idx="1">
                  <c:v>10</c:v>
                </c:pt>
                <c:pt idx="2">
                  <c:v>7</c:v>
                </c:pt>
                <c:pt idx="3">
                  <c:v>6</c:v>
                </c:pt>
                <c:pt idx="4">
                  <c:v>6</c:v>
                </c:pt>
              </c:numCache>
            </c:numRef>
          </c:val>
          <c:shape val="cylinder"/>
          <c:extLst>
            <c:ext xmlns:c16="http://schemas.microsoft.com/office/drawing/2014/chart" uri="{C3380CC4-5D6E-409C-BE32-E72D297353CC}">
              <c16:uniqueId val="{0000000A-EB7D-4B9D-969A-0BA2C3A5D01B}"/>
            </c:ext>
          </c:extLst>
        </c:ser>
        <c:dLbls>
          <c:showLegendKey val="0"/>
          <c:showVal val="1"/>
          <c:showCatName val="0"/>
          <c:showSerName val="0"/>
          <c:showPercent val="0"/>
          <c:showBubbleSize val="0"/>
        </c:dLbls>
        <c:gapWidth val="150"/>
        <c:shape val="box"/>
        <c:axId val="899772751"/>
        <c:axId val="3450063"/>
        <c:axId val="0"/>
      </c:bar3DChart>
      <c:catAx>
        <c:axId val="899772751"/>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3450063"/>
        <c:crosses val="autoZero"/>
        <c:auto val="1"/>
        <c:lblAlgn val="ctr"/>
        <c:lblOffset val="100"/>
        <c:noMultiLvlLbl val="0"/>
      </c:catAx>
      <c:valAx>
        <c:axId val="3450063"/>
        <c:scaling>
          <c:orientation val="minMax"/>
        </c:scaling>
        <c:delete val="1"/>
        <c:axPos val="l"/>
        <c:numFmt formatCode="General" sourceLinked="1"/>
        <c:majorTickMark val="out"/>
        <c:minorTickMark val="none"/>
        <c:tickLblPos val="nextTo"/>
        <c:crossAx val="8997727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0564"/>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[AIRCRASHES DATASET 1908 - 2023 (CLEANED) 2.xlsx]SOLUTION TO RESEARCH QUESTIONS!PivotTable8</c:name>
    <c:fmtId val="6"/>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pct90">
            <a:fgClr>
              <a:srgbClr val="FFC000"/>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3.3096926713948011E-2"/>
              <c:y val="-3.342618384401115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2.1276595744680851E-2"/>
              <c:y val="-6.31383472609099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2.8368794326241134E-2"/>
              <c:y val="-4.456824512534825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2.3640661938534365E-2"/>
              <c:y val="-5.57103064066852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1.6548463356974168E-2"/>
              <c:y val="-5.57103064066852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pattFill prst="pct90">
            <a:fgClr>
              <a:srgbClr val="FFC000"/>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3.3096926713948011E-2"/>
              <c:y val="-3.342618384401115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2.1276595744680851E-2"/>
              <c:y val="-6.31383472609099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2.8368794326241134E-2"/>
              <c:y val="-4.456824512534825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2.3640661938534365E-2"/>
              <c:y val="-5.57103064066852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1.6548463356974168E-2"/>
              <c:y val="-5.57103064066852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pattFill prst="pct90">
            <a:fgClr>
              <a:srgbClr val="FFC000"/>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3.3096926713948011E-2"/>
              <c:y val="-3.342618384401115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2.1276595744680851E-2"/>
              <c:y val="-6.31383472609099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2.8368794326241134E-2"/>
              <c:y val="-4.456824512534825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2.3640661938534365E-2"/>
              <c:y val="-5.57103064066852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pattFill prst="pct90">
            <a:fgClr>
              <a:srgbClr val="FFC000"/>
            </a:fgClr>
            <a:bgClr>
              <a:schemeClr val="bg1"/>
            </a:bgClr>
          </a:pattFill>
          <a:ln>
            <a:noFill/>
          </a:ln>
          <a:effectLst>
            <a:outerShdw blurRad="50800" dist="38100" dir="2700000" algn="tl" rotWithShape="0">
              <a:prstClr val="black">
                <a:alpha val="40000"/>
              </a:prstClr>
            </a:outerShdw>
          </a:effectLst>
          <a:sp3d/>
        </c:spPr>
        <c:dLbl>
          <c:idx val="0"/>
          <c:layout>
            <c:manualLayout>
              <c:x val="-1.6548463356974168E-2"/>
              <c:y val="-5.57103064066852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solidFill>
            <a:schemeClr val="accent1">
              <a:shade val="15000"/>
            </a:schemeClr>
          </a:solidFill>
        </a:ln>
        <a:effectLst/>
        <a:sp3d>
          <a:contourClr>
            <a:schemeClr val="accent1">
              <a:shade val="15000"/>
            </a:schemeClr>
          </a:contourClr>
        </a:sp3d>
      </c:spPr>
    </c:sideWall>
    <c:backWall>
      <c:thickness val="0"/>
      <c:spPr>
        <a:noFill/>
        <a:ln>
          <a:solidFill>
            <a:schemeClr val="accent1">
              <a:shade val="15000"/>
            </a:schemeClr>
          </a:solidFill>
        </a:ln>
        <a:effectLst/>
        <a:sp3d>
          <a:contourClr>
            <a:schemeClr val="accent1">
              <a:shade val="15000"/>
            </a:schemeClr>
          </a:contourClr>
        </a:sp3d>
      </c:spPr>
    </c:backWall>
    <c:plotArea>
      <c:layout>
        <c:manualLayout>
          <c:layoutTarget val="inner"/>
          <c:xMode val="edge"/>
          <c:yMode val="edge"/>
          <c:x val="1.4136904536023657E-2"/>
          <c:y val="5.6110747593975559E-2"/>
          <c:w val="0.97172619092795265"/>
          <c:h val="0.81769618106717346"/>
        </c:manualLayout>
      </c:layout>
      <c:bar3DChart>
        <c:barDir val="col"/>
        <c:grouping val="clustered"/>
        <c:varyColors val="0"/>
        <c:ser>
          <c:idx val="0"/>
          <c:order val="0"/>
          <c:tx>
            <c:strRef>
              <c:f>'SOLUTION TO RESEARCH QUESTIONS'!$B$85</c:f>
              <c:strCache>
                <c:ptCount val="1"/>
                <c:pt idx="0">
                  <c:v>Total</c:v>
                </c:pt>
              </c:strCache>
            </c:strRef>
          </c:tx>
          <c:spPr>
            <a:pattFill prst="pct90">
              <a:fgClr>
                <a:srgbClr val="FFC000"/>
              </a:fgClr>
              <a:bgClr>
                <a:schemeClr val="bg1"/>
              </a:bgClr>
            </a:pattFill>
            <a:ln>
              <a:noFill/>
            </a:ln>
            <a:effectLst>
              <a:outerShdw blurRad="50800" dist="38100" dir="2700000" algn="tl" rotWithShape="0">
                <a:prstClr val="black">
                  <a:alpha val="40000"/>
                </a:prstClr>
              </a:outerShdw>
            </a:effectLst>
            <a:sp3d/>
          </c:spPr>
          <c:invertIfNegative val="0"/>
          <c:dPt>
            <c:idx val="0"/>
            <c:invertIfNegative val="0"/>
            <c:bubble3D val="0"/>
            <c:spPr>
              <a:pattFill prst="pct90">
                <a:fgClr>
                  <a:srgbClr val="FFC00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1-C084-4C84-A638-BF87FF0A8EBB}"/>
              </c:ext>
            </c:extLst>
          </c:dPt>
          <c:dPt>
            <c:idx val="1"/>
            <c:invertIfNegative val="0"/>
            <c:bubble3D val="0"/>
            <c:spPr>
              <a:pattFill prst="pct90">
                <a:fgClr>
                  <a:srgbClr val="FFC00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3-C084-4C84-A638-BF87FF0A8EBB}"/>
              </c:ext>
            </c:extLst>
          </c:dPt>
          <c:dPt>
            <c:idx val="2"/>
            <c:invertIfNegative val="0"/>
            <c:bubble3D val="0"/>
            <c:spPr>
              <a:pattFill prst="pct90">
                <a:fgClr>
                  <a:srgbClr val="FFC00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5-C084-4C84-A638-BF87FF0A8EBB}"/>
              </c:ext>
            </c:extLst>
          </c:dPt>
          <c:dPt>
            <c:idx val="3"/>
            <c:invertIfNegative val="0"/>
            <c:bubble3D val="0"/>
            <c:spPr>
              <a:pattFill prst="pct90">
                <a:fgClr>
                  <a:srgbClr val="FFC00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7-C084-4C84-A638-BF87FF0A8EBB}"/>
              </c:ext>
            </c:extLst>
          </c:dPt>
          <c:dPt>
            <c:idx val="4"/>
            <c:invertIfNegative val="0"/>
            <c:bubble3D val="0"/>
            <c:spPr>
              <a:pattFill prst="pct90">
                <a:fgClr>
                  <a:srgbClr val="FFC00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9-C084-4C84-A638-BF87FF0A8EBB}"/>
              </c:ext>
            </c:extLst>
          </c:dPt>
          <c:dLbls>
            <c:dLbl>
              <c:idx val="0"/>
              <c:layout>
                <c:manualLayout>
                  <c:x val="-3.3096926713948011E-2"/>
                  <c:y val="-3.34261838440111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084-4C84-A638-BF87FF0A8EBB}"/>
                </c:ext>
              </c:extLst>
            </c:dLbl>
            <c:dLbl>
              <c:idx val="1"/>
              <c:layout>
                <c:manualLayout>
                  <c:x val="-2.1276595744680851E-2"/>
                  <c:y val="-6.3138347260909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084-4C84-A638-BF87FF0A8EBB}"/>
                </c:ext>
              </c:extLst>
            </c:dLbl>
            <c:dLbl>
              <c:idx val="2"/>
              <c:layout>
                <c:manualLayout>
                  <c:x val="-2.8368794326241134E-2"/>
                  <c:y val="-4.45682451253482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084-4C84-A638-BF87FF0A8EBB}"/>
                </c:ext>
              </c:extLst>
            </c:dLbl>
            <c:dLbl>
              <c:idx val="3"/>
              <c:layout>
                <c:manualLayout>
                  <c:x val="-2.3640661938534365E-2"/>
                  <c:y val="-5.57103064066852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084-4C84-A638-BF87FF0A8EBB}"/>
                </c:ext>
              </c:extLst>
            </c:dLbl>
            <c:dLbl>
              <c:idx val="4"/>
              <c:layout>
                <c:manualLayout>
                  <c:x val="-1.6548463356974168E-2"/>
                  <c:y val="-5.57103064066852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084-4C84-A638-BF87FF0A8EBB}"/>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'SOLUTION TO RESEARCH QUESTIONS'!$A$86:$A$91</c:f>
              <c:strCache>
                <c:ptCount val="5"/>
                <c:pt idx="0">
                  <c:v>Boeing B 737</c:v>
                </c:pt>
                <c:pt idx="1">
                  <c:v>Boeing B 727</c:v>
                </c:pt>
                <c:pt idx="2">
                  <c:v>Boeing B 707</c:v>
                </c:pt>
                <c:pt idx="3">
                  <c:v>McDonnell Douglas DC 9</c:v>
                </c:pt>
                <c:pt idx="4">
                  <c:v>Douglas C 47A</c:v>
                </c:pt>
              </c:strCache>
            </c:strRef>
          </c:cat>
          <c:val>
            <c:numRef>
              <c:f>'SOLUTION TO RESEARCH QUESTIONS'!$B$86:$B$91</c:f>
              <c:numCache>
                <c:formatCode>General</c:formatCode>
                <c:ptCount val="5"/>
                <c:pt idx="0">
                  <c:v>73</c:v>
                </c:pt>
                <c:pt idx="1">
                  <c:v>55</c:v>
                </c:pt>
                <c:pt idx="2">
                  <c:v>50</c:v>
                </c:pt>
                <c:pt idx="3">
                  <c:v>39</c:v>
                </c:pt>
                <c:pt idx="4">
                  <c:v>39</c:v>
                </c:pt>
              </c:numCache>
            </c:numRef>
          </c:val>
          <c:shape val="cylinder"/>
          <c:extLst>
            <c:ext xmlns:c16="http://schemas.microsoft.com/office/drawing/2014/chart" uri="{C3380CC4-5D6E-409C-BE32-E72D297353CC}">
              <c16:uniqueId val="{0000000A-C084-4C84-A638-BF87FF0A8EBB}"/>
            </c:ext>
          </c:extLst>
        </c:ser>
        <c:dLbls>
          <c:showLegendKey val="0"/>
          <c:showVal val="1"/>
          <c:showCatName val="0"/>
          <c:showSerName val="0"/>
          <c:showPercent val="0"/>
          <c:showBubbleSize val="0"/>
        </c:dLbls>
        <c:gapWidth val="150"/>
        <c:shape val="box"/>
        <c:axId val="23864639"/>
        <c:axId val="19596847"/>
        <c:axId val="0"/>
      </c:bar3DChart>
      <c:catAx>
        <c:axId val="238646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596847"/>
        <c:crosses val="autoZero"/>
        <c:auto val="1"/>
        <c:lblAlgn val="ctr"/>
        <c:lblOffset val="100"/>
        <c:noMultiLvlLbl val="0"/>
      </c:catAx>
      <c:valAx>
        <c:axId val="19596847"/>
        <c:scaling>
          <c:orientation val="minMax"/>
        </c:scaling>
        <c:delete val="1"/>
        <c:axPos val="l"/>
        <c:numFmt formatCode="General" sourceLinked="1"/>
        <c:majorTickMark val="none"/>
        <c:minorTickMark val="none"/>
        <c:tickLblPos val="nextTo"/>
        <c:crossAx val="23864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0564"/>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[AIRCRASHES DATASET 1908 - 2023 (CLEANED) 2.xlsx]SOLUTION TO RESEARCH QUESTIONS!PivotTable12</c:name>
    <c:fmtId val="5"/>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pct90">
            <a:fgClr>
              <a:srgbClr val="002060"/>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4.2792792792792793E-2"/>
              <c:y val="-3.409090909090908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3.153153153153157E-2"/>
              <c:y val="-5.681818181818181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2.2522522522522521E-2"/>
              <c:y val="-5.681818181818181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1.3513513513513431E-2"/>
              <c:y val="-6.4393939393939462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2.4774774774774775E-2"/>
              <c:y val="-6.818181818181810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pattFill prst="pct90">
            <a:fgClr>
              <a:srgbClr val="002060"/>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4.2792792792792793E-2"/>
              <c:y val="-3.409090909090908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3.153153153153157E-2"/>
              <c:y val="-5.681818181818181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2.2522522522522521E-2"/>
              <c:y val="-5.681818181818181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1.3513513513513431E-2"/>
              <c:y val="-6.4393939393939462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2.4774774774774775E-2"/>
              <c:y val="-6.818181818181810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pattFill prst="pct90">
            <a:fgClr>
              <a:srgbClr val="002060"/>
            </a:fgClr>
            <a:bgClr>
              <a:schemeClr val="bg1"/>
            </a:bgClr>
          </a:pattFill>
          <a:ln>
            <a:noFill/>
          </a:ln>
          <a:effectLst>
            <a:outerShdw blurRad="50800" dist="38100" dir="2700000" algn="tl" rotWithShape="0">
              <a:prstClr val="black">
                <a:alpha val="40000"/>
              </a:prst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4.2792792792792793E-2"/>
              <c:y val="-3.409090909090908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3.153153153153157E-2"/>
              <c:y val="-5.681818181818181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2.2522522522522521E-2"/>
              <c:y val="-5.6818181818181816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1.3513513513513431E-2"/>
              <c:y val="-6.4393939393939462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pattFill prst="pct90">
            <a:fgClr>
              <a:srgbClr val="002060"/>
            </a:fgClr>
            <a:bgClr>
              <a:schemeClr val="bg1"/>
            </a:bgClr>
          </a:pattFill>
          <a:ln>
            <a:noFill/>
          </a:ln>
          <a:effectLst>
            <a:outerShdw blurRad="50800" dist="38100" dir="2700000" algn="tl" rotWithShape="0">
              <a:prstClr val="black">
                <a:alpha val="40000"/>
              </a:prstClr>
            </a:outerShdw>
          </a:effectLst>
          <a:sp3d/>
        </c:spPr>
        <c:dLbl>
          <c:idx val="0"/>
          <c:layout>
            <c:manualLayout>
              <c:x val="2.4774774774774775E-2"/>
              <c:y val="-6.818181818181810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690276262886621E-2"/>
          <c:y val="6.3302372744568527E-2"/>
          <c:w val="0.94259415147827685"/>
          <c:h val="0.76704206714645862"/>
        </c:manualLayout>
      </c:layout>
      <c:bar3DChart>
        <c:barDir val="col"/>
        <c:grouping val="clustered"/>
        <c:varyColors val="0"/>
        <c:ser>
          <c:idx val="0"/>
          <c:order val="0"/>
          <c:tx>
            <c:strRef>
              <c:f>'SOLUTION TO RESEARCH QUESTIONS'!$B$107</c:f>
              <c:strCache>
                <c:ptCount val="1"/>
                <c:pt idx="0">
                  <c:v>Total</c:v>
                </c:pt>
              </c:strCache>
            </c:strRef>
          </c:tx>
          <c:spPr>
            <a:pattFill prst="pct90">
              <a:fgClr>
                <a:srgbClr val="002060"/>
              </a:fgClr>
              <a:bgClr>
                <a:schemeClr val="bg1"/>
              </a:bgClr>
            </a:pattFill>
            <a:ln>
              <a:noFill/>
            </a:ln>
            <a:effectLst>
              <a:outerShdw blurRad="50800" dist="38100" dir="2700000" algn="tl" rotWithShape="0">
                <a:prstClr val="black">
                  <a:alpha val="40000"/>
                </a:prstClr>
              </a:outerShdw>
            </a:effectLst>
            <a:sp3d/>
          </c:spPr>
          <c:invertIfNegative val="0"/>
          <c:dPt>
            <c:idx val="0"/>
            <c:invertIfNegative val="0"/>
            <c:bubble3D val="0"/>
            <c:spPr>
              <a:pattFill prst="pct90">
                <a:fgClr>
                  <a:srgbClr val="00206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1-A79E-444C-AE23-A0EE130EB789}"/>
              </c:ext>
            </c:extLst>
          </c:dPt>
          <c:dPt>
            <c:idx val="1"/>
            <c:invertIfNegative val="0"/>
            <c:bubble3D val="0"/>
            <c:spPr>
              <a:pattFill prst="pct90">
                <a:fgClr>
                  <a:srgbClr val="00206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3-A79E-444C-AE23-A0EE130EB789}"/>
              </c:ext>
            </c:extLst>
          </c:dPt>
          <c:dPt>
            <c:idx val="2"/>
            <c:invertIfNegative val="0"/>
            <c:bubble3D val="0"/>
            <c:spPr>
              <a:pattFill prst="pct90">
                <a:fgClr>
                  <a:srgbClr val="00206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5-A79E-444C-AE23-A0EE130EB789}"/>
              </c:ext>
            </c:extLst>
          </c:dPt>
          <c:dPt>
            <c:idx val="3"/>
            <c:invertIfNegative val="0"/>
            <c:bubble3D val="0"/>
            <c:spPr>
              <a:pattFill prst="pct90">
                <a:fgClr>
                  <a:srgbClr val="00206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7-A79E-444C-AE23-A0EE130EB789}"/>
              </c:ext>
            </c:extLst>
          </c:dPt>
          <c:dPt>
            <c:idx val="4"/>
            <c:invertIfNegative val="0"/>
            <c:bubble3D val="0"/>
            <c:spPr>
              <a:pattFill prst="pct90">
                <a:fgClr>
                  <a:srgbClr val="002060"/>
                </a:fgClr>
                <a:bgClr>
                  <a:schemeClr val="bg1"/>
                </a:bgClr>
              </a:pattFill>
              <a:ln>
                <a:noFill/>
              </a:ln>
              <a:effectLst>
                <a:outerShdw blurRad="50800" dist="38100" dir="2700000" algn="tl" rotWithShape="0">
                  <a:prstClr val="black">
                    <a:alpha val="40000"/>
                  </a:prstClr>
                </a:outerShdw>
              </a:effectLst>
              <a:sp3d/>
            </c:spPr>
            <c:extLst>
              <c:ext xmlns:c16="http://schemas.microsoft.com/office/drawing/2014/chart" uri="{C3380CC4-5D6E-409C-BE32-E72D297353CC}">
                <c16:uniqueId val="{00000009-A79E-444C-AE23-A0EE130EB789}"/>
              </c:ext>
            </c:extLst>
          </c:dPt>
          <c:dLbls>
            <c:dLbl>
              <c:idx val="0"/>
              <c:layout>
                <c:manualLayout>
                  <c:x val="4.2792792792792793E-2"/>
                  <c:y val="-3.40909090909090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79E-444C-AE23-A0EE130EB789}"/>
                </c:ext>
              </c:extLst>
            </c:dLbl>
            <c:dLbl>
              <c:idx val="1"/>
              <c:layout>
                <c:manualLayout>
                  <c:x val="3.153153153153157E-2"/>
                  <c:y val="-5.68181818181818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9E-444C-AE23-A0EE130EB789}"/>
                </c:ext>
              </c:extLst>
            </c:dLbl>
            <c:dLbl>
              <c:idx val="2"/>
              <c:layout>
                <c:manualLayout>
                  <c:x val="2.2522522522522521E-2"/>
                  <c:y val="-5.68181818181818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79E-444C-AE23-A0EE130EB789}"/>
                </c:ext>
              </c:extLst>
            </c:dLbl>
            <c:dLbl>
              <c:idx val="3"/>
              <c:layout>
                <c:manualLayout>
                  <c:x val="1.3513513513513431E-2"/>
                  <c:y val="-6.43939393939394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79E-444C-AE23-A0EE130EB789}"/>
                </c:ext>
              </c:extLst>
            </c:dLbl>
            <c:dLbl>
              <c:idx val="4"/>
              <c:layout>
                <c:manualLayout>
                  <c:x val="2.4774774774774775E-2"/>
                  <c:y val="-6.81818181818181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79E-444C-AE23-A0EE130EB789}"/>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'SOLUTION TO RESEARCH QUESTIONS'!$A$108:$A$113</c:f>
              <c:strCache>
                <c:ptCount val="5"/>
                <c:pt idx="0">
                  <c:v>Aeroflot</c:v>
                </c:pt>
                <c:pt idx="1">
                  <c:v>Force Air U.S. - Military</c:v>
                </c:pt>
                <c:pt idx="2">
                  <c:v>Lufthansa Deutsche</c:v>
                </c:pt>
                <c:pt idx="3">
                  <c:v>France Air</c:v>
                </c:pt>
                <c:pt idx="4">
                  <c:v>Lines Air United</c:v>
                </c:pt>
              </c:strCache>
            </c:strRef>
          </c:cat>
          <c:val>
            <c:numRef>
              <c:f>'SOLUTION TO RESEARCH QUESTIONS'!$B$108:$B$113</c:f>
              <c:numCache>
                <c:formatCode>General</c:formatCode>
                <c:ptCount val="5"/>
                <c:pt idx="0">
                  <c:v>187</c:v>
                </c:pt>
                <c:pt idx="1">
                  <c:v>92</c:v>
                </c:pt>
                <c:pt idx="2">
                  <c:v>57</c:v>
                </c:pt>
                <c:pt idx="3">
                  <c:v>57</c:v>
                </c:pt>
                <c:pt idx="4">
                  <c:v>37</c:v>
                </c:pt>
              </c:numCache>
            </c:numRef>
          </c:val>
          <c:shape val="cylinder"/>
          <c:extLst>
            <c:ext xmlns:c16="http://schemas.microsoft.com/office/drawing/2014/chart" uri="{C3380CC4-5D6E-409C-BE32-E72D297353CC}">
              <c16:uniqueId val="{0000000A-A79E-444C-AE23-A0EE130EB789}"/>
            </c:ext>
          </c:extLst>
        </c:ser>
        <c:dLbls>
          <c:showLegendKey val="0"/>
          <c:showVal val="1"/>
          <c:showCatName val="0"/>
          <c:showSerName val="0"/>
          <c:showPercent val="0"/>
          <c:showBubbleSize val="0"/>
        </c:dLbls>
        <c:gapWidth val="150"/>
        <c:shape val="box"/>
        <c:axId val="1568503887"/>
        <c:axId val="1570492095"/>
        <c:axId val="0"/>
      </c:bar3DChart>
      <c:catAx>
        <c:axId val="15685038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570492095"/>
        <c:crosses val="autoZero"/>
        <c:auto val="1"/>
        <c:lblAlgn val="ctr"/>
        <c:lblOffset val="100"/>
        <c:noMultiLvlLbl val="0"/>
      </c:catAx>
      <c:valAx>
        <c:axId val="1570492095"/>
        <c:scaling>
          <c:orientation val="minMax"/>
        </c:scaling>
        <c:delete val="1"/>
        <c:axPos val="l"/>
        <c:numFmt formatCode="General" sourceLinked="1"/>
        <c:majorTickMark val="none"/>
        <c:minorTickMark val="none"/>
        <c:tickLblPos val="nextTo"/>
        <c:crossAx val="15685038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B64C-84B6-F1BD-C1C6-DE5E343718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5714D6-6025-91BB-A6F8-D946A72FF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707666-6E08-384C-E3C4-2119B69C3979}"/>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5" name="Footer Placeholder 4">
            <a:extLst>
              <a:ext uri="{FF2B5EF4-FFF2-40B4-BE49-F238E27FC236}">
                <a16:creationId xmlns:a16="http://schemas.microsoft.com/office/drawing/2014/main" id="{452FB131-A9E5-8F55-DB6B-E21580CB9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7C4F1-2251-85EF-24E7-D6E378AE2674}"/>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117037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DE6D-18B4-8D2A-FAA0-D03537A862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D046EC-B49F-1093-FA01-6F14F0BA71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F0811-BC07-C06C-2C3C-794606A9C838}"/>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5" name="Footer Placeholder 4">
            <a:extLst>
              <a:ext uri="{FF2B5EF4-FFF2-40B4-BE49-F238E27FC236}">
                <a16:creationId xmlns:a16="http://schemas.microsoft.com/office/drawing/2014/main" id="{489CA4E4-2228-143E-6013-526049486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C07A2-7B50-07A1-C314-91265CE1D517}"/>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4813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E5A10B-571D-55AE-9A8D-BCE19598E9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8DCBE2-D27D-C5F3-3C40-EEF15EE7E8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AD830-7FA4-9A66-29A9-8FEC9EC83AD7}"/>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5" name="Footer Placeholder 4">
            <a:extLst>
              <a:ext uri="{FF2B5EF4-FFF2-40B4-BE49-F238E27FC236}">
                <a16:creationId xmlns:a16="http://schemas.microsoft.com/office/drawing/2014/main" id="{5D6921F2-8A74-C406-EADA-5B3E65F3C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AD302-5E5D-D961-5CCC-ABF2A3B94782}"/>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361281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76DC-2F50-9369-CF59-B36EA3D21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E331F-3978-4879-0961-B7C771520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27B2E-5A4C-B06F-B094-1FACEF3AAA13}"/>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5" name="Footer Placeholder 4">
            <a:extLst>
              <a:ext uri="{FF2B5EF4-FFF2-40B4-BE49-F238E27FC236}">
                <a16:creationId xmlns:a16="http://schemas.microsoft.com/office/drawing/2014/main" id="{2C736FC4-1301-72A2-67F6-1E7A9EEFC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04D92-D0BE-DCDE-F962-69E6373C7A39}"/>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188110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F5F2-C60C-70BA-EF09-952F7684F1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12D5B4-EFD2-2EDE-152E-73E6E025A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A8E450-79A7-6E76-9CC5-8F61D94A99F0}"/>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5" name="Footer Placeholder 4">
            <a:extLst>
              <a:ext uri="{FF2B5EF4-FFF2-40B4-BE49-F238E27FC236}">
                <a16:creationId xmlns:a16="http://schemas.microsoft.com/office/drawing/2014/main" id="{58F1358B-855F-080B-AFA5-7620F5C00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2E162-09B5-4386-407D-8EA39557049C}"/>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133987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0E71-E4D2-0FCF-C440-E3F1C1A012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D81DB-89E7-82B8-975A-F77FD1711C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66C21F-E63B-1897-9196-37D5E1C8D2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2B9E20-AFF3-BEA9-7221-488A08B1875F}"/>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6" name="Footer Placeholder 5">
            <a:extLst>
              <a:ext uri="{FF2B5EF4-FFF2-40B4-BE49-F238E27FC236}">
                <a16:creationId xmlns:a16="http://schemas.microsoft.com/office/drawing/2014/main" id="{E6F5DE3A-2968-D6ED-C5C4-2E8734240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7880C-89B3-B347-7BDD-83570736EB4B}"/>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130503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7583-CA0A-DDF4-9EDA-505E46D15B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67361D-79C1-9E56-EFBA-C8484921C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DD2FE-214B-3A26-48D8-5C7CAE660D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6237EA-5F1C-3EDA-EFD0-610AAA5AC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14D6F8-5668-F2F2-E074-DF2E922F3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7760DE-6136-0621-473E-749AE576A905}"/>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8" name="Footer Placeholder 7">
            <a:extLst>
              <a:ext uri="{FF2B5EF4-FFF2-40B4-BE49-F238E27FC236}">
                <a16:creationId xmlns:a16="http://schemas.microsoft.com/office/drawing/2014/main" id="{18DF30AC-14C8-A092-80B4-48B13B590B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E10DB6-062B-9B07-3921-9FBAFD4C6D32}"/>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280070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F2FD-64D9-680E-5FD2-22F14211C9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C4B993-229E-B606-32C7-C16FBA0AA945}"/>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4" name="Footer Placeholder 3">
            <a:extLst>
              <a:ext uri="{FF2B5EF4-FFF2-40B4-BE49-F238E27FC236}">
                <a16:creationId xmlns:a16="http://schemas.microsoft.com/office/drawing/2014/main" id="{4635067A-FB4F-B2B5-3C05-185C5ABCDF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0E2A86-C010-71C4-8DCE-87EB51C45AC1}"/>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375335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11AC8-B6F1-1269-4232-80AB1014C0E4}"/>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3" name="Footer Placeholder 2">
            <a:extLst>
              <a:ext uri="{FF2B5EF4-FFF2-40B4-BE49-F238E27FC236}">
                <a16:creationId xmlns:a16="http://schemas.microsoft.com/office/drawing/2014/main" id="{85FCCE71-96B3-F02D-5775-3B95487F0D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2FBB0-E1E2-1FE9-F009-306C40F68E5D}"/>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272849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8B73-F671-A7D1-B445-888198293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E78AE6-7C4A-05DF-4C00-E5C399B708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B28B41-C01A-6E6A-680D-F1DC79766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06F43-C5AB-9DD0-E130-83665CC9565B}"/>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6" name="Footer Placeholder 5">
            <a:extLst>
              <a:ext uri="{FF2B5EF4-FFF2-40B4-BE49-F238E27FC236}">
                <a16:creationId xmlns:a16="http://schemas.microsoft.com/office/drawing/2014/main" id="{86AF091B-2FBB-5BDB-BFB2-56405301B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3CD8B-5177-9401-0EB5-330634C8F656}"/>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335600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9182-9C6D-378B-867F-2DBE1AAFF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C9EC06-E3B5-C26C-E094-E2BBFD6AD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D4CF87-54BA-A279-9639-D7EC0BD5C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8E5D80-B5D0-B2BF-095A-823D372BABDB}"/>
              </a:ext>
            </a:extLst>
          </p:cNvPr>
          <p:cNvSpPr>
            <a:spLocks noGrp="1"/>
          </p:cNvSpPr>
          <p:nvPr>
            <p:ph type="dt" sz="half" idx="10"/>
          </p:nvPr>
        </p:nvSpPr>
        <p:spPr/>
        <p:txBody>
          <a:bodyPr/>
          <a:lstStyle/>
          <a:p>
            <a:fld id="{DFAB4B4E-FEB6-4F1D-BD6B-CAF145680B91}" type="datetimeFigureOut">
              <a:rPr lang="en-US" smtClean="0"/>
              <a:t>8/1/2024</a:t>
            </a:fld>
            <a:endParaRPr lang="en-US"/>
          </a:p>
        </p:txBody>
      </p:sp>
      <p:sp>
        <p:nvSpPr>
          <p:cNvPr id="6" name="Footer Placeholder 5">
            <a:extLst>
              <a:ext uri="{FF2B5EF4-FFF2-40B4-BE49-F238E27FC236}">
                <a16:creationId xmlns:a16="http://schemas.microsoft.com/office/drawing/2014/main" id="{63912320-3E82-A760-6543-F3346BFBD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FFAE0-D3EA-AF89-0168-D1B07569E4D8}"/>
              </a:ext>
            </a:extLst>
          </p:cNvPr>
          <p:cNvSpPr>
            <a:spLocks noGrp="1"/>
          </p:cNvSpPr>
          <p:nvPr>
            <p:ph type="sldNum" sz="quarter" idx="12"/>
          </p:nvPr>
        </p:nvSpPr>
        <p:spPr/>
        <p:txBody>
          <a:bodyPr/>
          <a:lstStyle/>
          <a:p>
            <a:fld id="{2F9DB611-9A1D-430D-A476-9BF179CD8032}" type="slidenum">
              <a:rPr lang="en-US" smtClean="0"/>
              <a:t>‹#›</a:t>
            </a:fld>
            <a:endParaRPr lang="en-US"/>
          </a:p>
        </p:txBody>
      </p:sp>
    </p:spTree>
    <p:extLst>
      <p:ext uri="{BB962C8B-B14F-4D97-AF65-F5344CB8AC3E}">
        <p14:creationId xmlns:p14="http://schemas.microsoft.com/office/powerpoint/2010/main" val="112299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44E46B-59FB-DE6F-1473-646094217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78F0BE-5F78-CB20-D153-194B46D13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F845-2EC4-62BD-2755-7967102B2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B4B4E-FEB6-4F1D-BD6B-CAF145680B91}" type="datetimeFigureOut">
              <a:rPr lang="en-US" smtClean="0"/>
              <a:t>8/1/2024</a:t>
            </a:fld>
            <a:endParaRPr lang="en-US"/>
          </a:p>
        </p:txBody>
      </p:sp>
      <p:sp>
        <p:nvSpPr>
          <p:cNvPr id="5" name="Footer Placeholder 4">
            <a:extLst>
              <a:ext uri="{FF2B5EF4-FFF2-40B4-BE49-F238E27FC236}">
                <a16:creationId xmlns:a16="http://schemas.microsoft.com/office/drawing/2014/main" id="{735C6AE4-0D5A-1026-E9B3-61CFF5C9D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037820-622E-9F30-7151-4C981F5448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DB611-9A1D-430D-A476-9BF179CD8032}" type="slidenum">
              <a:rPr lang="en-US" smtClean="0"/>
              <a:t>‹#›</a:t>
            </a:fld>
            <a:endParaRPr lang="en-US"/>
          </a:p>
        </p:txBody>
      </p:sp>
    </p:spTree>
    <p:extLst>
      <p:ext uri="{BB962C8B-B14F-4D97-AF65-F5344CB8AC3E}">
        <p14:creationId xmlns:p14="http://schemas.microsoft.com/office/powerpoint/2010/main" val="1699369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E94819-4095-CA14-1498-BB656BCFD195}"/>
              </a:ext>
            </a:extLst>
          </p:cNvPr>
          <p:cNvSpPr/>
          <p:nvPr/>
        </p:nvSpPr>
        <p:spPr>
          <a:xfrm>
            <a:off x="0" y="-16042"/>
            <a:ext cx="12192000" cy="7043074"/>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67D34654-0944-E4B4-5B0A-F772079F0F43}"/>
              </a:ext>
            </a:extLst>
          </p:cNvPr>
          <p:cNvSpPr>
            <a:spLocks noGrp="1"/>
          </p:cNvSpPr>
          <p:nvPr>
            <p:ph type="ctrTitle"/>
          </p:nvPr>
        </p:nvSpPr>
        <p:spPr>
          <a:xfrm>
            <a:off x="1524000" y="265390"/>
            <a:ext cx="9144000" cy="1082148"/>
          </a:xfrm>
        </p:spPr>
        <p:txBody>
          <a:bodyPr>
            <a:normAutofit fontScale="90000"/>
          </a:bodyPr>
          <a:lstStyle/>
          <a:p>
            <a:r>
              <a:rPr lang="en-US" dirty="0">
                <a:solidFill>
                  <a:srgbClr val="000564"/>
                </a:solidFill>
                <a:latin typeface="Arial Black" panose="020B0A04020102020204" pitchFamily="34" charset="0"/>
              </a:rPr>
              <a:t>REPORT ON ANALYSIS</a:t>
            </a:r>
          </a:p>
        </p:txBody>
      </p:sp>
      <p:sp>
        <p:nvSpPr>
          <p:cNvPr id="18" name="Isosceles Triangle 17">
            <a:extLst>
              <a:ext uri="{FF2B5EF4-FFF2-40B4-BE49-F238E27FC236}">
                <a16:creationId xmlns:a16="http://schemas.microsoft.com/office/drawing/2014/main" id="{399CF792-7E77-68C0-FC7D-88B100EAD70D}"/>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7BB0FC-FF99-F109-2BC2-B6787FCA5EDE}"/>
              </a:ext>
            </a:extLst>
          </p:cNvPr>
          <p:cNvSpPr/>
          <p:nvPr/>
        </p:nvSpPr>
        <p:spPr>
          <a:xfrm>
            <a:off x="0" y="6011403"/>
            <a:ext cx="12192000" cy="1082148"/>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3">
            <a:extLst>
              <a:ext uri="{FF2B5EF4-FFF2-40B4-BE49-F238E27FC236}">
                <a16:creationId xmlns:a16="http://schemas.microsoft.com/office/drawing/2014/main" id="{8A484BAD-F185-65CB-F54D-2D60FC4978DF}"/>
              </a:ext>
            </a:extLst>
          </p:cNvPr>
          <p:cNvSpPr txBox="1">
            <a:spLocks/>
          </p:cNvSpPr>
          <p:nvPr/>
        </p:nvSpPr>
        <p:spPr>
          <a:xfrm>
            <a:off x="1524000" y="1432361"/>
            <a:ext cx="9144000" cy="10821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0564"/>
                </a:solidFill>
                <a:latin typeface="Arial Black" panose="020B0A04020102020204" pitchFamily="34" charset="0"/>
              </a:rPr>
              <a:t>OF</a:t>
            </a:r>
          </a:p>
        </p:txBody>
      </p:sp>
      <p:sp>
        <p:nvSpPr>
          <p:cNvPr id="20" name="Title 13">
            <a:extLst>
              <a:ext uri="{FF2B5EF4-FFF2-40B4-BE49-F238E27FC236}">
                <a16:creationId xmlns:a16="http://schemas.microsoft.com/office/drawing/2014/main" id="{01E8423F-3206-BF67-08E6-0535D2B0227B}"/>
              </a:ext>
            </a:extLst>
          </p:cNvPr>
          <p:cNvSpPr txBox="1">
            <a:spLocks/>
          </p:cNvSpPr>
          <p:nvPr/>
        </p:nvSpPr>
        <p:spPr>
          <a:xfrm>
            <a:off x="1524000" y="2807751"/>
            <a:ext cx="9144000" cy="108214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dirty="0">
                <a:solidFill>
                  <a:srgbClr val="000564"/>
                </a:solidFill>
                <a:latin typeface="Arial Black" panose="020B0A04020102020204" pitchFamily="34" charset="0"/>
              </a:rPr>
              <a:t>AIR CRASHES</a:t>
            </a:r>
          </a:p>
        </p:txBody>
      </p:sp>
      <p:sp>
        <p:nvSpPr>
          <p:cNvPr id="21" name="Title 13">
            <a:extLst>
              <a:ext uri="{FF2B5EF4-FFF2-40B4-BE49-F238E27FC236}">
                <a16:creationId xmlns:a16="http://schemas.microsoft.com/office/drawing/2014/main" id="{24D6D115-28C4-6A3C-2D05-8C5C3F63D658}"/>
              </a:ext>
            </a:extLst>
          </p:cNvPr>
          <p:cNvSpPr txBox="1">
            <a:spLocks/>
          </p:cNvSpPr>
          <p:nvPr/>
        </p:nvSpPr>
        <p:spPr>
          <a:xfrm>
            <a:off x="1524000" y="3902436"/>
            <a:ext cx="9144000" cy="10821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0564"/>
                </a:solidFill>
                <a:latin typeface="Arial Black" panose="020B0A04020102020204" pitchFamily="34" charset="0"/>
              </a:rPr>
              <a:t>FROM</a:t>
            </a:r>
            <a:endParaRPr lang="en-US" dirty="0">
              <a:solidFill>
                <a:srgbClr val="000564"/>
              </a:solidFill>
              <a:latin typeface="Arial Black" panose="020B0A04020102020204" pitchFamily="34" charset="0"/>
            </a:endParaRPr>
          </a:p>
        </p:txBody>
      </p:sp>
      <p:sp>
        <p:nvSpPr>
          <p:cNvPr id="22" name="Title 13">
            <a:extLst>
              <a:ext uri="{FF2B5EF4-FFF2-40B4-BE49-F238E27FC236}">
                <a16:creationId xmlns:a16="http://schemas.microsoft.com/office/drawing/2014/main" id="{3E2C132B-3F9F-3905-57A5-BB61EE6BD7F1}"/>
              </a:ext>
            </a:extLst>
          </p:cNvPr>
          <p:cNvSpPr txBox="1">
            <a:spLocks/>
          </p:cNvSpPr>
          <p:nvPr/>
        </p:nvSpPr>
        <p:spPr>
          <a:xfrm>
            <a:off x="1524000" y="5314397"/>
            <a:ext cx="9144000" cy="10821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000564"/>
                </a:solidFill>
                <a:latin typeface="Arial Black" panose="020B0A04020102020204" pitchFamily="34" charset="0"/>
              </a:rPr>
              <a:t>1908 - 2023</a:t>
            </a:r>
          </a:p>
        </p:txBody>
      </p:sp>
      <p:sp>
        <p:nvSpPr>
          <p:cNvPr id="24" name="Isosceles Triangle 17">
            <a:extLst>
              <a:ext uri="{FF2B5EF4-FFF2-40B4-BE49-F238E27FC236}">
                <a16:creationId xmlns:a16="http://schemas.microsoft.com/office/drawing/2014/main" id="{2B08EA3A-A95C-37C4-5F4E-7D5131370FA1}"/>
              </a:ext>
            </a:extLst>
          </p:cNvPr>
          <p:cNvSpPr/>
          <p:nvPr/>
        </p:nvSpPr>
        <p:spPr>
          <a:xfrm rot="17921891" flipH="1" flipV="1">
            <a:off x="-89851" y="4560421"/>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3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28082" y="974020"/>
            <a:ext cx="10515600" cy="646808"/>
          </a:xfrm>
        </p:spPr>
        <p:txBody>
          <a:bodyPr>
            <a:noAutofit/>
          </a:bodyPr>
          <a:lstStyle/>
          <a:p>
            <a:r>
              <a:rPr lang="en-US" sz="2800" b="1" dirty="0">
                <a:solidFill>
                  <a:srgbClr val="000564"/>
                </a:solidFill>
                <a:effectLst/>
                <a:latin typeface="Times New Roman" panose="02020603050405020304" pitchFamily="18" charset="0"/>
                <a:ea typeface="Calibri" panose="020F0502020204030204" pitchFamily="34" charset="0"/>
              </a:rPr>
              <a:t>Top 5 Aircrafts with the Highest Number of Air Fatalities</a:t>
            </a:r>
            <a:br>
              <a:rPr lang="en-US" sz="28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br>
            <a:br>
              <a:rPr lang="en-US" sz="60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graphicFrame>
        <p:nvGraphicFramePr>
          <p:cNvPr id="8" name="Chart 7">
            <a:extLst>
              <a:ext uri="{FF2B5EF4-FFF2-40B4-BE49-F238E27FC236}">
                <a16:creationId xmlns:a16="http://schemas.microsoft.com/office/drawing/2014/main" id="{450EA0EB-61A1-4695-90FE-BD6D1515B0A3}"/>
              </a:ext>
            </a:extLst>
          </p:cNvPr>
          <p:cNvGraphicFramePr>
            <a:graphicFrameLocks/>
          </p:cNvGraphicFramePr>
          <p:nvPr>
            <p:extLst>
              <p:ext uri="{D42A27DB-BD31-4B8C-83A1-F6EECF244321}">
                <p14:modId xmlns:p14="http://schemas.microsoft.com/office/powerpoint/2010/main" val="98634160"/>
              </p:ext>
            </p:extLst>
          </p:nvPr>
        </p:nvGraphicFramePr>
        <p:xfrm>
          <a:off x="848318" y="1151237"/>
          <a:ext cx="10515600" cy="50257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50EA0EB-61A1-4695-90FE-BD6D1515B0A3}"/>
              </a:ext>
            </a:extLst>
          </p:cNvPr>
          <p:cNvGraphicFramePr>
            <a:graphicFrameLocks/>
          </p:cNvGraphicFramePr>
          <p:nvPr>
            <p:extLst>
              <p:ext uri="{D42A27DB-BD31-4B8C-83A1-F6EECF244321}">
                <p14:modId xmlns:p14="http://schemas.microsoft.com/office/powerpoint/2010/main" val="220523488"/>
              </p:ext>
            </p:extLst>
          </p:nvPr>
        </p:nvGraphicFramePr>
        <p:xfrm>
          <a:off x="1097279" y="1294228"/>
          <a:ext cx="10002129" cy="47267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52347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46422"/>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54089"/>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673769" y="394514"/>
            <a:ext cx="10515600" cy="646808"/>
          </a:xfrm>
        </p:spPr>
        <p:txBody>
          <a:bodyPr>
            <a:noAutofit/>
          </a:bodyPr>
          <a:lstStyle/>
          <a:p>
            <a:r>
              <a:rPr lang="en-US" sz="2800" b="1" dirty="0">
                <a:solidFill>
                  <a:srgbClr val="000564"/>
                </a:solidFill>
                <a:effectLst/>
                <a:latin typeface="Times New Roman" panose="02020603050405020304" pitchFamily="18" charset="0"/>
                <a:ea typeface="Calibri" panose="020F0502020204030204" pitchFamily="34" charset="0"/>
              </a:rPr>
              <a:t>Months with the Highest Number of Recorded Air Crashes</a:t>
            </a:r>
            <a:br>
              <a:rPr lang="en-US" sz="1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br>
            <a:endParaRPr lang="en-US" sz="3200" dirty="0">
              <a:solidFill>
                <a:srgbClr val="000564"/>
              </a:solidFill>
            </a:endParaRPr>
          </a:p>
        </p:txBody>
      </p:sp>
      <p:graphicFrame>
        <p:nvGraphicFramePr>
          <p:cNvPr id="11" name="Chart 10">
            <a:extLst>
              <a:ext uri="{FF2B5EF4-FFF2-40B4-BE49-F238E27FC236}">
                <a16:creationId xmlns:a16="http://schemas.microsoft.com/office/drawing/2014/main" id="{94CED322-90D7-4FB3-9F8B-068A0F7C3554}"/>
              </a:ext>
            </a:extLst>
          </p:cNvPr>
          <p:cNvGraphicFramePr>
            <a:graphicFrameLocks/>
          </p:cNvGraphicFramePr>
          <p:nvPr>
            <p:extLst>
              <p:ext uri="{D42A27DB-BD31-4B8C-83A1-F6EECF244321}">
                <p14:modId xmlns:p14="http://schemas.microsoft.com/office/powerpoint/2010/main" val="921749278"/>
              </p:ext>
            </p:extLst>
          </p:nvPr>
        </p:nvGraphicFramePr>
        <p:xfrm>
          <a:off x="826169" y="1171074"/>
          <a:ext cx="10515600" cy="49088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4CED322-90D7-4FB3-9F8B-068A0F7C3554}"/>
              </a:ext>
            </a:extLst>
          </p:cNvPr>
          <p:cNvGraphicFramePr>
            <a:graphicFrameLocks/>
          </p:cNvGraphicFramePr>
          <p:nvPr>
            <p:extLst>
              <p:ext uri="{D42A27DB-BD31-4B8C-83A1-F6EECF244321}">
                <p14:modId xmlns:p14="http://schemas.microsoft.com/office/powerpoint/2010/main" val="3604166323"/>
              </p:ext>
            </p:extLst>
          </p:nvPr>
        </p:nvGraphicFramePr>
        <p:xfrm>
          <a:off x="1129553" y="1451879"/>
          <a:ext cx="9950823" cy="43706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96243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06116" y="272962"/>
            <a:ext cx="10515600" cy="646808"/>
          </a:xfrm>
        </p:spPr>
        <p:txBody>
          <a:bodyPr>
            <a:noAutofit/>
          </a:bodyPr>
          <a:lstStyle/>
          <a:p>
            <a:r>
              <a:rPr lang="en-US" sz="2800" b="1" dirty="0">
                <a:solidFill>
                  <a:srgbClr val="000564"/>
                </a:solidFill>
                <a:effectLst/>
                <a:latin typeface="Times New Roman" panose="02020603050405020304" pitchFamily="18" charset="0"/>
                <a:ea typeface="Calibri" panose="020F0502020204030204" pitchFamily="34" charset="0"/>
              </a:rPr>
              <a:t>Air Crashes in the Third Quarter (July to September)</a:t>
            </a:r>
            <a:endParaRPr lang="en-US" dirty="0">
              <a:solidFill>
                <a:srgbClr val="000564"/>
              </a:solidFill>
            </a:endParaRPr>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38200" y="2664608"/>
            <a:ext cx="10515600" cy="2421028"/>
          </a:xfrm>
        </p:spPr>
        <p:txBody>
          <a:bodyPr>
            <a:normAutofit/>
          </a:bodyPr>
          <a:lstStyle/>
          <a:p>
            <a:pPr marL="0" indent="0">
              <a:buNone/>
            </a:pPr>
            <a:r>
              <a:rPr lang="en-US" dirty="0">
                <a:solidFill>
                  <a:srgbClr val="000564"/>
                </a:solidFill>
                <a:effectLst/>
                <a:latin typeface="Times New Roman" panose="02020603050405020304" pitchFamily="18" charset="0"/>
                <a:ea typeface="Times New Roman" panose="02020603050405020304" pitchFamily="18" charset="0"/>
              </a:rPr>
              <a:t>The total number of air crashes that occurred in the third quarter (July to September) is </a:t>
            </a:r>
            <a:r>
              <a:rPr lang="en-US" sz="3600" b="1" dirty="0">
                <a:solidFill>
                  <a:srgbClr val="000564"/>
                </a:solidFill>
                <a:effectLst/>
                <a:latin typeface="Times New Roman" panose="02020603050405020304" pitchFamily="18" charset="0"/>
                <a:ea typeface="Times New Roman" panose="02020603050405020304" pitchFamily="18" charset="0"/>
              </a:rPr>
              <a:t>1,258</a:t>
            </a:r>
            <a:r>
              <a:rPr lang="en-US" dirty="0">
                <a:solidFill>
                  <a:srgbClr val="000564"/>
                </a:solidFill>
                <a:effectLst/>
                <a:latin typeface="Times New Roman" panose="02020603050405020304" pitchFamily="18" charset="0"/>
                <a:ea typeface="Times New Roman" panose="02020603050405020304" pitchFamily="18" charset="0"/>
              </a:rPr>
              <a:t>. The findings show that the highest air crashes within this quarter took place in the month of August with a total of </a:t>
            </a:r>
            <a:r>
              <a:rPr lang="en-US" sz="3600" b="1" dirty="0">
                <a:solidFill>
                  <a:srgbClr val="000564"/>
                </a:solidFill>
                <a:effectLst/>
                <a:latin typeface="Times New Roman" panose="02020603050405020304" pitchFamily="18" charset="0"/>
                <a:ea typeface="Times New Roman" panose="02020603050405020304" pitchFamily="18" charset="0"/>
              </a:rPr>
              <a:t>434</a:t>
            </a:r>
            <a:r>
              <a:rPr lang="en-US" dirty="0">
                <a:solidFill>
                  <a:srgbClr val="000564"/>
                </a:solidFill>
                <a:effectLst/>
                <a:latin typeface="Times New Roman" panose="02020603050405020304" pitchFamily="18" charset="0"/>
                <a:ea typeface="Times New Roman" panose="02020603050405020304" pitchFamily="18" charset="0"/>
              </a:rPr>
              <a:t> crashes.</a:t>
            </a:r>
          </a:p>
          <a:p>
            <a:pPr marL="0" indent="0">
              <a:buNone/>
            </a:pPr>
            <a:endParaRPr lang="en-US" dirty="0"/>
          </a:p>
        </p:txBody>
      </p:sp>
    </p:spTree>
    <p:extLst>
      <p:ext uri="{BB962C8B-B14F-4D97-AF65-F5344CB8AC3E}">
        <p14:creationId xmlns:p14="http://schemas.microsoft.com/office/powerpoint/2010/main" val="37022335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06116" y="291125"/>
            <a:ext cx="10515600" cy="646808"/>
          </a:xfrm>
        </p:spPr>
        <p:txBody>
          <a:bodyPr>
            <a:noAutofit/>
          </a:bodyPr>
          <a:lstStyle/>
          <a:p>
            <a:r>
              <a:rPr lang="en-US" sz="2800" b="1" dirty="0">
                <a:solidFill>
                  <a:srgbClr val="000564"/>
                </a:solidFill>
                <a:effectLst/>
                <a:latin typeface="Times New Roman" panose="02020603050405020304" pitchFamily="18" charset="0"/>
                <a:ea typeface="Calibri" panose="020F0502020204030204" pitchFamily="34" charset="0"/>
              </a:rPr>
              <a:t>Most Common Aircraft Operator Involved in Air Crashes</a:t>
            </a:r>
            <a:endParaRPr lang="en-US" dirty="0">
              <a:solidFill>
                <a:srgbClr val="000564"/>
              </a:solidFill>
            </a:endParaRPr>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38200" y="2722852"/>
            <a:ext cx="10515600" cy="2116228"/>
          </a:xfrm>
        </p:spPr>
        <p:txBody>
          <a:bodyPr>
            <a:normAutofit/>
          </a:bodyPr>
          <a:lstStyle/>
          <a:p>
            <a:pPr marL="0" indent="0">
              <a:buNone/>
            </a:pPr>
            <a:r>
              <a:rPr lang="en-US" sz="3200" dirty="0">
                <a:solidFill>
                  <a:srgbClr val="000564"/>
                </a:solidFill>
                <a:effectLst/>
                <a:latin typeface="Times New Roman" panose="02020603050405020304" pitchFamily="18" charset="0"/>
                <a:ea typeface="Times New Roman" panose="02020603050405020304" pitchFamily="18" charset="0"/>
              </a:rPr>
              <a:t>The most common aircraft operator involved in air crashes is </a:t>
            </a:r>
            <a:r>
              <a:rPr lang="en-US" sz="4000" b="1" dirty="0">
                <a:solidFill>
                  <a:srgbClr val="000564"/>
                </a:solidFill>
                <a:effectLst/>
                <a:latin typeface="Times New Roman" panose="02020603050405020304" pitchFamily="18" charset="0"/>
                <a:ea typeface="Times New Roman" panose="02020603050405020304" pitchFamily="18" charset="0"/>
              </a:rPr>
              <a:t>Aeroflot</a:t>
            </a:r>
            <a:r>
              <a:rPr lang="en-US" sz="3200" dirty="0">
                <a:solidFill>
                  <a:srgbClr val="000564"/>
                </a:solidFill>
                <a:effectLst/>
                <a:latin typeface="Times New Roman" panose="02020603050405020304" pitchFamily="18" charset="0"/>
                <a:ea typeface="Times New Roman" panose="02020603050405020304" pitchFamily="18" charset="0"/>
              </a:rPr>
              <a:t>. This can be attributed to the high number of flights operated by this airline.</a:t>
            </a:r>
          </a:p>
          <a:p>
            <a:pPr marL="0" indent="0">
              <a:buNone/>
            </a:pPr>
            <a:endParaRPr lang="en-US" dirty="0"/>
          </a:p>
        </p:txBody>
      </p:sp>
    </p:spTree>
    <p:extLst>
      <p:ext uri="{BB962C8B-B14F-4D97-AF65-F5344CB8AC3E}">
        <p14:creationId xmlns:p14="http://schemas.microsoft.com/office/powerpoint/2010/main" val="3551446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673769" y="366978"/>
            <a:ext cx="10515600" cy="646808"/>
          </a:xfrm>
        </p:spPr>
        <p:txBody>
          <a:bodyPr>
            <a:noAutofit/>
          </a:bodyPr>
          <a:lstStyle/>
          <a:p>
            <a:pPr algn="just">
              <a:lnSpc>
                <a:spcPct val="107000"/>
              </a:lnSpc>
              <a:spcBef>
                <a:spcPts val="200"/>
              </a:spcBef>
            </a:pPr>
            <a:r>
              <a:rPr lang="en-US" sz="2800" b="1" i="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Top 5 Aircraft Operators Involved in Most Air Crashes in October</a:t>
            </a:r>
            <a:endParaRPr lang="en-US" sz="2800" b="1" i="1" dirty="0">
              <a:solidFill>
                <a:srgbClr val="000564"/>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85D271DD-5B43-45AE-86BC-5DBCAD781CC2}"/>
              </a:ext>
            </a:extLst>
          </p:cNvPr>
          <p:cNvGraphicFramePr>
            <a:graphicFrameLocks/>
          </p:cNvGraphicFramePr>
          <p:nvPr>
            <p:extLst>
              <p:ext uri="{D42A27DB-BD31-4B8C-83A1-F6EECF244321}">
                <p14:modId xmlns:p14="http://schemas.microsoft.com/office/powerpoint/2010/main" val="1488931744"/>
              </p:ext>
            </p:extLst>
          </p:nvPr>
        </p:nvGraphicFramePr>
        <p:xfrm>
          <a:off x="1110915" y="1219200"/>
          <a:ext cx="9970169" cy="51268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99964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673769" y="421110"/>
            <a:ext cx="10515600" cy="646808"/>
          </a:xfrm>
        </p:spPr>
        <p:txBody>
          <a:bodyPr>
            <a:noAutofit/>
          </a:bodyPr>
          <a:lstStyle/>
          <a:p>
            <a:r>
              <a:rPr lang="en-US" sz="2800" b="1" dirty="0">
                <a:solidFill>
                  <a:srgbClr val="000564"/>
                </a:solidFill>
                <a:effectLst/>
                <a:latin typeface="Times New Roman" panose="02020603050405020304" pitchFamily="18" charset="0"/>
                <a:ea typeface="Calibri" panose="020F0502020204030204" pitchFamily="34" charset="0"/>
              </a:rPr>
              <a:t>Aircrafts with the Highest Number of Ground Fatalities</a:t>
            </a:r>
            <a:br>
              <a:rPr lang="en-US" sz="1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br>
            <a:endParaRPr lang="en-US" sz="3200" dirty="0">
              <a:solidFill>
                <a:srgbClr val="000564"/>
              </a:solidFill>
            </a:endParaRPr>
          </a:p>
        </p:txBody>
      </p:sp>
      <p:graphicFrame>
        <p:nvGraphicFramePr>
          <p:cNvPr id="9" name="Chart 8">
            <a:extLst>
              <a:ext uri="{FF2B5EF4-FFF2-40B4-BE49-F238E27FC236}">
                <a16:creationId xmlns:a16="http://schemas.microsoft.com/office/drawing/2014/main" id="{68989A58-DA70-4FF6-87FD-D9D93AD4A588}"/>
              </a:ext>
            </a:extLst>
          </p:cNvPr>
          <p:cNvGraphicFramePr>
            <a:graphicFrameLocks/>
          </p:cNvGraphicFramePr>
          <p:nvPr>
            <p:extLst>
              <p:ext uri="{D42A27DB-BD31-4B8C-83A1-F6EECF244321}">
                <p14:modId xmlns:p14="http://schemas.microsoft.com/office/powerpoint/2010/main" val="2007552170"/>
              </p:ext>
            </p:extLst>
          </p:nvPr>
        </p:nvGraphicFramePr>
        <p:xfrm>
          <a:off x="1106905" y="1505070"/>
          <a:ext cx="9881937" cy="4526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40153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06116" y="366978"/>
            <a:ext cx="10515600" cy="646808"/>
          </a:xfrm>
        </p:spPr>
        <p:txBody>
          <a:bodyPr>
            <a:noAutofit/>
          </a:bodyPr>
          <a:lstStyle/>
          <a:p>
            <a:pPr algn="just">
              <a:lnSpc>
                <a:spcPct val="107000"/>
              </a:lnSpc>
              <a:spcBef>
                <a:spcPts val="200"/>
              </a:spcBef>
            </a:pPr>
            <a:r>
              <a:rPr lang="en-US" sz="2800" b="1" i="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Total Number of Fatalities (Both Aboard and Ground)</a:t>
            </a:r>
            <a:endParaRPr lang="en-US" sz="2800" b="1" i="1" dirty="0">
              <a:solidFill>
                <a:srgbClr val="000564"/>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06116" y="2528952"/>
            <a:ext cx="10515600" cy="2186200"/>
          </a:xfrm>
        </p:spPr>
        <p:txBody>
          <a:bodyPr>
            <a:normAutofit/>
          </a:bodyPr>
          <a:lstStyle/>
          <a:p>
            <a:pPr marL="0" indent="0" algn="ctr">
              <a:buNone/>
            </a:pPr>
            <a:r>
              <a:rPr lang="en-US" sz="3200" dirty="0">
                <a:solidFill>
                  <a:srgbClr val="000564"/>
                </a:solidFill>
                <a:effectLst/>
                <a:latin typeface="Times New Roman" panose="02020603050405020304" pitchFamily="18" charset="0"/>
                <a:ea typeface="Times New Roman" panose="02020603050405020304" pitchFamily="18" charset="0"/>
              </a:rPr>
              <a:t>The total number of fatalities (both aboard and ground) from 1908 to 2023 is </a:t>
            </a:r>
          </a:p>
          <a:p>
            <a:pPr marL="0" indent="0" algn="ctr">
              <a:buNone/>
            </a:pPr>
            <a:r>
              <a:rPr lang="en-US" sz="4800" b="1" dirty="0">
                <a:solidFill>
                  <a:srgbClr val="000564"/>
                </a:solidFill>
                <a:effectLst/>
                <a:latin typeface="Times New Roman" panose="02020603050405020304" pitchFamily="18" charset="0"/>
                <a:ea typeface="Times New Roman" panose="02020603050405020304" pitchFamily="18" charset="0"/>
              </a:rPr>
              <a:t>9,456</a:t>
            </a:r>
            <a:endParaRPr lang="en-US" sz="4800" dirty="0">
              <a:solidFill>
                <a:srgbClr val="000564"/>
              </a:solidFill>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9" name="Isosceles Triangle 17">
            <a:extLst>
              <a:ext uri="{FF2B5EF4-FFF2-40B4-BE49-F238E27FC236}">
                <a16:creationId xmlns:a16="http://schemas.microsoft.com/office/drawing/2014/main" id="{C70613AA-04FA-AF6F-6131-85ABE9562298}"/>
              </a:ext>
            </a:extLst>
          </p:cNvPr>
          <p:cNvSpPr/>
          <p:nvPr/>
        </p:nvSpPr>
        <p:spPr>
          <a:xfrm rot="17921891">
            <a:off x="10405514" y="-870485"/>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6">
            <a:extLst>
              <a:ext uri="{FF2B5EF4-FFF2-40B4-BE49-F238E27FC236}">
                <a16:creationId xmlns:a16="http://schemas.microsoft.com/office/drawing/2014/main" id="{70678739-7737-BAA7-F064-059C07AD3B88}"/>
              </a:ext>
            </a:extLst>
          </p:cNvPr>
          <p:cNvSpPr/>
          <p:nvPr/>
        </p:nvSpPr>
        <p:spPr>
          <a:xfrm>
            <a:off x="0" y="6330026"/>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479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06116" y="366978"/>
            <a:ext cx="10515600" cy="646808"/>
          </a:xfrm>
        </p:spPr>
        <p:txBody>
          <a:bodyPr>
            <a:noAutofit/>
          </a:bodyPr>
          <a:lstStyle/>
          <a:p>
            <a:pPr algn="just">
              <a:lnSpc>
                <a:spcPct val="107000"/>
              </a:lnSpc>
              <a:spcBef>
                <a:spcPts val="200"/>
              </a:spcBef>
            </a:pPr>
            <a:r>
              <a:rPr lang="en-US" sz="2800" b="1" i="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Percentage of Air Crashes Involving Fatalities</a:t>
            </a:r>
            <a:endParaRPr lang="en-US" sz="2800" b="1" i="1" dirty="0">
              <a:solidFill>
                <a:srgbClr val="000564"/>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737937" y="2528952"/>
            <a:ext cx="10515600" cy="1630954"/>
          </a:xfrm>
        </p:spPr>
        <p:txBody>
          <a:bodyPr>
            <a:normAutofit/>
          </a:bodyPr>
          <a:lstStyle/>
          <a:p>
            <a:pPr marL="0" indent="0" algn="ctr">
              <a:buNone/>
            </a:pPr>
            <a:r>
              <a:rPr lang="en-US" sz="3200" dirty="0">
                <a:solidFill>
                  <a:srgbClr val="000564"/>
                </a:solidFill>
                <a:effectLst/>
                <a:latin typeface="Times New Roman" panose="02020603050405020304" pitchFamily="18" charset="0"/>
                <a:ea typeface="Times New Roman" panose="02020603050405020304" pitchFamily="18" charset="0"/>
              </a:rPr>
              <a:t>The percentage of air crashes that involved fatalities is </a:t>
            </a:r>
            <a:r>
              <a:rPr lang="en-US" sz="4400" b="1" dirty="0">
                <a:solidFill>
                  <a:srgbClr val="000564"/>
                </a:solidFill>
                <a:effectLst/>
                <a:latin typeface="Times New Roman" panose="02020603050405020304" pitchFamily="18" charset="0"/>
                <a:ea typeface="Times New Roman" panose="02020603050405020304" pitchFamily="18" charset="0"/>
              </a:rPr>
              <a:t>98.31%</a:t>
            </a:r>
            <a:r>
              <a:rPr lang="en-US" sz="3200" dirty="0">
                <a:solidFill>
                  <a:srgbClr val="000564"/>
                </a:solidFill>
                <a:effectLst/>
                <a:latin typeface="Times New Roman" panose="02020603050405020304" pitchFamily="18" charset="0"/>
                <a:ea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9899406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28082" y="703596"/>
            <a:ext cx="10515600" cy="646808"/>
          </a:xfrm>
        </p:spPr>
        <p:txBody>
          <a:bodyPr>
            <a:noAutofit/>
          </a:bodyPr>
          <a:lstStyle/>
          <a:p>
            <a:pPr algn="ctr"/>
            <a:r>
              <a:rPr lang="en-US" sz="2800" b="1" dirty="0">
                <a:solidFill>
                  <a:srgbClr val="000564"/>
                </a:solidFill>
                <a:effectLst/>
                <a:latin typeface="Times New Roman" panose="02020603050405020304" pitchFamily="18" charset="0"/>
                <a:ea typeface="Calibri" panose="020F0502020204030204" pitchFamily="34" charset="0"/>
              </a:rPr>
              <a:t>Top 5 Aircraft Operators with the Greatest Number of Ground Fatalities</a:t>
            </a: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graphicFrame>
        <p:nvGraphicFramePr>
          <p:cNvPr id="11" name="Chart 10">
            <a:extLst>
              <a:ext uri="{FF2B5EF4-FFF2-40B4-BE49-F238E27FC236}">
                <a16:creationId xmlns:a16="http://schemas.microsoft.com/office/drawing/2014/main" id="{B95BDA83-C596-48EF-B2F2-B4F3704428B0}"/>
              </a:ext>
            </a:extLst>
          </p:cNvPr>
          <p:cNvGraphicFramePr>
            <a:graphicFrameLocks/>
          </p:cNvGraphicFramePr>
          <p:nvPr>
            <p:extLst>
              <p:ext uri="{D42A27DB-BD31-4B8C-83A1-F6EECF244321}">
                <p14:modId xmlns:p14="http://schemas.microsoft.com/office/powerpoint/2010/main" val="4233677833"/>
              </p:ext>
            </p:extLst>
          </p:nvPr>
        </p:nvGraphicFramePr>
        <p:xfrm>
          <a:off x="1329398" y="1540043"/>
          <a:ext cx="9512968" cy="4614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92159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28082" y="531534"/>
            <a:ext cx="10515600" cy="646808"/>
          </a:xfrm>
        </p:spPr>
        <p:txBody>
          <a:bodyPr>
            <a:noAutofit/>
          </a:bodyPr>
          <a:lstStyle/>
          <a:p>
            <a:r>
              <a:rPr lang="en-US" sz="4000" b="1" dirty="0">
                <a:solidFill>
                  <a:srgbClr val="000564"/>
                </a:solidFill>
                <a:effectLst/>
                <a:latin typeface="Times New Roman" panose="02020603050405020304" pitchFamily="18" charset="0"/>
                <a:ea typeface="Times New Roman" panose="02020603050405020304" pitchFamily="18" charset="0"/>
              </a:rPr>
              <a:t>Recommendations</a:t>
            </a:r>
            <a:br>
              <a:rPr lang="en-US" sz="1800" b="1" dirty="0">
                <a:effectLst/>
                <a:latin typeface="Times New Roman" panose="02020603050405020304" pitchFamily="18" charset="0"/>
                <a:ea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38200" y="1811260"/>
            <a:ext cx="10515600" cy="4085934"/>
          </a:xfrm>
        </p:spPr>
        <p:txBody>
          <a:bodyPr>
            <a:normAutofit/>
          </a:bodyPr>
          <a:lstStyle/>
          <a:p>
            <a:pPr marL="0" indent="0">
              <a:buNone/>
            </a:pPr>
            <a:r>
              <a:rPr lang="en-US" dirty="0">
                <a:solidFill>
                  <a:srgbClr val="000564"/>
                </a:solidFill>
                <a:effectLst/>
                <a:latin typeface="Times New Roman" panose="02020603050405020304" pitchFamily="18" charset="0"/>
                <a:ea typeface="Times New Roman" panose="02020603050405020304" pitchFamily="18" charset="0"/>
              </a:rPr>
              <a:t>Based on the analysis of the air crashes contained in this report, several key areas require attention to further enhance aviation safety. The following recommendations aim to address those key areas to improve aviation safety and reduce air crashes to its barest minimum.</a:t>
            </a:r>
          </a:p>
          <a:p>
            <a:pPr marL="0" indent="0">
              <a:buNone/>
            </a:pPr>
            <a:endParaRPr lang="en-US" dirty="0">
              <a:solidFill>
                <a:srgbClr val="000564"/>
              </a:solidFill>
              <a:effectLst/>
              <a:latin typeface="Times New Roman" panose="02020603050405020304" pitchFamily="18" charset="0"/>
              <a:ea typeface="Times New Roman" panose="02020603050405020304" pitchFamily="18" charset="0"/>
            </a:endParaRPr>
          </a:p>
          <a:p>
            <a:pPr marL="0" indent="0">
              <a:buNone/>
            </a:pPr>
            <a:r>
              <a:rPr lang="en-US" b="1"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t>Regular Training:</a:t>
            </a:r>
            <a:r>
              <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rPr>
              <a:t> Implement frequent and comprehensive training programs for pilots and crew members, focusing on emergency procedures, decision-making under pressure, and advanced flight simulation scenarios.</a:t>
            </a:r>
            <a:endParaRPr lang="en-US"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029026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38200" y="365125"/>
            <a:ext cx="10515600" cy="1291395"/>
          </a:xfrm>
        </p:spPr>
        <p:txBody>
          <a:bodyPr>
            <a:normAutofit fontScale="90000"/>
          </a:bodyPr>
          <a:lstStyle/>
          <a:p>
            <a:r>
              <a:rPr lang="en-US" sz="8000" b="1"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18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000564"/>
              </a:solidFill>
            </a:endParaRPr>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91916"/>
            <a:ext cx="10780294" cy="468504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p:txBody>
          <a:bodyPr>
            <a:normAutofit fontScale="92500"/>
          </a:bodyPr>
          <a:lstStyle/>
          <a:p>
            <a:pPr marL="0" indent="0" algn="just">
              <a:buNone/>
            </a:pPr>
            <a:r>
              <a:rPr lang="en-US" sz="36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This report presents an analysis of air crashes that occurred between 1908 and 2023. Utilizing the data from the attached dashboard as contained in the air crashes dataset (1908 – 2023) which was downloaded from  kaggle.com, this report aims to uncover significant trends and provide actionable recommendations to enhance aviation safety. The analysis covers various aspects of air crashes and is expected to impact aviation policies for improved safe operations.</a:t>
            </a:r>
            <a:endParaRPr lang="en-US" sz="36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611489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28082" y="531534"/>
            <a:ext cx="10515600" cy="646808"/>
          </a:xfrm>
        </p:spPr>
        <p:txBody>
          <a:bodyPr>
            <a:noAutofit/>
          </a:bodyPr>
          <a:lstStyle/>
          <a:p>
            <a:r>
              <a:rPr lang="en-US" sz="4000" b="1" dirty="0">
                <a:solidFill>
                  <a:srgbClr val="000564"/>
                </a:solidFill>
                <a:effectLst/>
                <a:latin typeface="Times New Roman" panose="02020603050405020304" pitchFamily="18" charset="0"/>
                <a:ea typeface="Times New Roman" panose="02020603050405020304" pitchFamily="18" charset="0"/>
              </a:rPr>
              <a:t>Recommendations</a:t>
            </a:r>
            <a:br>
              <a:rPr lang="en-US" sz="1800" b="1" dirty="0">
                <a:effectLst/>
                <a:latin typeface="Times New Roman" panose="02020603050405020304" pitchFamily="18" charset="0"/>
                <a:ea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06116" y="1811260"/>
            <a:ext cx="10515600" cy="4085934"/>
          </a:xfrm>
        </p:spPr>
        <p:txBody>
          <a:bodyPr>
            <a:normAutofit/>
          </a:bodyPr>
          <a:lstStyle/>
          <a:p>
            <a:pPr marL="0" lvl="0" indent="0" algn="just">
              <a:lnSpc>
                <a:spcPct val="107000"/>
              </a:lnSpc>
              <a:spcAft>
                <a:spcPts val="800"/>
              </a:spcAft>
              <a:buSzPts val="1000"/>
              <a:buNone/>
              <a:tabLst>
                <a:tab pos="457200" algn="l"/>
              </a:tabLst>
            </a:pPr>
            <a:r>
              <a:rPr lang="en-US" b="1"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t>Emergency Preparedness:</a:t>
            </a:r>
            <a:r>
              <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rPr>
              <a:t> Regularly update and practice emergency evacuation procedures for both passengers and crew.</a:t>
            </a:r>
            <a:endParaRPr lang="en-US"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US" b="1"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t>Improvement of Aircraft Maintenance and Inspection Protocols:</a:t>
            </a:r>
            <a:r>
              <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rPr>
              <a:t> Adopt and integrate advanced diagnostic maintenance tools to identify potential mechanical issues before they lead to failures and also ensure uniform and stringent inspection procedures across all airlines and maintenance facilities, with regular audits and oversight by aviation authorities.</a:t>
            </a:r>
            <a:endParaRPr lang="en-US"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49918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28082" y="531534"/>
            <a:ext cx="10515600" cy="646808"/>
          </a:xfrm>
        </p:spPr>
        <p:txBody>
          <a:bodyPr>
            <a:noAutofit/>
          </a:bodyPr>
          <a:lstStyle/>
          <a:p>
            <a:r>
              <a:rPr lang="en-US" sz="4000" b="1" dirty="0">
                <a:solidFill>
                  <a:srgbClr val="000564"/>
                </a:solidFill>
                <a:effectLst/>
                <a:latin typeface="Times New Roman" panose="02020603050405020304" pitchFamily="18" charset="0"/>
                <a:ea typeface="Times New Roman" panose="02020603050405020304" pitchFamily="18" charset="0"/>
              </a:rPr>
              <a:t>Recommendations</a:t>
            </a:r>
            <a:br>
              <a:rPr lang="en-US" sz="1800" b="1" dirty="0">
                <a:effectLst/>
                <a:latin typeface="Times New Roman" panose="02020603050405020304" pitchFamily="18" charset="0"/>
                <a:ea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06116" y="1811260"/>
            <a:ext cx="10515600" cy="4085934"/>
          </a:xfrm>
        </p:spPr>
        <p:txBody>
          <a:bodyPr>
            <a:normAutofit fontScale="92500"/>
          </a:bodyPr>
          <a:lstStyle/>
          <a:p>
            <a:pPr marL="0" lvl="0" indent="0" algn="just">
              <a:lnSpc>
                <a:spcPct val="107000"/>
              </a:lnSpc>
              <a:spcAft>
                <a:spcPts val="800"/>
              </a:spcAft>
              <a:buSzPts val="1000"/>
              <a:buNone/>
              <a:tabLst>
                <a:tab pos="457200" algn="l"/>
              </a:tabLst>
            </a:pPr>
            <a:r>
              <a:rPr lang="en-US" b="1"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t>Robust Design Standards:</a:t>
            </a:r>
            <a:r>
              <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rPr>
              <a:t> Enhance aircraft design standards to ensure all new aircraft models undergo rigorous testing for safety and reliability.</a:t>
            </a:r>
            <a:endParaRPr lang="en-US"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US" b="1"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t>Real-Time Weather Data:</a:t>
            </a:r>
            <a:r>
              <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rPr>
              <a:t> Equip aircraft with the latest technology to receive real-time weather updates and enhance ground-based weather monitoring systems.</a:t>
            </a:r>
            <a:endParaRPr lang="en-US"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US" b="1"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t>Infrastructure Improvements:</a:t>
            </a:r>
            <a:r>
              <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rPr>
              <a:t> Invest in improving aviation infrastructure in high-risk regions, ensuring adequate facilities for maintenance, navigation, and emergency response.</a:t>
            </a:r>
            <a:endParaRPr lang="en-US"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7735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28082" y="313998"/>
            <a:ext cx="10515600" cy="646808"/>
          </a:xfrm>
        </p:spPr>
        <p:txBody>
          <a:bodyPr>
            <a:noAutofit/>
          </a:bodyPr>
          <a:lstStyle/>
          <a:p>
            <a:pPr algn="just"/>
            <a:r>
              <a:rPr lang="en-US" sz="3200" b="1" dirty="0">
                <a:solidFill>
                  <a:srgbClr val="000564"/>
                </a:solidFill>
                <a:effectLst/>
                <a:latin typeface="Times New Roman" panose="02020603050405020304" pitchFamily="18" charset="0"/>
                <a:ea typeface="Times New Roman" panose="02020603050405020304" pitchFamily="18" charset="0"/>
              </a:rPr>
              <a:t>Conclusion</a:t>
            </a:r>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06116" y="1811260"/>
            <a:ext cx="10515600" cy="4085934"/>
          </a:xfrm>
        </p:spPr>
        <p:txBody>
          <a:bodyPr>
            <a:normAutofit/>
          </a:bodyPr>
          <a:lstStyle/>
          <a:p>
            <a:pPr marL="0" indent="0">
              <a:buNone/>
            </a:pPr>
            <a:r>
              <a:rPr lang="en-US" sz="3200" dirty="0">
                <a:solidFill>
                  <a:srgbClr val="000564"/>
                </a:solidFill>
                <a:effectLst/>
                <a:latin typeface="Times New Roman" panose="02020603050405020304" pitchFamily="18" charset="0"/>
                <a:ea typeface="Times New Roman" panose="02020603050405020304" pitchFamily="18" charset="0"/>
              </a:rPr>
              <a:t>This comprehensive analysis of air crashes from 1908 to 2023 reveals crucial insights into the trends and patterns of aviation accidents. The findings underscore different insights into high-risk areas, most affected aircraft operators as well as the periods with the most fatalities. However, the data also highlights areas where further efforts are needed to mitigate risks and enhance safety.</a:t>
            </a:r>
          </a:p>
          <a:p>
            <a:pPr marL="0" indent="0">
              <a:buNone/>
            </a:pPr>
            <a:endParaRPr lang="en-US" dirty="0"/>
          </a:p>
        </p:txBody>
      </p:sp>
    </p:spTree>
    <p:extLst>
      <p:ext uri="{BB962C8B-B14F-4D97-AF65-F5344CB8AC3E}">
        <p14:creationId xmlns:p14="http://schemas.microsoft.com/office/powerpoint/2010/main" val="19164620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28082" y="313998"/>
            <a:ext cx="10515600" cy="646808"/>
          </a:xfrm>
        </p:spPr>
        <p:txBody>
          <a:bodyPr>
            <a:noAutofit/>
          </a:bodyPr>
          <a:lstStyle/>
          <a:p>
            <a:pPr algn="just"/>
            <a:r>
              <a:rPr lang="en-US" sz="3200" b="1" dirty="0">
                <a:solidFill>
                  <a:srgbClr val="000564"/>
                </a:solidFill>
                <a:effectLst/>
                <a:latin typeface="Times New Roman" panose="02020603050405020304" pitchFamily="18" charset="0"/>
                <a:ea typeface="Times New Roman" panose="02020603050405020304" pitchFamily="18" charset="0"/>
              </a:rPr>
              <a:t>Conclusion</a:t>
            </a:r>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06116" y="1811260"/>
            <a:ext cx="10515600" cy="4085934"/>
          </a:xfrm>
        </p:spPr>
        <p:txBody>
          <a:bodyPr>
            <a:normAutofit/>
          </a:bodyPr>
          <a:lstStyle/>
          <a:p>
            <a:pPr marL="0" indent="0">
              <a:buNone/>
            </a:pPr>
            <a:r>
              <a:rPr lang="en-US" sz="3200" dirty="0">
                <a:solidFill>
                  <a:srgbClr val="000564"/>
                </a:solidFill>
                <a:effectLst/>
                <a:latin typeface="Times New Roman" panose="02020603050405020304" pitchFamily="18" charset="0"/>
                <a:ea typeface="Times New Roman" panose="02020603050405020304" pitchFamily="18" charset="0"/>
              </a:rPr>
              <a:t>By focusing on enhancing pilot training, improving maintenance protocols, upgrading weather forecasting systems, and adopting advanced safety technologies, the aviation industry can continue to reduce the frequency and severity of air crashes and mitigate both existing and perceived safety challenges</a:t>
            </a:r>
          </a:p>
          <a:p>
            <a:pPr marL="0" indent="0">
              <a:buNone/>
            </a:pPr>
            <a:endParaRPr lang="en-US" dirty="0"/>
          </a:p>
        </p:txBody>
      </p:sp>
    </p:spTree>
    <p:extLst>
      <p:ext uri="{BB962C8B-B14F-4D97-AF65-F5344CB8AC3E}">
        <p14:creationId xmlns:p14="http://schemas.microsoft.com/office/powerpoint/2010/main" val="7027078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28082" y="313998"/>
            <a:ext cx="10515600" cy="646808"/>
          </a:xfrm>
        </p:spPr>
        <p:txBody>
          <a:bodyPr>
            <a:noAutofit/>
          </a:bodyPr>
          <a:lstStyle/>
          <a:p>
            <a:pPr algn="just"/>
            <a:r>
              <a:rPr lang="en-US" sz="3200" b="1" dirty="0">
                <a:solidFill>
                  <a:srgbClr val="000564"/>
                </a:solidFill>
                <a:effectLst/>
                <a:latin typeface="Times New Roman" panose="02020603050405020304" pitchFamily="18" charset="0"/>
                <a:ea typeface="Times New Roman" panose="02020603050405020304" pitchFamily="18" charset="0"/>
              </a:rPr>
              <a:t>Conclusion</a:t>
            </a:r>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06116" y="2498518"/>
            <a:ext cx="10515600" cy="2680529"/>
          </a:xfrm>
        </p:spPr>
        <p:txBody>
          <a:bodyPr>
            <a:normAutofit/>
          </a:bodyPr>
          <a:lstStyle/>
          <a:p>
            <a:pPr marL="0" indent="0">
              <a:buNone/>
            </a:pPr>
            <a:r>
              <a:rPr lang="en-US" sz="3200" dirty="0">
                <a:solidFill>
                  <a:srgbClr val="000564"/>
                </a:solidFill>
                <a:effectLst/>
                <a:latin typeface="Times New Roman" panose="02020603050405020304" pitchFamily="18" charset="0"/>
                <a:ea typeface="Times New Roman" panose="02020603050405020304" pitchFamily="18" charset="0"/>
              </a:rPr>
              <a:t>Implementing these recommendations will not only improve the safety and reliability of air travel but also reinforce public confidence in the aviation industry. </a:t>
            </a:r>
          </a:p>
          <a:p>
            <a:pPr marL="0" indent="0">
              <a:buNone/>
            </a:pPr>
            <a:endParaRPr lang="en-US" dirty="0"/>
          </a:p>
        </p:txBody>
      </p:sp>
    </p:spTree>
    <p:extLst>
      <p:ext uri="{BB962C8B-B14F-4D97-AF65-F5344CB8AC3E}">
        <p14:creationId xmlns:p14="http://schemas.microsoft.com/office/powerpoint/2010/main" val="11974359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28082" y="2969026"/>
            <a:ext cx="10515600" cy="1338067"/>
          </a:xfrm>
        </p:spPr>
        <p:txBody>
          <a:bodyPr>
            <a:noAutofit/>
          </a:bodyPr>
          <a:lstStyle/>
          <a:p>
            <a:pPr algn="ctr"/>
            <a:r>
              <a:rPr lang="en-US" sz="9600" b="1" dirty="0">
                <a:solidFill>
                  <a:srgbClr val="000564"/>
                </a:solidFill>
                <a:effectLst/>
                <a:latin typeface="Times New Roman" panose="02020603050405020304" pitchFamily="18" charset="0"/>
                <a:ea typeface="Times New Roman" panose="02020603050405020304" pitchFamily="18" charset="0"/>
              </a:rPr>
              <a:t>THE END</a:t>
            </a:r>
          </a:p>
        </p:txBody>
      </p:sp>
    </p:spTree>
    <p:extLst>
      <p:ext uri="{BB962C8B-B14F-4D97-AF65-F5344CB8AC3E}">
        <p14:creationId xmlns:p14="http://schemas.microsoft.com/office/powerpoint/2010/main" val="1220188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38200" y="365125"/>
            <a:ext cx="10515600" cy="1291395"/>
          </a:xfrm>
        </p:spPr>
        <p:txBody>
          <a:bodyPr>
            <a:normAutofit fontScale="90000"/>
          </a:bodyPr>
          <a:lstStyle/>
          <a:p>
            <a:r>
              <a:rPr lang="en-US" sz="6700" b="1"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Research</a:t>
            </a:r>
            <a:r>
              <a:rPr lang="en-US" sz="8000" b="1"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6700" b="1"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Questions</a:t>
            </a:r>
            <a:br>
              <a:rPr lang="en-US" sz="80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91916"/>
            <a:ext cx="10780294" cy="468504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38200" y="1656520"/>
            <a:ext cx="10515600" cy="4673506"/>
          </a:xfrm>
        </p:spPr>
        <p:txBody>
          <a:bodyPr>
            <a:normAutofit fontScale="92500"/>
          </a:bodyPr>
          <a:lstStyle/>
          <a:p>
            <a:pPr algn="just">
              <a:lnSpc>
                <a:spcPct val="107000"/>
              </a:lnSpc>
              <a:spcAft>
                <a:spcPts val="800"/>
              </a:spcAft>
              <a:tabLst>
                <a:tab pos="457200" algn="l"/>
              </a:tabLst>
            </a:pPr>
            <a:r>
              <a:rPr lang="en-US" sz="32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Which country had the most air crashes between 1908 and 2023?</a:t>
            </a:r>
            <a:endParaRPr lang="en-US" sz="3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US" sz="32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Top 5 Aircrafts with the highest number of air fatalities</a:t>
            </a:r>
            <a:endParaRPr lang="en-US" sz="3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US" sz="32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5 months with the highest number of recorded air crashes?</a:t>
            </a:r>
            <a:endParaRPr lang="en-US" sz="3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US" sz="32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How many air crashes occurred in the third quarter (July to September)?</a:t>
            </a:r>
            <a:endParaRPr lang="en-US" sz="3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US" sz="32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What is the most common aircraft operator involved in air crashes?</a:t>
            </a:r>
            <a:endParaRPr lang="en-US" sz="3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8" name="Isosceles Triangle 17">
            <a:extLst>
              <a:ext uri="{FF2B5EF4-FFF2-40B4-BE49-F238E27FC236}">
                <a16:creationId xmlns:a16="http://schemas.microsoft.com/office/drawing/2014/main" id="{49EB0F94-88DE-6611-6CF2-BCAED5A5B66E}"/>
              </a:ext>
            </a:extLst>
          </p:cNvPr>
          <p:cNvSpPr/>
          <p:nvPr/>
        </p:nvSpPr>
        <p:spPr>
          <a:xfrm rot="17921891">
            <a:off x="10405514" y="-870485"/>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6">
            <a:extLst>
              <a:ext uri="{FF2B5EF4-FFF2-40B4-BE49-F238E27FC236}">
                <a16:creationId xmlns:a16="http://schemas.microsoft.com/office/drawing/2014/main" id="{7340C126-3910-F810-C1BE-1B6E860F7526}"/>
              </a:ext>
            </a:extLst>
          </p:cNvPr>
          <p:cNvSpPr/>
          <p:nvPr/>
        </p:nvSpPr>
        <p:spPr>
          <a:xfrm>
            <a:off x="0" y="6330026"/>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2030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70485"/>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30026"/>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38200" y="365125"/>
            <a:ext cx="10515600" cy="1291395"/>
          </a:xfrm>
        </p:spPr>
        <p:txBody>
          <a:bodyPr>
            <a:noAutofit/>
          </a:bodyPr>
          <a:lstStyle/>
          <a:p>
            <a:r>
              <a:rPr lang="en-US" sz="6000" b="1"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Research Questions</a:t>
            </a:r>
            <a:br>
              <a:rPr lang="en-US" sz="6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91916"/>
            <a:ext cx="10780294" cy="468504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38200" y="1556083"/>
            <a:ext cx="10515600" cy="4854153"/>
          </a:xfrm>
        </p:spPr>
        <p:txBody>
          <a:bodyPr>
            <a:normAutofit fontScale="92500"/>
          </a:bodyPr>
          <a:lstStyle/>
          <a:p>
            <a:pPr algn="just">
              <a:lnSpc>
                <a:spcPct val="107000"/>
              </a:lnSpc>
              <a:spcAft>
                <a:spcPts val="800"/>
              </a:spcAft>
              <a:tabLst>
                <a:tab pos="457200" algn="l"/>
              </a:tabLst>
            </a:pPr>
            <a:r>
              <a:rPr lang="en-US" sz="32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Top 5 aircraft operators involved in most air crashes in October?</a:t>
            </a:r>
            <a:endParaRPr lang="en-US" sz="3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US" sz="32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5 aircrafts had the highest number of ground fatalities?</a:t>
            </a:r>
            <a:endParaRPr lang="en-US" sz="3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US" sz="32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What is the total number of fatalities (both aboard and ground) in the dataset?</a:t>
            </a:r>
            <a:endParaRPr lang="en-US" sz="3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US" sz="32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What percentage of air crashes involved fatalities?</a:t>
            </a:r>
            <a:endParaRPr lang="en-US" sz="3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US" sz="3200"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Top 5 Aircrafts operators with the greatest number of ground fatalities</a:t>
            </a:r>
            <a:endParaRPr lang="en-US" sz="32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01346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70485"/>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30026"/>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38200" y="365125"/>
            <a:ext cx="10515600" cy="1291395"/>
          </a:xfrm>
        </p:spPr>
        <p:txBody>
          <a:bodyPr>
            <a:noAutofit/>
          </a:bodyPr>
          <a:lstStyle/>
          <a:p>
            <a:r>
              <a:rPr lang="en-US" sz="6000" b="1"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Analysis Steps</a:t>
            </a:r>
            <a:br>
              <a:rPr lang="en-US" sz="6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91916"/>
            <a:ext cx="10780294" cy="468504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38200" y="1556083"/>
            <a:ext cx="10515600" cy="4854153"/>
          </a:xfrm>
        </p:spPr>
        <p:txBody>
          <a:bodyPr>
            <a:normAutofit/>
          </a:bodyPr>
          <a:lstStyle/>
          <a:p>
            <a:pPr marL="0" indent="0" algn="just">
              <a:lnSpc>
                <a:spcPct val="107000"/>
              </a:lnSpc>
              <a:spcAft>
                <a:spcPts val="800"/>
              </a:spcAft>
              <a:buNone/>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The analysis of the air crashes dataset starts with identifying a problem which is </a:t>
            </a:r>
            <a:r>
              <a:rPr lang="en-US" b="1"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“How the air crashes that occurred between 1908 and 2023 affect the safety of the aviation industry and public confidence in the industry”</a:t>
            </a: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The problem identified above was expanded for analysis by developing 10 research questions for this purpose.</a:t>
            </a:r>
          </a:p>
          <a:p>
            <a:pPr marL="0" indent="0" algn="just">
              <a:lnSpc>
                <a:spcPct val="107000"/>
              </a:lnSpc>
              <a:spcAft>
                <a:spcPts val="800"/>
              </a:spcAft>
              <a:buNone/>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The air crashes dataset in its raw state was not ideal for analysis, so a data cleaning process brought the data to a usable state for analysis.</a:t>
            </a: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332580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70485"/>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30026"/>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38200" y="365125"/>
            <a:ext cx="10515600" cy="1291395"/>
          </a:xfrm>
        </p:spPr>
        <p:txBody>
          <a:bodyPr>
            <a:noAutofit/>
          </a:bodyPr>
          <a:lstStyle/>
          <a:p>
            <a:r>
              <a:rPr lang="en-US" sz="6000" b="1"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Analysis Steps</a:t>
            </a:r>
            <a:br>
              <a:rPr lang="en-US" sz="6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91916"/>
            <a:ext cx="10780294" cy="468504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38200" y="1556083"/>
            <a:ext cx="10515600" cy="4854153"/>
          </a:xfrm>
        </p:spPr>
        <p:txBody>
          <a:bodyPr>
            <a:normAutofit/>
          </a:bodyPr>
          <a:lstStyle/>
          <a:p>
            <a:pPr marL="0" indent="0" algn="just">
              <a:lnSpc>
                <a:spcPct val="107000"/>
              </a:lnSpc>
              <a:spcAft>
                <a:spcPts val="800"/>
              </a:spcAft>
              <a:buNone/>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The data-cleaning steps include the following:</a:t>
            </a: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All N/A values and blank spaces were dropped by filtering them column-by-column and then deleted.</a:t>
            </a: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All characters such as question marks, dashes, etc. were removed using the split column by delimiter option in the power query editor.</a:t>
            </a: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The data cleaning steps above were occasioned by the inconsistencies in the analysis result caused by those values and characters.</a:t>
            </a: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These steps helped in bringing the dataset to an analysis-ready state.</a:t>
            </a: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868742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70485"/>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30026"/>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38200" y="365125"/>
            <a:ext cx="10515600" cy="1291395"/>
          </a:xfrm>
        </p:spPr>
        <p:txBody>
          <a:bodyPr>
            <a:noAutofit/>
          </a:bodyPr>
          <a:lstStyle/>
          <a:p>
            <a:r>
              <a:rPr lang="en-US" sz="6000" b="1"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Analysis Steps</a:t>
            </a:r>
            <a:br>
              <a:rPr lang="en-US" sz="6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91916"/>
            <a:ext cx="10780294" cy="468504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research questions outlined above are analyzed using various Excel formulas and functions as well as pivot tables where appropriate.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analysis was thereafter used to create a dashboard to visualize the findings and show trends contained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details of the analysis are contained in the Excel file that accompanies this report.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838200" y="1556083"/>
            <a:ext cx="10515600" cy="4854153"/>
          </a:xfrm>
        </p:spPr>
        <p:txBody>
          <a:bodyPr>
            <a:normAutofit/>
          </a:bodyPr>
          <a:lstStyle/>
          <a:p>
            <a:pPr marL="0" indent="0" algn="just">
              <a:lnSpc>
                <a:spcPct val="107000"/>
              </a:lnSpc>
              <a:spcAft>
                <a:spcPts val="800"/>
              </a:spcAft>
              <a:buNone/>
            </a:pPr>
            <a:endPar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The research questions outlined above are analyzed using various Excel formulas and functions as well as pivot tables where appropriate.</a:t>
            </a: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The analysis was thereafter used to create a dashboard to visualize the findings and show trends contained in the dataset.</a:t>
            </a: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The details of the analysis are contained in the Excel file that accompanies this report.</a:t>
            </a: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dirty="0">
              <a:solidFill>
                <a:srgbClr val="00056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427636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38200" y="572392"/>
            <a:ext cx="10515600" cy="1368703"/>
          </a:xfrm>
        </p:spPr>
        <p:txBody>
          <a:bodyPr>
            <a:noAutofit/>
          </a:bodyPr>
          <a:lstStyle/>
          <a:p>
            <a:r>
              <a:rPr lang="en-US" sz="6000" b="1" dirty="0">
                <a:solidFill>
                  <a:srgbClr val="000564"/>
                </a:solidFill>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6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91916"/>
            <a:ext cx="10780294" cy="468504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1002631" y="2110200"/>
            <a:ext cx="10515600" cy="3577391"/>
          </a:xfrm>
        </p:spPr>
        <p:txBody>
          <a:bodyPr>
            <a:normAutofit/>
          </a:bodyPr>
          <a:lstStyle/>
          <a:p>
            <a:pPr marL="0" indent="0">
              <a:buNone/>
            </a:pPr>
            <a:r>
              <a:rPr lang="en-US" sz="3200" dirty="0">
                <a:solidFill>
                  <a:srgbClr val="000564"/>
                </a:solidFill>
                <a:effectLst/>
                <a:latin typeface="Times New Roman" panose="02020603050405020304" pitchFamily="18" charset="0"/>
                <a:ea typeface="Times New Roman" panose="02020603050405020304" pitchFamily="18" charset="0"/>
              </a:rPr>
              <a:t>This comprehensive analysis provides insights into various aspects of air crashes from 1908 to 2023, highlighting key patterns and significant data points.</a:t>
            </a:r>
          </a:p>
          <a:p>
            <a:pPr marL="0" indent="0">
              <a:buNone/>
            </a:pPr>
            <a:endParaRPr lang="en-US" dirty="0"/>
          </a:p>
        </p:txBody>
      </p:sp>
    </p:spTree>
    <p:extLst>
      <p:ext uri="{BB962C8B-B14F-4D97-AF65-F5344CB8AC3E}">
        <p14:creationId xmlns:p14="http://schemas.microsoft.com/office/powerpoint/2010/main" val="19531255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7AB23-6DAE-FA0E-A444-EC2ED472DC47}"/>
              </a:ext>
            </a:extLst>
          </p:cNvPr>
          <p:cNvSpPr/>
          <p:nvPr/>
        </p:nvSpPr>
        <p:spPr>
          <a:xfrm>
            <a:off x="0" y="-16042"/>
            <a:ext cx="12192000" cy="704307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17">
            <a:extLst>
              <a:ext uri="{FF2B5EF4-FFF2-40B4-BE49-F238E27FC236}">
                <a16:creationId xmlns:a16="http://schemas.microsoft.com/office/drawing/2014/main" id="{62FA9003-4A2D-8794-A1AB-905D95C89C34}"/>
              </a:ext>
            </a:extLst>
          </p:cNvPr>
          <p:cNvSpPr/>
          <p:nvPr/>
        </p:nvSpPr>
        <p:spPr>
          <a:xfrm rot="17921891">
            <a:off x="10405514" y="-854443"/>
            <a:ext cx="1876337" cy="2937945"/>
          </a:xfrm>
          <a:custGeom>
            <a:avLst/>
            <a:gdLst>
              <a:gd name="connsiteX0" fmla="*/ 0 w 3809885"/>
              <a:gd name="connsiteY0" fmla="*/ 3652712 h 3652712"/>
              <a:gd name="connsiteX1" fmla="*/ 1904943 w 3809885"/>
              <a:gd name="connsiteY1" fmla="*/ 0 h 3652712"/>
              <a:gd name="connsiteX2" fmla="*/ 3809885 w 3809885"/>
              <a:gd name="connsiteY2" fmla="*/ 3652712 h 3652712"/>
              <a:gd name="connsiteX3" fmla="*/ 0 w 3809885"/>
              <a:gd name="connsiteY3" fmla="*/ 3652712 h 3652712"/>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5"/>
              <a:gd name="connsiteY0" fmla="*/ 3842317 h 3842317"/>
              <a:gd name="connsiteX1" fmla="*/ 1984032 w 3809885"/>
              <a:gd name="connsiteY1" fmla="*/ 0 h 3842317"/>
              <a:gd name="connsiteX2" fmla="*/ 3809885 w 3809885"/>
              <a:gd name="connsiteY2" fmla="*/ 3842317 h 3842317"/>
              <a:gd name="connsiteX3" fmla="*/ 0 w 3809885"/>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3809886"/>
              <a:gd name="connsiteY0" fmla="*/ 3842317 h 3842317"/>
              <a:gd name="connsiteX1" fmla="*/ 1984033 w 3809886"/>
              <a:gd name="connsiteY1" fmla="*/ 0 h 3842317"/>
              <a:gd name="connsiteX2" fmla="*/ 3809886 w 3809886"/>
              <a:gd name="connsiteY2" fmla="*/ 3842317 h 3842317"/>
              <a:gd name="connsiteX3" fmla="*/ 0 w 3809886"/>
              <a:gd name="connsiteY3" fmla="*/ 3842317 h 3842317"/>
              <a:gd name="connsiteX0" fmla="*/ 0 w 2495796"/>
              <a:gd name="connsiteY0" fmla="*/ 3842317 h 3842317"/>
              <a:gd name="connsiteX1" fmla="*/ 1984033 w 2495796"/>
              <a:gd name="connsiteY1" fmla="*/ 0 h 3842317"/>
              <a:gd name="connsiteX2" fmla="*/ 2495796 w 2495796"/>
              <a:gd name="connsiteY2" fmla="*/ 2677976 h 3842317"/>
              <a:gd name="connsiteX3" fmla="*/ 0 w 2495796"/>
              <a:gd name="connsiteY3" fmla="*/ 3842317 h 3842317"/>
              <a:gd name="connsiteX0" fmla="*/ 0 w 2495796"/>
              <a:gd name="connsiteY0" fmla="*/ 3458485 h 3458485"/>
              <a:gd name="connsiteX1" fmla="*/ 1316304 w 2495796"/>
              <a:gd name="connsiteY1" fmla="*/ 0 h 3458485"/>
              <a:gd name="connsiteX2" fmla="*/ 2495796 w 2495796"/>
              <a:gd name="connsiteY2" fmla="*/ 2294144 h 3458485"/>
              <a:gd name="connsiteX3" fmla="*/ 0 w 2495796"/>
              <a:gd name="connsiteY3" fmla="*/ 3458485 h 3458485"/>
              <a:gd name="connsiteX0" fmla="*/ 0 w 2574164"/>
              <a:gd name="connsiteY0" fmla="*/ 3281924 h 3281924"/>
              <a:gd name="connsiteX1" fmla="*/ 1394672 w 2574164"/>
              <a:gd name="connsiteY1" fmla="*/ 0 h 3281924"/>
              <a:gd name="connsiteX2" fmla="*/ 2574164 w 2574164"/>
              <a:gd name="connsiteY2" fmla="*/ 2294144 h 3281924"/>
              <a:gd name="connsiteX3" fmla="*/ 0 w 2574164"/>
              <a:gd name="connsiteY3" fmla="*/ 3281924 h 3281924"/>
              <a:gd name="connsiteX0" fmla="*/ 0 w 2396986"/>
              <a:gd name="connsiteY0" fmla="*/ 3281924 h 3281924"/>
              <a:gd name="connsiteX1" fmla="*/ 1394672 w 2396986"/>
              <a:gd name="connsiteY1" fmla="*/ 0 h 3281924"/>
              <a:gd name="connsiteX2" fmla="*/ 2396986 w 2396986"/>
              <a:gd name="connsiteY2" fmla="*/ 1970499 h 3281924"/>
              <a:gd name="connsiteX3" fmla="*/ 0 w 2396986"/>
              <a:gd name="connsiteY3" fmla="*/ 3281924 h 3281924"/>
              <a:gd name="connsiteX0" fmla="*/ 0 w 2437864"/>
              <a:gd name="connsiteY0" fmla="*/ 3281924 h 3281924"/>
              <a:gd name="connsiteX1" fmla="*/ 1394672 w 2437864"/>
              <a:gd name="connsiteY1" fmla="*/ 0 h 3281924"/>
              <a:gd name="connsiteX2" fmla="*/ 2437864 w 2437864"/>
              <a:gd name="connsiteY2" fmla="*/ 1911543 h 3281924"/>
              <a:gd name="connsiteX3" fmla="*/ 0 w 2437864"/>
              <a:gd name="connsiteY3" fmla="*/ 3281924 h 3281924"/>
              <a:gd name="connsiteX0" fmla="*/ 0 w 2487782"/>
              <a:gd name="connsiteY0" fmla="*/ 3290963 h 3290963"/>
              <a:gd name="connsiteX1" fmla="*/ 1444590 w 2487782"/>
              <a:gd name="connsiteY1" fmla="*/ 0 h 3290963"/>
              <a:gd name="connsiteX2" fmla="*/ 2487782 w 2487782"/>
              <a:gd name="connsiteY2" fmla="*/ 1911543 h 3290963"/>
              <a:gd name="connsiteX3" fmla="*/ 0 w 2487782"/>
              <a:gd name="connsiteY3" fmla="*/ 3290963 h 3290963"/>
              <a:gd name="connsiteX0" fmla="*/ 0 w 1849530"/>
              <a:gd name="connsiteY0" fmla="*/ 2886692 h 2886692"/>
              <a:gd name="connsiteX1" fmla="*/ 806338 w 1849530"/>
              <a:gd name="connsiteY1" fmla="*/ 0 h 2886692"/>
              <a:gd name="connsiteX2" fmla="*/ 1849530 w 1849530"/>
              <a:gd name="connsiteY2" fmla="*/ 1911543 h 2886692"/>
              <a:gd name="connsiteX3" fmla="*/ 0 w 1849530"/>
              <a:gd name="connsiteY3" fmla="*/ 2886692 h 2886692"/>
              <a:gd name="connsiteX0" fmla="*/ 0 w 1876337"/>
              <a:gd name="connsiteY0" fmla="*/ 2937945 h 2937945"/>
              <a:gd name="connsiteX1" fmla="*/ 833145 w 1876337"/>
              <a:gd name="connsiteY1" fmla="*/ 0 h 2937945"/>
              <a:gd name="connsiteX2" fmla="*/ 1876337 w 1876337"/>
              <a:gd name="connsiteY2" fmla="*/ 1911543 h 2937945"/>
              <a:gd name="connsiteX3" fmla="*/ 0 w 1876337"/>
              <a:gd name="connsiteY3" fmla="*/ 2937945 h 2937945"/>
            </a:gdLst>
            <a:ahLst/>
            <a:cxnLst>
              <a:cxn ang="0">
                <a:pos x="connsiteX0" y="connsiteY0"/>
              </a:cxn>
              <a:cxn ang="0">
                <a:pos x="connsiteX1" y="connsiteY1"/>
              </a:cxn>
              <a:cxn ang="0">
                <a:pos x="connsiteX2" y="connsiteY2"/>
              </a:cxn>
              <a:cxn ang="0">
                <a:pos x="connsiteX3" y="connsiteY3"/>
              </a:cxn>
            </a:cxnLst>
            <a:rect l="l" t="t" r="r" b="b"/>
            <a:pathLst>
              <a:path w="1876337" h="2937945">
                <a:moveTo>
                  <a:pt x="0" y="2937945"/>
                </a:moveTo>
                <a:cubicBezTo>
                  <a:pt x="1040555" y="1815350"/>
                  <a:pt x="975109" y="1645709"/>
                  <a:pt x="833145" y="0"/>
                </a:cubicBezTo>
                <a:lnTo>
                  <a:pt x="1876337" y="1911543"/>
                </a:lnTo>
                <a:lnTo>
                  <a:pt x="0" y="2937945"/>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6">
            <a:extLst>
              <a:ext uri="{FF2B5EF4-FFF2-40B4-BE49-F238E27FC236}">
                <a16:creationId xmlns:a16="http://schemas.microsoft.com/office/drawing/2014/main" id="{4FFF99F1-1A30-6739-32DB-A8F7E44FFBEC}"/>
              </a:ext>
            </a:extLst>
          </p:cNvPr>
          <p:cNvSpPr/>
          <p:nvPr/>
        </p:nvSpPr>
        <p:spPr>
          <a:xfrm>
            <a:off x="0" y="6346068"/>
            <a:ext cx="12192000" cy="697006"/>
          </a:xfrm>
          <a:custGeom>
            <a:avLst/>
            <a:gdLst>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 name="connsiteX0" fmla="*/ 0 w 12192000"/>
              <a:gd name="connsiteY0" fmla="*/ 0 h 697006"/>
              <a:gd name="connsiteX1" fmla="*/ 12192000 w 12192000"/>
              <a:gd name="connsiteY1" fmla="*/ 0 h 697006"/>
              <a:gd name="connsiteX2" fmla="*/ 12192000 w 12192000"/>
              <a:gd name="connsiteY2" fmla="*/ 697006 h 697006"/>
              <a:gd name="connsiteX3" fmla="*/ 0 w 12192000"/>
              <a:gd name="connsiteY3" fmla="*/ 697006 h 697006"/>
              <a:gd name="connsiteX4" fmla="*/ 0 w 12192000"/>
              <a:gd name="connsiteY4" fmla="*/ 0 h 69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97006">
                <a:moveTo>
                  <a:pt x="0" y="0"/>
                </a:moveTo>
                <a:cubicBezTo>
                  <a:pt x="4112127" y="641684"/>
                  <a:pt x="8095916" y="368968"/>
                  <a:pt x="12192000" y="0"/>
                </a:cubicBezTo>
                <a:lnTo>
                  <a:pt x="12192000" y="697006"/>
                </a:lnTo>
                <a:lnTo>
                  <a:pt x="0" y="697006"/>
                </a:lnTo>
                <a:lnTo>
                  <a:pt x="0" y="0"/>
                </a:lnTo>
                <a:close/>
              </a:path>
            </a:pathLst>
          </a:custGeom>
          <a:solidFill>
            <a:srgbClr val="0005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6638-44EF-F938-5D96-9EE0A9B059FB}"/>
              </a:ext>
            </a:extLst>
          </p:cNvPr>
          <p:cNvSpPr>
            <a:spLocks noGrp="1"/>
          </p:cNvSpPr>
          <p:nvPr>
            <p:ph type="title"/>
          </p:nvPr>
        </p:nvSpPr>
        <p:spPr>
          <a:xfrm>
            <a:off x="828082" y="974020"/>
            <a:ext cx="10515600" cy="646808"/>
          </a:xfrm>
        </p:spPr>
        <p:txBody>
          <a:bodyPr>
            <a:noAutofit/>
          </a:bodyPr>
          <a:lstStyle/>
          <a:p>
            <a:r>
              <a:rPr lang="en-US" sz="3200" b="1" dirty="0">
                <a:solidFill>
                  <a:srgbClr val="000564"/>
                </a:solidFill>
                <a:effectLst/>
                <a:latin typeface="Times New Roman" panose="02020603050405020304" pitchFamily="18" charset="0"/>
                <a:ea typeface="Calibri" panose="020F0502020204030204" pitchFamily="34" charset="0"/>
              </a:rPr>
              <a:t>Country with the Most Air Crashes</a:t>
            </a:r>
            <a:br>
              <a:rPr lang="en-US" sz="1800" dirty="0">
                <a:solidFill>
                  <a:srgbClr val="000564"/>
                </a:solidFill>
                <a:effectLst/>
                <a:latin typeface="Calibri" panose="020F0502020204030204" pitchFamily="34" charset="0"/>
                <a:ea typeface="Calibri" panose="020F0502020204030204" pitchFamily="34" charset="0"/>
                <a:cs typeface="Times New Roman" panose="02020603050405020304" pitchFamily="18" charset="0"/>
              </a:rPr>
            </a:br>
            <a:br>
              <a:rPr lang="en-US" sz="6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7" name="Rectangle: Rounded Corners 6">
            <a:extLst>
              <a:ext uri="{FF2B5EF4-FFF2-40B4-BE49-F238E27FC236}">
                <a16:creationId xmlns:a16="http://schemas.microsoft.com/office/drawing/2014/main" id="{76C4861C-1C1F-A01E-53AD-B466A80F492E}"/>
              </a:ext>
            </a:extLst>
          </p:cNvPr>
          <p:cNvSpPr/>
          <p:nvPr/>
        </p:nvSpPr>
        <p:spPr>
          <a:xfrm>
            <a:off x="673769" y="1475874"/>
            <a:ext cx="10780294" cy="470109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DF3A90-2D6F-36EC-A86C-8352E34C7839}"/>
              </a:ext>
            </a:extLst>
          </p:cNvPr>
          <p:cNvSpPr>
            <a:spLocks noGrp="1"/>
          </p:cNvSpPr>
          <p:nvPr>
            <p:ph idx="1"/>
          </p:nvPr>
        </p:nvSpPr>
        <p:spPr>
          <a:xfrm>
            <a:off x="1002631" y="2447082"/>
            <a:ext cx="10515600" cy="2862853"/>
          </a:xfrm>
        </p:spPr>
        <p:txBody>
          <a:bodyPr>
            <a:normAutofit/>
          </a:bodyPr>
          <a:lstStyle/>
          <a:p>
            <a:pPr marL="0" indent="0" algn="just">
              <a:buNone/>
            </a:pPr>
            <a:r>
              <a:rPr lang="en-US" sz="3200" dirty="0">
                <a:solidFill>
                  <a:srgbClr val="000564"/>
                </a:solidFill>
                <a:effectLst/>
                <a:latin typeface="Times New Roman" panose="02020603050405020304" pitchFamily="18" charset="0"/>
                <a:ea typeface="Times New Roman" panose="02020603050405020304" pitchFamily="18" charset="0"/>
              </a:rPr>
              <a:t>The country with the most air crashes between 1908 and 2023 is the </a:t>
            </a:r>
            <a:r>
              <a:rPr lang="en-US" sz="4000" b="1" dirty="0">
                <a:solidFill>
                  <a:srgbClr val="000564"/>
                </a:solidFill>
                <a:effectLst/>
                <a:latin typeface="Times New Roman" panose="02020603050405020304" pitchFamily="18" charset="0"/>
                <a:ea typeface="Times New Roman" panose="02020603050405020304" pitchFamily="18" charset="0"/>
              </a:rPr>
              <a:t>Russia</a:t>
            </a:r>
            <a:r>
              <a:rPr lang="en-US" sz="3200" b="1" dirty="0">
                <a:solidFill>
                  <a:srgbClr val="000564"/>
                </a:solidFill>
                <a:effectLst/>
                <a:latin typeface="Times New Roman" panose="02020603050405020304" pitchFamily="18" charset="0"/>
                <a:ea typeface="Times New Roman" panose="02020603050405020304" pitchFamily="18" charset="0"/>
              </a:rPr>
              <a:t> </a:t>
            </a:r>
            <a:r>
              <a:rPr lang="en-US" sz="3200" b="0" dirty="0">
                <a:solidFill>
                  <a:srgbClr val="000564"/>
                </a:solidFill>
                <a:effectLst/>
                <a:latin typeface="Times New Roman" panose="02020603050405020304" pitchFamily="18" charset="0"/>
                <a:ea typeface="Times New Roman" panose="02020603050405020304" pitchFamily="18" charset="0"/>
              </a:rPr>
              <a:t>with a total of </a:t>
            </a:r>
            <a:r>
              <a:rPr lang="en-US" sz="4000" b="1" dirty="0">
                <a:solidFill>
                  <a:srgbClr val="000564"/>
                </a:solidFill>
                <a:effectLst/>
                <a:latin typeface="Times New Roman" panose="02020603050405020304" pitchFamily="18" charset="0"/>
                <a:ea typeface="Times New Roman" panose="02020603050405020304" pitchFamily="18" charset="0"/>
              </a:rPr>
              <a:t>248</a:t>
            </a:r>
            <a:r>
              <a:rPr lang="en-US" sz="3200" b="0" dirty="0">
                <a:solidFill>
                  <a:srgbClr val="000564"/>
                </a:solidFill>
                <a:effectLst/>
                <a:latin typeface="Times New Roman" panose="02020603050405020304" pitchFamily="18" charset="0"/>
                <a:ea typeface="Times New Roman" panose="02020603050405020304" pitchFamily="18" charset="0"/>
              </a:rPr>
              <a:t> air crashes within the period under consideration</a:t>
            </a:r>
            <a:r>
              <a:rPr lang="en-US" sz="3200" dirty="0">
                <a:solidFill>
                  <a:srgbClr val="000564"/>
                </a:solidFill>
                <a:effectLst/>
                <a:latin typeface="Times New Roman" panose="02020603050405020304" pitchFamily="18" charset="0"/>
                <a:ea typeface="Times New Roman" panose="02020603050405020304" pitchFamily="18" charset="0"/>
              </a:rPr>
              <a:t>. This is attributed to the high volume of air traffic and the extensive network of commercia, military and general aviation flights in the country.</a:t>
            </a:r>
          </a:p>
          <a:p>
            <a:pPr marL="0" indent="0">
              <a:buNone/>
            </a:pPr>
            <a:endParaRPr lang="en-US" dirty="0"/>
          </a:p>
        </p:txBody>
      </p:sp>
    </p:spTree>
    <p:extLst>
      <p:ext uri="{BB962C8B-B14F-4D97-AF65-F5344CB8AC3E}">
        <p14:creationId xmlns:p14="http://schemas.microsoft.com/office/powerpoint/2010/main" val="18131001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1172</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Calibri</vt:lpstr>
      <vt:lpstr>Calibri Light</vt:lpstr>
      <vt:lpstr>Symbol</vt:lpstr>
      <vt:lpstr>Times New Roman</vt:lpstr>
      <vt:lpstr>Office Theme</vt:lpstr>
      <vt:lpstr>REPORT ON ANALYSIS</vt:lpstr>
      <vt:lpstr>Introduction </vt:lpstr>
      <vt:lpstr>Research Questions  </vt:lpstr>
      <vt:lpstr>Research Questions  </vt:lpstr>
      <vt:lpstr>Analysis Steps  </vt:lpstr>
      <vt:lpstr>Analysis Steps  </vt:lpstr>
      <vt:lpstr>Analysis Steps  </vt:lpstr>
      <vt:lpstr>Findings   </vt:lpstr>
      <vt:lpstr>Country with the Most Air Crashes   </vt:lpstr>
      <vt:lpstr>Top 5 Aircrafts with the Highest Number of Air Fatalities   </vt:lpstr>
      <vt:lpstr>Months with the Highest Number of Recorded Air Crashes </vt:lpstr>
      <vt:lpstr>Air Crashes in the Third Quarter (July to September)</vt:lpstr>
      <vt:lpstr>Most Common Aircraft Operator Involved in Air Crashes</vt:lpstr>
      <vt:lpstr>Top 5 Aircraft Operators Involved in Most Air Crashes in October</vt:lpstr>
      <vt:lpstr>Aircrafts with the Highest Number of Ground Fatalities </vt:lpstr>
      <vt:lpstr>Total Number of Fatalities (Both Aboard and Ground)</vt:lpstr>
      <vt:lpstr>Percentage of Air Crashes Involving Fatalities</vt:lpstr>
      <vt:lpstr>Top 5 Aircraft Operators with the Greatest Number of Ground Fatalities </vt:lpstr>
      <vt:lpstr>Recommendations  </vt:lpstr>
      <vt:lpstr>Recommendations  </vt:lpstr>
      <vt:lpstr>Recommendations  </vt:lpstr>
      <vt:lpstr>Conclusion</vt:lpstr>
      <vt:lpstr>Conclusion</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dc:creator>
  <cp:lastModifiedBy>Anthony</cp:lastModifiedBy>
  <cp:revision>148</cp:revision>
  <dcterms:created xsi:type="dcterms:W3CDTF">2024-06-17T17:19:56Z</dcterms:created>
  <dcterms:modified xsi:type="dcterms:W3CDTF">2024-08-01T19:09:29Z</dcterms:modified>
</cp:coreProperties>
</file>