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BB046-A25A-1D91-BD79-61E9A19F3B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FB5973-FC63-C421-1DBE-4C7FE7C041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FBC1A2-E6CE-9DB1-FA4D-343B5F6B9878}"/>
              </a:ext>
            </a:extLst>
          </p:cNvPr>
          <p:cNvSpPr>
            <a:spLocks noGrp="1"/>
          </p:cNvSpPr>
          <p:nvPr>
            <p:ph type="dt" sz="half" idx="10"/>
          </p:nvPr>
        </p:nvSpPr>
        <p:spPr/>
        <p:txBody>
          <a:bodyPr/>
          <a:lstStyle/>
          <a:p>
            <a:fld id="{6D6C5DBA-077F-4514-9884-8960604EDCDF}" type="datetimeFigureOut">
              <a:rPr lang="en-US" smtClean="0"/>
              <a:t>7/30/2024</a:t>
            </a:fld>
            <a:endParaRPr lang="en-US"/>
          </a:p>
        </p:txBody>
      </p:sp>
      <p:sp>
        <p:nvSpPr>
          <p:cNvPr id="5" name="Footer Placeholder 4">
            <a:extLst>
              <a:ext uri="{FF2B5EF4-FFF2-40B4-BE49-F238E27FC236}">
                <a16:creationId xmlns:a16="http://schemas.microsoft.com/office/drawing/2014/main" id="{A0EB69E5-574C-C171-C7D4-45C3DE6FD6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4FF674-2CEB-9A0E-7E7E-51B8518A4AE2}"/>
              </a:ext>
            </a:extLst>
          </p:cNvPr>
          <p:cNvSpPr>
            <a:spLocks noGrp="1"/>
          </p:cNvSpPr>
          <p:nvPr>
            <p:ph type="sldNum" sz="quarter" idx="12"/>
          </p:nvPr>
        </p:nvSpPr>
        <p:spPr/>
        <p:txBody>
          <a:bodyPr/>
          <a:lstStyle/>
          <a:p>
            <a:fld id="{F2F0369C-78E3-4925-A955-AE3AFC69F4EC}" type="slidenum">
              <a:rPr lang="en-US" smtClean="0"/>
              <a:t>‹#›</a:t>
            </a:fld>
            <a:endParaRPr lang="en-US"/>
          </a:p>
        </p:txBody>
      </p:sp>
    </p:spTree>
    <p:extLst>
      <p:ext uri="{BB962C8B-B14F-4D97-AF65-F5344CB8AC3E}">
        <p14:creationId xmlns:p14="http://schemas.microsoft.com/office/powerpoint/2010/main" val="1886270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163F6-9E23-EA2B-9E82-81432C954A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B8A6FB-D886-A784-AABC-3349F9E3B8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8D34F5-2069-B45A-29D8-970B5B051423}"/>
              </a:ext>
            </a:extLst>
          </p:cNvPr>
          <p:cNvSpPr>
            <a:spLocks noGrp="1"/>
          </p:cNvSpPr>
          <p:nvPr>
            <p:ph type="dt" sz="half" idx="10"/>
          </p:nvPr>
        </p:nvSpPr>
        <p:spPr/>
        <p:txBody>
          <a:bodyPr/>
          <a:lstStyle/>
          <a:p>
            <a:fld id="{6D6C5DBA-077F-4514-9884-8960604EDCDF}" type="datetimeFigureOut">
              <a:rPr lang="en-US" smtClean="0"/>
              <a:t>7/30/2024</a:t>
            </a:fld>
            <a:endParaRPr lang="en-US"/>
          </a:p>
        </p:txBody>
      </p:sp>
      <p:sp>
        <p:nvSpPr>
          <p:cNvPr id="5" name="Footer Placeholder 4">
            <a:extLst>
              <a:ext uri="{FF2B5EF4-FFF2-40B4-BE49-F238E27FC236}">
                <a16:creationId xmlns:a16="http://schemas.microsoft.com/office/drawing/2014/main" id="{F7421ACE-B8C6-048F-6EF9-E433FE0EAB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CA9A31-EA70-00A0-DDB0-ECA4B91877D1}"/>
              </a:ext>
            </a:extLst>
          </p:cNvPr>
          <p:cNvSpPr>
            <a:spLocks noGrp="1"/>
          </p:cNvSpPr>
          <p:nvPr>
            <p:ph type="sldNum" sz="quarter" idx="12"/>
          </p:nvPr>
        </p:nvSpPr>
        <p:spPr/>
        <p:txBody>
          <a:bodyPr/>
          <a:lstStyle/>
          <a:p>
            <a:fld id="{F2F0369C-78E3-4925-A955-AE3AFC69F4EC}" type="slidenum">
              <a:rPr lang="en-US" smtClean="0"/>
              <a:t>‹#›</a:t>
            </a:fld>
            <a:endParaRPr lang="en-US"/>
          </a:p>
        </p:txBody>
      </p:sp>
    </p:spTree>
    <p:extLst>
      <p:ext uri="{BB962C8B-B14F-4D97-AF65-F5344CB8AC3E}">
        <p14:creationId xmlns:p14="http://schemas.microsoft.com/office/powerpoint/2010/main" val="3423626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52B11B-8D3C-213A-8CEE-F512E8A1A9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1861DF-0A14-41AA-5F6A-DA8541CC90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514868-FCFA-73D7-700C-2BBA9910B34F}"/>
              </a:ext>
            </a:extLst>
          </p:cNvPr>
          <p:cNvSpPr>
            <a:spLocks noGrp="1"/>
          </p:cNvSpPr>
          <p:nvPr>
            <p:ph type="dt" sz="half" idx="10"/>
          </p:nvPr>
        </p:nvSpPr>
        <p:spPr/>
        <p:txBody>
          <a:bodyPr/>
          <a:lstStyle/>
          <a:p>
            <a:fld id="{6D6C5DBA-077F-4514-9884-8960604EDCDF}" type="datetimeFigureOut">
              <a:rPr lang="en-US" smtClean="0"/>
              <a:t>7/30/2024</a:t>
            </a:fld>
            <a:endParaRPr lang="en-US"/>
          </a:p>
        </p:txBody>
      </p:sp>
      <p:sp>
        <p:nvSpPr>
          <p:cNvPr id="5" name="Footer Placeholder 4">
            <a:extLst>
              <a:ext uri="{FF2B5EF4-FFF2-40B4-BE49-F238E27FC236}">
                <a16:creationId xmlns:a16="http://schemas.microsoft.com/office/drawing/2014/main" id="{9BF72048-0C3E-9ADC-71A8-B65D8137A5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FA4A93-6628-6646-C404-8A4D77EF36DF}"/>
              </a:ext>
            </a:extLst>
          </p:cNvPr>
          <p:cNvSpPr>
            <a:spLocks noGrp="1"/>
          </p:cNvSpPr>
          <p:nvPr>
            <p:ph type="sldNum" sz="quarter" idx="12"/>
          </p:nvPr>
        </p:nvSpPr>
        <p:spPr/>
        <p:txBody>
          <a:bodyPr/>
          <a:lstStyle/>
          <a:p>
            <a:fld id="{F2F0369C-78E3-4925-A955-AE3AFC69F4EC}" type="slidenum">
              <a:rPr lang="en-US" smtClean="0"/>
              <a:t>‹#›</a:t>
            </a:fld>
            <a:endParaRPr lang="en-US"/>
          </a:p>
        </p:txBody>
      </p:sp>
    </p:spTree>
    <p:extLst>
      <p:ext uri="{BB962C8B-B14F-4D97-AF65-F5344CB8AC3E}">
        <p14:creationId xmlns:p14="http://schemas.microsoft.com/office/powerpoint/2010/main" val="261051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F0BEE-689C-2760-5FD7-4BFBE6AF43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5E0F1D-3A10-6E1E-796A-F3640D8ACE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1005B4-5151-6A47-FE66-42D36548A78A}"/>
              </a:ext>
            </a:extLst>
          </p:cNvPr>
          <p:cNvSpPr>
            <a:spLocks noGrp="1"/>
          </p:cNvSpPr>
          <p:nvPr>
            <p:ph type="dt" sz="half" idx="10"/>
          </p:nvPr>
        </p:nvSpPr>
        <p:spPr/>
        <p:txBody>
          <a:bodyPr/>
          <a:lstStyle/>
          <a:p>
            <a:fld id="{6D6C5DBA-077F-4514-9884-8960604EDCDF}" type="datetimeFigureOut">
              <a:rPr lang="en-US" smtClean="0"/>
              <a:t>7/30/2024</a:t>
            </a:fld>
            <a:endParaRPr lang="en-US"/>
          </a:p>
        </p:txBody>
      </p:sp>
      <p:sp>
        <p:nvSpPr>
          <p:cNvPr id="5" name="Footer Placeholder 4">
            <a:extLst>
              <a:ext uri="{FF2B5EF4-FFF2-40B4-BE49-F238E27FC236}">
                <a16:creationId xmlns:a16="http://schemas.microsoft.com/office/drawing/2014/main" id="{9D2476B7-1708-1550-0D65-C79F9C4452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33238C-1510-18D8-FDF2-9C02E2D81AD6}"/>
              </a:ext>
            </a:extLst>
          </p:cNvPr>
          <p:cNvSpPr>
            <a:spLocks noGrp="1"/>
          </p:cNvSpPr>
          <p:nvPr>
            <p:ph type="sldNum" sz="quarter" idx="12"/>
          </p:nvPr>
        </p:nvSpPr>
        <p:spPr/>
        <p:txBody>
          <a:bodyPr/>
          <a:lstStyle/>
          <a:p>
            <a:fld id="{F2F0369C-78E3-4925-A955-AE3AFC69F4EC}" type="slidenum">
              <a:rPr lang="en-US" smtClean="0"/>
              <a:t>‹#›</a:t>
            </a:fld>
            <a:endParaRPr lang="en-US"/>
          </a:p>
        </p:txBody>
      </p:sp>
    </p:spTree>
    <p:extLst>
      <p:ext uri="{BB962C8B-B14F-4D97-AF65-F5344CB8AC3E}">
        <p14:creationId xmlns:p14="http://schemas.microsoft.com/office/powerpoint/2010/main" val="1387052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5FE48-3956-BD3B-AF19-ED17ADF11B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7B5C3E-1000-CA0D-BBE6-DCDAA3B9A8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E799C4-9D72-B78A-DCF1-055F2888CA10}"/>
              </a:ext>
            </a:extLst>
          </p:cNvPr>
          <p:cNvSpPr>
            <a:spLocks noGrp="1"/>
          </p:cNvSpPr>
          <p:nvPr>
            <p:ph type="dt" sz="half" idx="10"/>
          </p:nvPr>
        </p:nvSpPr>
        <p:spPr/>
        <p:txBody>
          <a:bodyPr/>
          <a:lstStyle/>
          <a:p>
            <a:fld id="{6D6C5DBA-077F-4514-9884-8960604EDCDF}" type="datetimeFigureOut">
              <a:rPr lang="en-US" smtClean="0"/>
              <a:t>7/30/2024</a:t>
            </a:fld>
            <a:endParaRPr lang="en-US"/>
          </a:p>
        </p:txBody>
      </p:sp>
      <p:sp>
        <p:nvSpPr>
          <p:cNvPr id="5" name="Footer Placeholder 4">
            <a:extLst>
              <a:ext uri="{FF2B5EF4-FFF2-40B4-BE49-F238E27FC236}">
                <a16:creationId xmlns:a16="http://schemas.microsoft.com/office/drawing/2014/main" id="{B726E7D9-05F5-399B-20C5-23598D7572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F40B5E-9162-97F5-61CF-E64B5153ADC0}"/>
              </a:ext>
            </a:extLst>
          </p:cNvPr>
          <p:cNvSpPr>
            <a:spLocks noGrp="1"/>
          </p:cNvSpPr>
          <p:nvPr>
            <p:ph type="sldNum" sz="quarter" idx="12"/>
          </p:nvPr>
        </p:nvSpPr>
        <p:spPr/>
        <p:txBody>
          <a:bodyPr/>
          <a:lstStyle/>
          <a:p>
            <a:fld id="{F2F0369C-78E3-4925-A955-AE3AFC69F4EC}" type="slidenum">
              <a:rPr lang="en-US" smtClean="0"/>
              <a:t>‹#›</a:t>
            </a:fld>
            <a:endParaRPr lang="en-US"/>
          </a:p>
        </p:txBody>
      </p:sp>
    </p:spTree>
    <p:extLst>
      <p:ext uri="{BB962C8B-B14F-4D97-AF65-F5344CB8AC3E}">
        <p14:creationId xmlns:p14="http://schemas.microsoft.com/office/powerpoint/2010/main" val="3068973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8708D-4BC3-3090-290C-AF851E9EDC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861A9D-A8F7-9374-7495-1B13C5F775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AF75A0-D9A7-C5D9-CED4-83EF92636D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9D6797-3F06-DF0C-726B-7BE338DE1158}"/>
              </a:ext>
            </a:extLst>
          </p:cNvPr>
          <p:cNvSpPr>
            <a:spLocks noGrp="1"/>
          </p:cNvSpPr>
          <p:nvPr>
            <p:ph type="dt" sz="half" idx="10"/>
          </p:nvPr>
        </p:nvSpPr>
        <p:spPr/>
        <p:txBody>
          <a:bodyPr/>
          <a:lstStyle/>
          <a:p>
            <a:fld id="{6D6C5DBA-077F-4514-9884-8960604EDCDF}" type="datetimeFigureOut">
              <a:rPr lang="en-US" smtClean="0"/>
              <a:t>7/30/2024</a:t>
            </a:fld>
            <a:endParaRPr lang="en-US"/>
          </a:p>
        </p:txBody>
      </p:sp>
      <p:sp>
        <p:nvSpPr>
          <p:cNvPr id="6" name="Footer Placeholder 5">
            <a:extLst>
              <a:ext uri="{FF2B5EF4-FFF2-40B4-BE49-F238E27FC236}">
                <a16:creationId xmlns:a16="http://schemas.microsoft.com/office/drawing/2014/main" id="{AF5E4031-D9C2-6185-CF51-3FAD53882A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5F6451-71DC-BF87-A192-C0B106DBF7BE}"/>
              </a:ext>
            </a:extLst>
          </p:cNvPr>
          <p:cNvSpPr>
            <a:spLocks noGrp="1"/>
          </p:cNvSpPr>
          <p:nvPr>
            <p:ph type="sldNum" sz="quarter" idx="12"/>
          </p:nvPr>
        </p:nvSpPr>
        <p:spPr/>
        <p:txBody>
          <a:bodyPr/>
          <a:lstStyle/>
          <a:p>
            <a:fld id="{F2F0369C-78E3-4925-A955-AE3AFC69F4EC}" type="slidenum">
              <a:rPr lang="en-US" smtClean="0"/>
              <a:t>‹#›</a:t>
            </a:fld>
            <a:endParaRPr lang="en-US"/>
          </a:p>
        </p:txBody>
      </p:sp>
    </p:spTree>
    <p:extLst>
      <p:ext uri="{BB962C8B-B14F-4D97-AF65-F5344CB8AC3E}">
        <p14:creationId xmlns:p14="http://schemas.microsoft.com/office/powerpoint/2010/main" val="230934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25CA7-DCC6-762A-27C8-499C5A5F58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73F643-2AAD-4363-FEAB-54FE0EDE08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5BFDCF-F251-8287-DA07-42DA6514CC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6E7D82-B39E-BA10-ADF6-C67AB82967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A41179-3D4D-92BC-EB77-2DF48AC259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420BDE-431E-5C56-E77D-D3491F1E42A6}"/>
              </a:ext>
            </a:extLst>
          </p:cNvPr>
          <p:cNvSpPr>
            <a:spLocks noGrp="1"/>
          </p:cNvSpPr>
          <p:nvPr>
            <p:ph type="dt" sz="half" idx="10"/>
          </p:nvPr>
        </p:nvSpPr>
        <p:spPr/>
        <p:txBody>
          <a:bodyPr/>
          <a:lstStyle/>
          <a:p>
            <a:fld id="{6D6C5DBA-077F-4514-9884-8960604EDCDF}" type="datetimeFigureOut">
              <a:rPr lang="en-US" smtClean="0"/>
              <a:t>7/30/2024</a:t>
            </a:fld>
            <a:endParaRPr lang="en-US"/>
          </a:p>
        </p:txBody>
      </p:sp>
      <p:sp>
        <p:nvSpPr>
          <p:cNvPr id="8" name="Footer Placeholder 7">
            <a:extLst>
              <a:ext uri="{FF2B5EF4-FFF2-40B4-BE49-F238E27FC236}">
                <a16:creationId xmlns:a16="http://schemas.microsoft.com/office/drawing/2014/main" id="{1AA470FC-388E-AC29-8A35-E027FA47C6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D3F945-C428-6E36-E108-0731228294EF}"/>
              </a:ext>
            </a:extLst>
          </p:cNvPr>
          <p:cNvSpPr>
            <a:spLocks noGrp="1"/>
          </p:cNvSpPr>
          <p:nvPr>
            <p:ph type="sldNum" sz="quarter" idx="12"/>
          </p:nvPr>
        </p:nvSpPr>
        <p:spPr/>
        <p:txBody>
          <a:bodyPr/>
          <a:lstStyle/>
          <a:p>
            <a:fld id="{F2F0369C-78E3-4925-A955-AE3AFC69F4EC}" type="slidenum">
              <a:rPr lang="en-US" smtClean="0"/>
              <a:t>‹#›</a:t>
            </a:fld>
            <a:endParaRPr lang="en-US"/>
          </a:p>
        </p:txBody>
      </p:sp>
    </p:spTree>
    <p:extLst>
      <p:ext uri="{BB962C8B-B14F-4D97-AF65-F5344CB8AC3E}">
        <p14:creationId xmlns:p14="http://schemas.microsoft.com/office/powerpoint/2010/main" val="3713976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CAC13-1243-DE0F-422F-0CF6CA02AD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D438FA-99C8-8907-CF9D-448D9AE43CE4}"/>
              </a:ext>
            </a:extLst>
          </p:cNvPr>
          <p:cNvSpPr>
            <a:spLocks noGrp="1"/>
          </p:cNvSpPr>
          <p:nvPr>
            <p:ph type="dt" sz="half" idx="10"/>
          </p:nvPr>
        </p:nvSpPr>
        <p:spPr/>
        <p:txBody>
          <a:bodyPr/>
          <a:lstStyle/>
          <a:p>
            <a:fld id="{6D6C5DBA-077F-4514-9884-8960604EDCDF}" type="datetimeFigureOut">
              <a:rPr lang="en-US" smtClean="0"/>
              <a:t>7/30/2024</a:t>
            </a:fld>
            <a:endParaRPr lang="en-US"/>
          </a:p>
        </p:txBody>
      </p:sp>
      <p:sp>
        <p:nvSpPr>
          <p:cNvPr id="4" name="Footer Placeholder 3">
            <a:extLst>
              <a:ext uri="{FF2B5EF4-FFF2-40B4-BE49-F238E27FC236}">
                <a16:creationId xmlns:a16="http://schemas.microsoft.com/office/drawing/2014/main" id="{BDCC8AF1-0CE4-A198-F5B0-342C760AEF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53600D-73CC-5032-0759-1F961A4F3830}"/>
              </a:ext>
            </a:extLst>
          </p:cNvPr>
          <p:cNvSpPr>
            <a:spLocks noGrp="1"/>
          </p:cNvSpPr>
          <p:nvPr>
            <p:ph type="sldNum" sz="quarter" idx="12"/>
          </p:nvPr>
        </p:nvSpPr>
        <p:spPr/>
        <p:txBody>
          <a:bodyPr/>
          <a:lstStyle/>
          <a:p>
            <a:fld id="{F2F0369C-78E3-4925-A955-AE3AFC69F4EC}" type="slidenum">
              <a:rPr lang="en-US" smtClean="0"/>
              <a:t>‹#›</a:t>
            </a:fld>
            <a:endParaRPr lang="en-US"/>
          </a:p>
        </p:txBody>
      </p:sp>
    </p:spTree>
    <p:extLst>
      <p:ext uri="{BB962C8B-B14F-4D97-AF65-F5344CB8AC3E}">
        <p14:creationId xmlns:p14="http://schemas.microsoft.com/office/powerpoint/2010/main" val="288121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7F5DA6-868B-3D3E-5EC1-09AB1FD9951F}"/>
              </a:ext>
            </a:extLst>
          </p:cNvPr>
          <p:cNvSpPr>
            <a:spLocks noGrp="1"/>
          </p:cNvSpPr>
          <p:nvPr>
            <p:ph type="dt" sz="half" idx="10"/>
          </p:nvPr>
        </p:nvSpPr>
        <p:spPr/>
        <p:txBody>
          <a:bodyPr/>
          <a:lstStyle/>
          <a:p>
            <a:fld id="{6D6C5DBA-077F-4514-9884-8960604EDCDF}" type="datetimeFigureOut">
              <a:rPr lang="en-US" smtClean="0"/>
              <a:t>7/30/2024</a:t>
            </a:fld>
            <a:endParaRPr lang="en-US"/>
          </a:p>
        </p:txBody>
      </p:sp>
      <p:sp>
        <p:nvSpPr>
          <p:cNvPr id="3" name="Footer Placeholder 2">
            <a:extLst>
              <a:ext uri="{FF2B5EF4-FFF2-40B4-BE49-F238E27FC236}">
                <a16:creationId xmlns:a16="http://schemas.microsoft.com/office/drawing/2014/main" id="{4816A44D-7D70-0099-077C-9B79E1A605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5AD49F-4393-15F7-2299-61E3CA922F8B}"/>
              </a:ext>
            </a:extLst>
          </p:cNvPr>
          <p:cNvSpPr>
            <a:spLocks noGrp="1"/>
          </p:cNvSpPr>
          <p:nvPr>
            <p:ph type="sldNum" sz="quarter" idx="12"/>
          </p:nvPr>
        </p:nvSpPr>
        <p:spPr/>
        <p:txBody>
          <a:bodyPr/>
          <a:lstStyle/>
          <a:p>
            <a:fld id="{F2F0369C-78E3-4925-A955-AE3AFC69F4EC}" type="slidenum">
              <a:rPr lang="en-US" smtClean="0"/>
              <a:t>‹#›</a:t>
            </a:fld>
            <a:endParaRPr lang="en-US"/>
          </a:p>
        </p:txBody>
      </p:sp>
    </p:spTree>
    <p:extLst>
      <p:ext uri="{BB962C8B-B14F-4D97-AF65-F5344CB8AC3E}">
        <p14:creationId xmlns:p14="http://schemas.microsoft.com/office/powerpoint/2010/main" val="2798269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19FF9-935C-D56C-192A-E50D7B3111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DC916F-276D-FED6-1B5A-12FF39A880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8C4556-AE01-8FBF-B369-8F813210F6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FC4CD5-AC2D-3D99-3611-0B23043CB00A}"/>
              </a:ext>
            </a:extLst>
          </p:cNvPr>
          <p:cNvSpPr>
            <a:spLocks noGrp="1"/>
          </p:cNvSpPr>
          <p:nvPr>
            <p:ph type="dt" sz="half" idx="10"/>
          </p:nvPr>
        </p:nvSpPr>
        <p:spPr/>
        <p:txBody>
          <a:bodyPr/>
          <a:lstStyle/>
          <a:p>
            <a:fld id="{6D6C5DBA-077F-4514-9884-8960604EDCDF}" type="datetimeFigureOut">
              <a:rPr lang="en-US" smtClean="0"/>
              <a:t>7/30/2024</a:t>
            </a:fld>
            <a:endParaRPr lang="en-US"/>
          </a:p>
        </p:txBody>
      </p:sp>
      <p:sp>
        <p:nvSpPr>
          <p:cNvPr id="6" name="Footer Placeholder 5">
            <a:extLst>
              <a:ext uri="{FF2B5EF4-FFF2-40B4-BE49-F238E27FC236}">
                <a16:creationId xmlns:a16="http://schemas.microsoft.com/office/drawing/2014/main" id="{72E8DCE8-BBEC-E8F5-F168-2A5D1C4349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971F1D-EC20-067C-6058-4AB4C350AEF0}"/>
              </a:ext>
            </a:extLst>
          </p:cNvPr>
          <p:cNvSpPr>
            <a:spLocks noGrp="1"/>
          </p:cNvSpPr>
          <p:nvPr>
            <p:ph type="sldNum" sz="quarter" idx="12"/>
          </p:nvPr>
        </p:nvSpPr>
        <p:spPr/>
        <p:txBody>
          <a:bodyPr/>
          <a:lstStyle/>
          <a:p>
            <a:fld id="{F2F0369C-78E3-4925-A955-AE3AFC69F4EC}" type="slidenum">
              <a:rPr lang="en-US" smtClean="0"/>
              <a:t>‹#›</a:t>
            </a:fld>
            <a:endParaRPr lang="en-US"/>
          </a:p>
        </p:txBody>
      </p:sp>
    </p:spTree>
    <p:extLst>
      <p:ext uri="{BB962C8B-B14F-4D97-AF65-F5344CB8AC3E}">
        <p14:creationId xmlns:p14="http://schemas.microsoft.com/office/powerpoint/2010/main" val="584683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7EE7A-348E-B784-BB44-E1E141FC99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10EFAC-F67F-0D50-04FA-BE3FE4F2F9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33C80E-AE44-43D7-EDC3-7C25895E85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4FDFC4-EEA8-361A-E497-EE03C19614EA}"/>
              </a:ext>
            </a:extLst>
          </p:cNvPr>
          <p:cNvSpPr>
            <a:spLocks noGrp="1"/>
          </p:cNvSpPr>
          <p:nvPr>
            <p:ph type="dt" sz="half" idx="10"/>
          </p:nvPr>
        </p:nvSpPr>
        <p:spPr/>
        <p:txBody>
          <a:bodyPr/>
          <a:lstStyle/>
          <a:p>
            <a:fld id="{6D6C5DBA-077F-4514-9884-8960604EDCDF}" type="datetimeFigureOut">
              <a:rPr lang="en-US" smtClean="0"/>
              <a:t>7/30/2024</a:t>
            </a:fld>
            <a:endParaRPr lang="en-US"/>
          </a:p>
        </p:txBody>
      </p:sp>
      <p:sp>
        <p:nvSpPr>
          <p:cNvPr id="6" name="Footer Placeholder 5">
            <a:extLst>
              <a:ext uri="{FF2B5EF4-FFF2-40B4-BE49-F238E27FC236}">
                <a16:creationId xmlns:a16="http://schemas.microsoft.com/office/drawing/2014/main" id="{84821AF4-4EEB-B0AD-7D7F-CFE4E1756A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26F9F6-5310-6079-09BD-E50AB71A74C3}"/>
              </a:ext>
            </a:extLst>
          </p:cNvPr>
          <p:cNvSpPr>
            <a:spLocks noGrp="1"/>
          </p:cNvSpPr>
          <p:nvPr>
            <p:ph type="sldNum" sz="quarter" idx="12"/>
          </p:nvPr>
        </p:nvSpPr>
        <p:spPr/>
        <p:txBody>
          <a:bodyPr/>
          <a:lstStyle/>
          <a:p>
            <a:fld id="{F2F0369C-78E3-4925-A955-AE3AFC69F4EC}" type="slidenum">
              <a:rPr lang="en-US" smtClean="0"/>
              <a:t>‹#›</a:t>
            </a:fld>
            <a:endParaRPr lang="en-US"/>
          </a:p>
        </p:txBody>
      </p:sp>
    </p:spTree>
    <p:extLst>
      <p:ext uri="{BB962C8B-B14F-4D97-AF65-F5344CB8AC3E}">
        <p14:creationId xmlns:p14="http://schemas.microsoft.com/office/powerpoint/2010/main" val="3806979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C8CB2D-1647-4985-E84A-84D1E63A99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67DC5B-F159-F3FF-9E5F-5A27DDFB04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0E6643-09AD-10AF-16AB-85DE27BBBA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6C5DBA-077F-4514-9884-8960604EDCDF}" type="datetimeFigureOut">
              <a:rPr lang="en-US" smtClean="0"/>
              <a:t>7/30/2024</a:t>
            </a:fld>
            <a:endParaRPr lang="en-US"/>
          </a:p>
        </p:txBody>
      </p:sp>
      <p:sp>
        <p:nvSpPr>
          <p:cNvPr id="5" name="Footer Placeholder 4">
            <a:extLst>
              <a:ext uri="{FF2B5EF4-FFF2-40B4-BE49-F238E27FC236}">
                <a16:creationId xmlns:a16="http://schemas.microsoft.com/office/drawing/2014/main" id="{EF0DFC41-CDF2-3E3A-135D-7704FC5CCC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072B4C-2880-7D2B-193D-047CC89EDF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F0369C-78E3-4925-A955-AE3AFC69F4EC}" type="slidenum">
              <a:rPr lang="en-US" smtClean="0"/>
              <a:t>‹#›</a:t>
            </a:fld>
            <a:endParaRPr lang="en-US"/>
          </a:p>
        </p:txBody>
      </p:sp>
    </p:spTree>
    <p:extLst>
      <p:ext uri="{BB962C8B-B14F-4D97-AF65-F5344CB8AC3E}">
        <p14:creationId xmlns:p14="http://schemas.microsoft.com/office/powerpoint/2010/main" val="1469118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ourworldindata.org/covid-deaths"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ourworldindata.org/covid-deaths"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14D190-958A-88F7-61DA-32127B177D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49C9903-1E8F-CE5E-C171-B7B01EA9F16E}"/>
              </a:ext>
            </a:extLst>
          </p:cNvPr>
          <p:cNvSpPr>
            <a:spLocks noGrp="1"/>
          </p:cNvSpPr>
          <p:nvPr>
            <p:ph type="ctrTitle"/>
          </p:nvPr>
        </p:nvSpPr>
        <p:spPr>
          <a:xfrm>
            <a:off x="1524000" y="993028"/>
            <a:ext cx="9144000" cy="1008810"/>
          </a:xfrm>
        </p:spPr>
        <p:txBody>
          <a:bodyPr/>
          <a:lstStyle/>
          <a:p>
            <a:r>
              <a:rPr lang="en-US" b="0" i="0" dirty="0">
                <a:solidFill>
                  <a:srgbClr val="FFFFFF"/>
                </a:solidFill>
                <a:effectLst/>
                <a:latin typeface="Arial Black" panose="020B0A04020102020204" pitchFamily="34" charset="0"/>
              </a:rPr>
              <a:t>ANALYSIS</a:t>
            </a:r>
            <a:endParaRPr lang="en-US" dirty="0"/>
          </a:p>
        </p:txBody>
      </p:sp>
      <p:sp>
        <p:nvSpPr>
          <p:cNvPr id="6" name="Title 1">
            <a:extLst>
              <a:ext uri="{FF2B5EF4-FFF2-40B4-BE49-F238E27FC236}">
                <a16:creationId xmlns:a16="http://schemas.microsoft.com/office/drawing/2014/main" id="{7C1C853B-C91F-7859-22F7-243907717B8D}"/>
              </a:ext>
            </a:extLst>
          </p:cNvPr>
          <p:cNvSpPr txBox="1">
            <a:spLocks/>
          </p:cNvSpPr>
          <p:nvPr/>
        </p:nvSpPr>
        <p:spPr>
          <a:xfrm>
            <a:off x="1524000" y="2017620"/>
            <a:ext cx="9144000" cy="61707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solidFill>
                  <a:srgbClr val="FFFFFF"/>
                </a:solidFill>
                <a:latin typeface="Arial Black" panose="020B0A04020102020204" pitchFamily="34" charset="0"/>
              </a:rPr>
              <a:t>OF</a:t>
            </a:r>
            <a:endParaRPr lang="en-US" sz="3200" dirty="0"/>
          </a:p>
        </p:txBody>
      </p:sp>
      <p:sp>
        <p:nvSpPr>
          <p:cNvPr id="8" name="Title 1">
            <a:extLst>
              <a:ext uri="{FF2B5EF4-FFF2-40B4-BE49-F238E27FC236}">
                <a16:creationId xmlns:a16="http://schemas.microsoft.com/office/drawing/2014/main" id="{C9FDD6D8-1E83-84EB-A301-68ACB65FFE68}"/>
              </a:ext>
            </a:extLst>
          </p:cNvPr>
          <p:cNvSpPr txBox="1">
            <a:spLocks/>
          </p:cNvSpPr>
          <p:nvPr/>
        </p:nvSpPr>
        <p:spPr>
          <a:xfrm>
            <a:off x="1524000" y="2689226"/>
            <a:ext cx="9144000" cy="100881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0" i="0" dirty="0">
                <a:solidFill>
                  <a:srgbClr val="FFFFFF"/>
                </a:solidFill>
                <a:effectLst/>
                <a:latin typeface="Arial Black" panose="020B0A04020102020204" pitchFamily="34" charset="0"/>
              </a:rPr>
              <a:t>COVID-19 CASES</a:t>
            </a:r>
            <a:endParaRPr lang="en-US" dirty="0"/>
          </a:p>
        </p:txBody>
      </p:sp>
      <p:sp>
        <p:nvSpPr>
          <p:cNvPr id="9" name="Title 1">
            <a:extLst>
              <a:ext uri="{FF2B5EF4-FFF2-40B4-BE49-F238E27FC236}">
                <a16:creationId xmlns:a16="http://schemas.microsoft.com/office/drawing/2014/main" id="{6AA89810-2DE8-6C35-DEEA-BBFDB5543B71}"/>
              </a:ext>
            </a:extLst>
          </p:cNvPr>
          <p:cNvSpPr txBox="1">
            <a:spLocks/>
          </p:cNvSpPr>
          <p:nvPr/>
        </p:nvSpPr>
        <p:spPr>
          <a:xfrm>
            <a:off x="1524000" y="3752570"/>
            <a:ext cx="9144000" cy="57262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0" i="0" dirty="0">
                <a:solidFill>
                  <a:srgbClr val="FFFFFF"/>
                </a:solidFill>
                <a:effectLst/>
                <a:latin typeface="Arial Black" panose="020B0A04020102020204" pitchFamily="34" charset="0"/>
              </a:rPr>
              <a:t>FROM</a:t>
            </a:r>
            <a:endParaRPr lang="en-US" sz="3200" dirty="0"/>
          </a:p>
        </p:txBody>
      </p:sp>
      <p:sp>
        <p:nvSpPr>
          <p:cNvPr id="11" name="Title 1">
            <a:extLst>
              <a:ext uri="{FF2B5EF4-FFF2-40B4-BE49-F238E27FC236}">
                <a16:creationId xmlns:a16="http://schemas.microsoft.com/office/drawing/2014/main" id="{B7B71CA1-CA33-C6DC-B493-D449D563B5EB}"/>
              </a:ext>
            </a:extLst>
          </p:cNvPr>
          <p:cNvSpPr txBox="1">
            <a:spLocks/>
          </p:cNvSpPr>
          <p:nvPr/>
        </p:nvSpPr>
        <p:spPr>
          <a:xfrm>
            <a:off x="1524000" y="4582786"/>
            <a:ext cx="9144000" cy="100881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0" i="0" dirty="0">
                <a:solidFill>
                  <a:srgbClr val="FFFFFF"/>
                </a:solidFill>
                <a:effectLst/>
                <a:latin typeface="Arial Black" panose="020B0A04020102020204" pitchFamily="34" charset="0"/>
              </a:rPr>
              <a:t>2020 - 2024</a:t>
            </a:r>
            <a:endParaRPr lang="en-US" dirty="0"/>
          </a:p>
        </p:txBody>
      </p:sp>
    </p:spTree>
    <p:extLst>
      <p:ext uri="{BB962C8B-B14F-4D97-AF65-F5344CB8AC3E}">
        <p14:creationId xmlns:p14="http://schemas.microsoft.com/office/powerpoint/2010/main" val="1871641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6F50C44-58CA-2717-7370-A8E773344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49C9903-1E8F-CE5E-C171-B7B01EA9F16E}"/>
              </a:ext>
            </a:extLst>
          </p:cNvPr>
          <p:cNvSpPr>
            <a:spLocks noGrp="1"/>
          </p:cNvSpPr>
          <p:nvPr>
            <p:ph type="ctrTitle"/>
          </p:nvPr>
        </p:nvSpPr>
        <p:spPr>
          <a:xfrm>
            <a:off x="905435" y="-1"/>
            <a:ext cx="5455024" cy="2043953"/>
          </a:xfrm>
        </p:spPr>
        <p:txBody>
          <a:bodyPr>
            <a:normAutofit fontScale="90000"/>
          </a:bodyPr>
          <a:lstStyle/>
          <a:p>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5300" b="1" dirty="0">
                <a:effectLst/>
                <a:latin typeface="Times New Roman" panose="02020603050405020304" pitchFamily="18" charset="0"/>
                <a:ea typeface="Times New Roman" panose="02020603050405020304" pitchFamily="18" charset="0"/>
                <a:cs typeface="Times New Roman" panose="02020603050405020304" pitchFamily="18" charset="0"/>
              </a:rPr>
              <a:t>Analysis Steps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D4E40C4C-EEF3-6B94-0241-FB0857AD2A8D}"/>
              </a:ext>
            </a:extLst>
          </p:cNvPr>
          <p:cNvSpPr>
            <a:spLocks noGrp="1"/>
          </p:cNvSpPr>
          <p:nvPr>
            <p:ph type="subTitle" idx="1"/>
          </p:nvPr>
        </p:nvSpPr>
        <p:spPr>
          <a:xfrm>
            <a:off x="1524000" y="927847"/>
            <a:ext cx="9314329" cy="4894730"/>
          </a:xfrm>
        </p:spPr>
        <p:txBody>
          <a:bodyPr>
            <a:normAutofit/>
          </a:bodyPr>
          <a:lstStyle/>
          <a:p>
            <a:pPr algn="just"/>
            <a:endParaRPr lang="en-US" dirty="0"/>
          </a:p>
          <a:p>
            <a:pPr algn="just">
              <a:lnSpc>
                <a:spcPct val="107000"/>
              </a:lnSpc>
              <a:spcAft>
                <a:spcPts val="800"/>
              </a:spcAft>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Visualization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Use Power BI to create visual representations for each analysis point such as Line chart, Bar chart, Pie chart, Map etc.</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US"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Interpretation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Interpret the results and provide insights based on the findings.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39164969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6F50C44-58CA-2717-7370-A8E773344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49C9903-1E8F-CE5E-C171-B7B01EA9F16E}"/>
              </a:ext>
            </a:extLst>
          </p:cNvPr>
          <p:cNvSpPr>
            <a:spLocks noGrp="1"/>
          </p:cNvSpPr>
          <p:nvPr>
            <p:ph type="ctrTitle"/>
          </p:nvPr>
        </p:nvSpPr>
        <p:spPr>
          <a:xfrm>
            <a:off x="905435" y="-1"/>
            <a:ext cx="5455024" cy="2232213"/>
          </a:xfrm>
        </p:spPr>
        <p:txBody>
          <a:bodyPr>
            <a:normAutofit fontScale="90000"/>
          </a:bodyPr>
          <a:lstStyle/>
          <a:p>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5300" b="1" dirty="0">
                <a:effectLst/>
                <a:latin typeface="Times New Roman" panose="02020603050405020304" pitchFamily="18" charset="0"/>
                <a:ea typeface="Times New Roman" panose="02020603050405020304" pitchFamily="18" charset="0"/>
                <a:cs typeface="Times New Roman" panose="02020603050405020304" pitchFamily="18" charset="0"/>
              </a:rPr>
              <a:t>Findings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D4E40C4C-EEF3-6B94-0241-FB0857AD2A8D}"/>
              </a:ext>
            </a:extLst>
          </p:cNvPr>
          <p:cNvSpPr>
            <a:spLocks noGrp="1"/>
          </p:cNvSpPr>
          <p:nvPr>
            <p:ph type="subTitle" idx="1"/>
          </p:nvPr>
        </p:nvSpPr>
        <p:spPr>
          <a:xfrm>
            <a:off x="1524000" y="927847"/>
            <a:ext cx="9314329" cy="4894730"/>
          </a:xfrm>
        </p:spPr>
        <p:txBody>
          <a:bodyPr>
            <a:normAutofit/>
          </a:bodyPr>
          <a:lstStyle/>
          <a:p>
            <a:pPr lvl="0" algn="just">
              <a:lnSpc>
                <a:spcPct val="107000"/>
              </a:lnSpc>
              <a:spcAft>
                <a:spcPts val="800"/>
              </a:spcAft>
              <a:tabLst>
                <a:tab pos="457200" algn="l"/>
              </a:tabLst>
            </a:pPr>
            <a:r>
              <a:rPr lang="en-US" sz="2200" b="1" dirty="0">
                <a:effectLst/>
                <a:latin typeface="Times New Roman" panose="02020603050405020304" pitchFamily="18" charset="0"/>
                <a:ea typeface="Times New Roman" panose="02020603050405020304" pitchFamily="18" charset="0"/>
                <a:cs typeface="Times New Roman" panose="02020603050405020304" pitchFamily="18" charset="0"/>
              </a:rPr>
              <a:t>Trends in New Cases per Million across Different Continents</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New cases per million show distinct trends across continents, with peaks corresponding to various waves of the pandemic.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Europe and Oceania experienced higher peaks in 2022 compared to all other continents.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dirty="0"/>
          </a:p>
        </p:txBody>
      </p:sp>
      <p:pic>
        <p:nvPicPr>
          <p:cNvPr id="5" name="Picture 4">
            <a:extLst>
              <a:ext uri="{FF2B5EF4-FFF2-40B4-BE49-F238E27FC236}">
                <a16:creationId xmlns:a16="http://schemas.microsoft.com/office/drawing/2014/main" id="{255857C2-A78E-408F-C68A-1FDAB5FAEA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999" y="2653599"/>
            <a:ext cx="9314329" cy="3168978"/>
          </a:xfrm>
          <a:prstGeom prst="rect">
            <a:avLst/>
          </a:prstGeom>
        </p:spPr>
      </p:pic>
    </p:spTree>
    <p:extLst>
      <p:ext uri="{BB962C8B-B14F-4D97-AF65-F5344CB8AC3E}">
        <p14:creationId xmlns:p14="http://schemas.microsoft.com/office/powerpoint/2010/main" val="37464811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6F50C44-58CA-2717-7370-A8E773344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49C9903-1E8F-CE5E-C171-B7B01EA9F16E}"/>
              </a:ext>
            </a:extLst>
          </p:cNvPr>
          <p:cNvSpPr>
            <a:spLocks noGrp="1"/>
          </p:cNvSpPr>
          <p:nvPr>
            <p:ph type="ctrTitle"/>
          </p:nvPr>
        </p:nvSpPr>
        <p:spPr>
          <a:xfrm>
            <a:off x="905435" y="-1"/>
            <a:ext cx="5455024" cy="2232213"/>
          </a:xfrm>
        </p:spPr>
        <p:txBody>
          <a:bodyPr>
            <a:normAutofit fontScale="90000"/>
          </a:bodyPr>
          <a:lstStyle/>
          <a:p>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5300" b="1" dirty="0">
                <a:effectLst/>
                <a:latin typeface="Times New Roman" panose="02020603050405020304" pitchFamily="18" charset="0"/>
                <a:ea typeface="Times New Roman" panose="02020603050405020304" pitchFamily="18" charset="0"/>
                <a:cs typeface="Times New Roman" panose="02020603050405020304" pitchFamily="18" charset="0"/>
              </a:rPr>
              <a:t>Findings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D4E40C4C-EEF3-6B94-0241-FB0857AD2A8D}"/>
              </a:ext>
            </a:extLst>
          </p:cNvPr>
          <p:cNvSpPr>
            <a:spLocks noGrp="1"/>
          </p:cNvSpPr>
          <p:nvPr>
            <p:ph type="subTitle" idx="1"/>
          </p:nvPr>
        </p:nvSpPr>
        <p:spPr>
          <a:xfrm>
            <a:off x="1524000" y="927847"/>
            <a:ext cx="9314329" cy="4894730"/>
          </a:xfrm>
        </p:spPr>
        <p:txBody>
          <a:bodyPr>
            <a:normAutofit/>
          </a:bodyPr>
          <a:lstStyle/>
          <a:p>
            <a:pPr lvl="0" algn="just">
              <a:lnSpc>
                <a:spcPct val="107000"/>
              </a:lnSpc>
              <a:spcAft>
                <a:spcPts val="800"/>
              </a:spcAft>
              <a:tabLst>
                <a:tab pos="457200" algn="l"/>
              </a:tabLst>
            </a:pPr>
            <a:r>
              <a:rPr lang="en-US" sz="2200" b="1" dirty="0">
                <a:effectLst/>
                <a:latin typeface="Times New Roman" panose="02020603050405020304" pitchFamily="18" charset="0"/>
                <a:ea typeface="Times New Roman" panose="02020603050405020304" pitchFamily="18" charset="0"/>
                <a:cs typeface="Times New Roman" panose="02020603050405020304" pitchFamily="18" charset="0"/>
              </a:rPr>
              <a:t>Effect of COVID-19 Cases and Deaths from 2020 to 2024</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Both cases and deaths followed a pattern with multiple waves. However, the mortality rate decreased over time due to improved treatments and vaccination efforts.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dirty="0"/>
          </a:p>
        </p:txBody>
      </p:sp>
      <p:pic>
        <p:nvPicPr>
          <p:cNvPr id="7" name="Picture 6">
            <a:extLst>
              <a:ext uri="{FF2B5EF4-FFF2-40B4-BE49-F238E27FC236}">
                <a16:creationId xmlns:a16="http://schemas.microsoft.com/office/drawing/2014/main" id="{2DF364A4-6309-7388-E9A3-F2107BFC69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292" y="2392282"/>
            <a:ext cx="7619416" cy="3430295"/>
          </a:xfrm>
          <a:prstGeom prst="rect">
            <a:avLst/>
          </a:prstGeom>
        </p:spPr>
      </p:pic>
    </p:spTree>
    <p:extLst>
      <p:ext uri="{BB962C8B-B14F-4D97-AF65-F5344CB8AC3E}">
        <p14:creationId xmlns:p14="http://schemas.microsoft.com/office/powerpoint/2010/main" val="13596467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6F50C44-58CA-2717-7370-A8E773344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49C9903-1E8F-CE5E-C171-B7B01EA9F16E}"/>
              </a:ext>
            </a:extLst>
          </p:cNvPr>
          <p:cNvSpPr>
            <a:spLocks noGrp="1"/>
          </p:cNvSpPr>
          <p:nvPr>
            <p:ph type="ctrTitle"/>
          </p:nvPr>
        </p:nvSpPr>
        <p:spPr>
          <a:xfrm>
            <a:off x="905435" y="-1"/>
            <a:ext cx="5455024" cy="2232213"/>
          </a:xfrm>
        </p:spPr>
        <p:txBody>
          <a:bodyPr>
            <a:normAutofit fontScale="90000"/>
          </a:bodyPr>
          <a:lstStyle/>
          <a:p>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5300" b="1" dirty="0">
                <a:effectLst/>
                <a:latin typeface="Times New Roman" panose="02020603050405020304" pitchFamily="18" charset="0"/>
                <a:ea typeface="Times New Roman" panose="02020603050405020304" pitchFamily="18" charset="0"/>
                <a:cs typeface="Times New Roman" panose="02020603050405020304" pitchFamily="18" charset="0"/>
              </a:rPr>
              <a:t>Findings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D4E40C4C-EEF3-6B94-0241-FB0857AD2A8D}"/>
              </a:ext>
            </a:extLst>
          </p:cNvPr>
          <p:cNvSpPr>
            <a:spLocks noGrp="1"/>
          </p:cNvSpPr>
          <p:nvPr>
            <p:ph type="subTitle" idx="1"/>
          </p:nvPr>
        </p:nvSpPr>
        <p:spPr>
          <a:xfrm>
            <a:off x="1524000" y="927847"/>
            <a:ext cx="9314329" cy="4894730"/>
          </a:xfrm>
        </p:spPr>
        <p:txBody>
          <a:bodyPr>
            <a:normAutofit/>
          </a:bodyPr>
          <a:lstStyle/>
          <a:p>
            <a:pPr lvl="0" algn="just">
              <a:lnSpc>
                <a:spcPct val="107000"/>
              </a:lnSpc>
              <a:spcAft>
                <a:spcPts val="800"/>
              </a:spcAft>
              <a:tabLst>
                <a:tab pos="457200" algn="l"/>
              </a:tabLst>
            </a:pPr>
            <a:r>
              <a:rPr lang="en-US" sz="2200" b="1" dirty="0">
                <a:effectLst/>
                <a:latin typeface="Times New Roman" panose="02020603050405020304" pitchFamily="18" charset="0"/>
                <a:ea typeface="Times New Roman" panose="02020603050405020304" pitchFamily="18" charset="0"/>
                <a:cs typeface="Times New Roman" panose="02020603050405020304" pitchFamily="18" charset="0"/>
              </a:rPr>
              <a:t>COVID-19 Cases to Death Ratio from 2020 to 2024</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ratio varied across different years, with an overall decreasing trend indicating better management and treatment of the disease.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dirty="0"/>
          </a:p>
        </p:txBody>
      </p:sp>
      <p:pic>
        <p:nvPicPr>
          <p:cNvPr id="5" name="Picture 4">
            <a:extLst>
              <a:ext uri="{FF2B5EF4-FFF2-40B4-BE49-F238E27FC236}">
                <a16:creationId xmlns:a16="http://schemas.microsoft.com/office/drawing/2014/main" id="{01A94A6E-5F74-7C71-2B3A-509C4E03CC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0170" y="2232212"/>
            <a:ext cx="4531659" cy="3800747"/>
          </a:xfrm>
          <a:prstGeom prst="rect">
            <a:avLst/>
          </a:prstGeom>
        </p:spPr>
      </p:pic>
    </p:spTree>
    <p:extLst>
      <p:ext uri="{BB962C8B-B14F-4D97-AF65-F5344CB8AC3E}">
        <p14:creationId xmlns:p14="http://schemas.microsoft.com/office/powerpoint/2010/main" val="932923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6F50C44-58CA-2717-7370-A8E773344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49C9903-1E8F-CE5E-C171-B7B01EA9F16E}"/>
              </a:ext>
            </a:extLst>
          </p:cNvPr>
          <p:cNvSpPr>
            <a:spLocks noGrp="1"/>
          </p:cNvSpPr>
          <p:nvPr>
            <p:ph type="ctrTitle"/>
          </p:nvPr>
        </p:nvSpPr>
        <p:spPr>
          <a:xfrm>
            <a:off x="905435" y="-1"/>
            <a:ext cx="5455024" cy="2232213"/>
          </a:xfrm>
        </p:spPr>
        <p:txBody>
          <a:bodyPr>
            <a:normAutofit fontScale="90000"/>
          </a:bodyPr>
          <a:lstStyle/>
          <a:p>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5300" b="1" dirty="0">
                <a:effectLst/>
                <a:latin typeface="Times New Roman" panose="02020603050405020304" pitchFamily="18" charset="0"/>
                <a:ea typeface="Times New Roman" panose="02020603050405020304" pitchFamily="18" charset="0"/>
                <a:cs typeface="Times New Roman" panose="02020603050405020304" pitchFamily="18" charset="0"/>
              </a:rPr>
              <a:t>Findings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D4E40C4C-EEF3-6B94-0241-FB0857AD2A8D}"/>
              </a:ext>
            </a:extLst>
          </p:cNvPr>
          <p:cNvSpPr>
            <a:spLocks noGrp="1"/>
          </p:cNvSpPr>
          <p:nvPr>
            <p:ph type="subTitle" idx="1"/>
          </p:nvPr>
        </p:nvSpPr>
        <p:spPr>
          <a:xfrm>
            <a:off x="1524000" y="927847"/>
            <a:ext cx="9314329" cy="4894730"/>
          </a:xfrm>
        </p:spPr>
        <p:txBody>
          <a:bodyPr>
            <a:normAutofit/>
          </a:bodyPr>
          <a:lstStyle/>
          <a:p>
            <a:pPr lvl="0" algn="just">
              <a:lnSpc>
                <a:spcPct val="107000"/>
              </a:lnSpc>
              <a:spcAft>
                <a:spcPts val="800"/>
              </a:spcAft>
              <a:tabLst>
                <a:tab pos="457200" algn="l"/>
              </a:tabLst>
            </a:pPr>
            <a:r>
              <a:rPr lang="en-US" sz="2200" b="1" dirty="0">
                <a:effectLst/>
                <a:latin typeface="Times New Roman" panose="02020603050405020304" pitchFamily="18" charset="0"/>
                <a:ea typeface="Times New Roman" panose="02020603050405020304" pitchFamily="18" charset="0"/>
                <a:cs typeface="Times New Roman" panose="02020603050405020304" pitchFamily="18" charset="0"/>
              </a:rPr>
              <a:t>Vaccination Rates for Countries in Africa</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Vaccination rates varied significantly across African countries, with some countries achieving higher coverage due to international aid and robust vaccination campaigns.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dirty="0"/>
          </a:p>
        </p:txBody>
      </p:sp>
      <p:pic>
        <p:nvPicPr>
          <p:cNvPr id="7" name="Picture 6">
            <a:extLst>
              <a:ext uri="{FF2B5EF4-FFF2-40B4-BE49-F238E27FC236}">
                <a16:creationId xmlns:a16="http://schemas.microsoft.com/office/drawing/2014/main" id="{D6B47697-CC70-50A3-BAFA-443111EF63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1481" y="2151530"/>
            <a:ext cx="7019365" cy="3846219"/>
          </a:xfrm>
          <a:prstGeom prst="rect">
            <a:avLst/>
          </a:prstGeom>
        </p:spPr>
      </p:pic>
    </p:spTree>
    <p:extLst>
      <p:ext uri="{BB962C8B-B14F-4D97-AF65-F5344CB8AC3E}">
        <p14:creationId xmlns:p14="http://schemas.microsoft.com/office/powerpoint/2010/main" val="1366171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6F50C44-58CA-2717-7370-A8E773344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49C9903-1E8F-CE5E-C171-B7B01EA9F16E}"/>
              </a:ext>
            </a:extLst>
          </p:cNvPr>
          <p:cNvSpPr>
            <a:spLocks noGrp="1"/>
          </p:cNvSpPr>
          <p:nvPr>
            <p:ph type="ctrTitle"/>
          </p:nvPr>
        </p:nvSpPr>
        <p:spPr>
          <a:xfrm>
            <a:off x="905435" y="-1"/>
            <a:ext cx="5455024" cy="2232213"/>
          </a:xfrm>
        </p:spPr>
        <p:txBody>
          <a:bodyPr>
            <a:normAutofit fontScale="90000"/>
          </a:bodyPr>
          <a:lstStyle/>
          <a:p>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5300" b="1" dirty="0">
                <a:effectLst/>
                <a:latin typeface="Times New Roman" panose="02020603050405020304" pitchFamily="18" charset="0"/>
                <a:ea typeface="Times New Roman" panose="02020603050405020304" pitchFamily="18" charset="0"/>
                <a:cs typeface="Times New Roman" panose="02020603050405020304" pitchFamily="18" charset="0"/>
              </a:rPr>
              <a:t>Findings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D4E40C4C-EEF3-6B94-0241-FB0857AD2A8D}"/>
              </a:ext>
            </a:extLst>
          </p:cNvPr>
          <p:cNvSpPr>
            <a:spLocks noGrp="1"/>
          </p:cNvSpPr>
          <p:nvPr>
            <p:ph type="subTitle" idx="1"/>
          </p:nvPr>
        </p:nvSpPr>
        <p:spPr>
          <a:xfrm>
            <a:off x="1524000" y="927847"/>
            <a:ext cx="9314329" cy="4894730"/>
          </a:xfrm>
        </p:spPr>
        <p:txBody>
          <a:bodyPr>
            <a:normAutofit/>
          </a:bodyPr>
          <a:lstStyle/>
          <a:p>
            <a:pPr lvl="0" algn="just">
              <a:lnSpc>
                <a:spcPct val="107000"/>
              </a:lnSpc>
              <a:spcAft>
                <a:spcPts val="800"/>
              </a:spcAft>
              <a:tabLst>
                <a:tab pos="457200" algn="l"/>
              </a:tabLst>
            </a:pPr>
            <a:r>
              <a:rPr lang="en-US" sz="2200" b="1" dirty="0">
                <a:effectLst/>
                <a:latin typeface="Times New Roman" panose="02020603050405020304" pitchFamily="18" charset="0"/>
                <a:ea typeface="Times New Roman" panose="02020603050405020304" pitchFamily="18" charset="0"/>
                <a:cs typeface="Times New Roman" panose="02020603050405020304" pitchFamily="18" charset="0"/>
              </a:rPr>
              <a:t>COVID-19 Case Trends in Relation to Extreme Poverty Levels</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Countries with high levels of extreme poverty generally had lower reported cases, possibly due to limited testing and reporting infrastructure.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dirty="0"/>
          </a:p>
        </p:txBody>
      </p:sp>
      <p:pic>
        <p:nvPicPr>
          <p:cNvPr id="5" name="Picture 4">
            <a:extLst>
              <a:ext uri="{FF2B5EF4-FFF2-40B4-BE49-F238E27FC236}">
                <a16:creationId xmlns:a16="http://schemas.microsoft.com/office/drawing/2014/main" id="{F5476407-9B40-AD65-3173-1B4D41172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3164" y="2137576"/>
            <a:ext cx="6199095" cy="3885592"/>
          </a:xfrm>
          <a:prstGeom prst="rect">
            <a:avLst/>
          </a:prstGeom>
        </p:spPr>
      </p:pic>
    </p:spTree>
    <p:extLst>
      <p:ext uri="{BB962C8B-B14F-4D97-AF65-F5344CB8AC3E}">
        <p14:creationId xmlns:p14="http://schemas.microsoft.com/office/powerpoint/2010/main" val="18659996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6F50C44-58CA-2717-7370-A8E773344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49C9903-1E8F-CE5E-C171-B7B01EA9F16E}"/>
              </a:ext>
            </a:extLst>
          </p:cNvPr>
          <p:cNvSpPr>
            <a:spLocks noGrp="1"/>
          </p:cNvSpPr>
          <p:nvPr>
            <p:ph type="ctrTitle"/>
          </p:nvPr>
        </p:nvSpPr>
        <p:spPr>
          <a:xfrm>
            <a:off x="905435" y="-1"/>
            <a:ext cx="5455024" cy="2232213"/>
          </a:xfrm>
        </p:spPr>
        <p:txBody>
          <a:bodyPr>
            <a:normAutofit fontScale="90000"/>
          </a:bodyPr>
          <a:lstStyle/>
          <a:p>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5300" b="1" dirty="0">
                <a:effectLst/>
                <a:latin typeface="Times New Roman" panose="02020603050405020304" pitchFamily="18" charset="0"/>
                <a:ea typeface="Times New Roman" panose="02020603050405020304" pitchFamily="18" charset="0"/>
                <a:cs typeface="Times New Roman" panose="02020603050405020304" pitchFamily="18" charset="0"/>
              </a:rPr>
              <a:t>Findings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D4E40C4C-EEF3-6B94-0241-FB0857AD2A8D}"/>
              </a:ext>
            </a:extLst>
          </p:cNvPr>
          <p:cNvSpPr>
            <a:spLocks noGrp="1"/>
          </p:cNvSpPr>
          <p:nvPr>
            <p:ph type="subTitle" idx="1"/>
          </p:nvPr>
        </p:nvSpPr>
        <p:spPr>
          <a:xfrm>
            <a:off x="1524000" y="927847"/>
            <a:ext cx="9314329" cy="4894730"/>
          </a:xfrm>
        </p:spPr>
        <p:txBody>
          <a:bodyPr>
            <a:normAutofit/>
          </a:bodyPr>
          <a:lstStyle/>
          <a:p>
            <a:pPr lvl="0" algn="just">
              <a:lnSpc>
                <a:spcPct val="107000"/>
              </a:lnSpc>
              <a:spcAft>
                <a:spcPts val="800"/>
              </a:spcAft>
              <a:tabLst>
                <a:tab pos="457200" algn="l"/>
              </a:tabLst>
            </a:pPr>
            <a:r>
              <a:rPr lang="en-US" sz="2200" b="1" dirty="0">
                <a:effectLst/>
                <a:latin typeface="Times New Roman" panose="02020603050405020304" pitchFamily="18" charset="0"/>
                <a:ea typeface="Times New Roman" panose="02020603050405020304" pitchFamily="18" charset="0"/>
                <a:cs typeface="Times New Roman" panose="02020603050405020304" pitchFamily="18" charset="0"/>
              </a:rPr>
              <a:t>Impact of Smoking Prevalence on COVID-19 Cases and Deaths</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analysis shows that higher smoking prevalence, especially among males, resulted in increased COVID-19 severity and mortality rates.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dirty="0"/>
          </a:p>
        </p:txBody>
      </p:sp>
      <p:pic>
        <p:nvPicPr>
          <p:cNvPr id="7" name="Picture 6">
            <a:extLst>
              <a:ext uri="{FF2B5EF4-FFF2-40B4-BE49-F238E27FC236}">
                <a16:creationId xmlns:a16="http://schemas.microsoft.com/office/drawing/2014/main" id="{249B1FE7-4F1C-1357-9183-740C318382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7999" y="2232212"/>
            <a:ext cx="6266330" cy="3697941"/>
          </a:xfrm>
          <a:prstGeom prst="rect">
            <a:avLst/>
          </a:prstGeom>
        </p:spPr>
      </p:pic>
    </p:spTree>
    <p:extLst>
      <p:ext uri="{BB962C8B-B14F-4D97-AF65-F5344CB8AC3E}">
        <p14:creationId xmlns:p14="http://schemas.microsoft.com/office/powerpoint/2010/main" val="9090743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6F50C44-58CA-2717-7370-A8E773344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49C9903-1E8F-CE5E-C171-B7B01EA9F16E}"/>
              </a:ext>
            </a:extLst>
          </p:cNvPr>
          <p:cNvSpPr>
            <a:spLocks noGrp="1"/>
          </p:cNvSpPr>
          <p:nvPr>
            <p:ph type="ctrTitle"/>
          </p:nvPr>
        </p:nvSpPr>
        <p:spPr>
          <a:xfrm>
            <a:off x="905435" y="-1"/>
            <a:ext cx="5455024" cy="2232213"/>
          </a:xfrm>
        </p:spPr>
        <p:txBody>
          <a:bodyPr>
            <a:normAutofit fontScale="90000"/>
          </a:bodyPr>
          <a:lstStyle/>
          <a:p>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5300" b="1" dirty="0">
                <a:effectLst/>
                <a:latin typeface="Times New Roman" panose="02020603050405020304" pitchFamily="18" charset="0"/>
                <a:ea typeface="Times New Roman" panose="02020603050405020304" pitchFamily="18" charset="0"/>
                <a:cs typeface="Times New Roman" panose="02020603050405020304" pitchFamily="18" charset="0"/>
              </a:rPr>
              <a:t>Findings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D4E40C4C-EEF3-6B94-0241-FB0857AD2A8D}"/>
              </a:ext>
            </a:extLst>
          </p:cNvPr>
          <p:cNvSpPr>
            <a:spLocks noGrp="1"/>
          </p:cNvSpPr>
          <p:nvPr>
            <p:ph type="subTitle" idx="1"/>
          </p:nvPr>
        </p:nvSpPr>
        <p:spPr>
          <a:xfrm>
            <a:off x="1524000" y="927847"/>
            <a:ext cx="9314329" cy="4894730"/>
          </a:xfrm>
        </p:spPr>
        <p:txBody>
          <a:bodyPr>
            <a:normAutofit/>
          </a:bodyPr>
          <a:lstStyle/>
          <a:p>
            <a:pPr lvl="0" algn="just">
              <a:lnSpc>
                <a:spcPct val="107000"/>
              </a:lnSpc>
              <a:spcAft>
                <a:spcPts val="800"/>
              </a:spcAft>
              <a:tabLst>
                <a:tab pos="457200" algn="l"/>
              </a:tabLst>
            </a:pPr>
            <a:r>
              <a:rPr lang="en-US" sz="2200" b="1" dirty="0">
                <a:effectLst/>
                <a:latin typeface="Times New Roman" panose="02020603050405020304" pitchFamily="18" charset="0"/>
                <a:ea typeface="Times New Roman" panose="02020603050405020304" pitchFamily="18" charset="0"/>
                <a:cs typeface="Times New Roman" panose="02020603050405020304" pitchFamily="18" charset="0"/>
              </a:rPr>
              <a:t>Total Cardiovascular Death Rate Each Year</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Cardiovascular death rates remained relatively constant, with some fluctuations that could be attributed to the indirect effects of the pandemic on healthcare systems.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dirty="0"/>
          </a:p>
        </p:txBody>
      </p:sp>
      <p:pic>
        <p:nvPicPr>
          <p:cNvPr id="5" name="Picture 4">
            <a:extLst>
              <a:ext uri="{FF2B5EF4-FFF2-40B4-BE49-F238E27FC236}">
                <a16:creationId xmlns:a16="http://schemas.microsoft.com/office/drawing/2014/main" id="{F2D0064A-9A64-60B2-C68A-4C2D8EC897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1153" y="2347793"/>
            <a:ext cx="7395882" cy="3607256"/>
          </a:xfrm>
          <a:prstGeom prst="rect">
            <a:avLst/>
          </a:prstGeom>
        </p:spPr>
      </p:pic>
    </p:spTree>
    <p:extLst>
      <p:ext uri="{BB962C8B-B14F-4D97-AF65-F5344CB8AC3E}">
        <p14:creationId xmlns:p14="http://schemas.microsoft.com/office/powerpoint/2010/main" val="30937952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6F50C44-58CA-2717-7370-A8E773344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49C9903-1E8F-CE5E-C171-B7B01EA9F16E}"/>
              </a:ext>
            </a:extLst>
          </p:cNvPr>
          <p:cNvSpPr>
            <a:spLocks noGrp="1"/>
          </p:cNvSpPr>
          <p:nvPr>
            <p:ph type="ctrTitle"/>
          </p:nvPr>
        </p:nvSpPr>
        <p:spPr>
          <a:xfrm>
            <a:off x="905435" y="-1"/>
            <a:ext cx="5455024" cy="2232213"/>
          </a:xfrm>
        </p:spPr>
        <p:txBody>
          <a:bodyPr>
            <a:normAutofit fontScale="90000"/>
          </a:bodyPr>
          <a:lstStyle/>
          <a:p>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5300" b="1" dirty="0">
                <a:effectLst/>
                <a:latin typeface="Times New Roman" panose="02020603050405020304" pitchFamily="18" charset="0"/>
                <a:ea typeface="Times New Roman" panose="02020603050405020304" pitchFamily="18" charset="0"/>
                <a:cs typeface="Times New Roman" panose="02020603050405020304" pitchFamily="18" charset="0"/>
              </a:rPr>
              <a:t>Findings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D4E40C4C-EEF3-6B94-0241-FB0857AD2A8D}"/>
              </a:ext>
            </a:extLst>
          </p:cNvPr>
          <p:cNvSpPr>
            <a:spLocks noGrp="1"/>
          </p:cNvSpPr>
          <p:nvPr>
            <p:ph type="subTitle" idx="1"/>
          </p:nvPr>
        </p:nvSpPr>
        <p:spPr>
          <a:xfrm>
            <a:off x="1524000" y="927847"/>
            <a:ext cx="9314329" cy="4894730"/>
          </a:xfrm>
        </p:spPr>
        <p:txBody>
          <a:bodyPr>
            <a:normAutofit/>
          </a:bodyPr>
          <a:lstStyle/>
          <a:p>
            <a:pPr lvl="0" algn="just">
              <a:lnSpc>
                <a:spcPct val="107000"/>
              </a:lnSpc>
              <a:spcAft>
                <a:spcPts val="800"/>
              </a:spcAft>
              <a:tabLst>
                <a:tab pos="457200" algn="l"/>
              </a:tabLst>
            </a:pPr>
            <a:r>
              <a:rPr lang="en-US" sz="2200" b="1" dirty="0">
                <a:effectLst/>
                <a:latin typeface="Times New Roman" panose="02020603050405020304" pitchFamily="18" charset="0"/>
                <a:ea typeface="Times New Roman" panose="02020603050405020304" pitchFamily="18" charset="0"/>
                <a:cs typeface="Times New Roman" panose="02020603050405020304" pitchFamily="18" charset="0"/>
              </a:rPr>
              <a:t>Effect of Testing on New COVID-19 Cases Detection</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analysis of the effect of testing on Covid-19 cases detection reveals that increased testing was directly proportional to the detection of new covid-19 cases, highlighting the importance of testing in managing the pandemic.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dirty="0"/>
          </a:p>
        </p:txBody>
      </p:sp>
      <p:pic>
        <p:nvPicPr>
          <p:cNvPr id="7" name="Picture 6">
            <a:extLst>
              <a:ext uri="{FF2B5EF4-FFF2-40B4-BE49-F238E27FC236}">
                <a16:creationId xmlns:a16="http://schemas.microsoft.com/office/drawing/2014/main" id="{C8EF842D-D35F-8A51-2786-9866F7807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999" y="2568388"/>
            <a:ext cx="9314329" cy="3052483"/>
          </a:xfrm>
          <a:prstGeom prst="rect">
            <a:avLst/>
          </a:prstGeom>
        </p:spPr>
      </p:pic>
    </p:spTree>
    <p:extLst>
      <p:ext uri="{BB962C8B-B14F-4D97-AF65-F5344CB8AC3E}">
        <p14:creationId xmlns:p14="http://schemas.microsoft.com/office/powerpoint/2010/main" val="18468118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6F50C44-58CA-2717-7370-A8E773344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49C9903-1E8F-CE5E-C171-B7B01EA9F16E}"/>
              </a:ext>
            </a:extLst>
          </p:cNvPr>
          <p:cNvSpPr>
            <a:spLocks noGrp="1"/>
          </p:cNvSpPr>
          <p:nvPr>
            <p:ph type="ctrTitle"/>
          </p:nvPr>
        </p:nvSpPr>
        <p:spPr>
          <a:xfrm>
            <a:off x="905435" y="-1"/>
            <a:ext cx="5455024" cy="2232213"/>
          </a:xfrm>
        </p:spPr>
        <p:txBody>
          <a:bodyPr>
            <a:normAutofit fontScale="90000"/>
          </a:bodyPr>
          <a:lstStyle/>
          <a:p>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5300" b="1" dirty="0">
                <a:effectLst/>
                <a:latin typeface="Times New Roman" panose="02020603050405020304" pitchFamily="18" charset="0"/>
                <a:ea typeface="Times New Roman" panose="02020603050405020304" pitchFamily="18" charset="0"/>
                <a:cs typeface="Times New Roman" panose="02020603050405020304" pitchFamily="18" charset="0"/>
              </a:rPr>
              <a:t>Findings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D4E40C4C-EEF3-6B94-0241-FB0857AD2A8D}"/>
              </a:ext>
            </a:extLst>
          </p:cNvPr>
          <p:cNvSpPr>
            <a:spLocks noGrp="1"/>
          </p:cNvSpPr>
          <p:nvPr>
            <p:ph type="subTitle" idx="1"/>
          </p:nvPr>
        </p:nvSpPr>
        <p:spPr>
          <a:xfrm>
            <a:off x="1524000" y="927847"/>
            <a:ext cx="9314329" cy="4894730"/>
          </a:xfrm>
        </p:spPr>
        <p:txBody>
          <a:bodyPr>
            <a:normAutofit/>
          </a:bodyPr>
          <a:lstStyle/>
          <a:p>
            <a:pPr lvl="0" algn="just">
              <a:lnSpc>
                <a:spcPct val="107000"/>
              </a:lnSpc>
              <a:spcAft>
                <a:spcPts val="800"/>
              </a:spcAft>
              <a:tabLst>
                <a:tab pos="457200" algn="l"/>
              </a:tabLst>
            </a:pPr>
            <a:r>
              <a:rPr lang="en-US" sz="2200" b="1" dirty="0">
                <a:effectLst/>
                <a:latin typeface="Times New Roman" panose="02020603050405020304" pitchFamily="18" charset="0"/>
                <a:ea typeface="Times New Roman" panose="02020603050405020304" pitchFamily="18" charset="0"/>
                <a:cs typeface="Times New Roman" panose="02020603050405020304" pitchFamily="18" charset="0"/>
              </a:rPr>
              <a:t>Percentage of Each Continent's Population Tested Each Year</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percentage of the population of each continent tested varied widely, with higher rates emerging from continents with more developed countries that have better healthcare infrastructure.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2200" dirty="0"/>
          </a:p>
        </p:txBody>
      </p:sp>
      <p:pic>
        <p:nvPicPr>
          <p:cNvPr id="9" name="Picture 8">
            <a:extLst>
              <a:ext uri="{FF2B5EF4-FFF2-40B4-BE49-F238E27FC236}">
                <a16:creationId xmlns:a16="http://schemas.microsoft.com/office/drawing/2014/main" id="{881EE11B-2FB0-F396-4577-DE48A52160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999" y="2447365"/>
            <a:ext cx="9314329" cy="2971799"/>
          </a:xfrm>
          <a:prstGeom prst="rect">
            <a:avLst/>
          </a:prstGeom>
        </p:spPr>
      </p:pic>
    </p:spTree>
    <p:extLst>
      <p:ext uri="{BB962C8B-B14F-4D97-AF65-F5344CB8AC3E}">
        <p14:creationId xmlns:p14="http://schemas.microsoft.com/office/powerpoint/2010/main" val="9321730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6F50C44-58CA-2717-7370-A8E773344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49C9903-1E8F-CE5E-C171-B7B01EA9F16E}"/>
              </a:ext>
            </a:extLst>
          </p:cNvPr>
          <p:cNvSpPr>
            <a:spLocks noGrp="1"/>
          </p:cNvSpPr>
          <p:nvPr>
            <p:ph type="ctrTitle"/>
          </p:nvPr>
        </p:nvSpPr>
        <p:spPr>
          <a:xfrm>
            <a:off x="475129" y="0"/>
            <a:ext cx="4890247" cy="1828800"/>
          </a:xfrm>
        </p:spPr>
        <p:txBody>
          <a:bodyPr/>
          <a:lstStyle/>
          <a:p>
            <a: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t>Introduction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D4E40C4C-EEF3-6B94-0241-FB0857AD2A8D}"/>
              </a:ext>
            </a:extLst>
          </p:cNvPr>
          <p:cNvSpPr>
            <a:spLocks noGrp="1"/>
          </p:cNvSpPr>
          <p:nvPr>
            <p:ph type="subTitle" idx="1"/>
          </p:nvPr>
        </p:nvSpPr>
        <p:spPr>
          <a:xfrm>
            <a:off x="1524000" y="927847"/>
            <a:ext cx="9144000" cy="4693024"/>
          </a:xfrm>
        </p:spPr>
        <p:txBody>
          <a:bodyPr>
            <a:normAutofit/>
          </a:bodyPr>
          <a:lstStyle/>
          <a:p>
            <a:pPr algn="just"/>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The COVID-19 pandemic, which began in late 2019, has had far-reaching impacts on public health, economies, and societies worldwide. This report aims to analyze COVID-19 data from 2020 to 2024, focusing on various aspects such as trends in new cases, death rates, vaccination rates, and the influence of socioeconomic factors and health behaviors on COVID-19 outcomes.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904914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6F50C44-58CA-2717-7370-A8E773344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49C9903-1E8F-CE5E-C171-B7B01EA9F16E}"/>
              </a:ext>
            </a:extLst>
          </p:cNvPr>
          <p:cNvSpPr>
            <a:spLocks noGrp="1"/>
          </p:cNvSpPr>
          <p:nvPr>
            <p:ph type="ctrTitle"/>
          </p:nvPr>
        </p:nvSpPr>
        <p:spPr>
          <a:xfrm>
            <a:off x="905435" y="-1"/>
            <a:ext cx="5455024" cy="2232213"/>
          </a:xfrm>
        </p:spPr>
        <p:txBody>
          <a:bodyPr>
            <a:normAutofit fontScale="90000"/>
          </a:bodyPr>
          <a:lstStyle/>
          <a:p>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5300" b="1" dirty="0">
                <a:effectLst/>
                <a:latin typeface="Times New Roman" panose="02020603050405020304" pitchFamily="18" charset="0"/>
                <a:ea typeface="Times New Roman" panose="02020603050405020304" pitchFamily="18" charset="0"/>
                <a:cs typeface="Times New Roman" panose="02020603050405020304" pitchFamily="18" charset="0"/>
              </a:rPr>
              <a:t>Findings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D4E40C4C-EEF3-6B94-0241-FB0857AD2A8D}"/>
              </a:ext>
            </a:extLst>
          </p:cNvPr>
          <p:cNvSpPr>
            <a:spLocks noGrp="1"/>
          </p:cNvSpPr>
          <p:nvPr>
            <p:ph type="subTitle" idx="1"/>
          </p:nvPr>
        </p:nvSpPr>
        <p:spPr>
          <a:xfrm>
            <a:off x="1524000" y="927847"/>
            <a:ext cx="9314329" cy="4894730"/>
          </a:xfrm>
        </p:spPr>
        <p:txBody>
          <a:bodyPr>
            <a:normAutofit/>
          </a:bodyPr>
          <a:lstStyle/>
          <a:p>
            <a:pPr lvl="0" algn="just">
              <a:lnSpc>
                <a:spcPct val="107000"/>
              </a:lnSpc>
              <a:spcAft>
                <a:spcPts val="800"/>
              </a:spcAft>
              <a:tabLst>
                <a:tab pos="457200" algn="l"/>
              </a:tabLst>
            </a:pPr>
            <a:r>
              <a:rPr lang="en-US" sz="2200" b="1" dirty="0">
                <a:effectLst/>
                <a:latin typeface="Times New Roman" panose="02020603050405020304" pitchFamily="18" charset="0"/>
                <a:ea typeface="Times New Roman" panose="02020603050405020304" pitchFamily="18" charset="0"/>
                <a:cs typeface="Times New Roman" panose="02020603050405020304" pitchFamily="18" charset="0"/>
              </a:rPr>
              <a:t>Average New Cases Reported per Test Unit</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average number of new cases per test unit decreased over time, indicating improved testing strategies and lower prevalence rates as the pandemic progressed.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2200" dirty="0"/>
          </a:p>
        </p:txBody>
      </p:sp>
      <p:pic>
        <p:nvPicPr>
          <p:cNvPr id="5" name="Picture 4">
            <a:extLst>
              <a:ext uri="{FF2B5EF4-FFF2-40B4-BE49-F238E27FC236}">
                <a16:creationId xmlns:a16="http://schemas.microsoft.com/office/drawing/2014/main" id="{7EE9E22C-BF1A-3BD4-69C7-35E03D711A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339788"/>
            <a:ext cx="9314328" cy="3491274"/>
          </a:xfrm>
          <a:prstGeom prst="rect">
            <a:avLst/>
          </a:prstGeom>
        </p:spPr>
      </p:pic>
    </p:spTree>
    <p:extLst>
      <p:ext uri="{BB962C8B-B14F-4D97-AF65-F5344CB8AC3E}">
        <p14:creationId xmlns:p14="http://schemas.microsoft.com/office/powerpoint/2010/main" val="11949367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6F50C44-58CA-2717-7370-A8E773344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49C9903-1E8F-CE5E-C171-B7B01EA9F16E}"/>
              </a:ext>
            </a:extLst>
          </p:cNvPr>
          <p:cNvSpPr>
            <a:spLocks noGrp="1"/>
          </p:cNvSpPr>
          <p:nvPr>
            <p:ph type="ctrTitle"/>
          </p:nvPr>
        </p:nvSpPr>
        <p:spPr>
          <a:xfrm>
            <a:off x="1214717" y="174811"/>
            <a:ext cx="5455024" cy="2232213"/>
          </a:xfrm>
        </p:spPr>
        <p:txBody>
          <a:bodyPr>
            <a:normAutofit fontScale="90000"/>
          </a:bodyPr>
          <a:lstStyle/>
          <a:p>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5300" b="1" dirty="0">
                <a:effectLst/>
                <a:latin typeface="Times New Roman" panose="02020603050405020304" pitchFamily="18" charset="0"/>
                <a:ea typeface="Times New Roman" panose="02020603050405020304" pitchFamily="18" charset="0"/>
                <a:cs typeface="Times New Roman" panose="02020603050405020304" pitchFamily="18" charset="0"/>
              </a:rPr>
              <a:t>Recommendations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D4E40C4C-EEF3-6B94-0241-FB0857AD2A8D}"/>
              </a:ext>
            </a:extLst>
          </p:cNvPr>
          <p:cNvSpPr>
            <a:spLocks noGrp="1"/>
          </p:cNvSpPr>
          <p:nvPr>
            <p:ph type="subTitle" idx="1"/>
          </p:nvPr>
        </p:nvSpPr>
        <p:spPr>
          <a:xfrm>
            <a:off x="1524000" y="927847"/>
            <a:ext cx="9314329" cy="4894730"/>
          </a:xfrm>
        </p:spPr>
        <p:txBody>
          <a:bodyPr>
            <a:normAutofit/>
          </a:bodyPr>
          <a:lstStyle/>
          <a:p>
            <a:pPr lvl="0" algn="just">
              <a:lnSpc>
                <a:spcPct val="107000"/>
              </a:lnSpc>
              <a:spcAft>
                <a:spcPts val="800"/>
              </a:spcAft>
              <a:buSzPts val="1000"/>
              <a:tabLst>
                <a:tab pos="457200" algn="l"/>
              </a:tabLst>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Enhanced Surveillance</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Improve testing and reporting mechanisms, especially in low-income countries, to better understand the pandemic's spread.</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buSzPts val="1000"/>
              <a:tabLst>
                <a:tab pos="457200" algn="l"/>
              </a:tabLst>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Vaccination Campaigns</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Focus on increasing vaccination rates, particularly in Africa, through international collaboration and funding.</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buSzPts val="1000"/>
              <a:tabLst>
                <a:tab pos="457200" algn="l"/>
              </a:tabLst>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Targeted Interventions</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Implement targeted public health interventions in areas with high smoking prevalence to reduce COVID-19 severity.</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Socioeconomic Support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Provide socioeconomic support to reduce the impact of extreme poverty on health outcomes.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2200" dirty="0"/>
          </a:p>
        </p:txBody>
      </p:sp>
    </p:spTree>
    <p:extLst>
      <p:ext uri="{BB962C8B-B14F-4D97-AF65-F5344CB8AC3E}">
        <p14:creationId xmlns:p14="http://schemas.microsoft.com/office/powerpoint/2010/main" val="2425517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6F50C44-58CA-2717-7370-A8E773344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49C9903-1E8F-CE5E-C171-B7B01EA9F16E}"/>
              </a:ext>
            </a:extLst>
          </p:cNvPr>
          <p:cNvSpPr>
            <a:spLocks noGrp="1"/>
          </p:cNvSpPr>
          <p:nvPr>
            <p:ph type="ctrTitle"/>
          </p:nvPr>
        </p:nvSpPr>
        <p:spPr>
          <a:xfrm>
            <a:off x="1214717" y="174811"/>
            <a:ext cx="5455024" cy="2232213"/>
          </a:xfrm>
        </p:spPr>
        <p:txBody>
          <a:bodyPr>
            <a:normAutofit fontScale="90000"/>
          </a:bodyPr>
          <a:lstStyle/>
          <a:p>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5300" b="1" dirty="0">
                <a:effectLst/>
                <a:latin typeface="Times New Roman" panose="02020603050405020304" pitchFamily="18" charset="0"/>
                <a:ea typeface="Times New Roman" panose="02020603050405020304" pitchFamily="18" charset="0"/>
                <a:cs typeface="Times New Roman" panose="02020603050405020304" pitchFamily="18" charset="0"/>
              </a:rPr>
              <a:t>Recommendations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D4E40C4C-EEF3-6B94-0241-FB0857AD2A8D}"/>
              </a:ext>
            </a:extLst>
          </p:cNvPr>
          <p:cNvSpPr>
            <a:spLocks noGrp="1"/>
          </p:cNvSpPr>
          <p:nvPr>
            <p:ph type="subTitle" idx="1"/>
          </p:nvPr>
        </p:nvSpPr>
        <p:spPr>
          <a:xfrm>
            <a:off x="1524000" y="927847"/>
            <a:ext cx="9314329" cy="4894730"/>
          </a:xfrm>
        </p:spPr>
        <p:txBody>
          <a:bodyPr>
            <a:normAutofit/>
          </a:bodyPr>
          <a:lstStyle/>
          <a:p>
            <a:pPr lvl="0" algn="just">
              <a:lnSpc>
                <a:spcPct val="107000"/>
              </a:lnSpc>
              <a:spcAft>
                <a:spcPts val="800"/>
              </a:spcAft>
              <a:buSzPts val="1000"/>
              <a:tabLst>
                <a:tab pos="457200" algn="l"/>
              </a:tabLst>
            </a:pPr>
            <a:endParaRPr lang="en-US" b="1" dirty="0">
              <a:latin typeface="Times New Roman" panose="02020603050405020304" pitchFamily="18" charset="0"/>
              <a:ea typeface="Times New Roman" panose="02020603050405020304" pitchFamily="18" charset="0"/>
              <a:cs typeface="Times New Roman" panose="02020603050405020304" pitchFamily="18" charset="0"/>
            </a:endParaRPr>
          </a:p>
          <a:p>
            <a:pPr lvl="0" algn="just">
              <a:lnSpc>
                <a:spcPct val="107000"/>
              </a:lnSpc>
              <a:spcAft>
                <a:spcPts val="800"/>
              </a:spcAft>
              <a:buSzPts val="1000"/>
              <a:tabLst>
                <a:tab pos="457200" algn="l"/>
              </a:tabLst>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Strengthen Healthcare Systems</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Enhance healthcare infrastructure especially in low-income countries and locations with high extreme poverty level to manage both COVID-19 and other critical health conditions effectively through international collaboration and aid.</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24753489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6F50C44-58CA-2717-7370-A8E773344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49C9903-1E8F-CE5E-C171-B7B01EA9F16E}"/>
              </a:ext>
            </a:extLst>
          </p:cNvPr>
          <p:cNvSpPr>
            <a:spLocks noGrp="1"/>
          </p:cNvSpPr>
          <p:nvPr>
            <p:ph type="ctrTitle"/>
          </p:nvPr>
        </p:nvSpPr>
        <p:spPr>
          <a:xfrm>
            <a:off x="1080247" y="-188259"/>
            <a:ext cx="5455024" cy="2918012"/>
          </a:xfrm>
        </p:spPr>
        <p:txBody>
          <a:bodyPr>
            <a:normAutofit fontScale="90000"/>
          </a:bodyPr>
          <a:lstStyle/>
          <a:p>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5300" b="1" dirty="0">
                <a:effectLst/>
                <a:latin typeface="Times New Roman" panose="02020603050405020304" pitchFamily="18" charset="0"/>
                <a:ea typeface="Times New Roman" panose="02020603050405020304" pitchFamily="18" charset="0"/>
                <a:cs typeface="Times New Roman" panose="02020603050405020304" pitchFamily="18" charset="0"/>
              </a:rPr>
              <a:t>Conclusion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D4E40C4C-EEF3-6B94-0241-FB0857AD2A8D}"/>
              </a:ext>
            </a:extLst>
          </p:cNvPr>
          <p:cNvSpPr>
            <a:spLocks noGrp="1"/>
          </p:cNvSpPr>
          <p:nvPr>
            <p:ph type="subTitle" idx="1"/>
          </p:nvPr>
        </p:nvSpPr>
        <p:spPr>
          <a:xfrm>
            <a:off x="1524000" y="927847"/>
            <a:ext cx="9314329" cy="4894730"/>
          </a:xfrm>
        </p:spPr>
        <p:txBody>
          <a:bodyPr>
            <a:normAutofit/>
          </a:bodyPr>
          <a:lstStyle/>
          <a:p>
            <a:pPr lvl="0" algn="just">
              <a:lnSpc>
                <a:spcPct val="107000"/>
              </a:lnSpc>
              <a:spcAft>
                <a:spcPts val="800"/>
              </a:spcAft>
              <a:buSzPts val="1000"/>
              <a:tabLst>
                <a:tab pos="457200" algn="l"/>
              </a:tabLst>
            </a:pPr>
            <a:endParaRPr lang="en-US" b="1"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This analysis provides a comprehensive overview of COVID-19 trends and their determinants from 2020 to 2024. The findings emphasize the importance of robust healthcare systems, equitable access to vaccines, and targeted public health strategies to manage and mitigate the effects of the pandemic. Continued efforts are necessary to address disparities and ensure a resilient global health response to future pandemics.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37170935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6F50C44-58CA-2717-7370-A8E773344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Subtitle 4">
            <a:extLst>
              <a:ext uri="{FF2B5EF4-FFF2-40B4-BE49-F238E27FC236}">
                <a16:creationId xmlns:a16="http://schemas.microsoft.com/office/drawing/2014/main" id="{A309937B-EFA4-6F7A-06FF-BCD0B77582E5}"/>
              </a:ext>
            </a:extLst>
          </p:cNvPr>
          <p:cNvSpPr>
            <a:spLocks noGrp="1"/>
          </p:cNvSpPr>
          <p:nvPr>
            <p:ph type="subTitle" idx="1"/>
          </p:nvPr>
        </p:nvSpPr>
        <p:spPr>
          <a:xfrm>
            <a:off x="1524000" y="2514600"/>
            <a:ext cx="9144000" cy="2339788"/>
          </a:xfrm>
        </p:spPr>
        <p:txBody>
          <a:bodyPr>
            <a:normAutofit/>
          </a:bodyPr>
          <a:lstStyle/>
          <a:p>
            <a:r>
              <a:rPr lang="en-US" sz="8800" b="1" dirty="0">
                <a:latin typeface="Times New Roman" panose="02020603050405020304" pitchFamily="18" charset="0"/>
                <a:cs typeface="Times New Roman" panose="02020603050405020304" pitchFamily="18" charset="0"/>
              </a:rPr>
              <a:t>THE END</a:t>
            </a:r>
          </a:p>
        </p:txBody>
      </p:sp>
    </p:spTree>
    <p:extLst>
      <p:ext uri="{BB962C8B-B14F-4D97-AF65-F5344CB8AC3E}">
        <p14:creationId xmlns:p14="http://schemas.microsoft.com/office/powerpoint/2010/main" val="26851508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6F50C44-58CA-2717-7370-A8E773344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49C9903-1E8F-CE5E-C171-B7B01EA9F16E}"/>
              </a:ext>
            </a:extLst>
          </p:cNvPr>
          <p:cNvSpPr>
            <a:spLocks noGrp="1"/>
          </p:cNvSpPr>
          <p:nvPr>
            <p:ph type="ctrTitle"/>
          </p:nvPr>
        </p:nvSpPr>
        <p:spPr>
          <a:xfrm>
            <a:off x="905435" y="0"/>
            <a:ext cx="5455024" cy="1828800"/>
          </a:xfrm>
        </p:spPr>
        <p:txBody>
          <a:bodyPr>
            <a:normAutofit fontScale="90000"/>
          </a:bodyPr>
          <a:lstStyle/>
          <a:p>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5300" b="1" dirty="0">
                <a:effectLst/>
                <a:latin typeface="Times New Roman" panose="02020603050405020304" pitchFamily="18" charset="0"/>
                <a:ea typeface="Times New Roman" panose="02020603050405020304" pitchFamily="18" charset="0"/>
                <a:cs typeface="Times New Roman" panose="02020603050405020304" pitchFamily="18" charset="0"/>
              </a:rPr>
              <a:t>Research Questions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D4E40C4C-EEF3-6B94-0241-FB0857AD2A8D}"/>
              </a:ext>
            </a:extLst>
          </p:cNvPr>
          <p:cNvSpPr>
            <a:spLocks noGrp="1"/>
          </p:cNvSpPr>
          <p:nvPr>
            <p:ph type="subTitle" idx="1"/>
          </p:nvPr>
        </p:nvSpPr>
        <p:spPr>
          <a:xfrm>
            <a:off x="1524000" y="927847"/>
            <a:ext cx="9179859" cy="4693024"/>
          </a:xfrm>
        </p:spPr>
        <p:txBody>
          <a:bodyPr>
            <a:normAutofit/>
          </a:bodyPr>
          <a:lstStyle/>
          <a:p>
            <a:pPr algn="just"/>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v"/>
              <a:tabLst>
                <a:tab pos="4572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What are the trends in new cases per million across different continents?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v"/>
              <a:tabLst>
                <a:tab pos="4572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What is the effect of COVID-19 cases and deaths from 2020 to 2024?</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v"/>
              <a:tabLst>
                <a:tab pos="4572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What is the COVID-19 cases to death ratio from 2020 to 2024?</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v"/>
              <a:tabLst>
                <a:tab pos="4572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What are the vaccination rates for countries in Africa?</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v"/>
              <a:tabLst>
                <a:tab pos="4572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How did COVID-19 case trends differ between countries with high and low levels of extreme poverty?</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723108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6F50C44-58CA-2717-7370-A8E773344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49C9903-1E8F-CE5E-C171-B7B01EA9F16E}"/>
              </a:ext>
            </a:extLst>
          </p:cNvPr>
          <p:cNvSpPr>
            <a:spLocks noGrp="1"/>
          </p:cNvSpPr>
          <p:nvPr>
            <p:ph type="ctrTitle"/>
          </p:nvPr>
        </p:nvSpPr>
        <p:spPr>
          <a:xfrm>
            <a:off x="905435" y="0"/>
            <a:ext cx="5455024" cy="1828800"/>
          </a:xfrm>
        </p:spPr>
        <p:txBody>
          <a:bodyPr>
            <a:normAutofit fontScale="90000"/>
          </a:bodyPr>
          <a:lstStyle/>
          <a:p>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5300" b="1" dirty="0">
                <a:effectLst/>
                <a:latin typeface="Times New Roman" panose="02020603050405020304" pitchFamily="18" charset="0"/>
                <a:ea typeface="Times New Roman" panose="02020603050405020304" pitchFamily="18" charset="0"/>
                <a:cs typeface="Times New Roman" panose="02020603050405020304" pitchFamily="18" charset="0"/>
              </a:rPr>
              <a:t>Research Questions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D4E40C4C-EEF3-6B94-0241-FB0857AD2A8D}"/>
              </a:ext>
            </a:extLst>
          </p:cNvPr>
          <p:cNvSpPr>
            <a:spLocks noGrp="1"/>
          </p:cNvSpPr>
          <p:nvPr>
            <p:ph type="subTitle" idx="1"/>
          </p:nvPr>
        </p:nvSpPr>
        <p:spPr>
          <a:xfrm>
            <a:off x="1524000" y="927847"/>
            <a:ext cx="9179859" cy="4693024"/>
          </a:xfrm>
        </p:spPr>
        <p:txBody>
          <a:bodyPr>
            <a:normAutofit lnSpcReduction="10000"/>
          </a:bodyPr>
          <a:lstStyle/>
          <a:p>
            <a:pPr algn="just"/>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v"/>
              <a:tabLst>
                <a:tab pos="4572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What is the impact of smoking prevalence (male and female) on COVID-19 cases and deaths?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v"/>
              <a:tabLst>
                <a:tab pos="4572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What is the total cardiovascular death rate each year?</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v"/>
              <a:tabLst>
                <a:tab pos="4572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How did the number of tests conducted influence the detection of new COVID-19 cases?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v"/>
              <a:tabLst>
                <a:tab pos="4572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What is the percentage of each continent’s population that was tested each year?</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v"/>
              <a:tabLst>
                <a:tab pos="4572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What are the average new cases reported for each test unit?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355938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6F50C44-58CA-2717-7370-A8E773344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49C9903-1E8F-CE5E-C171-B7B01EA9F16E}"/>
              </a:ext>
            </a:extLst>
          </p:cNvPr>
          <p:cNvSpPr>
            <a:spLocks noGrp="1"/>
          </p:cNvSpPr>
          <p:nvPr>
            <p:ph type="ctrTitle"/>
          </p:nvPr>
        </p:nvSpPr>
        <p:spPr>
          <a:xfrm>
            <a:off x="905435" y="-1"/>
            <a:ext cx="5455024" cy="2043953"/>
          </a:xfrm>
        </p:spPr>
        <p:txBody>
          <a:bodyPr>
            <a:normAutofit fontScale="90000"/>
          </a:bodyPr>
          <a:lstStyle/>
          <a:p>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5300" b="1" dirty="0">
                <a:effectLst/>
                <a:latin typeface="Times New Roman" panose="02020603050405020304" pitchFamily="18" charset="0"/>
                <a:ea typeface="Times New Roman" panose="02020603050405020304" pitchFamily="18" charset="0"/>
                <a:cs typeface="Times New Roman" panose="02020603050405020304" pitchFamily="18" charset="0"/>
              </a:rPr>
              <a:t>Analysis Steps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D4E40C4C-EEF3-6B94-0241-FB0857AD2A8D}"/>
              </a:ext>
            </a:extLst>
          </p:cNvPr>
          <p:cNvSpPr>
            <a:spLocks noGrp="1"/>
          </p:cNvSpPr>
          <p:nvPr>
            <p:ph type="subTitle" idx="1"/>
          </p:nvPr>
        </p:nvSpPr>
        <p:spPr>
          <a:xfrm>
            <a:off x="1524000" y="927847"/>
            <a:ext cx="9179859" cy="4693024"/>
          </a:xfrm>
        </p:spPr>
        <p:txBody>
          <a:bodyPr>
            <a:normAutofit/>
          </a:bodyPr>
          <a:lstStyle/>
          <a:p>
            <a:pPr algn="just"/>
            <a:endParaRPr lang="en-US" b="1" dirty="0">
              <a:solidFill>
                <a:srgbClr val="000000"/>
              </a:solidFill>
              <a:effectLst/>
              <a:latin typeface="Times New Roman" panose="02020603050405020304" pitchFamily="18" charset="0"/>
              <a:ea typeface="Times New Roman" panose="02020603050405020304" pitchFamily="18" charset="0"/>
            </a:endParaRPr>
          </a:p>
          <a:p>
            <a:pPr algn="just"/>
            <a:r>
              <a:rPr lang="en-US" b="1" dirty="0">
                <a:solidFill>
                  <a:srgbClr val="000000"/>
                </a:solidFill>
                <a:effectLst/>
                <a:latin typeface="Times New Roman" panose="02020603050405020304" pitchFamily="18" charset="0"/>
                <a:ea typeface="Times New Roman" panose="02020603050405020304" pitchFamily="18" charset="0"/>
              </a:rPr>
              <a:t>Data Collection</a:t>
            </a:r>
            <a:r>
              <a:rPr lang="en-US" dirty="0">
                <a:solidFill>
                  <a:srgbClr val="000000"/>
                </a:solidFill>
                <a:effectLst/>
                <a:latin typeface="Times New Roman" panose="02020603050405020304" pitchFamily="18" charset="0"/>
                <a:ea typeface="Times New Roman" panose="02020603050405020304" pitchFamily="18" charset="0"/>
              </a:rPr>
              <a:t>: </a:t>
            </a:r>
            <a:r>
              <a:rPr lang="en-US" sz="2200" dirty="0">
                <a:solidFill>
                  <a:srgbClr val="000000"/>
                </a:solidFill>
                <a:effectLst/>
                <a:latin typeface="Times New Roman" panose="02020603050405020304" pitchFamily="18" charset="0"/>
                <a:ea typeface="Times New Roman" panose="02020603050405020304" pitchFamily="18" charset="0"/>
              </a:rPr>
              <a:t>The COVID-19 dataset used for this project was downloaded from Our World in Data website: </a:t>
            </a:r>
            <a:r>
              <a:rPr lang="en-US" sz="2200" u="sng" dirty="0">
                <a:solidFill>
                  <a:srgbClr val="000000"/>
                </a:solidFill>
                <a:effectLst/>
                <a:latin typeface="Times New Roman" panose="02020603050405020304" pitchFamily="18" charset="0"/>
                <a:ea typeface="Calibri" panose="020F0502020204030204" pitchFamily="34" charset="0"/>
                <a:hlinkClick r:id="rId3"/>
              </a:rPr>
              <a:t>https://ourworldindata.org/covid-deaths</a:t>
            </a:r>
            <a:r>
              <a:rPr lang="en-US" sz="2200" dirty="0">
                <a:solidFill>
                  <a:srgbClr val="000000"/>
                </a:solidFill>
                <a:effectLst/>
                <a:latin typeface="Times New Roman" panose="02020603050405020304" pitchFamily="18" charset="0"/>
                <a:ea typeface="Calibri" panose="020F0502020204030204" pitchFamily="34" charset="0"/>
              </a:rPr>
              <a:t>. The dataset includes the following columns among others:</a:t>
            </a:r>
            <a:r>
              <a:rPr lang="en-US" sz="2200" dirty="0">
                <a:solidFill>
                  <a:srgbClr val="000000"/>
                </a:solidFill>
                <a:effectLst/>
                <a:latin typeface="Times New Roman" panose="02020603050405020304" pitchFamily="18" charset="0"/>
                <a:ea typeface="Times New Roman" panose="02020603050405020304" pitchFamily="18" charset="0"/>
              </a:rPr>
              <a:t> </a:t>
            </a:r>
            <a:r>
              <a:rPr lang="en-US" sz="2200" dirty="0">
                <a:solidFill>
                  <a:srgbClr val="000000"/>
                </a:solidFill>
                <a:effectLst/>
                <a:latin typeface="Times New Roman" panose="02020603050405020304" pitchFamily="18" charset="0"/>
                <a:ea typeface="Calibri" panose="020F0502020204030204" pitchFamily="34" charset="0"/>
              </a:rPr>
              <a:t>Death Rates, Vaccination Rates,</a:t>
            </a:r>
            <a:r>
              <a:rPr lang="en-US" sz="2200" dirty="0">
                <a:solidFill>
                  <a:srgbClr val="000000"/>
                </a:solidFill>
                <a:effectLst/>
                <a:latin typeface="Times New Roman" panose="02020603050405020304" pitchFamily="18" charset="0"/>
                <a:ea typeface="Times New Roman" panose="02020603050405020304" pitchFamily="18" charset="0"/>
              </a:rPr>
              <a:t> Test Units, Smoking Prevalence, New Cases and Testing Data.</a:t>
            </a:r>
          </a:p>
          <a:p>
            <a:pPr algn="just"/>
            <a:endParaRPr lang="en-US" sz="2200" dirty="0">
              <a:solidFill>
                <a:srgbClr val="000000"/>
              </a:solidFill>
              <a:latin typeface="Times New Roman" panose="02020603050405020304" pitchFamily="18" charset="0"/>
              <a:ea typeface="Calibri" panose="020F0502020204030204" pitchFamily="34" charset="0"/>
            </a:endParaRPr>
          </a:p>
          <a:p>
            <a:pPr algn="just"/>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Data Cleaning and Transformation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Due to the fact that the data have a lot of missing values and some inconsistencies in the data type for each column, cleaning the data becomes necessary to remove unwanted columns, ensure accuracy and completeness of the dataset. The data was then transformed to Handle missing values and standardize data formats.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2200" dirty="0">
              <a:solidFill>
                <a:srgbClr val="000000"/>
              </a:solidFill>
              <a:effectLst/>
              <a:latin typeface="Times New Roman" panose="02020603050405020304" pitchFamily="18" charset="0"/>
              <a:ea typeface="Calibri" panose="020F0502020204030204" pitchFamily="34" charset="0"/>
            </a:endParaRPr>
          </a:p>
          <a:p>
            <a:endParaRPr lang="en-US" dirty="0"/>
          </a:p>
        </p:txBody>
      </p:sp>
    </p:spTree>
    <p:extLst>
      <p:ext uri="{BB962C8B-B14F-4D97-AF65-F5344CB8AC3E}">
        <p14:creationId xmlns:p14="http://schemas.microsoft.com/office/powerpoint/2010/main" val="8503890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6F50C44-58CA-2717-7370-A8E773344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49C9903-1E8F-CE5E-C171-B7B01EA9F16E}"/>
              </a:ext>
            </a:extLst>
          </p:cNvPr>
          <p:cNvSpPr>
            <a:spLocks noGrp="1"/>
          </p:cNvSpPr>
          <p:nvPr>
            <p:ph type="ctrTitle"/>
          </p:nvPr>
        </p:nvSpPr>
        <p:spPr>
          <a:xfrm>
            <a:off x="905435" y="-1"/>
            <a:ext cx="5455024" cy="2043953"/>
          </a:xfrm>
        </p:spPr>
        <p:txBody>
          <a:bodyPr>
            <a:normAutofit fontScale="90000"/>
          </a:bodyPr>
          <a:lstStyle/>
          <a:p>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5300" b="1" dirty="0">
                <a:effectLst/>
                <a:latin typeface="Times New Roman" panose="02020603050405020304" pitchFamily="18" charset="0"/>
                <a:ea typeface="Times New Roman" panose="02020603050405020304" pitchFamily="18" charset="0"/>
                <a:cs typeface="Times New Roman" panose="02020603050405020304" pitchFamily="18" charset="0"/>
              </a:rPr>
              <a:t>Analysis Steps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D4E40C4C-EEF3-6B94-0241-FB0857AD2A8D}"/>
              </a:ext>
            </a:extLst>
          </p:cNvPr>
          <p:cNvSpPr>
            <a:spLocks noGrp="1"/>
          </p:cNvSpPr>
          <p:nvPr>
            <p:ph type="subTitle" idx="1"/>
          </p:nvPr>
        </p:nvSpPr>
        <p:spPr>
          <a:xfrm>
            <a:off x="1524000" y="927847"/>
            <a:ext cx="9179859" cy="4693024"/>
          </a:xfrm>
        </p:spPr>
        <p:txBody>
          <a:bodyPr>
            <a:normAutofit/>
          </a:bodyPr>
          <a:lstStyle/>
          <a:p>
            <a:pPr algn="just"/>
            <a:endParaRPr lang="en-US"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Creation of Facts and Dimension Tables:</a:t>
            </a:r>
            <a:r>
              <a:rPr lang="en-US"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The covid-19 data downloaded from </a:t>
            </a:r>
            <a:r>
              <a:rPr lang="en-US" sz="22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https://ourworldindata.org/covid-deaths</a:t>
            </a:r>
            <a:r>
              <a:rPr lang="en-US" sz="2200" dirty="0">
                <a:effectLst/>
                <a:latin typeface="Calibri" panose="020F0502020204030204" pitchFamily="34" charset="0"/>
                <a:ea typeface="Calibri" panose="020F0502020204030204" pitchFamily="34" charset="0"/>
                <a:cs typeface="Times New Roman" panose="02020603050405020304" pitchFamily="18" charset="0"/>
              </a:rPr>
              <a:t> was just a table that contains all relevant covid-19 information. For data modeling purposes and ease of classification of related data, the information in the dataset was grouped into Facts and Dimensions. This forms the basis of creating a Covid-19(FACTS) Table, DimLocation Table, DimTest_Units Table, Date Table and Africa Continent Table. </a:t>
            </a:r>
          </a:p>
          <a:p>
            <a:pPr algn="just"/>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gn="just"/>
            <a:r>
              <a:rPr lang="en-US" sz="2200" dirty="0">
                <a:effectLst/>
                <a:latin typeface="Calibri" panose="020F0502020204030204" pitchFamily="34" charset="0"/>
                <a:ea typeface="Calibri" panose="020F0502020204030204" pitchFamily="34" charset="0"/>
                <a:cs typeface="Times New Roman" panose="02020603050405020304" pitchFamily="18" charset="0"/>
              </a:rPr>
              <a:t>Attached herewith are the before and after screenshots of the data modeling.</a:t>
            </a:r>
          </a:p>
          <a:p>
            <a:pPr algn="just"/>
            <a:endParaRPr lang="en-US" sz="2200" dirty="0">
              <a:solidFill>
                <a:srgbClr val="000000"/>
              </a:solidFill>
              <a:effectLst/>
              <a:latin typeface="Times New Roman" panose="02020603050405020304" pitchFamily="18" charset="0"/>
              <a:ea typeface="Calibri" panose="020F0502020204030204" pitchFamily="34" charset="0"/>
            </a:endParaRPr>
          </a:p>
          <a:p>
            <a:endParaRPr lang="en-US" dirty="0"/>
          </a:p>
        </p:txBody>
      </p:sp>
    </p:spTree>
    <p:extLst>
      <p:ext uri="{BB962C8B-B14F-4D97-AF65-F5344CB8AC3E}">
        <p14:creationId xmlns:p14="http://schemas.microsoft.com/office/powerpoint/2010/main" val="15550957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6F50C44-58CA-2717-7370-A8E773344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49C9903-1E8F-CE5E-C171-B7B01EA9F16E}"/>
              </a:ext>
            </a:extLst>
          </p:cNvPr>
          <p:cNvSpPr>
            <a:spLocks noGrp="1"/>
          </p:cNvSpPr>
          <p:nvPr>
            <p:ph type="ctrTitle"/>
          </p:nvPr>
        </p:nvSpPr>
        <p:spPr>
          <a:xfrm>
            <a:off x="905435" y="-1"/>
            <a:ext cx="5455024" cy="2043953"/>
          </a:xfrm>
        </p:spPr>
        <p:txBody>
          <a:bodyPr>
            <a:normAutofit fontScale="90000"/>
          </a:bodyPr>
          <a:lstStyle/>
          <a:p>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5300" b="1" dirty="0">
                <a:effectLst/>
                <a:latin typeface="Times New Roman" panose="02020603050405020304" pitchFamily="18" charset="0"/>
                <a:ea typeface="Times New Roman" panose="02020603050405020304" pitchFamily="18" charset="0"/>
                <a:cs typeface="Times New Roman" panose="02020603050405020304" pitchFamily="18" charset="0"/>
              </a:rPr>
              <a:t>Analysis Steps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D4E40C4C-EEF3-6B94-0241-FB0857AD2A8D}"/>
              </a:ext>
            </a:extLst>
          </p:cNvPr>
          <p:cNvSpPr>
            <a:spLocks noGrp="1"/>
          </p:cNvSpPr>
          <p:nvPr>
            <p:ph type="subTitle" idx="1"/>
          </p:nvPr>
        </p:nvSpPr>
        <p:spPr>
          <a:xfrm>
            <a:off x="1524000" y="927847"/>
            <a:ext cx="9179859" cy="4693024"/>
          </a:xfrm>
        </p:spPr>
        <p:txBody>
          <a:bodyPr>
            <a:normAutofit/>
          </a:bodyPr>
          <a:lstStyle/>
          <a:p>
            <a:pPr algn="just"/>
            <a:r>
              <a:rPr lang="en-US" b="1" dirty="0">
                <a:latin typeface="Times New Roman" panose="02020603050405020304" pitchFamily="18" charset="0"/>
                <a:cs typeface="Times New Roman" panose="02020603050405020304" pitchFamily="18" charset="0"/>
              </a:rPr>
              <a:t>Data Modeling Screenshot (BEFORE)</a:t>
            </a:r>
            <a:endParaRPr lang="en-US" dirty="0"/>
          </a:p>
        </p:txBody>
      </p:sp>
      <p:pic>
        <p:nvPicPr>
          <p:cNvPr id="8" name="Picture 7">
            <a:extLst>
              <a:ext uri="{FF2B5EF4-FFF2-40B4-BE49-F238E27FC236}">
                <a16:creationId xmlns:a16="http://schemas.microsoft.com/office/drawing/2014/main" id="{4A6EC80A-5EBE-66BE-1143-89CC361486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8082" y="1425388"/>
            <a:ext cx="7651376" cy="4504765"/>
          </a:xfrm>
          <a:prstGeom prst="rect">
            <a:avLst/>
          </a:prstGeom>
        </p:spPr>
      </p:pic>
    </p:spTree>
    <p:extLst>
      <p:ext uri="{BB962C8B-B14F-4D97-AF65-F5344CB8AC3E}">
        <p14:creationId xmlns:p14="http://schemas.microsoft.com/office/powerpoint/2010/main" val="13411785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6F50C44-58CA-2717-7370-A8E773344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49C9903-1E8F-CE5E-C171-B7B01EA9F16E}"/>
              </a:ext>
            </a:extLst>
          </p:cNvPr>
          <p:cNvSpPr>
            <a:spLocks noGrp="1"/>
          </p:cNvSpPr>
          <p:nvPr>
            <p:ph type="ctrTitle"/>
          </p:nvPr>
        </p:nvSpPr>
        <p:spPr>
          <a:xfrm>
            <a:off x="905435" y="-1"/>
            <a:ext cx="5455024" cy="2043953"/>
          </a:xfrm>
        </p:spPr>
        <p:txBody>
          <a:bodyPr>
            <a:normAutofit fontScale="90000"/>
          </a:bodyPr>
          <a:lstStyle/>
          <a:p>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5300" b="1" dirty="0">
                <a:effectLst/>
                <a:latin typeface="Times New Roman" panose="02020603050405020304" pitchFamily="18" charset="0"/>
                <a:ea typeface="Times New Roman" panose="02020603050405020304" pitchFamily="18" charset="0"/>
                <a:cs typeface="Times New Roman" panose="02020603050405020304" pitchFamily="18" charset="0"/>
              </a:rPr>
              <a:t>Analysis Steps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D4E40C4C-EEF3-6B94-0241-FB0857AD2A8D}"/>
              </a:ext>
            </a:extLst>
          </p:cNvPr>
          <p:cNvSpPr>
            <a:spLocks noGrp="1"/>
          </p:cNvSpPr>
          <p:nvPr>
            <p:ph type="subTitle" idx="1"/>
          </p:nvPr>
        </p:nvSpPr>
        <p:spPr>
          <a:xfrm>
            <a:off x="1524000" y="927847"/>
            <a:ext cx="9179859" cy="4693024"/>
          </a:xfrm>
        </p:spPr>
        <p:txBody>
          <a:bodyPr>
            <a:normAutofit/>
          </a:bodyPr>
          <a:lstStyle/>
          <a:p>
            <a:pPr algn="just"/>
            <a:r>
              <a:rPr lang="en-US" b="1" dirty="0">
                <a:latin typeface="Times New Roman" panose="02020603050405020304" pitchFamily="18" charset="0"/>
                <a:cs typeface="Times New Roman" panose="02020603050405020304" pitchFamily="18" charset="0"/>
              </a:rPr>
              <a:t>Data Modeling Screenshot (AFTER)</a:t>
            </a:r>
            <a:endParaRPr lang="en-US" dirty="0"/>
          </a:p>
        </p:txBody>
      </p:sp>
      <p:pic>
        <p:nvPicPr>
          <p:cNvPr id="5" name="Picture 4">
            <a:extLst>
              <a:ext uri="{FF2B5EF4-FFF2-40B4-BE49-F238E27FC236}">
                <a16:creationId xmlns:a16="http://schemas.microsoft.com/office/drawing/2014/main" id="{3401821E-144A-1AD9-844B-0A28BF3068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5309" y="1353362"/>
            <a:ext cx="8821381" cy="4420217"/>
          </a:xfrm>
          <a:prstGeom prst="rect">
            <a:avLst/>
          </a:prstGeom>
        </p:spPr>
      </p:pic>
    </p:spTree>
    <p:extLst>
      <p:ext uri="{BB962C8B-B14F-4D97-AF65-F5344CB8AC3E}">
        <p14:creationId xmlns:p14="http://schemas.microsoft.com/office/powerpoint/2010/main" val="12958847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6F50C44-58CA-2717-7370-A8E773344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49C9903-1E8F-CE5E-C171-B7B01EA9F16E}"/>
              </a:ext>
            </a:extLst>
          </p:cNvPr>
          <p:cNvSpPr>
            <a:spLocks noGrp="1"/>
          </p:cNvSpPr>
          <p:nvPr>
            <p:ph type="ctrTitle"/>
          </p:nvPr>
        </p:nvSpPr>
        <p:spPr>
          <a:xfrm>
            <a:off x="905435" y="-1"/>
            <a:ext cx="5455024" cy="2043953"/>
          </a:xfrm>
        </p:spPr>
        <p:txBody>
          <a:bodyPr>
            <a:normAutofit fontScale="90000"/>
          </a:bodyPr>
          <a:lstStyle/>
          <a:p>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5300" b="1" dirty="0">
                <a:effectLst/>
                <a:latin typeface="Times New Roman" panose="02020603050405020304" pitchFamily="18" charset="0"/>
                <a:ea typeface="Times New Roman" panose="02020603050405020304" pitchFamily="18" charset="0"/>
                <a:cs typeface="Times New Roman" panose="02020603050405020304" pitchFamily="18" charset="0"/>
              </a:rPr>
              <a:t>Analysis Steps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D4E40C4C-EEF3-6B94-0241-FB0857AD2A8D}"/>
              </a:ext>
            </a:extLst>
          </p:cNvPr>
          <p:cNvSpPr>
            <a:spLocks noGrp="1"/>
          </p:cNvSpPr>
          <p:nvPr>
            <p:ph type="subTitle" idx="1"/>
          </p:nvPr>
        </p:nvSpPr>
        <p:spPr>
          <a:xfrm>
            <a:off x="1524000" y="927847"/>
            <a:ext cx="9314329" cy="4894730"/>
          </a:xfrm>
        </p:spPr>
        <p:txBody>
          <a:bodyPr>
            <a:normAutofit fontScale="85000" lnSpcReduction="20000"/>
          </a:bodyPr>
          <a:lstStyle/>
          <a:p>
            <a:pPr algn="just">
              <a:lnSpc>
                <a:spcPct val="107000"/>
              </a:lnSpc>
              <a:spcAft>
                <a:spcPts val="800"/>
              </a:spcAft>
            </a:pP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DAX Calculations</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Calculate new cases per million for each continent.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Analyze the trend of COVID-19 cases and deaths over the years.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Compute the cases to death ratio for each year.</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Determine vaccination rates for African countries.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Compare COVID-19 case trends between countries with varying levels of extreme poverty.</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Analyze the impact of smoking prevalence on COVID-19 cases and deaths.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Calculate the total cardiovascular death rate each year.</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Examine the influence of testing on new case detection.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Compute the percentage of the population tested each year.</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Calculate the average number of new cases reported per test unit.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36187857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1546</Words>
  <Application>Microsoft Office PowerPoint</Application>
  <PresentationFormat>Widescreen</PresentationFormat>
  <Paragraphs>96</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Arial Black</vt:lpstr>
      <vt:lpstr>Calibri</vt:lpstr>
      <vt:lpstr>Calibri Light</vt:lpstr>
      <vt:lpstr>Symbol</vt:lpstr>
      <vt:lpstr>Times New Roman</vt:lpstr>
      <vt:lpstr>Wingdings</vt:lpstr>
      <vt:lpstr>Office Theme</vt:lpstr>
      <vt:lpstr>ANALYSIS</vt:lpstr>
      <vt:lpstr>Introduction </vt:lpstr>
      <vt:lpstr> Research Questions  </vt:lpstr>
      <vt:lpstr> Research Questions  </vt:lpstr>
      <vt:lpstr>                Analysis Steps   </vt:lpstr>
      <vt:lpstr>                Analysis Steps   </vt:lpstr>
      <vt:lpstr>                Analysis Steps   </vt:lpstr>
      <vt:lpstr>                Analysis Steps   </vt:lpstr>
      <vt:lpstr>                Analysis Steps   </vt:lpstr>
      <vt:lpstr>                Analysis Steps   </vt:lpstr>
      <vt:lpstr>                Findings    </vt:lpstr>
      <vt:lpstr>                Findings    </vt:lpstr>
      <vt:lpstr>                Findings    </vt:lpstr>
      <vt:lpstr>                Findings    </vt:lpstr>
      <vt:lpstr>                Findings    </vt:lpstr>
      <vt:lpstr>                Findings    </vt:lpstr>
      <vt:lpstr>                Findings    </vt:lpstr>
      <vt:lpstr>                Findings    </vt:lpstr>
      <vt:lpstr>                Findings    </vt:lpstr>
      <vt:lpstr>                Findings    </vt:lpstr>
      <vt:lpstr>                Recommendations     </vt:lpstr>
      <vt:lpstr>                Recommendations     </vt:lpstr>
      <vt:lpstr>                                     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Anthony</dc:creator>
  <cp:lastModifiedBy>Anthony</cp:lastModifiedBy>
  <cp:revision>64</cp:revision>
  <dcterms:created xsi:type="dcterms:W3CDTF">2024-07-30T12:14:06Z</dcterms:created>
  <dcterms:modified xsi:type="dcterms:W3CDTF">2024-07-30T17:56:44Z</dcterms:modified>
</cp:coreProperties>
</file>