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</p:sldIdLst>
  <p:sldSz cx="12192000" cy="6858000"/>
  <p:notesSz cx="6858000" cy="12192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257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40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5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5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4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1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7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4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7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6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019" y="4043792"/>
            <a:ext cx="2761535" cy="257822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326699" y="954457"/>
            <a:ext cx="9341300" cy="1633413"/>
          </a:xfrm>
        </p:spPr>
        <p:txBody>
          <a:bodyPr/>
          <a:lstStyle/>
          <a:p>
            <a:r>
              <a:rPr sz="3600" dirty="0"/>
              <a:t>2021</a:t>
            </a:r>
            <a:r>
              <a:rPr sz="3600" dirty="0" smtClean="0"/>
              <a:t>全国大学生计算机系统能力大赛</a:t>
            </a:r>
            <a:r>
              <a:rPr dirty="0" smtClean="0"/>
              <a:t/>
            </a:r>
            <a:br>
              <a:rPr dirty="0" smtClean="0"/>
            </a:br>
            <a:r>
              <a:rPr sz="3600" dirty="0" err="1" smtClean="0"/>
              <a:t>操作系统设计赛</a:t>
            </a:r>
            <a:r>
              <a:rPr lang="en-US" sz="3600" dirty="0"/>
              <a:t> </a:t>
            </a:r>
            <a:r>
              <a:rPr lang="zh-CN" altLang="en-US" sz="3600" b="0" i="0" u="none" strike="noStrike" cap="none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研讨会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626542" y="2820243"/>
            <a:ext cx="9949608" cy="957015"/>
          </a:xfrm>
        </p:spPr>
        <p:txBody>
          <a:bodyPr>
            <a:noAutofit/>
          </a:bodyPr>
          <a:lstStyle/>
          <a:p>
            <a:pPr algn="l"/>
            <a:r>
              <a:rPr lang="en-US" altLang="zh-CN" sz="1800" dirty="0" err="1"/>
              <a:t>主办单位</a:t>
            </a:r>
            <a:r>
              <a:rPr lang="en-US" altLang="zh-CN" sz="1800" dirty="0"/>
              <a:t>：</a:t>
            </a:r>
            <a:r>
              <a:rPr lang="en-US" altLang="zh-CN" sz="1800" b="1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</a:t>
            </a:r>
            <a:r>
              <a:rPr lang="en-US" altLang="zh-CN" sz="1600" b="1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全国高等学校计算机教育研究会</a:t>
            </a:r>
            <a:r>
              <a:rPr lang="en-US" altLang="zh-CN" sz="1600" b="1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</a:t>
            </a:r>
            <a:r>
              <a:rPr lang="en-US" altLang="zh-CN" sz="1600" b="1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系统能力培养研究专家组</a:t>
            </a:r>
            <a:r>
              <a:rPr lang="en-US" altLang="zh-CN" sz="1600" b="1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系统能力培养研究项目示范高校</a:t>
            </a:r>
            <a:endParaRPr lang="en-US" altLang="zh-CN" sz="1600" dirty="0">
              <a:solidFill>
                <a:srgbClr val="494949"/>
              </a:solidFill>
              <a:latin typeface="Arial"/>
              <a:ea typeface="Arial"/>
              <a:cs typeface="Arial"/>
            </a:endParaRPr>
          </a:p>
          <a:p>
            <a:pPr algn="l"/>
            <a:r>
              <a:rPr lang="en-US" altLang="zh-CN" sz="180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承办单位</a:t>
            </a:r>
            <a:r>
              <a:rPr lang="en-US" altLang="zh-CN" sz="1800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：</a:t>
            </a:r>
            <a:r>
              <a:rPr lang="en-US" altLang="zh-CN" sz="1800" b="1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</a:t>
            </a:r>
            <a:r>
              <a:rPr lang="en-US" altLang="zh-CN" sz="1600" b="1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鹏城实验室</a:t>
            </a:r>
            <a:r>
              <a:rPr lang="en-US" altLang="zh-CN" sz="1600" b="1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哈工大深圳分校</a:t>
            </a:r>
            <a:r>
              <a:rPr lang="en-US" altLang="zh-CN" sz="1600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600" b="1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中科院计算所</a:t>
            </a:r>
            <a:endParaRPr lang="en-US" altLang="zh-CN" sz="1800" dirty="0">
              <a:solidFill>
                <a:srgbClr val="494949"/>
              </a:solidFill>
              <a:latin typeface="Arial"/>
              <a:ea typeface="Arial"/>
              <a:cs typeface="Arial"/>
            </a:endParaRPr>
          </a:p>
          <a:p>
            <a:pPr algn="l"/>
            <a:r>
              <a:rPr lang="en-US" altLang="zh-CN" sz="180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协办单位</a:t>
            </a:r>
            <a:r>
              <a:rPr lang="en-US" altLang="zh-CN" sz="1800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: </a:t>
            </a:r>
            <a:r>
              <a:rPr lang="en-US" altLang="zh-CN" sz="1800" b="1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</a:t>
            </a:r>
            <a:r>
              <a:rPr lang="en-US" altLang="zh-CN" sz="1800" b="1" dirty="0" smtClean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</a:t>
            </a:r>
            <a:r>
              <a:rPr lang="en-US" altLang="zh-CN" sz="1600" b="1" dirty="0" err="1" smtClean="0">
                <a:solidFill>
                  <a:srgbClr val="494949"/>
                </a:solidFill>
                <a:latin typeface="Arial"/>
                <a:ea typeface="Arial"/>
                <a:cs typeface="Arial"/>
              </a:rPr>
              <a:t>CCF</a:t>
            </a:r>
            <a:r>
              <a:rPr lang="en-US" altLang="zh-CN" sz="1600" b="1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系统软件专委</a:t>
            </a:r>
            <a:r>
              <a:rPr lang="en-US" altLang="zh-CN" sz="1600" b="1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</a:t>
            </a:r>
            <a:r>
              <a:rPr lang="en-US" altLang="zh-CN" sz="1600" b="1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机械工业出版社华章分社</a:t>
            </a:r>
            <a:r>
              <a:rPr lang="en-US" altLang="zh-CN" sz="1600" b="1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 </a:t>
            </a:r>
            <a:endParaRPr lang="en-US" altLang="zh-CN" sz="1800" b="1" dirty="0">
              <a:solidFill>
                <a:srgbClr val="494949"/>
              </a:solidFill>
              <a:latin typeface="Arial"/>
              <a:ea typeface="Arial"/>
              <a:cs typeface="Arial"/>
            </a:endParaRPr>
          </a:p>
          <a:p>
            <a:pPr algn="l"/>
            <a:endParaRPr sz="1800" b="0" i="0" u="none" dirty="0">
              <a:solidFill>
                <a:srgbClr val="494949"/>
              </a:solidFill>
              <a:latin typeface="Arial"/>
              <a:ea typeface="Arial"/>
              <a:cs typeface="Arial"/>
            </a:endParaRPr>
          </a:p>
          <a:p>
            <a:pPr algn="l"/>
            <a:r>
              <a:rPr lang="en-US" sz="1800" b="0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钻石赞助</a:t>
            </a:r>
            <a:r>
              <a:rPr lang="en-US" sz="1800" b="0" i="0" u="none" strike="noStrike" cap="none" spc="0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：                         </a:t>
            </a:r>
            <a:r>
              <a:rPr lang="en-US" sz="1800" b="0" i="0" u="none" strike="noStrike" cap="none" spc="0" dirty="0" smtClean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                         </a:t>
            </a:r>
            <a:r>
              <a:rPr lang="en-US" sz="1800" b="1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麒麟软件</a:t>
            </a:r>
            <a:endParaRPr sz="1800" b="0" i="0" u="none" dirty="0">
              <a:solidFill>
                <a:srgbClr val="494949"/>
              </a:solidFill>
              <a:latin typeface="Arial"/>
              <a:ea typeface="Arial"/>
              <a:cs typeface="Arial"/>
            </a:endParaRPr>
          </a:p>
          <a:p>
            <a:pPr algn="l"/>
            <a:r>
              <a:rPr lang="en-US" sz="1800" b="0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金牌赞助</a:t>
            </a:r>
            <a:r>
              <a:rPr lang="en-US" sz="1800" b="0" i="0" u="none" strike="noStrike" cap="none" spc="0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：                </a:t>
            </a:r>
            <a:r>
              <a:rPr lang="en-US" sz="1800" b="0" i="0" u="none" strike="noStrike" cap="none" spc="0" dirty="0" smtClean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                          </a:t>
            </a:r>
            <a:r>
              <a:rPr lang="en-US" sz="1800" b="1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翼辉科技</a:t>
            </a:r>
            <a:r>
              <a:rPr lang="en-US" sz="1800" b="1" i="0" u="none" strike="noStrike" cap="none" spc="0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  </a:t>
            </a:r>
            <a:r>
              <a:rPr lang="en-US" sz="1800" b="1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蚂蚁集团</a:t>
            </a:r>
            <a:endParaRPr lang="en-US" sz="1800" b="0" i="0" u="none" strike="noStrike" cap="none" spc="0" dirty="0">
              <a:solidFill>
                <a:srgbClr val="494949"/>
              </a:solidFill>
              <a:latin typeface="Arial"/>
              <a:ea typeface="Arial"/>
              <a:cs typeface="Arial"/>
            </a:endParaRPr>
          </a:p>
          <a:p>
            <a:pPr algn="l"/>
            <a:r>
              <a:rPr lang="en-US" sz="1800" b="0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银牌赞助</a:t>
            </a:r>
            <a:r>
              <a:rPr lang="en-US" sz="1800" b="0" i="0" u="none" strike="noStrike" cap="none" spc="0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：        </a:t>
            </a:r>
            <a:r>
              <a:rPr lang="en-US" sz="1800" b="0" i="0" u="none" strike="noStrike" cap="none" spc="0" dirty="0" smtClean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                             </a:t>
            </a:r>
            <a:r>
              <a:rPr lang="en-US" sz="1800" b="1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国科环宇</a:t>
            </a:r>
            <a:r>
              <a:rPr lang="en-US" sz="1800" b="1" i="0" u="none" strike="noStrike" cap="none" spc="0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  360    </a:t>
            </a:r>
            <a:r>
              <a:rPr lang="en-US" sz="1800" b="1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匿名捐赠者</a:t>
            </a:r>
            <a:endParaRPr lang="en-US" sz="1800" b="0" i="0" u="none" strike="noStrike" cap="none" spc="0" dirty="0">
              <a:solidFill>
                <a:srgbClr val="494949"/>
              </a:solidFill>
              <a:latin typeface="Arial"/>
              <a:ea typeface="Arial"/>
              <a:cs typeface="Arial"/>
            </a:endParaRPr>
          </a:p>
          <a:p>
            <a:pPr algn="l"/>
            <a:r>
              <a:rPr lang="en-US" sz="1800" b="0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铜牌赞助</a:t>
            </a:r>
            <a:r>
              <a:rPr lang="en-US" sz="1800" b="0" i="0" u="none" strike="noStrike" cap="none" spc="0" dirty="0" smtClean="0">
                <a:solidFill>
                  <a:srgbClr val="494949"/>
                </a:solidFill>
                <a:latin typeface="Arial"/>
                <a:ea typeface="Arial"/>
                <a:cs typeface="Arial"/>
              </a:rPr>
              <a:t>：        </a:t>
            </a:r>
            <a:r>
              <a:rPr lang="en-US" sz="1400" b="1" i="0" u="none" strike="noStrike" cap="none" spc="0" dirty="0" err="1" smtClean="0">
                <a:solidFill>
                  <a:srgbClr val="494949"/>
                </a:solidFill>
                <a:latin typeface="Arial"/>
                <a:ea typeface="Arial"/>
                <a:cs typeface="Arial"/>
              </a:rPr>
              <a:t>OpenAnolis</a:t>
            </a:r>
            <a:r>
              <a:rPr lang="en-US" sz="1400" b="1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社区</a:t>
            </a:r>
            <a:r>
              <a:rPr lang="en-US" sz="1400" b="1" i="0" u="none" strike="noStrike" cap="none" spc="0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 </a:t>
            </a:r>
            <a:r>
              <a:rPr lang="en-US" sz="1400" b="1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中科创达</a:t>
            </a:r>
            <a:r>
              <a:rPr lang="en-US" sz="1400" b="1" i="0" u="none" strike="noStrike" cap="none" spc="0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  </a:t>
            </a:r>
            <a:r>
              <a:rPr lang="en-US" sz="1400" b="1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测测星座</a:t>
            </a:r>
            <a:r>
              <a:rPr lang="en-US" sz="1400" b="1" i="0" u="none" strike="noStrike" cap="none" spc="0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  </a:t>
            </a:r>
            <a:r>
              <a:rPr lang="en-US" sz="1400" b="1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全志科技</a:t>
            </a:r>
            <a:r>
              <a:rPr lang="en-US" sz="1400" b="1" i="0" u="none" strike="noStrike" cap="none" spc="0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  </a:t>
            </a:r>
            <a:r>
              <a:rPr lang="en-US" sz="1400" b="1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龙芯中科</a:t>
            </a:r>
            <a:r>
              <a:rPr lang="en-US" sz="1400" b="1" i="0" u="none" strike="noStrike" cap="none" spc="0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  </a:t>
            </a:r>
            <a:r>
              <a:rPr lang="en-US" sz="1400" b="1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元心科技</a:t>
            </a:r>
            <a:r>
              <a:rPr lang="en-US" sz="1400" b="1" i="0" u="none" strike="noStrike" cap="none" spc="0" dirty="0">
                <a:solidFill>
                  <a:srgbClr val="494949"/>
                </a:solidFill>
                <a:latin typeface="Arial"/>
                <a:ea typeface="Arial"/>
                <a:cs typeface="Arial"/>
              </a:rPr>
              <a:t>     </a:t>
            </a:r>
            <a:r>
              <a:rPr lang="en-US" sz="1400" b="1" i="0" u="none" strike="noStrike" cap="none" spc="0" dirty="0" err="1">
                <a:solidFill>
                  <a:srgbClr val="494949"/>
                </a:solidFill>
                <a:latin typeface="Arial"/>
                <a:ea typeface="Arial"/>
                <a:cs typeface="Arial"/>
              </a:rPr>
              <a:t>睿赛德rtthread</a:t>
            </a:r>
            <a:endParaRPr lang="en-US" sz="1400" b="0" i="0" u="none" strike="noStrike" cap="none" spc="0" dirty="0">
              <a:solidFill>
                <a:srgbClr val="494949"/>
              </a:solidFill>
              <a:latin typeface="Arial"/>
              <a:ea typeface="Arial"/>
              <a:cs typeface="Arial"/>
            </a:endParaRPr>
          </a:p>
          <a:p>
            <a:pPr algn="l"/>
            <a:endParaRPr lang="en-US" sz="1800" b="0" i="0" u="none" strike="noStrike" cap="none" spc="0" dirty="0">
              <a:solidFill>
                <a:srgbClr val="494949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4294967295"/>
          </p:nvPr>
        </p:nvSpPr>
        <p:spPr bwMode="auto">
          <a:xfrm>
            <a:off x="0" y="6461125"/>
            <a:ext cx="9144000" cy="136525"/>
          </a:xfrm>
        </p:spPr>
        <p:txBody>
          <a:bodyPr>
            <a:noAutofit/>
          </a:bodyPr>
          <a:lstStyle/>
          <a:p>
            <a:r>
              <a:rPr sz="1800" dirty="0" smtClean="0"/>
              <a:t>2020</a:t>
            </a:r>
            <a:r>
              <a:rPr sz="1800" dirty="0"/>
              <a:t>年12月26日 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8433281" y="6530391"/>
            <a:ext cx="4212649" cy="35387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rtlCol="0" fromWordArt="0" anchor="t" anchorCtr="0" forceAA="0">
            <a:noAutofit/>
          </a:bodyPr>
          <a:lstStyle/>
          <a:p>
            <a:pPr algn="l"/>
            <a:r>
              <a:rPr lang="en-US" sz="1600" dirty="0"/>
              <a:t>os.educg.net</a:t>
            </a:r>
            <a:r>
              <a:rPr sz="1600" dirty="0"/>
              <a:t>   </a:t>
            </a:r>
            <a:r>
              <a:rPr lang="en-US" sz="16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github.com/</a:t>
            </a:r>
            <a:r>
              <a:rPr lang="en-US" sz="1600" b="0" i="0" u="none" strike="noStrike" cap="none" spc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oscomp</a:t>
            </a:r>
            <a:endParaRPr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716" y="0"/>
            <a:ext cx="2177838" cy="2505684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/>
        </p:blipFill>
        <p:spPr bwMode="auto">
          <a:xfrm>
            <a:off x="10613107" y="2463359"/>
            <a:ext cx="1577447" cy="15804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285760" y="262587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t>全国大学生OS比赛</a:t>
            </a:r>
            <a:br/>
            <a:r>
              <a:t>期待您的参与</a:t>
            </a:r>
            <a:br/>
            <a:r>
              <a:t>谢谢！</a:t>
            </a:r>
          </a:p>
        </p:txBody>
      </p:sp>
      <p:pic>
        <p:nvPicPr>
          <p:cNvPr id="2" name="图片 1"/>
          <p:cNvPicPr/>
          <p:nvPr/>
        </p:nvPicPr>
        <p:blipFill>
          <a:blip r:embed="rId2"/>
          <a:stretch/>
        </p:blipFill>
        <p:spPr bwMode="auto">
          <a:xfrm>
            <a:off x="245584" y="1764659"/>
            <a:ext cx="3048000" cy="304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51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幼圆</vt:lpstr>
      <vt:lpstr>Arial</vt:lpstr>
      <vt:lpstr>Century Gothic</vt:lpstr>
      <vt:lpstr>Wingdings 3</vt:lpstr>
      <vt:lpstr>丝状</vt:lpstr>
      <vt:lpstr>2021全国大学生计算机系统能力大赛 操作系统设计赛 研讨会</vt:lpstr>
      <vt:lpstr>全国大学生OS比赛 期待您的参与 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2021全国大学生计算机系统能力大赛 操作系统设计赛 技术方案说明</dc:title>
  <dc:creator>chyyuu</dc:creator>
  <cp:lastModifiedBy>yuchen@tsinghua.edu.cn</cp:lastModifiedBy>
  <cp:revision>9</cp:revision>
  <dcterms:modified xsi:type="dcterms:W3CDTF">2020-12-25T23:46:45Z</dcterms:modified>
</cp:coreProperties>
</file>