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9" r:id="rId3"/>
    <p:sldId id="257" r:id="rId4"/>
    <p:sldId id="260" r:id="rId5"/>
    <p:sldId id="258" r:id="rId6"/>
    <p:sldId id="261" r:id="rId7"/>
    <p:sldId id="262" r:id="rId8"/>
    <p:sldId id="263" r:id="rId9"/>
    <p:sldId id="273" r:id="rId10"/>
    <p:sldId id="265" r:id="rId11"/>
    <p:sldId id="264" r:id="rId12"/>
    <p:sldId id="272" r:id="rId13"/>
    <p:sldId id="267" r:id="rId14"/>
    <p:sldId id="266" r:id="rId15"/>
    <p:sldId id="268" r:id="rId16"/>
    <p:sldId id="269" r:id="rId17"/>
    <p:sldId id="270" r:id="rId18"/>
    <p:sldId id="271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hiyuan" initials="Z" lastIdx="1" clrIdx="0">
    <p:extLst>
      <p:ext uri="{19B8F6BF-5375-455C-9EA6-DF929625EA0E}">
        <p15:presenceInfo xmlns:p15="http://schemas.microsoft.com/office/powerpoint/2012/main" userId="6958ad852a5102e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34" d="100"/>
          <a:sy n="134" d="100"/>
        </p:scale>
        <p:origin x="39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OneDrive\&#20107;&#21153;&#24615;&#24037;&#20316;\2020-12-26-PKE&#25253;&#21578;\&#21331;&#24037;&#29677;&#23454;&#39564;&#24773;&#20917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anana\Desktop\U&#30424;\&#26032;&#24314;%20XLSX%20&#24037;&#20316;&#34920;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/>
              <a:t>实验提交情况汇总图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一周内提交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实验一</c:v>
                </c:pt>
                <c:pt idx="1">
                  <c:v>实验二</c:v>
                </c:pt>
                <c:pt idx="2">
                  <c:v>实验三</c:v>
                </c:pt>
                <c:pt idx="3">
                  <c:v>实验四</c:v>
                </c:pt>
                <c:pt idx="4">
                  <c:v>实验五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6</c:v>
                </c:pt>
                <c:pt idx="1">
                  <c:v>16</c:v>
                </c:pt>
                <c:pt idx="2">
                  <c:v>15</c:v>
                </c:pt>
                <c:pt idx="3">
                  <c:v>9</c:v>
                </c:pt>
                <c:pt idx="4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8C2-453B-AA9E-BA18EB01E73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两周内提交</c:v>
                </c:pt>
              </c:strCache>
            </c:strRef>
          </c:tx>
          <c:spPr>
            <a:solidFill>
              <a:srgbClr val="92D050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实验一</c:v>
                </c:pt>
                <c:pt idx="1">
                  <c:v>实验二</c:v>
                </c:pt>
                <c:pt idx="2">
                  <c:v>实验三</c:v>
                </c:pt>
                <c:pt idx="3">
                  <c:v>实验四</c:v>
                </c:pt>
                <c:pt idx="4">
                  <c:v>实验五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11</c:v>
                </c:pt>
                <c:pt idx="1">
                  <c:v>2</c:v>
                </c:pt>
                <c:pt idx="2">
                  <c:v>1</c:v>
                </c:pt>
                <c:pt idx="3">
                  <c:v>3</c:v>
                </c:pt>
                <c:pt idx="4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8C2-453B-AA9E-BA18EB01E73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两周外提交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实验一</c:v>
                </c:pt>
                <c:pt idx="1">
                  <c:v>实验二</c:v>
                </c:pt>
                <c:pt idx="2">
                  <c:v>实验三</c:v>
                </c:pt>
                <c:pt idx="3">
                  <c:v>实验四</c:v>
                </c:pt>
                <c:pt idx="4">
                  <c:v>实验五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12</c:v>
                </c:pt>
                <c:pt idx="1">
                  <c:v>11</c:v>
                </c:pt>
                <c:pt idx="2">
                  <c:v>13</c:v>
                </c:pt>
                <c:pt idx="3">
                  <c:v>17</c:v>
                </c:pt>
                <c:pt idx="4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8C2-453B-AA9E-BA18EB01E73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27764991"/>
        <c:axId val="224008815"/>
      </c:barChart>
      <c:catAx>
        <c:axId val="22776499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24008815"/>
        <c:crosses val="autoZero"/>
        <c:auto val="1"/>
        <c:lblAlgn val="ctr"/>
        <c:lblOffset val="100"/>
        <c:noMultiLvlLbl val="0"/>
      </c:catAx>
      <c:valAx>
        <c:axId val="2240088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277649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/>
              <a:t>问题统计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785-44C2-AD67-F1C2D992C91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785-44C2-AD67-F1C2D992C910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785-44C2-AD67-F1C2D992C910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3785-44C2-AD67-F1C2D992C910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horzOverflow="clip" vert="horz" wrap="square" lIns="38100" tIns="19050" rIns="38100" bIns="0" anchor="ctr" anchorCtr="1">
                <a:spAutoFit/>
              </a:bodyPr>
              <a:lstStyle/>
              <a:p>
                <a:pPr>
                  <a:defRPr lang="zh-CN" sz="900" b="0" i="0" u="none" strike="noStrike" kern="1200" baseline="0">
                    <a:ln w="31750" cmpd="sng">
                      <a:noFill/>
                      <a:prstDash val="solid"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>
                      <a:outerShdw blurRad="50800" dist="50800" dir="5400000" sx="10000" sy="10000" rotWithShape="0">
                        <a:srgbClr val="000000">
                          <a:alpha val="43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'[新建 XLSX 工作表.xlsx]Sheet1'!$A$10:$A$13</c:f>
              <c:strCache>
                <c:ptCount val="4"/>
                <c:pt idx="0">
                  <c:v>文档不足</c:v>
                </c:pt>
                <c:pt idx="1">
                  <c:v>评分机制有待改进</c:v>
                </c:pt>
                <c:pt idx="2">
                  <c:v>实验难度过高</c:v>
                </c:pt>
                <c:pt idx="3">
                  <c:v>实验难度过低</c:v>
                </c:pt>
              </c:strCache>
            </c:strRef>
          </c:cat>
          <c:val>
            <c:numRef>
              <c:f>'[新建 XLSX 工作表.xlsx]Sheet1'!$B$10:$B$13</c:f>
              <c:numCache>
                <c:formatCode>General</c:formatCode>
                <c:ptCount val="4"/>
                <c:pt idx="0">
                  <c:v>20</c:v>
                </c:pt>
                <c:pt idx="1">
                  <c:v>7</c:v>
                </c:pt>
                <c:pt idx="2">
                  <c:v>5</c:v>
                </c:pt>
                <c:pt idx="3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3785-44C2-AD67-F1C2D992C91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2-25T09:56:54.832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FBE67-B6D8-4FEE-A2EA-015148C6F02B}" type="datetimeFigureOut">
              <a:rPr lang="zh-CN" altLang="en-US" smtClean="0"/>
              <a:t>2020/12/25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D681-5663-471A-A1CE-33E5089A02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54571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FBE67-B6D8-4FEE-A2EA-015148C6F02B}" type="datetimeFigureOut">
              <a:rPr lang="zh-CN" altLang="en-US" smtClean="0"/>
              <a:t>2020/12/25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D681-5663-471A-A1CE-33E5089A02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4191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FBE67-B6D8-4FEE-A2EA-015148C6F02B}" type="datetimeFigureOut">
              <a:rPr lang="zh-CN" altLang="en-US" smtClean="0"/>
              <a:t>2020/12/25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D681-5663-471A-A1CE-33E5089A02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8634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FBE67-B6D8-4FEE-A2EA-015148C6F02B}" type="datetimeFigureOut">
              <a:rPr lang="zh-CN" altLang="en-US" smtClean="0"/>
              <a:t>2020/12/25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D681-5663-471A-A1CE-33E5089A0287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1" y="0"/>
            <a:ext cx="1860695" cy="1742354"/>
          </a:xfrm>
          <a:prstGeom prst="rect">
            <a:avLst/>
          </a:prstGeom>
        </p:spPr>
      </p:pic>
      <p:cxnSp>
        <p:nvCxnSpPr>
          <p:cNvPr id="8" name="直接连接符 7"/>
          <p:cNvCxnSpPr/>
          <p:nvPr userDrawn="1"/>
        </p:nvCxnSpPr>
        <p:spPr>
          <a:xfrm>
            <a:off x="838200" y="1771968"/>
            <a:ext cx="105156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22785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FBE67-B6D8-4FEE-A2EA-015148C6F02B}" type="datetimeFigureOut">
              <a:rPr lang="zh-CN" altLang="en-US" smtClean="0"/>
              <a:t>2020/12/25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D681-5663-471A-A1CE-33E5089A02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6663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FBE67-B6D8-4FEE-A2EA-015148C6F02B}" type="datetimeFigureOut">
              <a:rPr lang="zh-CN" altLang="en-US" smtClean="0"/>
              <a:t>2020/12/25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D681-5663-471A-A1CE-33E5089A02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262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FBE67-B6D8-4FEE-A2EA-015148C6F02B}" type="datetimeFigureOut">
              <a:rPr lang="zh-CN" altLang="en-US" smtClean="0"/>
              <a:t>2020/12/25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D681-5663-471A-A1CE-33E5089A02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214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FBE67-B6D8-4FEE-A2EA-015148C6F02B}" type="datetimeFigureOut">
              <a:rPr lang="zh-CN" altLang="en-US" smtClean="0"/>
              <a:t>2020/12/25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D681-5663-471A-A1CE-33E5089A02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8199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FBE67-B6D8-4FEE-A2EA-015148C6F02B}" type="datetimeFigureOut">
              <a:rPr lang="zh-CN" altLang="en-US" smtClean="0"/>
              <a:t>2020/12/25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D681-5663-471A-A1CE-33E5089A02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1609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FBE67-B6D8-4FEE-A2EA-015148C6F02B}" type="datetimeFigureOut">
              <a:rPr lang="zh-CN" altLang="en-US" smtClean="0"/>
              <a:t>2020/12/25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D681-5663-471A-A1CE-33E5089A02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9178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FBE67-B6D8-4FEE-A2EA-015148C6F02B}" type="datetimeFigureOut">
              <a:rPr lang="zh-CN" altLang="en-US" smtClean="0"/>
              <a:t>2020/12/25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D681-5663-471A-A1CE-33E5089A02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2542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5FBE67-B6D8-4FEE-A2EA-015148C6F02B}" type="datetimeFigureOut">
              <a:rPr lang="zh-CN" altLang="en-US" smtClean="0"/>
              <a:t>2020/12/25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8D681-5663-471A-A1CE-33E5089A02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9117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rShawCode/pke" TargetMode="External"/><Relationship Id="rId2" Type="http://schemas.openxmlformats.org/officeDocument/2006/relationships/hyperlink" Target="https://gitee.com/syivester/pke-doc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41120" y="1122363"/>
            <a:ext cx="9662160" cy="2387600"/>
          </a:xfrm>
        </p:spPr>
        <p:txBody>
          <a:bodyPr>
            <a:norm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PKE</a:t>
            </a:r>
            <a:r>
              <a:rPr lang="en-US" altLang="zh-CN" b="1" dirty="0"/>
              <a:t>:</a:t>
            </a:r>
            <a:r>
              <a:rPr lang="zh-CN" altLang="en-US" b="1" dirty="0"/>
              <a:t>基于</a:t>
            </a:r>
            <a:r>
              <a:rPr lang="en-US" altLang="zh-CN" b="1" dirty="0"/>
              <a:t>RISC-V</a:t>
            </a:r>
            <a:r>
              <a:rPr lang="zh-CN" altLang="en-US" b="1" dirty="0"/>
              <a:t>代理内核的操作系统课程实验与课程设计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sz="3600" dirty="0"/>
              <a:t>邵志远</a:t>
            </a:r>
          </a:p>
        </p:txBody>
      </p:sp>
    </p:spTree>
    <p:extLst>
      <p:ext uri="{BB962C8B-B14F-4D97-AF65-F5344CB8AC3E}">
        <p14:creationId xmlns:p14="http://schemas.microsoft.com/office/powerpoint/2010/main" val="3508464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提纲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PKE</a:t>
            </a:r>
            <a:r>
              <a:rPr lang="zh-CN" altLang="en-US" dirty="0"/>
              <a:t>简介</a:t>
            </a:r>
          </a:p>
          <a:p>
            <a:r>
              <a:rPr lang="zh-CN" altLang="en-US" dirty="0"/>
              <a:t>设计动机</a:t>
            </a:r>
          </a:p>
          <a:p>
            <a:r>
              <a:rPr lang="zh-CN" altLang="en-US" dirty="0"/>
              <a:t>实验内容</a:t>
            </a:r>
          </a:p>
          <a:p>
            <a:r>
              <a:rPr lang="zh-CN" altLang="en-US" b="1" dirty="0">
                <a:solidFill>
                  <a:srgbClr val="C00000"/>
                </a:solidFill>
              </a:rPr>
              <a:t>教学实践</a:t>
            </a:r>
          </a:p>
          <a:p>
            <a:r>
              <a:rPr lang="zh-CN" altLang="en-US" dirty="0" smtClean="0"/>
              <a:t>经验教训</a:t>
            </a:r>
            <a:endParaRPr lang="zh-CN" altLang="en-US" dirty="0"/>
          </a:p>
          <a:p>
            <a:r>
              <a:rPr lang="zh-CN" altLang="en-US" dirty="0"/>
              <a:t>赛道</a:t>
            </a:r>
            <a:r>
              <a:rPr lang="zh-CN" altLang="en-US" dirty="0" smtClean="0"/>
              <a:t>设想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306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教学实践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计算机卓越工程师</a:t>
            </a:r>
            <a:r>
              <a:rPr lang="en-US" altLang="zh-CN" dirty="0" smtClean="0"/>
              <a:t>1801</a:t>
            </a:r>
            <a:r>
              <a:rPr lang="zh-CN" altLang="en-US" dirty="0"/>
              <a:t>班</a:t>
            </a:r>
          </a:p>
        </p:txBody>
      </p:sp>
      <p:graphicFrame>
        <p:nvGraphicFramePr>
          <p:cNvPr id="4" name="图表 3">
            <a:extLst>
              <a:ext uri="{FF2B5EF4-FFF2-40B4-BE49-F238E27FC236}">
                <a16:creationId xmlns:a16="http://schemas.microsoft.com/office/drawing/2014/main" id="{C3218C9F-D827-4344-90D3-43274BE5239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70011007"/>
              </p:ext>
            </p:extLst>
          </p:nvPr>
        </p:nvGraphicFramePr>
        <p:xfrm>
          <a:off x="1914525" y="2238375"/>
          <a:ext cx="8143875" cy="43148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14994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问卷情况</a:t>
            </a:r>
            <a:endParaRPr lang="zh-CN" altLang="en-US" dirty="0"/>
          </a:p>
        </p:txBody>
      </p:sp>
      <p:graphicFrame>
        <p:nvGraphicFramePr>
          <p:cNvPr id="7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0396294"/>
              </p:ext>
            </p:extLst>
          </p:nvPr>
        </p:nvGraphicFramePr>
        <p:xfrm>
          <a:off x="646976" y="2007105"/>
          <a:ext cx="5277485" cy="41332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5924461" y="2351922"/>
            <a:ext cx="4648555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/>
              <a:t>（现有版本的）不足之处</a:t>
            </a:r>
            <a:endParaRPr lang="en-US" altLang="zh-CN" sz="20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 smtClean="0"/>
              <a:t>文档不足</a:t>
            </a:r>
            <a:r>
              <a:rPr lang="zh-CN" altLang="en-US" dirty="0" smtClean="0"/>
              <a:t>！（要考虑到体系结构零基础的学生的需求）</a:t>
            </a:r>
            <a:endParaRPr lang="en-US" altLang="zh-CN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 smtClean="0"/>
              <a:t>评分机制</a:t>
            </a:r>
            <a:r>
              <a:rPr lang="zh-CN" altLang="en-US" dirty="0" smtClean="0"/>
              <a:t>有待改进（不能以提交的顺序作为打分的标准）</a:t>
            </a:r>
            <a:endParaRPr lang="en-US" altLang="zh-CN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759392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提纲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PKE</a:t>
            </a:r>
            <a:r>
              <a:rPr lang="zh-CN" altLang="en-US" dirty="0"/>
              <a:t>简介</a:t>
            </a:r>
          </a:p>
          <a:p>
            <a:r>
              <a:rPr lang="zh-CN" altLang="en-US" dirty="0"/>
              <a:t>设计动机</a:t>
            </a:r>
          </a:p>
          <a:p>
            <a:r>
              <a:rPr lang="zh-CN" altLang="en-US" dirty="0"/>
              <a:t>实验内容</a:t>
            </a:r>
          </a:p>
          <a:p>
            <a:r>
              <a:rPr lang="zh-CN" altLang="en-US" dirty="0"/>
              <a:t>教学实践</a:t>
            </a:r>
          </a:p>
          <a:p>
            <a:r>
              <a:rPr lang="zh-CN" altLang="en-US" b="1" dirty="0" smtClean="0">
                <a:solidFill>
                  <a:srgbClr val="C00000"/>
                </a:solidFill>
              </a:rPr>
              <a:t>经验教训</a:t>
            </a:r>
            <a:endParaRPr lang="zh-CN" altLang="en-US" b="1" dirty="0">
              <a:solidFill>
                <a:srgbClr val="C00000"/>
              </a:solidFill>
            </a:endParaRPr>
          </a:p>
          <a:p>
            <a:r>
              <a:rPr lang="zh-CN" altLang="en-US" dirty="0"/>
              <a:t>赛道</a:t>
            </a:r>
            <a:r>
              <a:rPr lang="zh-CN" altLang="en-US" dirty="0" smtClean="0"/>
              <a:t>设想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4734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“经验”和观察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经验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将操作系统的知识点和学习目标分解，针对“小目标”设计实验，可能更有利于学生对知识的学习和</a:t>
            </a:r>
            <a:r>
              <a:rPr lang="zh-CN" altLang="en-US" b="1" dirty="0" smtClean="0"/>
              <a:t>逐渐</a:t>
            </a:r>
            <a:r>
              <a:rPr lang="zh-CN" altLang="en-US" dirty="0" smtClean="0"/>
              <a:t>掌握。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 smtClean="0"/>
              <a:t>观察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我们不能“高估”学生的学习能力，但也不可 “低估” 学生对新型体系结构（</a:t>
            </a:r>
            <a:r>
              <a:rPr lang="en-US" altLang="zh-CN" dirty="0" smtClean="0"/>
              <a:t>RISC-V</a:t>
            </a:r>
            <a:r>
              <a:rPr lang="zh-CN" altLang="en-US" dirty="0" smtClean="0"/>
              <a:t>）的兴趣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体系结构（特别是与特权级相关的体系结构）知识并不全部都是</a:t>
            </a:r>
            <a:r>
              <a:rPr lang="en-US" altLang="zh-CN" dirty="0" smtClean="0"/>
              <a:t>《</a:t>
            </a:r>
            <a:r>
              <a:rPr lang="zh-CN" altLang="en-US" dirty="0" smtClean="0"/>
              <a:t>组成原理</a:t>
            </a:r>
            <a:r>
              <a:rPr lang="en-US" altLang="zh-CN" dirty="0" smtClean="0"/>
              <a:t>》</a:t>
            </a:r>
            <a:r>
              <a:rPr lang="zh-CN" altLang="en-US" dirty="0" smtClean="0"/>
              <a:t>课程的事情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能跑起来的例子（而不是不知所云的代码片段）才是好例子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4700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教训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 smtClean="0"/>
              <a:t>PK</a:t>
            </a:r>
            <a:r>
              <a:rPr lang="zh-CN" altLang="en-US" dirty="0" smtClean="0"/>
              <a:t>是一个好的开始，但并不是最好的选择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代码过于冗杂：虽然我们裁了一部分，但</a:t>
            </a:r>
            <a:r>
              <a:rPr lang="en-US" altLang="zh-CN" dirty="0" smtClean="0"/>
              <a:t>M</a:t>
            </a:r>
            <a:r>
              <a:rPr lang="zh-CN" altLang="en-US" dirty="0" smtClean="0"/>
              <a:t>模式下还是有大量代码是冗余的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代码缺少注释（开源代码的通病）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评分机制不合理（</a:t>
            </a:r>
            <a:r>
              <a:rPr lang="en-US" altLang="zh-CN" dirty="0" smtClean="0"/>
              <a:t>open problem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实验评分缺乏层次（未能区分基础实验和挑战实验）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打分脚本不合理（仅根据输出来判断，是可以绕过去的。我们至少需要更多的测试用例！）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zh-CN" altLang="en-US" dirty="0"/>
              <a:t>覆盖面不够（</a:t>
            </a:r>
            <a:r>
              <a:rPr lang="en-US" altLang="zh-CN" dirty="0"/>
              <a:t>open problem</a:t>
            </a:r>
            <a:r>
              <a:rPr lang="zh-CN" altLang="en-US" dirty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缺乏：现有</a:t>
            </a:r>
            <a:r>
              <a:rPr lang="en-US" altLang="zh-CN" dirty="0" smtClean="0"/>
              <a:t>PKE</a:t>
            </a:r>
            <a:r>
              <a:rPr lang="zh-CN" altLang="en-US" dirty="0" smtClean="0"/>
              <a:t>实验的挑战内容、设备管理、文件系统都没有实验对应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0015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提纲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PKE</a:t>
            </a:r>
            <a:r>
              <a:rPr lang="zh-CN" altLang="en-US" dirty="0"/>
              <a:t>简介</a:t>
            </a:r>
          </a:p>
          <a:p>
            <a:r>
              <a:rPr lang="zh-CN" altLang="en-US" dirty="0"/>
              <a:t>设计动机</a:t>
            </a:r>
          </a:p>
          <a:p>
            <a:r>
              <a:rPr lang="zh-CN" altLang="en-US" dirty="0"/>
              <a:t>实验内容</a:t>
            </a:r>
          </a:p>
          <a:p>
            <a:r>
              <a:rPr lang="zh-CN" altLang="en-US" dirty="0"/>
              <a:t>教学实践</a:t>
            </a:r>
          </a:p>
          <a:p>
            <a:r>
              <a:rPr lang="zh-CN" altLang="en-US" dirty="0"/>
              <a:t>经验教训</a:t>
            </a:r>
          </a:p>
          <a:p>
            <a:r>
              <a:rPr lang="zh-CN" altLang="en-US" b="1" dirty="0" smtClean="0">
                <a:solidFill>
                  <a:srgbClr val="C00000"/>
                </a:solidFill>
              </a:rPr>
              <a:t>赛道</a:t>
            </a:r>
            <a:r>
              <a:rPr lang="zh-CN" altLang="en-US" b="1" dirty="0">
                <a:solidFill>
                  <a:srgbClr val="C00000"/>
                </a:solidFill>
              </a:rPr>
              <a:t>设想</a:t>
            </a:r>
          </a:p>
        </p:txBody>
      </p:sp>
    </p:spTree>
    <p:extLst>
      <p:ext uri="{BB962C8B-B14F-4D97-AF65-F5344CB8AC3E}">
        <p14:creationId xmlns:p14="http://schemas.microsoft.com/office/powerpoint/2010/main" val="2899137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如果</a:t>
            </a:r>
            <a:r>
              <a:rPr lang="zh-CN" altLang="en-US" dirty="0"/>
              <a:t>作为“功能设计”赛道</a:t>
            </a:r>
            <a:r>
              <a:rPr lang="zh-CN" altLang="en-US" dirty="0" smtClean="0"/>
              <a:t>之一。。。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建议：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1. </a:t>
            </a:r>
            <a:r>
              <a:rPr lang="zh-CN" altLang="en-US" dirty="0" smtClean="0"/>
              <a:t>遵循应用驱动</a:t>
            </a:r>
            <a:r>
              <a:rPr lang="zh-CN" altLang="en-US" dirty="0"/>
              <a:t>内核的设计思路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使得操作系统实验可迭代、可扩展真正对教学有用</a:t>
            </a:r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1"/>
            <a:r>
              <a:rPr lang="en-US" altLang="zh-CN" dirty="0" smtClean="0"/>
              <a:t>2. </a:t>
            </a:r>
            <a:r>
              <a:rPr lang="zh-CN" altLang="en-US" dirty="0" smtClean="0"/>
              <a:t>解决</a:t>
            </a:r>
            <a:r>
              <a:rPr lang="en-US" altLang="zh-CN" dirty="0" smtClean="0"/>
              <a:t>open problems</a:t>
            </a:r>
            <a:r>
              <a:rPr lang="zh-CN" altLang="en-US" dirty="0" smtClean="0"/>
              <a:t>，考察</a:t>
            </a:r>
            <a:r>
              <a:rPr lang="en-US" altLang="zh-CN" dirty="0" smtClean="0"/>
              <a:t>PKE</a:t>
            </a:r>
            <a:r>
              <a:rPr lang="zh-CN" altLang="en-US" dirty="0" smtClean="0"/>
              <a:t>的增量部分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模拟器可采用</a:t>
            </a:r>
            <a:r>
              <a:rPr lang="en-US" altLang="zh-CN" dirty="0" smtClean="0"/>
              <a:t>Spike</a:t>
            </a:r>
            <a:r>
              <a:rPr lang="zh-CN" altLang="en-US" dirty="0" smtClean="0"/>
              <a:t>（</a:t>
            </a:r>
            <a:r>
              <a:rPr lang="en-US" altLang="zh-CN" dirty="0" smtClean="0"/>
              <a:t>THIF</a:t>
            </a:r>
            <a:r>
              <a:rPr lang="zh-CN" altLang="en-US" dirty="0" smtClean="0"/>
              <a:t>）也可采用</a:t>
            </a:r>
            <a:r>
              <a:rPr lang="en-US" altLang="zh-CN" dirty="0" smtClean="0"/>
              <a:t>QEMU</a:t>
            </a:r>
          </a:p>
          <a:p>
            <a:pPr lvl="2"/>
            <a:r>
              <a:rPr lang="zh-CN" altLang="en-US" dirty="0" smtClean="0"/>
              <a:t>提供“刚刚好”的内核，可基于</a:t>
            </a:r>
            <a:r>
              <a:rPr lang="en-US" altLang="zh-CN" dirty="0" smtClean="0"/>
              <a:t>PK</a:t>
            </a:r>
            <a:r>
              <a:rPr lang="zh-CN" altLang="en-US" dirty="0" smtClean="0"/>
              <a:t>也可以自己重新设计（不结合实验不算分）</a:t>
            </a:r>
            <a:endParaRPr lang="en-US" altLang="zh-CN" dirty="0" smtClean="0"/>
          </a:p>
          <a:p>
            <a:pPr lvl="2"/>
            <a:r>
              <a:rPr lang="zh-CN" altLang="en-US" b="1" dirty="0" smtClean="0"/>
              <a:t>扩展</a:t>
            </a:r>
            <a:r>
              <a:rPr lang="en-US" altLang="zh-CN" b="1" dirty="0" smtClean="0"/>
              <a:t>PKE</a:t>
            </a:r>
            <a:r>
              <a:rPr lang="zh-CN" altLang="en-US" dirty="0" smtClean="0"/>
              <a:t>，提供如：挑战类实验、设备管理、文件系统</a:t>
            </a:r>
            <a:endParaRPr lang="en-US" altLang="zh-CN" dirty="0" smtClean="0"/>
          </a:p>
          <a:p>
            <a:pPr lvl="2"/>
            <a:r>
              <a:rPr lang="zh-CN" altLang="en-US" b="1" dirty="0" smtClean="0"/>
              <a:t>只有结合</a:t>
            </a:r>
            <a:r>
              <a:rPr lang="en-US" altLang="zh-CN" b="1" dirty="0" smtClean="0"/>
              <a:t>PKE</a:t>
            </a:r>
            <a:r>
              <a:rPr lang="zh-CN" altLang="en-US" b="1" dirty="0" smtClean="0"/>
              <a:t>扩展内容的新设计才算分</a:t>
            </a:r>
            <a:r>
              <a:rPr lang="zh-CN" altLang="en-US" b="1" dirty="0" smtClean="0"/>
              <a:t>，重复性内容（如重写内核）不算</a:t>
            </a:r>
            <a:r>
              <a:rPr lang="zh-CN" altLang="en-US" b="1" dirty="0" smtClean="0"/>
              <a:t>分</a:t>
            </a:r>
            <a:endParaRPr lang="en-US" altLang="zh-CN" b="1" dirty="0" smtClean="0"/>
          </a:p>
          <a:p>
            <a:pPr lvl="2"/>
            <a:endParaRPr lang="en-US" altLang="zh-CN" dirty="0" smtClean="0"/>
          </a:p>
          <a:p>
            <a:pPr lvl="1"/>
            <a:r>
              <a:rPr lang="en-US" altLang="zh-CN" dirty="0" smtClean="0"/>
              <a:t>3. </a:t>
            </a:r>
            <a:r>
              <a:rPr lang="zh-CN" altLang="en-US" dirty="0" smtClean="0"/>
              <a:t>提交的作品遵照一定格式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遵循提出问题</a:t>
            </a:r>
            <a:r>
              <a:rPr lang="en-US" altLang="zh-CN" dirty="0" smtClean="0">
                <a:sym typeface="Wingdings" panose="05000000000000000000" pitchFamily="2" charset="2"/>
              </a:rPr>
              <a:t></a:t>
            </a:r>
            <a:r>
              <a:rPr lang="zh-CN" altLang="en-US" dirty="0" smtClean="0">
                <a:sym typeface="Wingdings" panose="05000000000000000000" pitchFamily="2" charset="2"/>
              </a:rPr>
              <a:t>解决问题的逻辑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pPr lvl="2"/>
            <a:r>
              <a:rPr lang="zh-CN" altLang="en-US" dirty="0" smtClean="0">
                <a:sym typeface="Wingdings" panose="05000000000000000000" pitchFamily="2" charset="2"/>
              </a:rPr>
              <a:t>文档部分可参考现有的</a:t>
            </a:r>
            <a:r>
              <a:rPr lang="en-US" altLang="zh-CN" dirty="0" smtClean="0">
                <a:sym typeface="Wingdings" panose="05000000000000000000" pitchFamily="2" charset="2"/>
              </a:rPr>
              <a:t>PKE</a:t>
            </a:r>
            <a:r>
              <a:rPr lang="zh-CN" altLang="en-US" dirty="0" smtClean="0">
                <a:sym typeface="Wingdings" panose="05000000000000000000" pitchFamily="2" charset="2"/>
              </a:rPr>
              <a:t>文档和实验，包含</a:t>
            </a:r>
            <a:r>
              <a:rPr lang="en-US" altLang="zh-CN" dirty="0" smtClean="0">
                <a:sym typeface="Wingdings" panose="05000000000000000000" pitchFamily="2" charset="2"/>
              </a:rPr>
              <a:t>1. </a:t>
            </a:r>
            <a:r>
              <a:rPr lang="zh-CN" altLang="en-US" dirty="0" smtClean="0">
                <a:sym typeface="Wingdings" panose="05000000000000000000" pitchFamily="2" charset="2"/>
              </a:rPr>
              <a:t>“应用”</a:t>
            </a:r>
            <a:r>
              <a:rPr lang="en-US" altLang="zh-CN" dirty="0" smtClean="0">
                <a:sym typeface="Wingdings" panose="05000000000000000000" pitchFamily="2" charset="2"/>
              </a:rPr>
              <a:t>;2. </a:t>
            </a:r>
            <a:r>
              <a:rPr lang="zh-CN" altLang="en-US" dirty="0" smtClean="0">
                <a:sym typeface="Wingdings" panose="05000000000000000000" pitchFamily="2" charset="2"/>
              </a:rPr>
              <a:t>“设计任务”</a:t>
            </a:r>
            <a:r>
              <a:rPr lang="en-US" altLang="zh-CN" dirty="0" smtClean="0">
                <a:sym typeface="Wingdings" panose="05000000000000000000" pitchFamily="2" charset="2"/>
              </a:rPr>
              <a:t>;3. </a:t>
            </a:r>
            <a:r>
              <a:rPr lang="zh-CN" altLang="en-US" dirty="0" smtClean="0">
                <a:sym typeface="Wingdings" panose="05000000000000000000" pitchFamily="2" charset="2"/>
              </a:rPr>
              <a:t>“帮助文档”</a:t>
            </a:r>
            <a:endParaRPr lang="en-US" altLang="zh-CN" dirty="0"/>
          </a:p>
          <a:p>
            <a:pPr marL="457200" lvl="1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3894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60704" y="1305242"/>
            <a:ext cx="10188448" cy="3453701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谢谢！</a:t>
            </a:r>
            <a:r>
              <a:rPr lang="en-US" altLang="zh-CN" b="1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/>
            </a:r>
            <a:br>
              <a:rPr lang="en-US" altLang="zh-CN" b="1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</a:br>
            <a:r>
              <a:rPr lang="en-US" altLang="zh-CN" b="1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/>
            </a:r>
            <a:br>
              <a:rPr lang="en-US" altLang="zh-CN" b="1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</a:br>
            <a:r>
              <a:rPr lang="zh-CN" altLang="en-US" b="1" dirty="0" smtClean="0">
                <a:solidFill>
                  <a:srgbClr val="0070C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欢迎加入</a:t>
            </a:r>
            <a:r>
              <a:rPr lang="en-US" altLang="zh-CN" b="1" dirty="0" smtClean="0">
                <a:solidFill>
                  <a:srgbClr val="0070C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PKE</a:t>
            </a:r>
            <a:r>
              <a:rPr lang="zh-CN" altLang="en-US" b="1" dirty="0" smtClean="0">
                <a:solidFill>
                  <a:srgbClr val="0070C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游戏设计队伍！</a:t>
            </a:r>
            <a:endParaRPr lang="zh-CN" altLang="en-US" b="1" dirty="0">
              <a:solidFill>
                <a:srgbClr val="0070C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09413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提纲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PKE</a:t>
            </a:r>
            <a:r>
              <a:rPr lang="zh-CN" altLang="en-US" b="1" dirty="0">
                <a:solidFill>
                  <a:srgbClr val="C00000"/>
                </a:solidFill>
              </a:rPr>
              <a:t>简介</a:t>
            </a:r>
          </a:p>
          <a:p>
            <a:r>
              <a:rPr lang="zh-CN" altLang="en-US" dirty="0"/>
              <a:t>设计动机</a:t>
            </a:r>
          </a:p>
          <a:p>
            <a:r>
              <a:rPr lang="zh-CN" altLang="en-US" dirty="0"/>
              <a:t>实验内容</a:t>
            </a:r>
          </a:p>
          <a:p>
            <a:r>
              <a:rPr lang="zh-CN" altLang="en-US" dirty="0"/>
              <a:t>教学实践</a:t>
            </a:r>
          </a:p>
          <a:p>
            <a:r>
              <a:rPr lang="zh-CN" altLang="en-US" dirty="0"/>
              <a:t>经验教训</a:t>
            </a:r>
          </a:p>
          <a:p>
            <a:r>
              <a:rPr lang="zh-CN" altLang="en-US" dirty="0"/>
              <a:t>赛道</a:t>
            </a:r>
            <a:r>
              <a:rPr lang="zh-CN" altLang="en-US" dirty="0" smtClean="0"/>
              <a:t>设想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8355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PKE</a:t>
            </a:r>
            <a:r>
              <a:rPr lang="zh-CN" altLang="en-US" dirty="0"/>
              <a:t>简介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PKE</a:t>
            </a:r>
            <a:r>
              <a:rPr lang="zh-CN" altLang="en-US" dirty="0"/>
              <a:t>：</a:t>
            </a:r>
            <a:r>
              <a:rPr lang="en-US" altLang="zh-CN" dirty="0">
                <a:solidFill>
                  <a:srgbClr val="C00000"/>
                </a:solidFill>
              </a:rPr>
              <a:t>Proxy Kernel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0070C0"/>
                </a:solidFill>
              </a:rPr>
              <a:t>for </a:t>
            </a:r>
            <a:r>
              <a:rPr lang="en-US" altLang="zh-CN" dirty="0" smtClean="0">
                <a:solidFill>
                  <a:srgbClr val="0070C0"/>
                </a:solidFill>
              </a:rPr>
              <a:t>Education</a:t>
            </a:r>
          </a:p>
          <a:p>
            <a:r>
              <a:rPr lang="zh-CN" altLang="en-US" dirty="0"/>
              <a:t>代理内核（</a:t>
            </a:r>
            <a:r>
              <a:rPr lang="en-US" altLang="zh-CN" dirty="0"/>
              <a:t>Proxy Kernel</a:t>
            </a:r>
            <a:r>
              <a:rPr lang="zh-CN" altLang="en-US" dirty="0"/>
              <a:t>）</a:t>
            </a:r>
          </a:p>
          <a:p>
            <a:pPr lvl="1"/>
            <a:r>
              <a:rPr lang="en-US" altLang="zh-CN" dirty="0"/>
              <a:t>RISC-V</a:t>
            </a:r>
            <a:r>
              <a:rPr lang="zh-CN" altLang="en-US" dirty="0"/>
              <a:t>开源项目（</a:t>
            </a:r>
            <a:r>
              <a:rPr lang="en-US" altLang="zh-CN" dirty="0"/>
              <a:t>https://github.com/riscv/riscv-pk</a:t>
            </a:r>
            <a:r>
              <a:rPr lang="zh-CN" altLang="en-US" dirty="0"/>
              <a:t>）</a:t>
            </a:r>
          </a:p>
          <a:p>
            <a:pPr lvl="1"/>
            <a:r>
              <a:rPr lang="zh-CN" altLang="en-US" dirty="0"/>
              <a:t>基于模拟器</a:t>
            </a:r>
            <a:r>
              <a:rPr lang="en-US" altLang="zh-CN" dirty="0"/>
              <a:t>spike</a:t>
            </a:r>
            <a:r>
              <a:rPr lang="zh-CN" altLang="en-US" dirty="0"/>
              <a:t>（</a:t>
            </a:r>
            <a:r>
              <a:rPr lang="en-US" altLang="zh-CN" dirty="0"/>
              <a:t>https://github.com/riscv/riscv-isa-sim</a:t>
            </a:r>
            <a:r>
              <a:rPr lang="zh-CN" altLang="en-US" dirty="0"/>
              <a:t>）</a:t>
            </a:r>
          </a:p>
          <a:p>
            <a:pPr lvl="1"/>
            <a:r>
              <a:rPr lang="zh-CN" altLang="en-US" dirty="0"/>
              <a:t>实质：一个</a:t>
            </a:r>
            <a:r>
              <a:rPr lang="zh-CN" altLang="en-US" b="1" dirty="0">
                <a:solidFill>
                  <a:srgbClr val="C00000"/>
                </a:solidFill>
              </a:rPr>
              <a:t>“刚刚好”</a:t>
            </a:r>
            <a:r>
              <a:rPr lang="zh-CN" altLang="en-US" dirty="0" smtClean="0"/>
              <a:t>的</a:t>
            </a:r>
            <a:r>
              <a:rPr lang="en-US" altLang="zh-CN" dirty="0" smtClean="0"/>
              <a:t>OS</a:t>
            </a:r>
            <a:r>
              <a:rPr lang="zh-CN" altLang="en-US" dirty="0" smtClean="0"/>
              <a:t>内核</a:t>
            </a:r>
            <a:endParaRPr lang="en-US" altLang="zh-CN" dirty="0" smtClean="0"/>
          </a:p>
          <a:p>
            <a:r>
              <a:rPr lang="en-US" altLang="zh-CN" dirty="0" smtClean="0"/>
              <a:t>PKE</a:t>
            </a:r>
            <a:r>
              <a:rPr lang="zh-CN" altLang="en-US" dirty="0" smtClean="0"/>
              <a:t>：</a:t>
            </a:r>
            <a:r>
              <a:rPr lang="zh-CN" altLang="en-US" b="1" dirty="0" smtClean="0">
                <a:solidFill>
                  <a:srgbClr val="C00000"/>
                </a:solidFill>
              </a:rPr>
              <a:t>围绕代理内核思想构建的操作系统实验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672" y="4582423"/>
            <a:ext cx="4762088" cy="205459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0120" y="4535400"/>
            <a:ext cx="4525140" cy="1983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647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提纲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PKE</a:t>
            </a:r>
            <a:r>
              <a:rPr lang="zh-CN" altLang="en-US" dirty="0"/>
              <a:t>简介</a:t>
            </a:r>
          </a:p>
          <a:p>
            <a:r>
              <a:rPr lang="zh-CN" altLang="en-US" b="1" dirty="0">
                <a:solidFill>
                  <a:srgbClr val="C00000"/>
                </a:solidFill>
              </a:rPr>
              <a:t>设计动机</a:t>
            </a:r>
          </a:p>
          <a:p>
            <a:r>
              <a:rPr lang="zh-CN" altLang="en-US" dirty="0"/>
              <a:t>实验内容</a:t>
            </a:r>
          </a:p>
          <a:p>
            <a:r>
              <a:rPr lang="zh-CN" altLang="en-US" dirty="0"/>
              <a:t>教学实践</a:t>
            </a:r>
          </a:p>
          <a:p>
            <a:r>
              <a:rPr lang="zh-CN" altLang="en-US" dirty="0"/>
              <a:t>经验教训</a:t>
            </a:r>
          </a:p>
          <a:p>
            <a:r>
              <a:rPr lang="zh-CN" altLang="en-US" dirty="0"/>
              <a:t>赛道</a:t>
            </a:r>
            <a:r>
              <a:rPr lang="zh-CN" altLang="en-US" dirty="0" smtClean="0"/>
              <a:t>设想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5797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PKE</a:t>
            </a:r>
            <a:r>
              <a:rPr lang="zh-CN" altLang="en-US" dirty="0" smtClean="0"/>
              <a:t>的设计动机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尝试解决操作系统教学环节的“痛点”、“难点”问题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课程实验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5760" y="4856504"/>
            <a:ext cx="8747760" cy="747273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434080" y="5940871"/>
            <a:ext cx="5323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操作系统实验环节的设计和现状</a:t>
            </a:r>
            <a:endParaRPr lang="zh-CN" altLang="en-US" sz="2800" dirty="0"/>
          </a:p>
        </p:txBody>
      </p:sp>
      <p:sp>
        <p:nvSpPr>
          <p:cNvPr id="6" name="文本框 5"/>
          <p:cNvSpPr txBox="1"/>
          <p:nvPr/>
        </p:nvSpPr>
        <p:spPr>
          <a:xfrm>
            <a:off x="7929880" y="3767461"/>
            <a:ext cx="26365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JOS/</a:t>
            </a:r>
            <a:r>
              <a:rPr lang="en-US" altLang="zh-CN" sz="2800" dirty="0" err="1" smtClean="0"/>
              <a:t>UCore</a:t>
            </a:r>
            <a:r>
              <a:rPr lang="en-US" altLang="zh-CN" sz="2800" dirty="0" smtClean="0"/>
              <a:t>/xv6 ……</a:t>
            </a:r>
            <a:endParaRPr lang="zh-CN" altLang="en-US" sz="2800" dirty="0"/>
          </a:p>
        </p:txBody>
      </p:sp>
      <p:sp>
        <p:nvSpPr>
          <p:cNvPr id="7" name="文本框 6"/>
          <p:cNvSpPr txBox="1"/>
          <p:nvPr/>
        </p:nvSpPr>
        <p:spPr>
          <a:xfrm>
            <a:off x="1417320" y="3767461"/>
            <a:ext cx="29311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fork/wait/</a:t>
            </a:r>
            <a:r>
              <a:rPr lang="en-US" altLang="zh-CN" sz="2800" dirty="0" err="1" smtClean="0"/>
              <a:t>pthread</a:t>
            </a:r>
            <a:r>
              <a:rPr lang="en-US" altLang="zh-CN" sz="2800" dirty="0" smtClean="0"/>
              <a:t> ……</a:t>
            </a:r>
            <a:endParaRPr lang="zh-CN" altLang="en-US" sz="2800" dirty="0"/>
          </a:p>
        </p:txBody>
      </p:sp>
      <p:sp>
        <p:nvSpPr>
          <p:cNvPr id="8" name="文本框 7"/>
          <p:cNvSpPr txBox="1"/>
          <p:nvPr/>
        </p:nvSpPr>
        <p:spPr>
          <a:xfrm>
            <a:off x="3548302" y="3055093"/>
            <a:ext cx="50300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PKE</a:t>
            </a:r>
            <a:r>
              <a:rPr lang="zh-CN" altLang="en-US" sz="2800" dirty="0" smtClean="0"/>
              <a:t>：结合教学环节提高接受度</a:t>
            </a:r>
            <a:endParaRPr lang="zh-CN" altLang="en-US" sz="2800" dirty="0"/>
          </a:p>
        </p:txBody>
      </p:sp>
      <p:sp>
        <p:nvSpPr>
          <p:cNvPr id="9" name="下箭头 8"/>
          <p:cNvSpPr/>
          <p:nvPr/>
        </p:nvSpPr>
        <p:spPr>
          <a:xfrm>
            <a:off x="5953760" y="3653797"/>
            <a:ext cx="199390" cy="1339306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同心圆 9"/>
          <p:cNvSpPr/>
          <p:nvPr/>
        </p:nvSpPr>
        <p:spPr>
          <a:xfrm>
            <a:off x="5884672" y="4993103"/>
            <a:ext cx="345567" cy="337094"/>
          </a:xfrm>
          <a:prstGeom prst="donu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云形 11"/>
          <p:cNvSpPr/>
          <p:nvPr/>
        </p:nvSpPr>
        <p:spPr>
          <a:xfrm>
            <a:off x="9962896" y="5451711"/>
            <a:ext cx="1660144" cy="914400"/>
          </a:xfrm>
          <a:prstGeom prst="cloud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太难！</a:t>
            </a:r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13" name="云形 12"/>
          <p:cNvSpPr/>
          <p:nvPr/>
        </p:nvSpPr>
        <p:spPr>
          <a:xfrm>
            <a:off x="421386" y="5397499"/>
            <a:ext cx="1947926" cy="844805"/>
          </a:xfrm>
          <a:prstGeom prst="cloud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太容易！</a:t>
            </a:r>
            <a:r>
              <a:rPr lang="en-US" altLang="zh-CN" dirty="0" smtClean="0"/>
              <a:t>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2250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6450" y="1825625"/>
            <a:ext cx="6178550" cy="494284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PKE</a:t>
            </a:r>
            <a:r>
              <a:rPr lang="zh-CN" altLang="en-US" dirty="0"/>
              <a:t>的设计</a:t>
            </a:r>
            <a:r>
              <a:rPr lang="zh-CN" altLang="en-US" dirty="0" smtClean="0"/>
              <a:t>动机（续）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PKE</a:t>
            </a:r>
            <a:r>
              <a:rPr lang="zh-CN" altLang="en-US" dirty="0" smtClean="0"/>
              <a:t>的设计理念</a:t>
            </a:r>
            <a:endParaRPr lang="en-US" altLang="zh-CN" dirty="0" smtClean="0"/>
          </a:p>
          <a:p>
            <a:pPr lvl="1"/>
            <a:r>
              <a:rPr lang="zh-CN" altLang="en-US" b="1" dirty="0" smtClean="0"/>
              <a:t>从应用出发开发内核</a:t>
            </a:r>
            <a:r>
              <a:rPr lang="en-US" altLang="zh-CN" dirty="0" smtClean="0"/>
              <a:t>/</a:t>
            </a:r>
            <a:r>
              <a:rPr lang="zh-CN" altLang="en-US" dirty="0" smtClean="0"/>
              <a:t>打游戏模式</a:t>
            </a:r>
            <a:endParaRPr lang="en-US" altLang="zh-CN" dirty="0" smtClean="0"/>
          </a:p>
          <a:p>
            <a:pPr lvl="1"/>
            <a:r>
              <a:rPr lang="zh-CN" altLang="en-US" dirty="0"/>
              <a:t>一</a:t>
            </a:r>
            <a:r>
              <a:rPr lang="zh-CN" altLang="en-US" dirty="0" smtClean="0"/>
              <a:t>个应用就是一道“考题”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提高应用复杂度</a:t>
            </a:r>
            <a:r>
              <a:rPr lang="en-US" altLang="zh-CN" dirty="0" smtClean="0">
                <a:sym typeface="Wingdings" panose="05000000000000000000" pitchFamily="2" charset="2"/>
              </a:rPr>
              <a:t></a:t>
            </a:r>
            <a:r>
              <a:rPr lang="zh-CN" altLang="en-US" dirty="0" smtClean="0"/>
              <a:t>提升内核复杂度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为什么基于</a:t>
            </a:r>
            <a:r>
              <a:rPr lang="en-US" altLang="zh-CN" dirty="0" smtClean="0"/>
              <a:t>PK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1. </a:t>
            </a:r>
            <a:r>
              <a:rPr lang="zh-CN" altLang="en-US" dirty="0" smtClean="0"/>
              <a:t>新型开放</a:t>
            </a:r>
            <a:r>
              <a:rPr lang="en-US" altLang="zh-CN" dirty="0" smtClean="0"/>
              <a:t>ISA——RISC-V</a:t>
            </a:r>
          </a:p>
          <a:p>
            <a:pPr lvl="1"/>
            <a:r>
              <a:rPr lang="en-US" altLang="zh-CN" dirty="0" smtClean="0"/>
              <a:t>2. </a:t>
            </a:r>
            <a:r>
              <a:rPr lang="zh-CN" altLang="en-US" dirty="0" smtClean="0"/>
              <a:t>基于</a:t>
            </a:r>
            <a:r>
              <a:rPr lang="en-US" altLang="zh-CN" dirty="0" smtClean="0"/>
              <a:t>RISC-V</a:t>
            </a:r>
            <a:r>
              <a:rPr lang="zh-CN" altLang="en-US" dirty="0" smtClean="0"/>
              <a:t>生态（尤其是</a:t>
            </a:r>
            <a:r>
              <a:rPr lang="en-US" altLang="zh-CN" b="1" dirty="0" smtClean="0">
                <a:solidFill>
                  <a:srgbClr val="C00000"/>
                </a:solidFill>
              </a:rPr>
              <a:t>Spike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3. </a:t>
            </a:r>
            <a:r>
              <a:rPr lang="en-US" altLang="zh-CN" dirty="0" smtClean="0">
                <a:solidFill>
                  <a:srgbClr val="C00000"/>
                </a:solidFill>
              </a:rPr>
              <a:t>HTIF</a:t>
            </a:r>
            <a:r>
              <a:rPr lang="zh-CN" altLang="en-US" dirty="0" smtClean="0"/>
              <a:t>（</a:t>
            </a:r>
            <a:r>
              <a:rPr lang="en-US" altLang="zh-CN" dirty="0" smtClean="0"/>
              <a:t>host-target interface</a:t>
            </a:r>
            <a:r>
              <a:rPr lang="zh-CN" altLang="en-US" dirty="0" smtClean="0"/>
              <a:t>）接口屏蔽外设细节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4. </a:t>
            </a:r>
            <a:r>
              <a:rPr lang="zh-CN" altLang="en-US" dirty="0" smtClean="0"/>
              <a:t>有</a:t>
            </a:r>
            <a:r>
              <a:rPr lang="en-US" altLang="zh-CN" dirty="0" smtClean="0"/>
              <a:t>PK</a:t>
            </a:r>
            <a:r>
              <a:rPr lang="zh-CN" altLang="en-US" dirty="0" smtClean="0"/>
              <a:t>可以参考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0392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提纲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PKE</a:t>
            </a:r>
            <a:r>
              <a:rPr lang="zh-CN" altLang="en-US" dirty="0"/>
              <a:t>简介</a:t>
            </a:r>
          </a:p>
          <a:p>
            <a:r>
              <a:rPr lang="zh-CN" altLang="en-US" dirty="0"/>
              <a:t>设计动机</a:t>
            </a:r>
          </a:p>
          <a:p>
            <a:r>
              <a:rPr lang="zh-CN" altLang="en-US" b="1" dirty="0">
                <a:solidFill>
                  <a:srgbClr val="C00000"/>
                </a:solidFill>
              </a:rPr>
              <a:t>实验内容</a:t>
            </a:r>
          </a:p>
          <a:p>
            <a:r>
              <a:rPr lang="zh-CN" altLang="en-US" dirty="0"/>
              <a:t>教学实践</a:t>
            </a:r>
          </a:p>
          <a:p>
            <a:r>
              <a:rPr lang="zh-CN" altLang="en-US" dirty="0"/>
              <a:t>经验教训</a:t>
            </a:r>
          </a:p>
          <a:p>
            <a:r>
              <a:rPr lang="zh-CN" altLang="en-US" dirty="0"/>
              <a:t>赛道</a:t>
            </a:r>
            <a:r>
              <a:rPr lang="zh-CN" altLang="en-US" dirty="0" smtClean="0"/>
              <a:t>设想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7827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PKE</a:t>
            </a:r>
            <a:r>
              <a:rPr lang="zh-CN" altLang="en-US" dirty="0" smtClean="0"/>
              <a:t>的实验内容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文档：</a:t>
            </a:r>
            <a:r>
              <a:rPr lang="en-US" altLang="zh-CN" dirty="0">
                <a:hlinkClick r:id="rId2"/>
              </a:rPr>
              <a:t>https://</a:t>
            </a:r>
            <a:r>
              <a:rPr lang="en-US" altLang="zh-CN" dirty="0" smtClean="0">
                <a:hlinkClick r:id="rId2"/>
              </a:rPr>
              <a:t>gitee.com/syivester/pke-doc</a:t>
            </a:r>
            <a:endParaRPr lang="en-US" altLang="zh-CN" dirty="0" smtClean="0"/>
          </a:p>
          <a:p>
            <a:r>
              <a:rPr lang="zh-CN" altLang="en-US" dirty="0" smtClean="0"/>
              <a:t>代码：</a:t>
            </a:r>
            <a:r>
              <a:rPr lang="en-US" altLang="zh-CN" dirty="0"/>
              <a:t> </a:t>
            </a:r>
            <a:r>
              <a:rPr lang="en-US" altLang="zh-CN" dirty="0">
                <a:hlinkClick r:id="rId3"/>
              </a:rPr>
              <a:t>https://</a:t>
            </a:r>
            <a:r>
              <a:rPr lang="en-US" altLang="zh-CN" dirty="0" smtClean="0">
                <a:hlinkClick r:id="rId3"/>
              </a:rPr>
              <a:t>github.com/MrShawCode/pke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778" y="3260342"/>
            <a:ext cx="5127064" cy="265561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5264" y="3260342"/>
            <a:ext cx="5510633" cy="2673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696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Educoder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01913"/>
          </a:xfrm>
        </p:spPr>
        <p:txBody>
          <a:bodyPr/>
          <a:lstStyle/>
          <a:p>
            <a:r>
              <a:rPr lang="en-US" altLang="zh-CN" dirty="0"/>
              <a:t>https://www.educoder.net</a:t>
            </a:r>
            <a:r>
              <a:rPr lang="en-US" altLang="zh-CN" dirty="0" smtClean="0"/>
              <a:t>/	</a:t>
            </a:r>
            <a:r>
              <a:rPr lang="zh-CN" altLang="en-US" dirty="0" smtClean="0"/>
              <a:t>邀请码：</a:t>
            </a:r>
            <a:r>
              <a:rPr lang="en-US" altLang="zh-CN" dirty="0"/>
              <a:t>2T8MA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634" y="2292479"/>
            <a:ext cx="5635709" cy="2734199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847367" y="2411464"/>
            <a:ext cx="4648555" cy="3881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err="1" smtClean="0"/>
              <a:t>Educoder</a:t>
            </a:r>
            <a:r>
              <a:rPr lang="zh-CN" altLang="en-US" sz="2000" dirty="0" smtClean="0"/>
              <a:t>上部署的优点：</a:t>
            </a:r>
            <a:endParaRPr lang="en-US" altLang="zh-CN" sz="20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/>
              <a:t>环境部署（基于</a:t>
            </a:r>
            <a:r>
              <a:rPr lang="en-US" altLang="zh-CN" dirty="0" err="1" smtClean="0"/>
              <a:t>docker</a:t>
            </a:r>
            <a:r>
              <a:rPr lang="zh-CN" altLang="en-US" dirty="0" smtClean="0"/>
              <a:t>）方便</a:t>
            </a:r>
            <a:endParaRPr lang="en-US" altLang="zh-CN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/>
              <a:t>提供命令行环境</a:t>
            </a:r>
            <a:endParaRPr lang="en-US" altLang="zh-CN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/>
              <a:t>可在线提交、记录成绩</a:t>
            </a:r>
            <a:endParaRPr lang="en-US" altLang="zh-CN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/>
              <a:t>缺点：</a:t>
            </a:r>
            <a:endParaRPr lang="en-US" altLang="zh-CN" sz="20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/>
              <a:t>容易只见树木不见森林（视图有限，学生只看到需要修改的文件）</a:t>
            </a:r>
            <a:endParaRPr lang="en-US" altLang="zh-CN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/>
              <a:t>通过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管理代码并迭代的过程缺失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920" y="3920095"/>
            <a:ext cx="5633113" cy="2732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53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231</TotalTime>
  <Words>726</Words>
  <Application>Microsoft Office PowerPoint</Application>
  <PresentationFormat>宽屏</PresentationFormat>
  <Paragraphs>126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7" baseType="lpstr">
      <vt:lpstr>等线</vt:lpstr>
      <vt:lpstr>等线 Light</vt:lpstr>
      <vt:lpstr>华文行楷</vt:lpstr>
      <vt:lpstr>华文楷体</vt:lpstr>
      <vt:lpstr>Arial</vt:lpstr>
      <vt:lpstr>Calibri</vt:lpstr>
      <vt:lpstr>Calibri Light</vt:lpstr>
      <vt:lpstr>Wingdings</vt:lpstr>
      <vt:lpstr>Office 主题​​</vt:lpstr>
      <vt:lpstr>PKE:基于RISC-V代理内核的操作系统课程实验与课程设计</vt:lpstr>
      <vt:lpstr>提纲</vt:lpstr>
      <vt:lpstr>PKE简介</vt:lpstr>
      <vt:lpstr>提纲</vt:lpstr>
      <vt:lpstr>PKE的设计动机</vt:lpstr>
      <vt:lpstr>PKE的设计动机（续）</vt:lpstr>
      <vt:lpstr>提纲</vt:lpstr>
      <vt:lpstr>PKE的实验内容</vt:lpstr>
      <vt:lpstr>Educoder</vt:lpstr>
      <vt:lpstr>提纲</vt:lpstr>
      <vt:lpstr>教学实践</vt:lpstr>
      <vt:lpstr>问卷情况</vt:lpstr>
      <vt:lpstr>提纲</vt:lpstr>
      <vt:lpstr>“经验”和观察</vt:lpstr>
      <vt:lpstr>教训</vt:lpstr>
      <vt:lpstr>提纲</vt:lpstr>
      <vt:lpstr>如果作为“功能设计”赛道之一。。。</vt:lpstr>
      <vt:lpstr>谢谢！  欢迎加入PKE游戏设计队伍！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Zhiyuan</cp:lastModifiedBy>
  <cp:revision>206</cp:revision>
  <dcterms:created xsi:type="dcterms:W3CDTF">2020-12-22T12:49:01Z</dcterms:created>
  <dcterms:modified xsi:type="dcterms:W3CDTF">2020-12-25T02:17:13Z</dcterms:modified>
</cp:coreProperties>
</file>