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7" r:id="rId3"/>
    <p:sldId id="261" r:id="rId4"/>
    <p:sldId id="258" r:id="rId5"/>
    <p:sldId id="269" r:id="rId6"/>
    <p:sldId id="259" r:id="rId7"/>
    <p:sldId id="264" r:id="rId8"/>
    <p:sldId id="260" r:id="rId9"/>
    <p:sldId id="263" r:id="rId10"/>
    <p:sldId id="265" r:id="rId11"/>
    <p:sldId id="262" r:id="rId12"/>
    <p:sldId id="271" r:id="rId13"/>
    <p:sldId id="268" r:id="rId14"/>
    <p:sldId id="273" r:id="rId15"/>
    <p:sldId id="274" r:id="rId16"/>
    <p:sldId id="275" r:id="rId17"/>
    <p:sldId id="277" r:id="rId18"/>
    <p:sldId id="276" r:id="rId19"/>
    <p:sldId id="272"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4674"/>
  </p:normalViewPr>
  <p:slideViewPr>
    <p:cSldViewPr snapToGrid="0" snapToObjects="1">
      <p:cViewPr varScale="1">
        <p:scale>
          <a:sx n="76" d="100"/>
          <a:sy n="76" d="100"/>
        </p:scale>
        <p:origin x="8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5/26/2018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307A5-4B1D-0746-982A-69046C1778C4}"/>
              </a:ext>
            </a:extLst>
          </p:cNvPr>
          <p:cNvSpPr>
            <a:spLocks noGrp="1"/>
          </p:cNvSpPr>
          <p:nvPr>
            <p:ph type="ctrTitle"/>
          </p:nvPr>
        </p:nvSpPr>
        <p:spPr/>
        <p:txBody>
          <a:bodyPr/>
          <a:lstStyle/>
          <a:p>
            <a:r>
              <a:rPr kumimoji="1" lang="en-US" altLang="zh-Hans" dirty="0"/>
              <a:t>G12:</a:t>
            </a:r>
            <a:r>
              <a:rPr kumimoji="1" lang="zh-Hans" altLang="en-US" dirty="0"/>
              <a:t> </a:t>
            </a:r>
            <a:r>
              <a:rPr kumimoji="1" lang="en-US" altLang="zh-CN" dirty="0" err="1"/>
              <a:t>K</a:t>
            </a:r>
            <a:r>
              <a:rPr kumimoji="1" lang="en-US" altLang="zh-Hans" dirty="0" err="1"/>
              <a:t>ErNEL</a:t>
            </a:r>
            <a:r>
              <a:rPr kumimoji="1" lang="zh-Hans" altLang="en-US" dirty="0"/>
              <a:t> </a:t>
            </a:r>
            <a:r>
              <a:rPr kumimoji="1" lang="en-US" altLang="zh-Hans" dirty="0"/>
              <a:t>BUG</a:t>
            </a:r>
            <a:endParaRPr kumimoji="1" lang="zh-CN" altLang="en-US" dirty="0"/>
          </a:p>
        </p:txBody>
      </p:sp>
      <p:sp>
        <p:nvSpPr>
          <p:cNvPr id="3" name="副标题 2">
            <a:extLst>
              <a:ext uri="{FF2B5EF4-FFF2-40B4-BE49-F238E27FC236}">
                <a16:creationId xmlns:a16="http://schemas.microsoft.com/office/drawing/2014/main" id="{FFDB267D-24B5-F249-9C7C-F7764D06ED44}"/>
              </a:ext>
            </a:extLst>
          </p:cNvPr>
          <p:cNvSpPr>
            <a:spLocks noGrp="1"/>
          </p:cNvSpPr>
          <p:nvPr>
            <p:ph type="subTitle" idx="1"/>
          </p:nvPr>
        </p:nvSpPr>
        <p:spPr/>
        <p:txBody>
          <a:bodyPr/>
          <a:lstStyle/>
          <a:p>
            <a:r>
              <a:rPr lang="zh-CN" altLang="en-US" dirty="0"/>
              <a:t>计</a:t>
            </a:r>
            <a:r>
              <a:rPr lang="en-US" altLang="zh-CN" dirty="0"/>
              <a:t>52 2015011258 </a:t>
            </a:r>
            <a:r>
              <a:rPr lang="zh-CN" altLang="en-US" dirty="0"/>
              <a:t>沈俊贤</a:t>
            </a:r>
            <a:endParaRPr lang="en-US" altLang="zh-CN" dirty="0"/>
          </a:p>
          <a:p>
            <a:r>
              <a:rPr lang="zh-CN" altLang="en-US" dirty="0"/>
              <a:t>计</a:t>
            </a:r>
            <a:r>
              <a:rPr lang="en-US" altLang="zh-CN" dirty="0"/>
              <a:t>52 2015011264 </a:t>
            </a:r>
            <a:r>
              <a:rPr lang="zh-CN" altLang="en-US" dirty="0"/>
              <a:t>刘攀</a:t>
            </a:r>
            <a:endParaRPr lang="zh-CN" altLang="zh-CN" dirty="0"/>
          </a:p>
          <a:p>
            <a:endParaRPr kumimoji="1" lang="zh-CN" altLang="en-US" dirty="0"/>
          </a:p>
        </p:txBody>
      </p:sp>
    </p:spTree>
    <p:extLst>
      <p:ext uri="{BB962C8B-B14F-4D97-AF65-F5344CB8AC3E}">
        <p14:creationId xmlns:p14="http://schemas.microsoft.com/office/powerpoint/2010/main" val="27604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9289A-8F3A-8D40-B3C1-364A58AD646D}"/>
              </a:ext>
            </a:extLst>
          </p:cNvPr>
          <p:cNvSpPr>
            <a:spLocks noGrp="1"/>
          </p:cNvSpPr>
          <p:nvPr>
            <p:ph type="title"/>
          </p:nvPr>
        </p:nvSpPr>
        <p:spPr/>
        <p:txBody>
          <a:bodyPr/>
          <a:lstStyle/>
          <a:p>
            <a:r>
              <a:rPr kumimoji="1" lang="zh-Hans" altLang="en-US" dirty="0"/>
              <a:t>我们使用的</a:t>
            </a:r>
            <a:r>
              <a:rPr kumimoji="1" lang="en-US" altLang="zh-Hans" dirty="0"/>
              <a:t>detector</a:t>
            </a:r>
            <a:endParaRPr kumimoji="1" lang="zh-CN" altLang="en-US" dirty="0"/>
          </a:p>
        </p:txBody>
      </p:sp>
      <p:sp>
        <p:nvSpPr>
          <p:cNvPr id="3" name="内容占位符 2">
            <a:extLst>
              <a:ext uri="{FF2B5EF4-FFF2-40B4-BE49-F238E27FC236}">
                <a16:creationId xmlns:a16="http://schemas.microsoft.com/office/drawing/2014/main" id="{3F7E8E67-686B-C24B-B9D8-4F5D23FC7D7D}"/>
              </a:ext>
            </a:extLst>
          </p:cNvPr>
          <p:cNvSpPr>
            <a:spLocks noGrp="1"/>
          </p:cNvSpPr>
          <p:nvPr>
            <p:ph idx="1"/>
          </p:nvPr>
        </p:nvSpPr>
        <p:spPr/>
        <p:txBody>
          <a:bodyPr/>
          <a:lstStyle/>
          <a:p>
            <a:r>
              <a:rPr lang="en" altLang="zh-CN" dirty="0"/>
              <a:t>Tainted Loop Bound Detector (TLBD) </a:t>
            </a:r>
          </a:p>
          <a:p>
            <a:r>
              <a:rPr lang="en" altLang="zh-CN" dirty="0"/>
              <a:t>Global Variable Race Detector (GVRD) </a:t>
            </a:r>
            <a:endParaRPr kumimoji="1" lang="en" altLang="zh-CN" dirty="0"/>
          </a:p>
          <a:p>
            <a:r>
              <a:rPr lang="en" altLang="zh-CN" dirty="0"/>
              <a:t>Tainted Pointer Dereference Detector (TPDD</a:t>
            </a:r>
            <a:r>
              <a:rPr lang="en-US" altLang="zh-Hans" dirty="0"/>
              <a:t>)</a:t>
            </a:r>
          </a:p>
          <a:p>
            <a:r>
              <a:rPr lang="en" altLang="zh-CN" dirty="0"/>
              <a:t>Tainted Loop Bound Detector (TLBD) </a:t>
            </a:r>
          </a:p>
          <a:p>
            <a:r>
              <a:rPr lang="en-US" altLang="zh-Hans" dirty="0"/>
              <a:t>Integer</a:t>
            </a:r>
            <a:r>
              <a:rPr lang="zh-Hans" altLang="en-US" dirty="0"/>
              <a:t> </a:t>
            </a:r>
            <a:r>
              <a:rPr lang="en-US" altLang="zh-Hans" dirty="0"/>
              <a:t>Overflow</a:t>
            </a:r>
            <a:r>
              <a:rPr lang="zh-Hans" altLang="en-US" dirty="0"/>
              <a:t> </a:t>
            </a:r>
            <a:r>
              <a:rPr lang="en-US" altLang="zh-Hans" dirty="0"/>
              <a:t>Detector(IOD)</a:t>
            </a:r>
            <a:endParaRPr lang="en" altLang="zh-CN" dirty="0"/>
          </a:p>
        </p:txBody>
      </p:sp>
    </p:spTree>
    <p:extLst>
      <p:ext uri="{BB962C8B-B14F-4D97-AF65-F5344CB8AC3E}">
        <p14:creationId xmlns:p14="http://schemas.microsoft.com/office/powerpoint/2010/main" val="1235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338BE-3ADF-3F4D-A0CB-7EDE92E08D62}"/>
              </a:ext>
            </a:extLst>
          </p:cNvPr>
          <p:cNvSpPr>
            <a:spLocks noGrp="1"/>
          </p:cNvSpPr>
          <p:nvPr>
            <p:ph type="title"/>
          </p:nvPr>
        </p:nvSpPr>
        <p:spPr/>
        <p:txBody>
          <a:bodyPr/>
          <a:lstStyle/>
          <a:p>
            <a:r>
              <a:rPr kumimoji="1" lang="zh-Hans" altLang="en-US" dirty="0"/>
              <a:t>我们的工作</a:t>
            </a:r>
            <a:endParaRPr kumimoji="1" lang="zh-CN" altLang="en-US" dirty="0"/>
          </a:p>
        </p:txBody>
      </p:sp>
      <p:sp>
        <p:nvSpPr>
          <p:cNvPr id="3" name="内容占位符 2">
            <a:extLst>
              <a:ext uri="{FF2B5EF4-FFF2-40B4-BE49-F238E27FC236}">
                <a16:creationId xmlns:a16="http://schemas.microsoft.com/office/drawing/2014/main" id="{FCA4411F-D66D-D142-9722-7970036B6E05}"/>
              </a:ext>
            </a:extLst>
          </p:cNvPr>
          <p:cNvSpPr>
            <a:spLocks noGrp="1"/>
          </p:cNvSpPr>
          <p:nvPr>
            <p:ph idx="1"/>
          </p:nvPr>
        </p:nvSpPr>
        <p:spPr/>
        <p:txBody>
          <a:bodyPr>
            <a:normAutofit/>
          </a:bodyPr>
          <a:lstStyle/>
          <a:p>
            <a:r>
              <a:rPr kumimoji="1" lang="en-US" altLang="zh-CN" dirty="0"/>
              <a:t>W</a:t>
            </a:r>
            <a:r>
              <a:rPr kumimoji="1" lang="en-US" altLang="zh-Hans" dirty="0"/>
              <a:t>iki</a:t>
            </a:r>
            <a:r>
              <a:rPr kumimoji="1" lang="zh-Hans" altLang="en-US" dirty="0"/>
              <a:t>上比较详细地记录了工作情况</a:t>
            </a:r>
            <a:endParaRPr kumimoji="1" lang="en-US" altLang="zh-Hans" dirty="0"/>
          </a:p>
          <a:p>
            <a:endParaRPr kumimoji="1" lang="zh-CN" altLang="en-US" dirty="0"/>
          </a:p>
        </p:txBody>
      </p:sp>
      <p:pic>
        <p:nvPicPr>
          <p:cNvPr id="5" name="图片 4">
            <a:extLst>
              <a:ext uri="{FF2B5EF4-FFF2-40B4-BE49-F238E27FC236}">
                <a16:creationId xmlns:a16="http://schemas.microsoft.com/office/drawing/2014/main" id="{BFE4160B-2692-564E-A1EE-93C4EC0AF493}"/>
              </a:ext>
            </a:extLst>
          </p:cNvPr>
          <p:cNvPicPr>
            <a:picLocks noChangeAspect="1"/>
          </p:cNvPicPr>
          <p:nvPr/>
        </p:nvPicPr>
        <p:blipFill>
          <a:blip r:embed="rId2"/>
          <a:stretch>
            <a:fillRect/>
          </a:stretch>
        </p:blipFill>
        <p:spPr>
          <a:xfrm>
            <a:off x="7199872" y="1157591"/>
            <a:ext cx="2242535" cy="4542817"/>
          </a:xfrm>
          <a:prstGeom prst="rect">
            <a:avLst/>
          </a:prstGeom>
        </p:spPr>
      </p:pic>
    </p:spTree>
    <p:extLst>
      <p:ext uri="{BB962C8B-B14F-4D97-AF65-F5344CB8AC3E}">
        <p14:creationId xmlns:p14="http://schemas.microsoft.com/office/powerpoint/2010/main" val="307410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3A6BA-3656-0D4F-B394-47055018E0FB}"/>
              </a:ext>
            </a:extLst>
          </p:cNvPr>
          <p:cNvSpPr>
            <a:spLocks noGrp="1"/>
          </p:cNvSpPr>
          <p:nvPr>
            <p:ph type="title"/>
          </p:nvPr>
        </p:nvSpPr>
        <p:spPr/>
        <p:txBody>
          <a:bodyPr/>
          <a:lstStyle/>
          <a:p>
            <a:r>
              <a:rPr kumimoji="1" lang="zh-Hans" altLang="en-US" dirty="0"/>
              <a:t>进一步改进</a:t>
            </a:r>
            <a:endParaRPr kumimoji="1" lang="zh-CN" altLang="en-US" dirty="0"/>
          </a:p>
        </p:txBody>
      </p:sp>
      <p:sp>
        <p:nvSpPr>
          <p:cNvPr id="3" name="内容占位符 2">
            <a:extLst>
              <a:ext uri="{FF2B5EF4-FFF2-40B4-BE49-F238E27FC236}">
                <a16:creationId xmlns:a16="http://schemas.microsoft.com/office/drawing/2014/main" id="{3BD443C3-7837-AE49-AA6D-234AF7E2786E}"/>
              </a:ext>
            </a:extLst>
          </p:cNvPr>
          <p:cNvSpPr>
            <a:spLocks noGrp="1"/>
          </p:cNvSpPr>
          <p:nvPr>
            <p:ph idx="1"/>
          </p:nvPr>
        </p:nvSpPr>
        <p:spPr/>
        <p:txBody>
          <a:bodyPr/>
          <a:lstStyle/>
          <a:p>
            <a:r>
              <a:rPr kumimoji="1" lang="zh-Hans" altLang="en-US" dirty="0"/>
              <a:t>一、建立模块化</a:t>
            </a:r>
            <a:endParaRPr kumimoji="1" lang="en-US" altLang="zh-Hans" dirty="0"/>
          </a:p>
          <a:p>
            <a:r>
              <a:rPr kumimoji="1" lang="zh-Hans" altLang="en-US" dirty="0"/>
              <a:t>二、降低</a:t>
            </a:r>
            <a:r>
              <a:rPr kumimoji="1" lang="en-US" altLang="zh-Hans" dirty="0"/>
              <a:t>pointer</a:t>
            </a:r>
            <a:r>
              <a:rPr kumimoji="1" lang="zh-Hans" altLang="en-US" dirty="0"/>
              <a:t>的误报率</a:t>
            </a:r>
            <a:endParaRPr kumimoji="1" lang="en-US" altLang="zh-Hans" dirty="0"/>
          </a:p>
          <a:p>
            <a:r>
              <a:rPr kumimoji="1" lang="zh-Hans" altLang="en-US" dirty="0"/>
              <a:t>三、增加</a:t>
            </a:r>
            <a:r>
              <a:rPr kumimoji="1" lang="en-US" altLang="zh-Hans" dirty="0"/>
              <a:t>detector</a:t>
            </a:r>
            <a:endParaRPr kumimoji="1" lang="zh-CN" altLang="en-US" dirty="0"/>
          </a:p>
        </p:txBody>
      </p:sp>
    </p:spTree>
    <p:extLst>
      <p:ext uri="{BB962C8B-B14F-4D97-AF65-F5344CB8AC3E}">
        <p14:creationId xmlns:p14="http://schemas.microsoft.com/office/powerpoint/2010/main" val="54198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307A5-4B1D-0746-982A-69046C1778C4}"/>
              </a:ext>
            </a:extLst>
          </p:cNvPr>
          <p:cNvSpPr>
            <a:spLocks noGrp="1"/>
          </p:cNvSpPr>
          <p:nvPr>
            <p:ph type="ctrTitle"/>
          </p:nvPr>
        </p:nvSpPr>
        <p:spPr/>
        <p:txBody>
          <a:bodyPr/>
          <a:lstStyle/>
          <a:p>
            <a:r>
              <a:rPr kumimoji="1" lang="zh-Hans" altLang="en-US" dirty="0"/>
              <a:t>成果展示</a:t>
            </a:r>
            <a:endParaRPr kumimoji="1" lang="zh-CN" altLang="en-US" dirty="0"/>
          </a:p>
        </p:txBody>
      </p:sp>
    </p:spTree>
    <p:extLst>
      <p:ext uri="{BB962C8B-B14F-4D97-AF65-F5344CB8AC3E}">
        <p14:creationId xmlns:p14="http://schemas.microsoft.com/office/powerpoint/2010/main" val="392477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8493781-2127-C642-93D3-D5D8BF444A98}"/>
              </a:ext>
            </a:extLst>
          </p:cNvPr>
          <p:cNvPicPr>
            <a:picLocks noGrp="1" noChangeAspect="1"/>
          </p:cNvPicPr>
          <p:nvPr>
            <p:ph idx="1"/>
          </p:nvPr>
        </p:nvPicPr>
        <p:blipFill>
          <a:blip r:embed="rId2"/>
          <a:stretch>
            <a:fillRect/>
          </a:stretch>
        </p:blipFill>
        <p:spPr>
          <a:xfrm>
            <a:off x="1069975" y="3605776"/>
            <a:ext cx="10058400" cy="1081548"/>
          </a:xfrm>
          <a:prstGeom prst="rect">
            <a:avLst/>
          </a:prstGeom>
        </p:spPr>
      </p:pic>
    </p:spTree>
    <p:extLst>
      <p:ext uri="{BB962C8B-B14F-4D97-AF65-F5344CB8AC3E}">
        <p14:creationId xmlns:p14="http://schemas.microsoft.com/office/powerpoint/2010/main" val="149604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64CE3A4-FCC6-8C47-A73A-DBD37A4C9A56}"/>
              </a:ext>
            </a:extLst>
          </p:cNvPr>
          <p:cNvPicPr>
            <a:picLocks noGrp="1" noChangeAspect="1"/>
          </p:cNvPicPr>
          <p:nvPr>
            <p:ph idx="1"/>
          </p:nvPr>
        </p:nvPicPr>
        <p:blipFill>
          <a:blip r:embed="rId2"/>
          <a:stretch>
            <a:fillRect/>
          </a:stretch>
        </p:blipFill>
        <p:spPr>
          <a:xfrm>
            <a:off x="100726" y="1874101"/>
            <a:ext cx="11990548" cy="3758401"/>
          </a:xfrm>
          <a:prstGeom prst="rect">
            <a:avLst/>
          </a:prstGeom>
        </p:spPr>
      </p:pic>
    </p:spTree>
    <p:extLst>
      <p:ext uri="{BB962C8B-B14F-4D97-AF65-F5344CB8AC3E}">
        <p14:creationId xmlns:p14="http://schemas.microsoft.com/office/powerpoint/2010/main" val="100705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36853B-23F9-4A6F-9344-BC857CA40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5" y="1011098"/>
            <a:ext cx="11890549" cy="4835804"/>
          </a:xfrm>
          <a:prstGeom prst="rect">
            <a:avLst/>
          </a:prstGeom>
        </p:spPr>
      </p:pic>
    </p:spTree>
    <p:extLst>
      <p:ext uri="{BB962C8B-B14F-4D97-AF65-F5344CB8AC3E}">
        <p14:creationId xmlns:p14="http://schemas.microsoft.com/office/powerpoint/2010/main" val="41510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17D87EE-F0AC-430A-BA4F-EB53DBD1C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83" y="1155561"/>
            <a:ext cx="12017034" cy="4823209"/>
          </a:xfrm>
        </p:spPr>
      </p:pic>
    </p:spTree>
    <p:extLst>
      <p:ext uri="{BB962C8B-B14F-4D97-AF65-F5344CB8AC3E}">
        <p14:creationId xmlns:p14="http://schemas.microsoft.com/office/powerpoint/2010/main" val="356443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CF0B0D4-2B64-4745-AE88-2CBCB21FC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587" y="180870"/>
            <a:ext cx="6197783" cy="6358267"/>
          </a:xfrm>
          <a:prstGeom prst="rect">
            <a:avLst/>
          </a:prstGeom>
        </p:spPr>
      </p:pic>
    </p:spTree>
    <p:extLst>
      <p:ext uri="{BB962C8B-B14F-4D97-AF65-F5344CB8AC3E}">
        <p14:creationId xmlns:p14="http://schemas.microsoft.com/office/powerpoint/2010/main" val="401152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D4DC10-B7B8-D143-AF0F-A0BD1B375323}"/>
              </a:ext>
            </a:extLst>
          </p:cNvPr>
          <p:cNvSpPr>
            <a:spLocks noGrp="1"/>
          </p:cNvSpPr>
          <p:nvPr>
            <p:ph idx="1"/>
          </p:nvPr>
        </p:nvSpPr>
        <p:spPr/>
        <p:txBody>
          <a:bodyPr/>
          <a:lstStyle/>
          <a:p>
            <a:r>
              <a:rPr lang="zh-CN" altLang="en-US" dirty="0"/>
              <a:t>沈俊贤：论文阅读以及代码分析</a:t>
            </a:r>
            <a:r>
              <a:rPr lang="en-US" altLang="zh-Hans" dirty="0"/>
              <a:t>;</a:t>
            </a:r>
            <a:r>
              <a:rPr lang="en" altLang="zh-CN" dirty="0" err="1"/>
              <a:t>llvm</a:t>
            </a:r>
            <a:r>
              <a:rPr lang="zh-CN" altLang="en-US" dirty="0"/>
              <a:t>的学习</a:t>
            </a:r>
            <a:r>
              <a:rPr lang="en-US" altLang="zh-CN" dirty="0"/>
              <a:t>;</a:t>
            </a:r>
            <a:r>
              <a:rPr lang="zh-CN" altLang="en-US" dirty="0"/>
              <a:t>完成</a:t>
            </a:r>
            <a:r>
              <a:rPr lang="en" altLang="zh-CN" dirty="0" err="1"/>
              <a:t>llvm</a:t>
            </a:r>
            <a:r>
              <a:rPr lang="zh-CN" altLang="en-US" dirty="0"/>
              <a:t>的</a:t>
            </a:r>
            <a:r>
              <a:rPr lang="en" altLang="zh-CN" dirty="0"/>
              <a:t>build</a:t>
            </a:r>
            <a:r>
              <a:rPr lang="en-US" altLang="zh-Hans" dirty="0"/>
              <a:t>;</a:t>
            </a:r>
            <a:r>
              <a:rPr lang="zh-CN" altLang="en-US" dirty="0"/>
              <a:t>完成</a:t>
            </a:r>
            <a:r>
              <a:rPr lang="en" altLang="zh-CN" dirty="0" err="1"/>
              <a:t>driver_linker</a:t>
            </a:r>
            <a:r>
              <a:rPr lang="zh-CN" altLang="en-US" dirty="0"/>
              <a:t>的修改</a:t>
            </a:r>
            <a:r>
              <a:rPr lang="en-US" altLang="zh-CN" dirty="0"/>
              <a:t>;</a:t>
            </a:r>
            <a:r>
              <a:rPr lang="zh-CN" altLang="en-US" dirty="0"/>
              <a:t>完成</a:t>
            </a:r>
            <a:r>
              <a:rPr lang="en" altLang="zh-CN" dirty="0" err="1"/>
              <a:t>ParseHeaders</a:t>
            </a:r>
            <a:r>
              <a:rPr lang="zh-CN" altLang="en-US" dirty="0"/>
              <a:t>的修改</a:t>
            </a:r>
            <a:r>
              <a:rPr lang="en-US" altLang="zh-CN" dirty="0"/>
              <a:t>;</a:t>
            </a:r>
            <a:r>
              <a:rPr lang="zh-CN" altLang="en-US" dirty="0"/>
              <a:t>完成</a:t>
            </a:r>
            <a:r>
              <a:rPr lang="en" altLang="zh-CN" dirty="0" err="1"/>
              <a:t>EntryPointIdentifier</a:t>
            </a:r>
            <a:r>
              <a:rPr lang="zh-CN" altLang="en-US" dirty="0"/>
              <a:t>的修改</a:t>
            </a:r>
            <a:r>
              <a:rPr lang="en-US" altLang="zh-CN" dirty="0"/>
              <a:t>;</a:t>
            </a:r>
            <a:r>
              <a:rPr lang="zh-CN" altLang="en-US" dirty="0"/>
              <a:t>核对验证找出来的</a:t>
            </a:r>
            <a:r>
              <a:rPr lang="en" altLang="zh-CN" dirty="0"/>
              <a:t>warnings</a:t>
            </a:r>
          </a:p>
          <a:p>
            <a:r>
              <a:rPr lang="zh-CN" altLang="en-US" dirty="0"/>
              <a:t>刘攀：论文阅读以及代码分析</a:t>
            </a:r>
            <a:r>
              <a:rPr lang="en-US" altLang="zh-CN" dirty="0"/>
              <a:t>;</a:t>
            </a:r>
            <a:r>
              <a:rPr lang="en" altLang="zh-CN" dirty="0" err="1"/>
              <a:t>llvm</a:t>
            </a:r>
            <a:r>
              <a:rPr lang="zh-CN" altLang="en-US" dirty="0"/>
              <a:t>的学习</a:t>
            </a:r>
            <a:r>
              <a:rPr lang="en-US" altLang="zh-CN" dirty="0"/>
              <a:t>;</a:t>
            </a:r>
            <a:r>
              <a:rPr lang="en" altLang="zh-CN" dirty="0" err="1"/>
              <a:t>ucore_plus</a:t>
            </a:r>
            <a:r>
              <a:rPr lang="zh-CN" altLang="en-US" dirty="0"/>
              <a:t>的分析，修改部分</a:t>
            </a:r>
            <a:r>
              <a:rPr lang="en" altLang="zh-CN" dirty="0" err="1"/>
              <a:t>makefile</a:t>
            </a:r>
            <a:r>
              <a:rPr lang="en-US" altLang="zh-Hans" dirty="0"/>
              <a:t>;</a:t>
            </a:r>
            <a:r>
              <a:rPr lang="zh-CN" altLang="en-US" dirty="0"/>
              <a:t>完成</a:t>
            </a:r>
            <a:r>
              <a:rPr lang="en" altLang="zh-CN" dirty="0" err="1"/>
              <a:t>llvm</a:t>
            </a:r>
            <a:r>
              <a:rPr lang="zh-CN" altLang="en-US" dirty="0"/>
              <a:t>的</a:t>
            </a:r>
            <a:r>
              <a:rPr lang="en" altLang="zh-CN" dirty="0"/>
              <a:t>build</a:t>
            </a:r>
            <a:r>
              <a:rPr lang="en-US" altLang="zh-Hans" dirty="0"/>
              <a:t>;</a:t>
            </a:r>
            <a:r>
              <a:rPr lang="zh-CN" altLang="en-US" dirty="0"/>
              <a:t>完成</a:t>
            </a:r>
            <a:r>
              <a:rPr lang="en" altLang="zh-CN" dirty="0" err="1"/>
              <a:t>SoundyAnalysisRunner</a:t>
            </a:r>
            <a:r>
              <a:rPr lang="zh-CN" altLang="en-US" dirty="0"/>
              <a:t>的修改</a:t>
            </a:r>
            <a:r>
              <a:rPr lang="en-US" altLang="zh-CN" dirty="0"/>
              <a:t>;</a:t>
            </a:r>
            <a:r>
              <a:rPr lang="zh-CN" altLang="en-US" dirty="0"/>
              <a:t>完成可视化工作</a:t>
            </a:r>
            <a:r>
              <a:rPr lang="en-US" altLang="zh-CN" dirty="0"/>
              <a:t>;</a:t>
            </a:r>
            <a:r>
              <a:rPr lang="zh-CN" altLang="en-US" dirty="0"/>
              <a:t>核对验证找出来的</a:t>
            </a:r>
            <a:r>
              <a:rPr lang="en" altLang="zh-CN" dirty="0"/>
              <a:t>warnings</a:t>
            </a:r>
          </a:p>
          <a:p>
            <a:endParaRPr kumimoji="1" lang="zh-CN" altLang="en-US" dirty="0"/>
          </a:p>
        </p:txBody>
      </p:sp>
    </p:spTree>
    <p:extLst>
      <p:ext uri="{BB962C8B-B14F-4D97-AF65-F5344CB8AC3E}">
        <p14:creationId xmlns:p14="http://schemas.microsoft.com/office/powerpoint/2010/main" val="26335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307A5-4B1D-0746-982A-69046C1778C4}"/>
              </a:ext>
            </a:extLst>
          </p:cNvPr>
          <p:cNvSpPr>
            <a:spLocks noGrp="1"/>
          </p:cNvSpPr>
          <p:nvPr>
            <p:ph type="ctrTitle"/>
          </p:nvPr>
        </p:nvSpPr>
        <p:spPr/>
        <p:txBody>
          <a:bodyPr/>
          <a:lstStyle/>
          <a:p>
            <a:r>
              <a:rPr kumimoji="1" lang="zh-Hans" altLang="en-US" dirty="0"/>
              <a:t>原理介绍</a:t>
            </a:r>
            <a:endParaRPr kumimoji="1" lang="zh-CN" altLang="en-US" dirty="0"/>
          </a:p>
        </p:txBody>
      </p:sp>
      <p:sp>
        <p:nvSpPr>
          <p:cNvPr id="3" name="副标题 2">
            <a:extLst>
              <a:ext uri="{FF2B5EF4-FFF2-40B4-BE49-F238E27FC236}">
                <a16:creationId xmlns:a16="http://schemas.microsoft.com/office/drawing/2014/main" id="{03BA39F1-4EC2-9143-8ADD-BF111AD79776}"/>
              </a:ext>
            </a:extLst>
          </p:cNvPr>
          <p:cNvSpPr>
            <a:spLocks noGrp="1"/>
          </p:cNvSpPr>
          <p:nvPr>
            <p:ph type="subTitle" idx="1"/>
          </p:nvPr>
        </p:nvSpPr>
        <p:spPr>
          <a:xfrm>
            <a:off x="1069848" y="4389120"/>
            <a:ext cx="7891272" cy="1069848"/>
          </a:xfrm>
        </p:spPr>
        <p:txBody>
          <a:bodyPr/>
          <a:lstStyle/>
          <a:p>
            <a:r>
              <a:rPr kumimoji="1" lang="zh-Hans" altLang="en-US" dirty="0"/>
              <a:t>框架：</a:t>
            </a:r>
            <a:r>
              <a:rPr kumimoji="1" lang="en-US" altLang="zh-Hans" dirty="0" err="1"/>
              <a:t>Dr.checker</a:t>
            </a:r>
            <a:endParaRPr kumimoji="1" lang="en-US" altLang="zh-Hans" dirty="0"/>
          </a:p>
          <a:p>
            <a:r>
              <a:rPr kumimoji="1" lang="en" altLang="zh-CN" dirty="0"/>
              <a:t>https://</a:t>
            </a:r>
            <a:r>
              <a:rPr kumimoji="1" lang="en" altLang="zh-CN" dirty="0" err="1"/>
              <a:t>github.com</a:t>
            </a:r>
            <a:r>
              <a:rPr kumimoji="1" lang="en" altLang="zh-CN" dirty="0"/>
              <a:t>/</a:t>
            </a:r>
            <a:r>
              <a:rPr kumimoji="1" lang="en" altLang="zh-CN" dirty="0" err="1"/>
              <a:t>ucsb-seclab</a:t>
            </a:r>
            <a:r>
              <a:rPr kumimoji="1" lang="en" altLang="zh-CN" dirty="0"/>
              <a:t>/</a:t>
            </a:r>
            <a:r>
              <a:rPr kumimoji="1" lang="en" altLang="zh-CN" dirty="0" err="1"/>
              <a:t>dr_checker</a:t>
            </a:r>
            <a:endParaRPr kumimoji="1" lang="zh-CN" altLang="en-US" dirty="0"/>
          </a:p>
        </p:txBody>
      </p:sp>
    </p:spTree>
    <p:extLst>
      <p:ext uri="{BB962C8B-B14F-4D97-AF65-F5344CB8AC3E}">
        <p14:creationId xmlns:p14="http://schemas.microsoft.com/office/powerpoint/2010/main" val="179527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E2A468-304F-394F-9774-638DF055DD6C}"/>
              </a:ext>
            </a:extLst>
          </p:cNvPr>
          <p:cNvSpPr>
            <a:spLocks noGrp="1"/>
          </p:cNvSpPr>
          <p:nvPr>
            <p:ph idx="1"/>
          </p:nvPr>
        </p:nvSpPr>
        <p:spPr/>
        <p:txBody>
          <a:bodyPr/>
          <a:lstStyle/>
          <a:p>
            <a:r>
              <a:rPr kumimoji="1" lang="en-US" altLang="zh-CN" dirty="0"/>
              <a:t>T</a:t>
            </a:r>
            <a:r>
              <a:rPr kumimoji="1" lang="en-US" altLang="zh-Hans" dirty="0"/>
              <a:t>HANKS</a:t>
            </a:r>
            <a:endParaRPr kumimoji="1" lang="zh-CN" altLang="en-US" dirty="0"/>
          </a:p>
        </p:txBody>
      </p:sp>
    </p:spTree>
    <p:extLst>
      <p:ext uri="{BB962C8B-B14F-4D97-AF65-F5344CB8AC3E}">
        <p14:creationId xmlns:p14="http://schemas.microsoft.com/office/powerpoint/2010/main" val="83224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F446-1FC7-0948-9FC3-56346CCE1C2D}"/>
              </a:ext>
            </a:extLst>
          </p:cNvPr>
          <p:cNvSpPr>
            <a:spLocks noGrp="1"/>
          </p:cNvSpPr>
          <p:nvPr>
            <p:ph type="title"/>
          </p:nvPr>
        </p:nvSpPr>
        <p:spPr/>
        <p:txBody>
          <a:bodyPr/>
          <a:lstStyle/>
          <a:p>
            <a:r>
              <a:rPr kumimoji="1" lang="en-US" altLang="zh-CN" dirty="0" err="1"/>
              <a:t>D</a:t>
            </a:r>
            <a:r>
              <a:rPr kumimoji="1" lang="en-US" altLang="zh-Hans" dirty="0" err="1"/>
              <a:t>r.checker</a:t>
            </a:r>
            <a:r>
              <a:rPr kumimoji="1" lang="zh-Hans" altLang="en-US" dirty="0"/>
              <a:t>的优点</a:t>
            </a:r>
            <a:endParaRPr kumimoji="1" lang="zh-CN" altLang="en-US" dirty="0"/>
          </a:p>
        </p:txBody>
      </p:sp>
      <p:sp>
        <p:nvSpPr>
          <p:cNvPr id="3" name="内容占位符 2">
            <a:extLst>
              <a:ext uri="{FF2B5EF4-FFF2-40B4-BE49-F238E27FC236}">
                <a16:creationId xmlns:a16="http://schemas.microsoft.com/office/drawing/2014/main" id="{208BE706-3A85-A146-AAC8-ABC5D26807B9}"/>
              </a:ext>
            </a:extLst>
          </p:cNvPr>
          <p:cNvSpPr>
            <a:spLocks noGrp="1"/>
          </p:cNvSpPr>
          <p:nvPr>
            <p:ph idx="1"/>
          </p:nvPr>
        </p:nvSpPr>
        <p:spPr/>
        <p:txBody>
          <a:bodyPr/>
          <a:lstStyle/>
          <a:p>
            <a:r>
              <a:rPr lang="zh-Hans" altLang="en-US" dirty="0"/>
              <a:t>当前的很多静态代码文件是</a:t>
            </a:r>
            <a:r>
              <a:rPr lang="en-US" altLang="zh-Hans" dirty="0"/>
              <a:t>post-completion</a:t>
            </a:r>
            <a:r>
              <a:rPr lang="zh-Hans" altLang="en-US" dirty="0"/>
              <a:t>方式的，而</a:t>
            </a:r>
            <a:r>
              <a:rPr lang="en-US" altLang="zh-Hans" dirty="0"/>
              <a:t>post-completion</a:t>
            </a:r>
            <a:r>
              <a:rPr lang="zh-Hans" altLang="en-US" dirty="0"/>
              <a:t>的结束点不同，导致在进行多种</a:t>
            </a:r>
            <a:r>
              <a:rPr lang="en-US" altLang="zh-Hans" dirty="0" err="1"/>
              <a:t>analyse</a:t>
            </a:r>
            <a:r>
              <a:rPr lang="zh-Hans" altLang="en-US" dirty="0"/>
              <a:t>的时候，因为</a:t>
            </a:r>
            <a:r>
              <a:rPr lang="en-US" altLang="zh-Hans" dirty="0" err="1"/>
              <a:t>analyse</a:t>
            </a:r>
            <a:r>
              <a:rPr lang="zh-Hans" altLang="en-US" dirty="0"/>
              <a:t>的不同而导致对结束点的要求不同，从而无法同时进行多种</a:t>
            </a:r>
            <a:r>
              <a:rPr lang="en-US" altLang="zh-Hans" dirty="0" err="1"/>
              <a:t>analyse</a:t>
            </a:r>
            <a:r>
              <a:rPr lang="zh-Hans" altLang="en-US" dirty="0"/>
              <a:t>。而</a:t>
            </a:r>
            <a:r>
              <a:rPr lang="en-US" altLang="zh-Hans" dirty="0" err="1"/>
              <a:t>Dr.Checker</a:t>
            </a:r>
            <a:r>
              <a:rPr lang="zh-Hans" altLang="en-US" dirty="0"/>
              <a:t>采用</a:t>
            </a:r>
            <a:r>
              <a:rPr lang="en-US" altLang="zh-Hans" dirty="0"/>
              <a:t>flow-sensitive</a:t>
            </a:r>
            <a:r>
              <a:rPr lang="zh-Hans" altLang="en-US" dirty="0"/>
              <a:t>和</a:t>
            </a:r>
            <a:r>
              <a:rPr lang="en-US" altLang="zh-Hans" dirty="0"/>
              <a:t>context-sensitive</a:t>
            </a:r>
            <a:r>
              <a:rPr lang="zh-Hans" altLang="en-US" dirty="0"/>
              <a:t>的方式</a:t>
            </a:r>
            <a:endParaRPr lang="en-US" altLang="zh-Hans" dirty="0"/>
          </a:p>
        </p:txBody>
      </p:sp>
    </p:spTree>
    <p:extLst>
      <p:ext uri="{BB962C8B-B14F-4D97-AF65-F5344CB8AC3E}">
        <p14:creationId xmlns:p14="http://schemas.microsoft.com/office/powerpoint/2010/main" val="274358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0442684-B000-2346-9B52-A88DFCDC2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493" y="1225953"/>
            <a:ext cx="7714451" cy="4051300"/>
          </a:xfrm>
          <a:prstGeom prst="rect">
            <a:avLst/>
          </a:prstGeom>
        </p:spPr>
      </p:pic>
    </p:spTree>
    <p:extLst>
      <p:ext uri="{BB962C8B-B14F-4D97-AF65-F5344CB8AC3E}">
        <p14:creationId xmlns:p14="http://schemas.microsoft.com/office/powerpoint/2010/main" val="58795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77C00-8883-DA40-A2E5-E0BB518518D7}"/>
              </a:ext>
            </a:extLst>
          </p:cNvPr>
          <p:cNvSpPr>
            <a:spLocks noGrp="1"/>
          </p:cNvSpPr>
          <p:nvPr>
            <p:ph type="title"/>
          </p:nvPr>
        </p:nvSpPr>
        <p:spPr/>
        <p:txBody>
          <a:bodyPr/>
          <a:lstStyle/>
          <a:p>
            <a:r>
              <a:rPr kumimoji="1" lang="zh-Hans" altLang="en-US" dirty="0"/>
              <a:t>五大部分</a:t>
            </a:r>
            <a:endParaRPr kumimoji="1" lang="zh-CN" altLang="en-US" dirty="0"/>
          </a:p>
        </p:txBody>
      </p:sp>
      <p:sp>
        <p:nvSpPr>
          <p:cNvPr id="3" name="内容占位符 2">
            <a:extLst>
              <a:ext uri="{FF2B5EF4-FFF2-40B4-BE49-F238E27FC236}">
                <a16:creationId xmlns:a16="http://schemas.microsoft.com/office/drawing/2014/main" id="{6FE6E125-4B0A-2440-B2CB-7F68A43BE09D}"/>
              </a:ext>
            </a:extLst>
          </p:cNvPr>
          <p:cNvSpPr>
            <a:spLocks noGrp="1"/>
          </p:cNvSpPr>
          <p:nvPr>
            <p:ph idx="1"/>
          </p:nvPr>
        </p:nvSpPr>
        <p:spPr/>
        <p:txBody>
          <a:bodyPr>
            <a:normAutofit/>
          </a:bodyPr>
          <a:lstStyle/>
          <a:p>
            <a:r>
              <a:rPr lang="en" altLang="zh-CN" dirty="0"/>
              <a:t>1. build </a:t>
            </a:r>
            <a:r>
              <a:rPr lang="en" altLang="zh-CN" dirty="0" err="1"/>
              <a:t>llvm</a:t>
            </a:r>
            <a:endParaRPr lang="en" altLang="zh-CN" dirty="0"/>
          </a:p>
          <a:p>
            <a:r>
              <a:rPr lang="en" altLang="zh-CN" dirty="0"/>
              <a:t>2. Driver link</a:t>
            </a:r>
          </a:p>
          <a:p>
            <a:r>
              <a:rPr lang="en-US" altLang="zh-CN" dirty="0"/>
              <a:t>3. </a:t>
            </a:r>
            <a:r>
              <a:rPr lang="en" altLang="zh-CN" dirty="0"/>
              <a:t>Parse Headers</a:t>
            </a:r>
          </a:p>
          <a:p>
            <a:r>
              <a:rPr lang="en-US" altLang="zh-Hans" dirty="0"/>
              <a:t>4.EntryPointIdentifier</a:t>
            </a:r>
          </a:p>
          <a:p>
            <a:r>
              <a:rPr lang="en-US" altLang="zh-Hans" dirty="0"/>
              <a:t>5.SoundyAnalysisRunner</a:t>
            </a:r>
            <a:endParaRPr lang="en" altLang="zh-CN" dirty="0"/>
          </a:p>
          <a:p>
            <a:pPr marL="0" indent="0">
              <a:buNone/>
            </a:pPr>
            <a:endParaRPr kumimoji="1" lang="zh-CN" altLang="en-US" dirty="0"/>
          </a:p>
        </p:txBody>
      </p:sp>
      <p:pic>
        <p:nvPicPr>
          <p:cNvPr id="4" name="内容占位符 3">
            <a:extLst>
              <a:ext uri="{FF2B5EF4-FFF2-40B4-BE49-F238E27FC236}">
                <a16:creationId xmlns:a16="http://schemas.microsoft.com/office/drawing/2014/main" id="{2BEAA7C2-5656-4042-AC9E-3AE1A9A34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087" y="1720351"/>
            <a:ext cx="5406282" cy="2839148"/>
          </a:xfrm>
          <a:prstGeom prst="rect">
            <a:avLst/>
          </a:prstGeom>
        </p:spPr>
      </p:pic>
    </p:spTree>
    <p:extLst>
      <p:ext uri="{BB962C8B-B14F-4D97-AF65-F5344CB8AC3E}">
        <p14:creationId xmlns:p14="http://schemas.microsoft.com/office/powerpoint/2010/main" val="241147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3C7C-EC04-AB43-A2EA-732516EB9DE7}"/>
              </a:ext>
            </a:extLst>
          </p:cNvPr>
          <p:cNvSpPr>
            <a:spLocks noGrp="1"/>
          </p:cNvSpPr>
          <p:nvPr>
            <p:ph type="title"/>
          </p:nvPr>
        </p:nvSpPr>
        <p:spPr/>
        <p:txBody>
          <a:bodyPr/>
          <a:lstStyle/>
          <a:p>
            <a:r>
              <a:rPr kumimoji="1" lang="en-US" altLang="zh-CN" dirty="0"/>
              <a:t>A</a:t>
            </a:r>
            <a:r>
              <a:rPr kumimoji="1" lang="en-US" altLang="zh-Hans" dirty="0"/>
              <a:t>ssumptions</a:t>
            </a:r>
            <a:r>
              <a:rPr kumimoji="1" lang="zh-Hans" altLang="en-US" dirty="0"/>
              <a:t> </a:t>
            </a:r>
            <a:r>
              <a:rPr kumimoji="1" lang="en-US" altLang="zh-Hans" dirty="0"/>
              <a:t>contribute</a:t>
            </a:r>
            <a:r>
              <a:rPr kumimoji="1" lang="zh-Hans" altLang="en-US" dirty="0"/>
              <a:t> </a:t>
            </a:r>
            <a:r>
              <a:rPr kumimoji="1" lang="en-US" altLang="zh-Hans" dirty="0"/>
              <a:t>to</a:t>
            </a:r>
            <a:r>
              <a:rPr kumimoji="1" lang="zh-Hans" altLang="en-US" dirty="0"/>
              <a:t> </a:t>
            </a:r>
            <a:r>
              <a:rPr kumimoji="1" lang="en-US" altLang="zh-Hans" dirty="0" err="1"/>
              <a:t>soundyness</a:t>
            </a:r>
            <a:endParaRPr kumimoji="1" lang="zh-CN" altLang="en-US" dirty="0"/>
          </a:p>
        </p:txBody>
      </p:sp>
      <p:sp>
        <p:nvSpPr>
          <p:cNvPr id="3" name="内容占位符 2">
            <a:extLst>
              <a:ext uri="{FF2B5EF4-FFF2-40B4-BE49-F238E27FC236}">
                <a16:creationId xmlns:a16="http://schemas.microsoft.com/office/drawing/2014/main" id="{F03BE73D-1B5D-D840-AD34-3D0693ECBE8B}"/>
              </a:ext>
            </a:extLst>
          </p:cNvPr>
          <p:cNvSpPr>
            <a:spLocks noGrp="1"/>
          </p:cNvSpPr>
          <p:nvPr>
            <p:ph idx="1"/>
          </p:nvPr>
        </p:nvSpPr>
        <p:spPr/>
        <p:txBody>
          <a:bodyPr/>
          <a:lstStyle/>
          <a:p>
            <a:r>
              <a:rPr lang="en" altLang="zh-CN" dirty="0"/>
              <a:t>Assumption 1. We assume that all of the code in the mainline Linux core is implemented </a:t>
            </a:r>
            <a:r>
              <a:rPr lang="en" altLang="zh-CN" i="1" dirty="0"/>
              <a:t>perfectly</a:t>
            </a:r>
            <a:r>
              <a:rPr lang="en" altLang="zh-CN" dirty="0"/>
              <a:t>, and we do not perform any inter-procedural analysis on any kernel application program interface (API) calls. </a:t>
            </a:r>
          </a:p>
          <a:p>
            <a:r>
              <a:rPr lang="en" altLang="zh-CN" dirty="0"/>
              <a:t>Assumption 2. We only perform the number of traversals required for a reach-</a:t>
            </a:r>
            <a:r>
              <a:rPr lang="en" altLang="zh-CN" dirty="0" err="1"/>
              <a:t>def</a:t>
            </a:r>
            <a:r>
              <a:rPr lang="en" altLang="zh-CN" dirty="0"/>
              <a:t> analysis in loops, which could result in our points-to analysis being unsound. </a:t>
            </a:r>
          </a:p>
          <a:p>
            <a:r>
              <a:rPr lang="en" altLang="zh-CN" dirty="0"/>
              <a:t>Assumption 3. Each call instruction will be traversed only once, even in the case of loops. This is to avoid creating additional contexts and limit false positives, which may result in our analysis being unsound. </a:t>
            </a:r>
          </a:p>
          <a:p>
            <a:endParaRPr kumimoji="1" lang="zh-CN" altLang="en-US" dirty="0"/>
          </a:p>
        </p:txBody>
      </p:sp>
    </p:spTree>
    <p:extLst>
      <p:ext uri="{BB962C8B-B14F-4D97-AF65-F5344CB8AC3E}">
        <p14:creationId xmlns:p14="http://schemas.microsoft.com/office/powerpoint/2010/main" val="222228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D2E71-3F74-8843-BE79-938116C52B95}"/>
              </a:ext>
            </a:extLst>
          </p:cNvPr>
          <p:cNvSpPr>
            <a:spLocks noGrp="1"/>
          </p:cNvSpPr>
          <p:nvPr>
            <p:ph type="title"/>
          </p:nvPr>
        </p:nvSpPr>
        <p:spPr/>
        <p:txBody>
          <a:bodyPr/>
          <a:lstStyle/>
          <a:p>
            <a:r>
              <a:rPr kumimoji="1" lang="en-US" altLang="zh-Hans" dirty="0"/>
              <a:t>LLVM</a:t>
            </a:r>
            <a:r>
              <a:rPr kumimoji="1" lang="zh-Hans" altLang="en-US" dirty="0"/>
              <a:t>五种基本操作</a:t>
            </a:r>
            <a:endParaRPr kumimoji="1" lang="zh-CN" altLang="en-US" dirty="0"/>
          </a:p>
        </p:txBody>
      </p:sp>
      <p:sp>
        <p:nvSpPr>
          <p:cNvPr id="3" name="内容占位符 2">
            <a:extLst>
              <a:ext uri="{FF2B5EF4-FFF2-40B4-BE49-F238E27FC236}">
                <a16:creationId xmlns:a16="http://schemas.microsoft.com/office/drawing/2014/main" id="{01F04A17-2E0D-714C-B888-81604427C3C2}"/>
              </a:ext>
            </a:extLst>
          </p:cNvPr>
          <p:cNvSpPr>
            <a:spLocks noGrp="1"/>
          </p:cNvSpPr>
          <p:nvPr>
            <p:ph idx="1"/>
          </p:nvPr>
        </p:nvSpPr>
        <p:spPr/>
        <p:txBody>
          <a:bodyPr>
            <a:normAutofit/>
          </a:bodyPr>
          <a:lstStyle/>
          <a:p>
            <a:r>
              <a:rPr lang="en" altLang="zh-CN" dirty="0"/>
              <a:t>1. </a:t>
            </a:r>
            <a:r>
              <a:rPr lang="en" altLang="zh-CN" i="1" dirty="0" err="1"/>
              <a:t>Alloca</a:t>
            </a:r>
            <a:r>
              <a:rPr lang="en" altLang="zh-CN" i="1" dirty="0"/>
              <a:t> </a:t>
            </a:r>
            <a:r>
              <a:rPr lang="en" altLang="zh-CN" dirty="0"/>
              <a:t>(v = </a:t>
            </a:r>
            <a:r>
              <a:rPr lang="en" altLang="zh-CN" dirty="0" err="1"/>
              <a:t>alloca</a:t>
            </a:r>
            <a:r>
              <a:rPr lang="en" altLang="zh-CN" dirty="0"/>
              <a:t> </a:t>
            </a:r>
            <a:r>
              <a:rPr lang="en" altLang="zh-CN" dirty="0" err="1"/>
              <a:t>typename</a:t>
            </a:r>
            <a:r>
              <a:rPr lang="en" altLang="zh-CN" dirty="0"/>
              <a:t>) allocates a stack variable with the size of the type </a:t>
            </a:r>
            <a:r>
              <a:rPr lang="en" altLang="zh-CN" dirty="0" err="1"/>
              <a:t>typename</a:t>
            </a:r>
            <a:r>
              <a:rPr lang="en" altLang="zh-CN" dirty="0"/>
              <a:t> and as- signs the location to </a:t>
            </a:r>
            <a:r>
              <a:rPr lang="en" altLang="zh-CN" i="1" dirty="0"/>
              <a:t>v </a:t>
            </a:r>
            <a:r>
              <a:rPr lang="en" altLang="zh-CN" dirty="0"/>
              <a:t>(e.g., %1 = </a:t>
            </a:r>
            <a:r>
              <a:rPr lang="en" altLang="zh-CN" dirty="0" err="1"/>
              <a:t>alloca</a:t>
            </a:r>
            <a:r>
              <a:rPr lang="en" altLang="zh-CN" dirty="0"/>
              <a:t> i32). </a:t>
            </a:r>
          </a:p>
          <a:p>
            <a:r>
              <a:rPr lang="en" altLang="zh-CN" dirty="0"/>
              <a:t>2. </a:t>
            </a:r>
            <a:r>
              <a:rPr lang="en" altLang="zh-CN" i="1" dirty="0" err="1"/>
              <a:t>BinOp</a:t>
            </a:r>
            <a:r>
              <a:rPr lang="en" altLang="zh-CN" i="1" dirty="0"/>
              <a:t> </a:t>
            </a:r>
            <a:r>
              <a:rPr lang="en" altLang="zh-CN" dirty="0"/>
              <a:t>( v = op op1, op2) applies op to op1 and op2 and assigns the result to v (e.g., %1 = add </a:t>
            </a:r>
            <a:r>
              <a:rPr lang="en" altLang="zh-CN" dirty="0" err="1"/>
              <a:t>val</a:t>
            </a:r>
            <a:r>
              <a:rPr lang="en" altLang="zh-CN" dirty="0"/>
              <a:t>, 4). </a:t>
            </a:r>
          </a:p>
          <a:p>
            <a:r>
              <a:rPr lang="en" altLang="zh-CN" dirty="0"/>
              <a:t>3. </a:t>
            </a:r>
            <a:r>
              <a:rPr lang="en" altLang="zh-CN" i="1" dirty="0"/>
              <a:t>Load </a:t>
            </a:r>
            <a:r>
              <a:rPr lang="en" altLang="zh-CN" dirty="0"/>
              <a:t>(v = load </a:t>
            </a:r>
            <a:r>
              <a:rPr lang="en" altLang="zh-CN" dirty="0" err="1"/>
              <a:t>typename</a:t>
            </a:r>
            <a:r>
              <a:rPr lang="en" altLang="zh-CN" dirty="0"/>
              <a:t> op) is the standard load instruction(e.g.,%tmp1 = load i32* %</a:t>
            </a:r>
            <a:r>
              <a:rPr lang="en" altLang="zh-CN" dirty="0" err="1"/>
              <a:t>tmp</a:t>
            </a:r>
            <a:r>
              <a:rPr lang="en" altLang="zh-CN" dirty="0"/>
              <a:t>). </a:t>
            </a:r>
          </a:p>
          <a:p>
            <a:r>
              <a:rPr lang="en" altLang="zh-CN" dirty="0"/>
              <a:t>4. </a:t>
            </a:r>
            <a:r>
              <a:rPr lang="en" altLang="zh-CN" i="1" dirty="0"/>
              <a:t>Store </a:t>
            </a:r>
            <a:r>
              <a:rPr lang="en" altLang="zh-CN" dirty="0"/>
              <a:t>(store </a:t>
            </a:r>
            <a:r>
              <a:rPr lang="en" altLang="zh-CN" dirty="0" err="1"/>
              <a:t>typename</a:t>
            </a:r>
            <a:r>
              <a:rPr lang="en" altLang="zh-CN" dirty="0"/>
              <a:t> v, op) is the standard store instruction(e.g., store i8 %frombool1, %</a:t>
            </a:r>
            <a:r>
              <a:rPr lang="en" altLang="zh-CN" dirty="0" err="1"/>
              <a:t>y.addr</a:t>
            </a:r>
            <a:r>
              <a:rPr lang="en" altLang="zh-CN" dirty="0"/>
              <a:t>). </a:t>
            </a:r>
          </a:p>
          <a:p>
            <a:r>
              <a:rPr lang="en" altLang="zh-CN" dirty="0"/>
              <a:t>5. </a:t>
            </a:r>
            <a:r>
              <a:rPr lang="en" altLang="zh-CN" i="1" dirty="0" err="1"/>
              <a:t>GetElementPtr</a:t>
            </a:r>
            <a:r>
              <a:rPr lang="en" altLang="zh-CN" i="1" dirty="0"/>
              <a:t> (GEP) </a:t>
            </a:r>
            <a:r>
              <a:rPr lang="en" altLang="zh-CN" dirty="0"/>
              <a:t>is the instruction used by the IR to represent structure and array-based accesses and has fairly complex semantics (e.g., %</a:t>
            </a:r>
            <a:r>
              <a:rPr lang="en" altLang="zh-CN" dirty="0" err="1"/>
              <a:t>val</a:t>
            </a:r>
            <a:r>
              <a:rPr lang="en" altLang="zh-CN" dirty="0"/>
              <a:t> = </a:t>
            </a:r>
            <a:r>
              <a:rPr lang="en" altLang="zh-CN" dirty="0" err="1"/>
              <a:t>getelementptr</a:t>
            </a:r>
            <a:r>
              <a:rPr lang="en" altLang="zh-CN" dirty="0"/>
              <a:t> %</a:t>
            </a:r>
            <a:r>
              <a:rPr lang="en" altLang="zh-CN" dirty="0" err="1"/>
              <a:t>struct.point</a:t>
            </a:r>
            <a:r>
              <a:rPr lang="en" altLang="zh-CN" dirty="0"/>
              <a:t> %my point, 0). </a:t>
            </a:r>
          </a:p>
        </p:txBody>
      </p:sp>
    </p:spTree>
    <p:extLst>
      <p:ext uri="{BB962C8B-B14F-4D97-AF65-F5344CB8AC3E}">
        <p14:creationId xmlns:p14="http://schemas.microsoft.com/office/powerpoint/2010/main" val="369662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D5DD1-BAD0-CD42-BE13-6ABCBA835098}"/>
              </a:ext>
            </a:extLst>
          </p:cNvPr>
          <p:cNvSpPr>
            <a:spLocks noGrp="1"/>
          </p:cNvSpPr>
          <p:nvPr>
            <p:ph type="title"/>
          </p:nvPr>
        </p:nvSpPr>
        <p:spPr/>
        <p:txBody>
          <a:bodyPr/>
          <a:lstStyle/>
          <a:p>
            <a:r>
              <a:rPr kumimoji="1" lang="zh-Hans" altLang="en-US" dirty="0"/>
              <a:t>框架</a:t>
            </a:r>
            <a:r>
              <a:rPr kumimoji="1" lang="en-US" altLang="zh-Hans" dirty="0"/>
              <a:t>trace</a:t>
            </a:r>
            <a:r>
              <a:rPr kumimoji="1" lang="zh-Hans" altLang="en-US" dirty="0"/>
              <a:t>的变量范围</a:t>
            </a:r>
            <a:endParaRPr kumimoji="1" lang="zh-CN" altLang="en-US" dirty="0"/>
          </a:p>
        </p:txBody>
      </p:sp>
      <p:sp>
        <p:nvSpPr>
          <p:cNvPr id="3" name="内容占位符 2">
            <a:extLst>
              <a:ext uri="{FF2B5EF4-FFF2-40B4-BE49-F238E27FC236}">
                <a16:creationId xmlns:a16="http://schemas.microsoft.com/office/drawing/2014/main" id="{284AB9DD-692B-C344-B6EC-B69B85BEB3AB}"/>
              </a:ext>
            </a:extLst>
          </p:cNvPr>
          <p:cNvSpPr>
            <a:spLocks noGrp="1"/>
          </p:cNvSpPr>
          <p:nvPr>
            <p:ph idx="1"/>
          </p:nvPr>
        </p:nvSpPr>
        <p:spPr/>
        <p:txBody>
          <a:bodyPr/>
          <a:lstStyle/>
          <a:p>
            <a:r>
              <a:rPr lang="en" altLang="zh-CN" dirty="0"/>
              <a:t>1. Function local variables (or stack locations): We maintain an alias object for each local variable. </a:t>
            </a:r>
          </a:p>
          <a:p>
            <a:r>
              <a:rPr lang="en" altLang="zh-CN" dirty="0"/>
              <a:t>2. Dynamically allocated variables (or heap </a:t>
            </a:r>
            <a:r>
              <a:rPr lang="en" altLang="zh-CN" dirty="0" err="1"/>
              <a:t>loca</a:t>
            </a:r>
            <a:r>
              <a:rPr lang="en" altLang="zh-CN" dirty="0"/>
              <a:t>- </a:t>
            </a:r>
            <a:r>
              <a:rPr lang="en" altLang="zh-CN" dirty="0" err="1"/>
              <a:t>tions</a:t>
            </a:r>
            <a:r>
              <a:rPr lang="en" altLang="zh-CN" dirty="0"/>
              <a:t>): These are the locations that are dynamically allocated on the program heap (e.g., as retrieved by </a:t>
            </a:r>
            <a:r>
              <a:rPr lang="en" altLang="zh-CN" dirty="0" err="1"/>
              <a:t>malloc</a:t>
            </a:r>
            <a:r>
              <a:rPr lang="en" altLang="zh-CN" dirty="0"/>
              <a:t> or get page). We similarly create one alias object for each allocation site. </a:t>
            </a:r>
          </a:p>
          <a:p>
            <a:r>
              <a:rPr lang="en" altLang="zh-CN" dirty="0"/>
              <a:t>3. Global variables: Each global variable is assigned a unique alias object. </a:t>
            </a:r>
          </a:p>
          <a:p>
            <a:pPr marL="0" indent="0">
              <a:buNone/>
            </a:pPr>
            <a:endParaRPr kumimoji="1" lang="zh-CN" altLang="en-US" dirty="0"/>
          </a:p>
        </p:txBody>
      </p:sp>
    </p:spTree>
    <p:extLst>
      <p:ext uri="{BB962C8B-B14F-4D97-AF65-F5344CB8AC3E}">
        <p14:creationId xmlns:p14="http://schemas.microsoft.com/office/powerpoint/2010/main" val="76994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086C5-28AE-EF4D-AD7F-98F18A4BC79B}"/>
              </a:ext>
            </a:extLst>
          </p:cNvPr>
          <p:cNvSpPr>
            <a:spLocks noGrp="1"/>
          </p:cNvSpPr>
          <p:nvPr>
            <p:ph type="title"/>
          </p:nvPr>
        </p:nvSpPr>
        <p:spPr/>
        <p:txBody>
          <a:bodyPr/>
          <a:lstStyle/>
          <a:p>
            <a:r>
              <a:rPr kumimoji="1" lang="zh-Hans" altLang="en-US" dirty="0"/>
              <a:t>核心遍历算法</a:t>
            </a:r>
            <a:r>
              <a:rPr kumimoji="1" lang="en-US" altLang="zh-Hans" dirty="0" err="1"/>
              <a:t>SDTravesal</a:t>
            </a:r>
            <a:endParaRPr kumimoji="1" lang="zh-CN" altLang="en-US" dirty="0"/>
          </a:p>
        </p:txBody>
      </p:sp>
      <p:sp>
        <p:nvSpPr>
          <p:cNvPr id="3" name="内容占位符 2">
            <a:extLst>
              <a:ext uri="{FF2B5EF4-FFF2-40B4-BE49-F238E27FC236}">
                <a16:creationId xmlns:a16="http://schemas.microsoft.com/office/drawing/2014/main" id="{E37F6BA1-6A3B-DC4A-8ACD-74CA010A7A24}"/>
              </a:ext>
            </a:extLst>
          </p:cNvPr>
          <p:cNvSpPr>
            <a:spLocks noGrp="1"/>
          </p:cNvSpPr>
          <p:nvPr>
            <p:ph idx="1"/>
          </p:nvPr>
        </p:nvSpPr>
        <p:spPr/>
        <p:txBody>
          <a:bodyPr/>
          <a:lstStyle/>
          <a:p>
            <a:r>
              <a:rPr kumimoji="1" lang="zh-Hans" altLang="en-US" dirty="0"/>
              <a:t>为了得到有序的</a:t>
            </a:r>
            <a:r>
              <a:rPr kumimoji="1" lang="en-US" altLang="zh-Hans" dirty="0"/>
              <a:t>SCC</a:t>
            </a:r>
            <a:endParaRPr kumimoji="1" lang="zh-CN" altLang="en-US" dirty="0"/>
          </a:p>
        </p:txBody>
      </p:sp>
      <p:pic>
        <p:nvPicPr>
          <p:cNvPr id="4" name="图片 3">
            <a:extLst>
              <a:ext uri="{FF2B5EF4-FFF2-40B4-BE49-F238E27FC236}">
                <a16:creationId xmlns:a16="http://schemas.microsoft.com/office/drawing/2014/main" id="{351CC951-30C5-624B-9CFD-60F64062CDCC}"/>
              </a:ext>
            </a:extLst>
          </p:cNvPr>
          <p:cNvPicPr>
            <a:picLocks noChangeAspect="1"/>
          </p:cNvPicPr>
          <p:nvPr/>
        </p:nvPicPr>
        <p:blipFill>
          <a:blip r:embed="rId2"/>
          <a:stretch>
            <a:fillRect/>
          </a:stretch>
        </p:blipFill>
        <p:spPr>
          <a:xfrm>
            <a:off x="6226749" y="2315182"/>
            <a:ext cx="4801443" cy="3264981"/>
          </a:xfrm>
          <a:prstGeom prst="rect">
            <a:avLst/>
          </a:prstGeom>
        </p:spPr>
      </p:pic>
    </p:spTree>
    <p:extLst>
      <p:ext uri="{BB962C8B-B14F-4D97-AF65-F5344CB8AC3E}">
        <p14:creationId xmlns:p14="http://schemas.microsoft.com/office/powerpoint/2010/main" val="3330370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木活字</Template>
  <TotalTime>1019</TotalTime>
  <Words>655</Words>
  <Application>Microsoft Office PowerPoint</Application>
  <PresentationFormat>宽屏</PresentationFormat>
  <Paragraphs>46</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方正姚体</vt:lpstr>
      <vt:lpstr>Calibri</vt:lpstr>
      <vt:lpstr>Rockwell</vt:lpstr>
      <vt:lpstr>Rockwell Condensed</vt:lpstr>
      <vt:lpstr>Rockwell Extra Bold</vt:lpstr>
      <vt:lpstr>Wingdings</vt:lpstr>
      <vt:lpstr>木活字</vt:lpstr>
      <vt:lpstr>G12: KErNEL BUG</vt:lpstr>
      <vt:lpstr>原理介绍</vt:lpstr>
      <vt:lpstr>Dr.checker的优点</vt:lpstr>
      <vt:lpstr>PowerPoint 演示文稿</vt:lpstr>
      <vt:lpstr>五大部分</vt:lpstr>
      <vt:lpstr>Assumptions contribute to soundyness</vt:lpstr>
      <vt:lpstr>LLVM五种基本操作</vt:lpstr>
      <vt:lpstr>框架trace的变量范围</vt:lpstr>
      <vt:lpstr>核心遍历算法SDTravesal</vt:lpstr>
      <vt:lpstr>我们使用的detector</vt:lpstr>
      <vt:lpstr>我们的工作</vt:lpstr>
      <vt:lpstr>进一步改进</vt:lpstr>
      <vt:lpstr>成果展示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G12: KErNEL BUG</dc:title>
  <dc:creator>shen junxian</dc:creator>
  <cp:lastModifiedBy>pan liu</cp:lastModifiedBy>
  <cp:revision>18</cp:revision>
  <dcterms:created xsi:type="dcterms:W3CDTF">2018-05-25T13:16:57Z</dcterms:created>
  <dcterms:modified xsi:type="dcterms:W3CDTF">2018-05-26T06:29:21Z</dcterms:modified>
</cp:coreProperties>
</file>