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通用文件系统访问接口层:该层提供了一个从用户空间到文件系统的标准访问接口。这 一层访问接口让应用程序能够通过一个简单的接口获得ucore内核的文件系统服务。 </a:t>
            </a:r>
          </a:p>
          <a:p>
            <a:pPr>
              <a:defRPr sz="1800"/>
            </a:pPr>
            <a:r>
              <a:t>  文件系统抽象层:向上提供一个一致的接口给内核其他部分(文件系统相关的系统调用</a:t>
            </a:r>
          </a:p>
          <a:p>
            <a:pPr>
              <a:defRPr sz="1800"/>
            </a:pPr>
            <a:r>
              <a:t>  实现模块和其他内核功能模块)访问。向下提供一个同样的抽象函数指针列表和数据结</a:t>
            </a:r>
          </a:p>
          <a:p>
            <a:pPr>
              <a:defRPr sz="1800"/>
            </a:pPr>
            <a:r>
              <a:t>  构屏蔽不同文件系统的实现细节。</a:t>
            </a:r>
          </a:p>
          <a:p>
            <a:pPr>
              <a:defRPr sz="1800"/>
            </a:pPr>
            <a:r>
              <a:t>Simple FS文件系统层:一个基于索引方式的简单文件系统实例。向上通过各种具体函数 实现以对应文件系统抽象层提出的抽象函数。向下访问外设接口 </a:t>
            </a:r>
          </a:p>
          <a:p>
            <a:pPr>
              <a:defRPr sz="1800"/>
            </a:pPr>
            <a:r>
              <a:t>外设接口层:向上提供device访问接口屏蔽不同硬件细节。向下实现访问各种具体设备驱 动的接口，比如disk设备接口/串口设备接口/键盘设备接口等。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thepowersgang/rust_os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s.phil-opp.com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ucore with LKM Drive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Rucore with LKM Drivers</a:t>
            </a:r>
          </a:p>
        </p:txBody>
      </p:sp>
      <p:sp>
        <p:nvSpPr>
          <p:cNvPr id="120" name="g15 杨国炜 乔一凡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g15 杨国炜 乔一凡</a:t>
            </a:r>
          </a:p>
        </p:txBody>
      </p:sp>
      <p:sp>
        <p:nvSpPr>
          <p:cNvPr id="121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适配驱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适配驱动</a:t>
            </a:r>
          </a:p>
        </p:txBody>
      </p:sp>
      <p:sp>
        <p:nvSpPr>
          <p:cNvPr id="158" name="Week 1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2800"/>
              </a:spcBef>
              <a:defRPr sz="2208"/>
            </a:pPr>
            <a:r>
              <a:t>Week 10</a:t>
            </a:r>
          </a:p>
          <a:p>
            <a:pPr marL="306704" indent="-306704" defTabSz="403097">
              <a:spcBef>
                <a:spcPts val="2800"/>
              </a:spcBef>
              <a:defRPr sz="2208"/>
            </a:pPr>
            <a:r>
              <a:t>存储设备驱动（杨国炜）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t>ucore 已有 IDE 驱动，也就是 ATA 接口映射模式的驱动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t>移植 ATA，同时实现类似的 SATA 接口的 ACHI 模式驱动</a:t>
            </a:r>
          </a:p>
          <a:p>
            <a:pPr marL="306704" indent="-306704" defTabSz="403097">
              <a:spcBef>
                <a:spcPts val="2800"/>
              </a:spcBef>
              <a:defRPr sz="2208"/>
            </a:pPr>
            <a:r>
              <a:t>PS2 键盘，鼠标驱动（乔一凡）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rPr u="sng">
                <a:hlinkClick r:id="rId2" invalidUrl="" action="" tgtFrame="" tooltip="" history="1" highlightClick="0" endSnd="0"/>
              </a:rPr>
              <a:t>"Tifflin" Experimental Kernel</a:t>
            </a:r>
            <a:r>
              <a:t>：包含一些基本的控制器驱动，可以参考其与底层的交互方式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t>需要实现 intel 8042 PS2 控制器驱动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t>在此基础上进一步实现键盘，鼠标驱动</a:t>
            </a:r>
          </a:p>
        </p:txBody>
      </p:sp>
      <p:sp>
        <p:nvSpPr>
          <p:cNvPr id="159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适配驱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适配驱动</a:t>
            </a:r>
          </a:p>
        </p:txBody>
      </p:sp>
      <p:sp>
        <p:nvSpPr>
          <p:cNvPr id="162" name="VGA 图形驱动（乔一凡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sz="2624"/>
            </a:pPr>
            <a:r>
              <a:t>VGA 图形驱动（乔一凡）</a:t>
            </a:r>
          </a:p>
          <a:p>
            <a:pPr lvl="1" marL="728979" indent="-364489" defTabSz="479044">
              <a:spcBef>
                <a:spcPts val="3400"/>
              </a:spcBef>
              <a:defRPr sz="2624"/>
            </a:pPr>
            <a:r>
              <a:t>之前的 VGA 驱动都工作在字符模式下，我们要实现在图形模式下 VGA 的工作</a:t>
            </a:r>
          </a:p>
          <a:p>
            <a:pPr lvl="1" marL="728979" indent="-364489" defTabSz="479044">
              <a:spcBef>
                <a:spcPts val="3400"/>
              </a:spcBef>
              <a:defRPr sz="2624"/>
            </a:pPr>
            <a:r>
              <a:t>特殊寄存器的设置，显存的设置可以查阅 VGA 编程手册</a:t>
            </a:r>
          </a:p>
          <a:p>
            <a:pPr marL="364489" indent="-364489" defTabSz="479044">
              <a:spcBef>
                <a:spcPts val="3400"/>
              </a:spcBef>
              <a:defRPr sz="2624"/>
            </a:pPr>
            <a:r>
              <a:t>网卡驱动</a:t>
            </a:r>
          </a:p>
          <a:p>
            <a:pPr lvl="1" marL="728979" indent="-364489" defTabSz="479044">
              <a:spcBef>
                <a:spcPts val="3400"/>
              </a:spcBef>
              <a:defRPr sz="2624"/>
            </a:pPr>
            <a:r>
              <a:t>已有 Tifflin kernel 中有特定的 rtl 8139 网卡驱动，也有有关 intel 网卡驱动的系列实现</a:t>
            </a:r>
          </a:p>
          <a:p>
            <a:pPr lvl="1" marL="728979" indent="-364489" defTabSz="479044">
              <a:spcBef>
                <a:spcPts val="3400"/>
              </a:spcBef>
              <a:defRPr sz="2624"/>
            </a:pPr>
            <a:r>
              <a:t>我们将在真机上跑最后的 os，因此也会根据具体的网卡型号进行实现</a:t>
            </a:r>
          </a:p>
        </p:txBody>
      </p:sp>
      <p:sp>
        <p:nvSpPr>
          <p:cNvPr id="163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可加载内核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可加载内核模块</a:t>
            </a:r>
          </a:p>
        </p:txBody>
      </p:sp>
      <p:sp>
        <p:nvSpPr>
          <p:cNvPr id="166" name="背景：系统的一部分功能的代码不载入到内存中，只保留接口。需要使用时将对应代码载入到内存中并修改系统对应指针，完成模块加载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背景：系统的一部分功能的代码不载入到内存中，只保留接口。需要使用时将对应代码载入到内存中并修改系统对应指针，完成模块加载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优点：</a:t>
            </a:r>
          </a:p>
          <a:p>
            <a:pPr lvl="1" marL="773430" indent="-386715" defTabSz="508254">
              <a:spcBef>
                <a:spcPts val="3600"/>
              </a:spcBef>
              <a:defRPr sz="2784"/>
            </a:pPr>
            <a:r>
              <a:t>可以动态调整接口对应代码，更加灵活</a:t>
            </a:r>
          </a:p>
          <a:p>
            <a:pPr lvl="1" marL="773430" indent="-386715" defTabSz="508254">
              <a:spcBef>
                <a:spcPts val="3600"/>
              </a:spcBef>
              <a:defRPr sz="2784"/>
            </a:pPr>
            <a:r>
              <a:t>减小内核占用内存空间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已有工作参考：</a:t>
            </a:r>
          </a:p>
          <a:p>
            <a:pPr lvl="1" marL="773430" indent="-386715" defTabSz="508254">
              <a:spcBef>
                <a:spcPts val="3600"/>
              </a:spcBef>
              <a:defRPr sz="2784"/>
            </a:pPr>
            <a:r>
              <a:t>蓝昶学长 OS 专题训练设计：64位</a:t>
            </a:r>
          </a:p>
        </p:txBody>
      </p:sp>
      <p:sp>
        <p:nvSpPr>
          <p:cNvPr id="167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可加载内核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可加载内核模块</a:t>
            </a:r>
          </a:p>
        </p:txBody>
      </p:sp>
      <p:sp>
        <p:nvSpPr>
          <p:cNvPr id="170" name="实现内核可加载模块，需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实现内核可加载模块，需要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建立内核符号表，并将系统内核符号导出到内核符号表中，以便模块调用系统符号（杨国炜）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将内核模块从文件读入内存（杨国炜）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解析 ELF 模块，将符号，变量加入符号表（乔一凡）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重定位，保证模块中能够调用系统符号（乔一凡）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操作系统层面提供载入，注册模块的接口（杨国炜）</a:t>
            </a:r>
          </a:p>
        </p:txBody>
      </p:sp>
      <p:sp>
        <p:nvSpPr>
          <p:cNvPr id="171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可加载内核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可加载内核模块</a:t>
            </a:r>
          </a:p>
        </p:txBody>
      </p:sp>
      <p:sp>
        <p:nvSpPr>
          <p:cNvPr id="174" name="内核符号表采用 hash 表进行维护，同时在导入内核符号时可以过滤部分符号，提高内核安全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内核符号表采用 hash 表进行维护，同时在导入内核符号时可以过滤部分符号，提高内核安全性</a:t>
            </a:r>
          </a:p>
          <a:p>
            <a:pPr/>
            <a:r>
              <a:t>ELF 解析器：</a:t>
            </a:r>
          </a:p>
          <a:p>
            <a:pPr lvl="1"/>
            <a:r>
              <a:t>需要完成解析和符号重定位的功能，实现比较复杂</a:t>
            </a:r>
          </a:p>
          <a:p>
            <a:pPr lvl="1"/>
            <a:r>
              <a:t>参考蓝昶学长的实现</a:t>
            </a:r>
          </a:p>
          <a:p>
            <a:pPr lvl="1"/>
            <a:r>
              <a:t>注意要记录模块加载和卸载初始化的函数地址</a:t>
            </a:r>
          </a:p>
        </p:txBody>
      </p:sp>
      <p:sp>
        <p:nvSpPr>
          <p:cNvPr id="175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可加载内核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可加载内核模块</a:t>
            </a:r>
          </a:p>
        </p:txBody>
      </p:sp>
      <p:sp>
        <p:nvSpPr>
          <p:cNvPr id="178" name="重定位：…"/>
          <p:cNvSpPr txBox="1"/>
          <p:nvPr>
            <p:ph type="body" sz="half" idx="1"/>
          </p:nvPr>
        </p:nvSpPr>
        <p:spPr>
          <a:xfrm>
            <a:off x="952499" y="2590800"/>
            <a:ext cx="11099802" cy="2849552"/>
          </a:xfrm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2900"/>
              </a:spcBef>
              <a:defRPr sz="2272"/>
            </a:pPr>
            <a:r>
              <a:t>重定位：</a:t>
            </a:r>
          </a:p>
          <a:p>
            <a:pPr lvl="1" marL="631189" indent="-315594" defTabSz="414781">
              <a:spcBef>
                <a:spcPts val="2900"/>
              </a:spcBef>
              <a:defRPr sz="2272"/>
            </a:pPr>
            <a:r>
              <a:t>根据 ELF 文件中的 Relocation Table 的指示完成重定位（内核符号，普通符号）</a:t>
            </a:r>
          </a:p>
          <a:p>
            <a:pPr lvl="1" marL="631189" indent="-315594" defTabSz="414781">
              <a:spcBef>
                <a:spcPts val="2900"/>
              </a:spcBef>
              <a:defRPr sz="2272"/>
            </a:pPr>
            <a:r>
              <a:t>平台相关性很大，处理起来比较复杂（R_X86_64_64，R_X86_64_32，R_X86_64_32S）分别处理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7318" y="5618151"/>
            <a:ext cx="7098517" cy="316262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驱动模块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驱动模块化</a:t>
            </a:r>
          </a:p>
        </p:txBody>
      </p:sp>
      <p:sp>
        <p:nvSpPr>
          <p:cNvPr id="183" name="需要实现 LKM 两个最基本的函数：（杨国炜，乔一凡，按之前驱动分工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需要实现 LKM 两个最基本的函数：（杨国炜，乔一凡，按之前驱动分工）</a:t>
            </a:r>
          </a:p>
          <a:p>
            <a:pPr lvl="1"/>
            <a:r>
              <a:t>init_module()：需要注册驱动中的符号，供内核使用</a:t>
            </a:r>
          </a:p>
          <a:p>
            <a:pPr lvl="1"/>
            <a:r>
              <a:t>cleanup_module()：解注册符号</a:t>
            </a:r>
          </a:p>
          <a:p>
            <a:pPr/>
            <a:r>
              <a:t>维护系统当前所有的设备的列表，每项代表一个设备，驱动模块需要在加载/删除时相应注册/注销设备</a:t>
            </a:r>
          </a:p>
        </p:txBody>
      </p:sp>
      <p:sp>
        <p:nvSpPr>
          <p:cNvPr id="184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谢谢大家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谢谢大家！</a:t>
            </a:r>
          </a:p>
        </p:txBody>
      </p:sp>
      <p:sp>
        <p:nvSpPr>
          <p:cNvPr id="187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课程设计目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课程设计目标</a:t>
            </a:r>
          </a:p>
        </p:txBody>
      </p:sp>
      <p:sp>
        <p:nvSpPr>
          <p:cNvPr id="124" name="使用 Rust 重新实现 ucore，目标平台为 x86_6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使用 Rust 重新实现 ucore，目标平台为 x86_64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为移植好的 ucore 适配相应的驱动，包括如下几部分：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存储设备驱动，ATA/SATA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显示设备驱动，VGA图形驱动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PS2 键盘/鼠标驱动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在 64 位 ucore 上实现可加载内核模块（LKM），并实现驱动的模块化</a:t>
            </a:r>
          </a:p>
        </p:txBody>
      </p:sp>
      <p:sp>
        <p:nvSpPr>
          <p:cNvPr id="125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y Rust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Rust？</a:t>
            </a:r>
          </a:p>
        </p:txBody>
      </p:sp>
      <p:sp>
        <p:nvSpPr>
          <p:cNvPr id="128" name="与 C 相比，Ru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与 C 相比，Rust </a:t>
            </a:r>
          </a:p>
          <a:p>
            <a:pPr lvl="1"/>
            <a:r>
              <a:t>有 C 的优点：静态类型，编译语言，没有 runtime，</a:t>
            </a:r>
          </a:p>
          <a:p>
            <a:pPr lvl="1"/>
            <a:r>
              <a:t>灵活：unsafe block，支持与 C 的混合编程，调用 C 函数,易于嵌入汇编</a:t>
            </a:r>
          </a:p>
          <a:p>
            <a:pPr lvl="1"/>
            <a:r>
              <a:t>安全：</a:t>
            </a:r>
          </a:p>
          <a:p>
            <a:pPr lvl="2"/>
            <a:r>
              <a:t>内存安全：禁止数据竞争，解引用空/裸悬垂指针</a:t>
            </a:r>
          </a:p>
        </p:txBody>
      </p:sp>
      <p:sp>
        <p:nvSpPr>
          <p:cNvPr id="129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目前工作进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目前工作进度</a:t>
            </a:r>
          </a:p>
        </p:txBody>
      </p:sp>
      <p:sp>
        <p:nvSpPr>
          <p:cNvPr id="132" name="阅读博客 Writing an OS in Rust ，并根据博客内容实现了简单的 blog_os，主要功能如下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阅读博客 </a:t>
            </a:r>
            <a:r>
              <a:rPr u="sng">
                <a:hlinkClick r:id="rId2" invalidUrl="" action="" tgtFrame="" tooltip="" history="1" highlightClick="0" endSnd="0"/>
              </a:rPr>
              <a:t>Writing an OS in Rust</a:t>
            </a:r>
            <a:r>
              <a:t> ，并根据博客内容实现了简单的 blog_os，主要功能如下：</a:t>
            </a:r>
          </a:p>
          <a:p>
            <a:pPr lvl="1"/>
            <a:r>
              <a:t>系统的启动，进入保护模式以及 x86_64 long mode 的切换</a:t>
            </a:r>
          </a:p>
          <a:p>
            <a:pPr lvl="1"/>
            <a:r>
              <a:t>对显存的基本操作，能够通过 VGA 显示字符</a:t>
            </a:r>
          </a:p>
          <a:p>
            <a:pPr lvl="1"/>
            <a:r>
              <a:t>基本的内存管理，四级页表的建立，虚拟内存</a:t>
            </a:r>
          </a:p>
          <a:p>
            <a:pPr lvl="1"/>
            <a:r>
              <a:t>中断向量表的建立，实现简单的异常处理</a:t>
            </a:r>
          </a:p>
        </p:txBody>
      </p:sp>
      <p:sp>
        <p:nvSpPr>
          <p:cNvPr id="133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效果展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效果展示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0" t="0" r="0" b="19084"/>
          <a:stretch>
            <a:fillRect/>
          </a:stretch>
        </p:blipFill>
        <p:spPr>
          <a:xfrm>
            <a:off x="2438399" y="2784847"/>
            <a:ext cx="8128001" cy="450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实现计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实现计划</a:t>
            </a:r>
          </a:p>
        </p:txBody>
      </p:sp>
      <p:sp>
        <p:nvSpPr>
          <p:cNvPr id="140" name="根据之前的三个小目标逐步实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根据之前的三个小目标逐步实现</a:t>
            </a:r>
          </a:p>
          <a:p>
            <a:pPr marL="635000" indent="-635000">
              <a:buSzPct val="100000"/>
              <a:buAutoNum type="arabicPeriod" startAt="1"/>
            </a:pPr>
            <a:r>
              <a:t>使用 Rust 实现 ucore</a:t>
            </a:r>
          </a:p>
          <a:p>
            <a:pPr marL="635000" indent="-635000">
              <a:buSzPct val="100000"/>
              <a:buAutoNum type="arabicPeriod" startAt="1"/>
            </a:pPr>
            <a:r>
              <a:t>移植相应驱动</a:t>
            </a:r>
          </a:p>
          <a:p>
            <a:pPr marL="635000" indent="-635000">
              <a:buSzPct val="100000"/>
              <a:buAutoNum type="arabicPeriod" startAt="1"/>
            </a:pPr>
            <a:r>
              <a:t>支持 LKM 并模块化驱动</a:t>
            </a:r>
          </a:p>
        </p:txBody>
      </p:sp>
      <p:sp>
        <p:nvSpPr>
          <p:cNvPr id="141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使用 Rust 重新实现 u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使用 Rust 重新实现 ucore</a:t>
            </a:r>
          </a:p>
        </p:txBody>
      </p:sp>
      <p:sp>
        <p:nvSpPr>
          <p:cNvPr id="144" name="Week 7-9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7-9</a:t>
            </a:r>
          </a:p>
          <a:p>
            <a:pPr/>
            <a:r>
              <a:t>参考工作：</a:t>
            </a:r>
          </a:p>
          <a:p>
            <a:pPr lvl="1"/>
            <a:r>
              <a:t>已有的 blog_os 的基本框架</a:t>
            </a:r>
          </a:p>
          <a:p>
            <a:pPr lvl="1"/>
            <a:r>
              <a:t>ucore on x86_64 工程</a:t>
            </a:r>
          </a:p>
          <a:p>
            <a:pPr lvl="1"/>
            <a:r>
              <a:t>Reenix, Redox, etc.: 参考其一些 Rust 的底层实现方式</a:t>
            </a:r>
          </a:p>
        </p:txBody>
      </p:sp>
      <p:sp>
        <p:nvSpPr>
          <p:cNvPr id="145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使用 Rust 重新实现 u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使用 Rust 重新实现 ucore</a:t>
            </a:r>
          </a:p>
        </p:txBody>
      </p:sp>
      <p:sp>
        <p:nvSpPr>
          <p:cNvPr id="148" name="总体计划按照 ucore lab 的顺序，逐步重新实现 lab1-8 的功能，最终完成移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2688"/>
            </a:pPr>
            <a:r>
              <a:t>总体计划按照 ucore lab 的顺序，逐步重新实现 lab1-8 的功能，最终完成移植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小组间合作计划</a:t>
            </a:r>
          </a:p>
          <a:p>
            <a:pPr lvl="1" marL="565404" indent="-192023" defTabSz="490727">
              <a:spcBef>
                <a:spcPts val="3500"/>
              </a:spcBef>
              <a:buSzPct val="100000"/>
              <a:buAutoNum type="arabicPeriod" startAt="1"/>
              <a:defRPr sz="2688"/>
            </a:pPr>
            <a:r>
              <a:t>前期 ucore 的移植部分由几个小组合作完成，通过与 C 代码混合编译的方式完成 lab1 的基本功能</a:t>
            </a:r>
          </a:p>
          <a:p>
            <a:pPr lvl="1" marL="565404" indent="-192023" defTabSz="490727">
              <a:spcBef>
                <a:spcPts val="3500"/>
              </a:spcBef>
              <a:buSzPct val="100000"/>
              <a:buAutoNum type="arabicPeriod" startAt="1"/>
              <a:defRPr sz="2688"/>
            </a:pPr>
            <a:r>
              <a:t>之后同时进行进程创建和调度（lab4-6，by g11）和文件系统（lab8，by g15）</a:t>
            </a:r>
          </a:p>
          <a:p>
            <a:pPr lvl="1" marL="565404" indent="-192023" defTabSz="490727">
              <a:spcBef>
                <a:spcPts val="3500"/>
              </a:spcBef>
              <a:buSzPct val="100000"/>
              <a:buAutoNum type="arabicPeriod" startAt="1"/>
              <a:defRPr sz="2688"/>
            </a:pPr>
            <a:r>
              <a:t>合并代码，完善虚拟内存管理（lab3），将 lab1 中代码用 rust 实现，完成整体移植</a:t>
            </a:r>
          </a:p>
        </p:txBody>
      </p:sp>
      <p:sp>
        <p:nvSpPr>
          <p:cNvPr id="149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使用 Rust 重新实现 u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使用 Rust 重新实现 ucore</a:t>
            </a:r>
          </a:p>
        </p:txBody>
      </p:sp>
      <p:sp>
        <p:nvSpPr>
          <p:cNvPr id="152" name="组内开发计划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组内开发计划</a:t>
            </a:r>
          </a:p>
          <a:p>
            <a:pPr lvl="1" marL="871219" indent="-435609" defTabSz="572516">
              <a:spcBef>
                <a:spcPts val="4100"/>
              </a:spcBef>
              <a:defRPr sz="3136"/>
            </a:pPr>
            <a:r>
              <a:t>Lab1：需要实现一系列底层驱动，包括 PIC，PIT，UART 等等，已经有 ucore 的实现（乔一凡）</a:t>
            </a:r>
          </a:p>
          <a:p>
            <a:pPr lvl="1" marL="871219" indent="-435609" defTabSz="572516">
              <a:spcBef>
                <a:spcPts val="4100"/>
              </a:spcBef>
              <a:defRPr sz="3136"/>
            </a:pPr>
            <a:r>
              <a:t>Lab8 文件系统：与平台相关性不大，仿照 ucore 的思路，将文件架构抽象成四层并分别实现（高两层：乔一凡；低两层：杨国炜）</a:t>
            </a:r>
          </a:p>
          <a:p>
            <a:pPr lvl="1" marL="871219" indent="-435609" defTabSz="572516">
              <a:spcBef>
                <a:spcPts val="4100"/>
              </a:spcBef>
              <a:defRPr sz="3136"/>
            </a:pPr>
            <a:r>
              <a:t>Lab3 虚拟内存管理：已建立分页机制和简单的异常处理，需要实现页替换算法（杨国炜）</a:t>
            </a:r>
          </a:p>
        </p:txBody>
      </p:sp>
      <p:sp>
        <p:nvSpPr>
          <p:cNvPr id="153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