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68" r:id="rId3"/>
  </p:sldMasterIdLst>
  <p:notesMasterIdLst>
    <p:notesMasterId r:id="rId28"/>
  </p:notesMasterIdLst>
  <p:sldIdLst>
    <p:sldId id="1834" r:id="rId4"/>
    <p:sldId id="2164" r:id="rId5"/>
    <p:sldId id="2165" r:id="rId6"/>
    <p:sldId id="3132" r:id="rId7"/>
    <p:sldId id="3139" r:id="rId8"/>
    <p:sldId id="3134" r:id="rId9"/>
    <p:sldId id="3141" r:id="rId10"/>
    <p:sldId id="3142" r:id="rId11"/>
    <p:sldId id="3148" r:id="rId12"/>
    <p:sldId id="3144" r:id="rId13"/>
    <p:sldId id="3157" r:id="rId14"/>
    <p:sldId id="3158" r:id="rId15"/>
    <p:sldId id="3159" r:id="rId16"/>
    <p:sldId id="3161" r:id="rId17"/>
    <p:sldId id="3162" r:id="rId18"/>
    <p:sldId id="3180" r:id="rId19"/>
    <p:sldId id="3143" r:id="rId20"/>
    <p:sldId id="3181" r:id="rId21"/>
    <p:sldId id="2166" r:id="rId22"/>
    <p:sldId id="3182" r:id="rId23"/>
    <p:sldId id="3168" r:id="rId24"/>
    <p:sldId id="3183" r:id="rId25"/>
    <p:sldId id="2167" r:id="rId26"/>
    <p:sldId id="183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3" d="100"/>
          <a:sy n="103" d="100"/>
        </p:scale>
        <p:origin x="3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AEA85-1D83-4579-885C-0D33F46B8F89}" type="datetimeFigureOut">
              <a:rPr lang="zh-CN" altLang="en-US" smtClean="0"/>
              <a:t>2024/7/20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2A913-BF9B-45D1-813E-9ADE0445560C}" type="slidenum">
              <a:rPr lang="zh-CN" altLang="en-US" smtClean="0"/>
              <a:t>‹#›</a:t>
            </a:fld>
            <a:endParaRPr lang="zh-CN" altLang="en-US"/>
          </a:p>
        </p:txBody>
      </p:sp>
    </p:spTree>
    <p:extLst>
      <p:ext uri="{BB962C8B-B14F-4D97-AF65-F5344CB8AC3E}">
        <p14:creationId xmlns:p14="http://schemas.microsoft.com/office/powerpoint/2010/main" val="252928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98651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53896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47955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13133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5144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85787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7303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14063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01363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6843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69090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71721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01005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73262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55173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11739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97196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18027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684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7170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514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01005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32973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812687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2-首页1">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0761A886-F0D7-4C39-AFFF-052DB74E32F7}"/>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 name="PA-矩形 7">
            <a:extLst>
              <a:ext uri="{FF2B5EF4-FFF2-40B4-BE49-F238E27FC236}">
                <a16:creationId xmlns:a16="http://schemas.microsoft.com/office/drawing/2014/main" id="{61E30CDC-6882-4EF4-A98A-D29C1686BFEA}"/>
              </a:ext>
            </a:extLst>
          </p:cNvPr>
          <p:cNvSpPr/>
          <p:nvPr userDrawn="1">
            <p:custDataLst>
              <p:tags r:id="rId2"/>
            </p:custDataLst>
          </p:nvPr>
        </p:nvSpPr>
        <p:spPr>
          <a:xfrm>
            <a:off x="0" y="0"/>
            <a:ext cx="12192000" cy="6858000"/>
          </a:xfrm>
          <a:prstGeom prst="rect">
            <a:avLst/>
          </a:prstGeom>
          <a:gradFill>
            <a:gsLst>
              <a:gs pos="0">
                <a:srgbClr val="008244"/>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8" name="任意多边形: 形状 39">
            <a:extLst>
              <a:ext uri="{FF2B5EF4-FFF2-40B4-BE49-F238E27FC236}">
                <a16:creationId xmlns:a16="http://schemas.microsoft.com/office/drawing/2014/main" id="{B18E0BAC-81B9-4AB0-A570-682285AF4673}"/>
              </a:ext>
            </a:extLst>
          </p:cNvPr>
          <p:cNvSpPr/>
          <p:nvPr userDrawn="1"/>
        </p:nvSpPr>
        <p:spPr>
          <a:xfrm>
            <a:off x="221886"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pattFill prst="pct5">
            <a:fgClr>
              <a:schemeClr val="bg1">
                <a:lumMod val="85000"/>
              </a:schemeClr>
            </a:fgClr>
            <a:bgClr>
              <a:schemeClr val="bg1"/>
            </a:bgClr>
          </a:pattFill>
          <a:ln>
            <a:noFill/>
          </a:ln>
          <a:effectLst>
            <a:outerShdw blurRad="190500" sx="101000" sy="101000" algn="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任意多边形: 形状 39">
            <a:extLst>
              <a:ext uri="{FF2B5EF4-FFF2-40B4-BE49-F238E27FC236}">
                <a16:creationId xmlns:a16="http://schemas.microsoft.com/office/drawing/2014/main" id="{B18E0BAC-81B9-4AB0-A570-682285AF4673}"/>
              </a:ext>
            </a:extLst>
          </p:cNvPr>
          <p:cNvSpPr/>
          <p:nvPr userDrawn="1"/>
        </p:nvSpPr>
        <p:spPr>
          <a:xfrm>
            <a:off x="189674"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rgbClr val="A13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任意多边形: 形状 39">
            <a:extLst>
              <a:ext uri="{FF2B5EF4-FFF2-40B4-BE49-F238E27FC236}">
                <a16:creationId xmlns:a16="http://schemas.microsoft.com/office/drawing/2014/main" id="{B18E0BAC-81B9-4AB0-A570-682285AF4673}"/>
              </a:ext>
            </a:extLst>
          </p:cNvPr>
          <p:cNvSpPr/>
          <p:nvPr userDrawn="1"/>
        </p:nvSpPr>
        <p:spPr>
          <a:xfrm>
            <a:off x="0"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chemeClr val="bg1"/>
          </a:solidFill>
          <a:ln>
            <a:noFill/>
          </a:ln>
          <a:effectLst>
            <a:outerShdw blurRad="76200" sx="101000" sy="101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任意多边形: 形状 74">
            <a:extLst>
              <a:ext uri="{FF2B5EF4-FFF2-40B4-BE49-F238E27FC236}">
                <a16:creationId xmlns:a16="http://schemas.microsoft.com/office/drawing/2014/main" id="{4CEDE2BC-7BF6-4AE3-8B04-4514441E4040}"/>
              </a:ext>
            </a:extLst>
          </p:cNvPr>
          <p:cNvSpPr/>
          <p:nvPr userDrawn="1"/>
        </p:nvSpPr>
        <p:spPr>
          <a:xfrm flipV="1">
            <a:off x="660400" y="3829587"/>
            <a:ext cx="6489382"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2" name="标题 47">
            <a:extLst>
              <a:ext uri="{FF2B5EF4-FFF2-40B4-BE49-F238E27FC236}">
                <a16:creationId xmlns:a16="http://schemas.microsoft.com/office/drawing/2014/main" id="{26FA9A66-DBB6-484A-829A-BC30DE67252C}"/>
              </a:ext>
            </a:extLst>
          </p:cNvPr>
          <p:cNvSpPr>
            <a:spLocks noGrp="1"/>
          </p:cNvSpPr>
          <p:nvPr>
            <p:ph type="title" hasCustomPrompt="1"/>
          </p:nvPr>
        </p:nvSpPr>
        <p:spPr>
          <a:xfrm>
            <a:off x="671368" y="2616692"/>
            <a:ext cx="7015008" cy="1200329"/>
          </a:xfrm>
          <a:prstGeom prst="rect">
            <a:avLst/>
          </a:prstGeom>
          <a:noFill/>
        </p:spPr>
        <p:txBody>
          <a:bodyPr wrap="square" lIns="0" rtlCol="0">
            <a:spAutoFit/>
          </a:bodyPr>
          <a:lstStyle>
            <a:lvl1pPr>
              <a:lnSpc>
                <a:spcPct val="100000"/>
              </a:lnSpc>
              <a:defRPr lang="zh-CN" altLang="en-US" sz="3600" b="1" spc="100" dirty="0">
                <a:latin typeface="微软雅黑" panose="020B0503020204020204" pitchFamily="34" charset="-122"/>
                <a:ea typeface="微软雅黑" panose="020B0503020204020204" pitchFamily="34" charset="-122"/>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13" name="文本占位符 87">
            <a:extLst>
              <a:ext uri="{FF2B5EF4-FFF2-40B4-BE49-F238E27FC236}">
                <a16:creationId xmlns:a16="http://schemas.microsoft.com/office/drawing/2014/main" id="{F56DEE86-1AA4-4820-A7A1-E4F787904C00}"/>
              </a:ext>
            </a:extLst>
          </p:cNvPr>
          <p:cNvSpPr>
            <a:spLocks noGrp="1"/>
          </p:cNvSpPr>
          <p:nvPr>
            <p:ph type="body" sz="quarter" idx="13" hasCustomPrompt="1"/>
          </p:nvPr>
        </p:nvSpPr>
        <p:spPr>
          <a:xfrm>
            <a:off x="671367" y="2352090"/>
            <a:ext cx="5137927"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14" name="文本占位符 53">
            <a:extLst>
              <a:ext uri="{FF2B5EF4-FFF2-40B4-BE49-F238E27FC236}">
                <a16:creationId xmlns:a16="http://schemas.microsoft.com/office/drawing/2014/main" id="{28747CEA-1C37-4144-A247-245AD1393504}"/>
              </a:ext>
            </a:extLst>
          </p:cNvPr>
          <p:cNvSpPr>
            <a:spLocks noGrp="1"/>
          </p:cNvSpPr>
          <p:nvPr>
            <p:ph type="body" sz="quarter" idx="16" hasCustomPrompt="1"/>
          </p:nvPr>
        </p:nvSpPr>
        <p:spPr>
          <a:xfrm>
            <a:off x="671366" y="4094394"/>
            <a:ext cx="6221139"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sp>
        <p:nvSpPr>
          <p:cNvPr id="16" name="文本框 15"/>
          <p:cNvSpPr txBox="1"/>
          <p:nvPr userDrawn="1"/>
        </p:nvSpPr>
        <p:spPr>
          <a:xfrm>
            <a:off x="474450" y="318256"/>
            <a:ext cx="2104863" cy="792864"/>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BIT </a:t>
            </a:r>
            <a:r>
              <a:rPr kumimoji="0" lang="en-US" altLang="zh-CN" sz="2400" b="1" i="0" u="none" strike="noStrike" kern="1200" cap="none" spc="100" normalizeH="0" baseline="0" noProof="0" dirty="0">
                <a:ln>
                  <a:noFill/>
                </a:ln>
                <a:solidFill>
                  <a:srgbClr val="A2A2A2"/>
                </a:solidFill>
                <a:effectLst/>
                <a:uLnTx/>
                <a:uFillTx/>
                <a:latin typeface="+mn-ea"/>
                <a:ea typeface="+mn-ea"/>
                <a:cs typeface="+mn-cs"/>
              </a:rPr>
              <a:t>▷</a:t>
            </a:r>
            <a:endParaRPr kumimoji="0" lang="zh-CN" altLang="en-US" sz="2400" b="1" i="0" u="none" strike="noStrike" kern="1200" cap="none" spc="100" normalizeH="0" baseline="0" noProof="0" dirty="0">
              <a:ln>
                <a:noFill/>
              </a:ln>
              <a:solidFill>
                <a:srgbClr val="A2A2A2"/>
              </a:solidFill>
              <a:effectLst/>
              <a:uLnTx/>
              <a:uFillTx/>
              <a:latin typeface="+mn-ea"/>
              <a:ea typeface="+mn-ea"/>
              <a:cs typeface="+mn-cs"/>
            </a:endParaRPr>
          </a:p>
        </p:txBody>
      </p:sp>
      <p:pic>
        <p:nvPicPr>
          <p:cNvPr id="23" name="图片 22"/>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250894" y="-774608"/>
            <a:ext cx="7885491" cy="7588381"/>
          </a:xfrm>
          <a:prstGeom prst="rect">
            <a:avLst/>
          </a:prstGeom>
        </p:spPr>
      </p:pic>
      <p:pic>
        <p:nvPicPr>
          <p:cNvPr id="20" name="图片 19"/>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8250874" y="2196869"/>
            <a:ext cx="3243162" cy="2464261"/>
          </a:xfrm>
          <a:prstGeom prst="rect">
            <a:avLst/>
          </a:prstGeom>
        </p:spPr>
      </p:pic>
      <p:grpSp>
        <p:nvGrpSpPr>
          <p:cNvPr id="2" name="组合 1"/>
          <p:cNvGrpSpPr/>
          <p:nvPr userDrawn="1"/>
        </p:nvGrpSpPr>
        <p:grpSpPr>
          <a:xfrm>
            <a:off x="671368" y="6061309"/>
            <a:ext cx="2479573" cy="304965"/>
            <a:chOff x="671368" y="6061309"/>
            <a:chExt cx="2479573" cy="304965"/>
          </a:xfrm>
        </p:grpSpPr>
        <p:grpSp>
          <p:nvGrpSpPr>
            <p:cNvPr id="74" name="组合 73"/>
            <p:cNvGrpSpPr/>
            <p:nvPr userDrawn="1"/>
          </p:nvGrpSpPr>
          <p:grpSpPr>
            <a:xfrm>
              <a:off x="2098445" y="6064781"/>
              <a:ext cx="1052496" cy="298683"/>
              <a:chOff x="2373567" y="1096524"/>
              <a:chExt cx="2578404" cy="731714"/>
            </a:xfrm>
          </p:grpSpPr>
          <p:sp>
            <p:nvSpPr>
              <p:cNvPr id="8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0" name="Freeform 6">
                <a:extLst>
                  <a:ext uri="{FF2B5EF4-FFF2-40B4-BE49-F238E27FC236}">
                    <a16:creationId xmlns:a16="http://schemas.microsoft.com/office/drawing/2014/main" id="{CC1FA68D-3307-481A-8E89-D3CB2E8693F4}"/>
                  </a:ext>
                </a:extLst>
              </p:cNvPr>
              <p:cNvSpPr>
                <a:spLocks/>
              </p:cNvSpPr>
              <p:nvPr/>
            </p:nvSpPr>
            <p:spPr bwMode="auto">
              <a:xfrm>
                <a:off x="4620305" y="1246611"/>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91" name="组合 9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9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2" name="组合 9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9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75" name="组合 74"/>
            <p:cNvGrpSpPr/>
            <p:nvPr userDrawn="1"/>
          </p:nvGrpSpPr>
          <p:grpSpPr>
            <a:xfrm>
              <a:off x="671368" y="6061309"/>
              <a:ext cx="1100339" cy="304965"/>
              <a:chOff x="2372715" y="161759"/>
              <a:chExt cx="2695608" cy="747103"/>
            </a:xfrm>
          </p:grpSpPr>
          <p:grpSp>
            <p:nvGrpSpPr>
              <p:cNvPr id="76" name="组合 7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8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7" name="组合 7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8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8" name="组合 7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8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9" name="组合 78"/>
              <p:cNvGrpSpPr/>
              <p:nvPr/>
            </p:nvGrpSpPr>
            <p:grpSpPr>
              <a:xfrm>
                <a:off x="4613362" y="313351"/>
                <a:ext cx="454961" cy="453362"/>
                <a:chOff x="11893465" y="1994536"/>
                <a:chExt cx="274986" cy="274018"/>
              </a:xfrm>
              <a:solidFill>
                <a:schemeClr val="accent3"/>
              </a:solidFill>
            </p:grpSpPr>
            <p:sp>
              <p:nvSpPr>
                <p:cNvPr id="8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109287719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a:extLst>
                <a:ext uri="{FF2B5EF4-FFF2-40B4-BE49-F238E27FC236}">
                  <a16:creationId xmlns:a16="http://schemas.microsoft.com/office/drawing/2014/main" id="{77A3E9FF-E8D6-4864-AD9A-BC3E704158E7}"/>
                </a:ext>
              </a:extLst>
            </p:cNvPr>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a:extLst>
                <a:ext uri="{FF2B5EF4-FFF2-40B4-BE49-F238E27FC236}">
                  <a16:creationId xmlns:a16="http://schemas.microsoft.com/office/drawing/2014/main" id="{0B39D90D-B980-4ADB-95FB-F043B008E76D}"/>
                </a:ext>
              </a:extLst>
            </p:cNvPr>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414072551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样式2-一段一图-1">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6" name="标题 11">
            <a:extLst>
              <a:ext uri="{FF2B5EF4-FFF2-40B4-BE49-F238E27FC236}">
                <a16:creationId xmlns:a16="http://schemas.microsoft.com/office/drawing/2014/main" id="{C75E756C-98CD-4DE4-BB41-9C72D0D63F70}"/>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961072975"/>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样式2-一段一图-2">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spTree>
    <p:extLst>
      <p:ext uri="{BB962C8B-B14F-4D97-AF65-F5344CB8AC3E}">
        <p14:creationId xmlns:p14="http://schemas.microsoft.com/office/powerpoint/2010/main" val="287345775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页样式3-常规">
    <p:spTree>
      <p:nvGrpSpPr>
        <p:cNvPr id="1" name=""/>
        <p:cNvGrpSpPr/>
        <p:nvPr/>
      </p:nvGrpSpPr>
      <p:grpSpPr>
        <a:xfrm>
          <a:off x="0" y="0"/>
          <a:ext cx="0" cy="0"/>
          <a:chOff x="0" y="0"/>
          <a:chExt cx="0" cy="0"/>
        </a:xfrm>
      </p:grpSpPr>
      <p:sp>
        <p:nvSpPr>
          <p:cNvPr id="32" name="任意多边形: 形状 77">
            <a:extLst>
              <a:ext uri="{FF2B5EF4-FFF2-40B4-BE49-F238E27FC236}">
                <a16:creationId xmlns:a16="http://schemas.microsoft.com/office/drawing/2014/main" id="{234BC7E1-028A-4463-99ED-1994A3ADEC14}"/>
              </a:ext>
            </a:extLst>
          </p:cNvPr>
          <p:cNvSpPr/>
          <p:nvPr userDrawn="1"/>
        </p:nvSpPr>
        <p:spPr>
          <a:xfrm>
            <a:off x="10114068" y="210207"/>
            <a:ext cx="2789025"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sp>
        <p:nvSpPr>
          <p:cNvPr id="4" name="平行四边形 3">
            <a:extLst>
              <a:ext uri="{FF2B5EF4-FFF2-40B4-BE49-F238E27FC236}">
                <a16:creationId xmlns:a16="http://schemas.microsoft.com/office/drawing/2014/main" id="{91BC6857-420C-4F20-ABBF-78DDE1D9F36B}"/>
              </a:ext>
            </a:extLst>
          </p:cNvPr>
          <p:cNvSpPr/>
          <p:nvPr userDrawn="1"/>
        </p:nvSpPr>
        <p:spPr>
          <a:xfrm>
            <a:off x="198120" y="302341"/>
            <a:ext cx="746398" cy="342128"/>
          </a:xfrm>
          <a:prstGeom prst="parallelogram">
            <a:avLst>
              <a:gd name="adj" fmla="val 25000"/>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6" name="直接连接符 95">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949325"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pic>
        <p:nvPicPr>
          <p:cNvPr id="98" name="图片 9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77475" y="241566"/>
            <a:ext cx="1819275" cy="509219"/>
          </a:xfrm>
          <a:prstGeom prst="rect">
            <a:avLst/>
          </a:prstGeom>
        </p:spPr>
      </p:pic>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1" name="组合 5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5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4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4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3456663614"/>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页样式3-一段一图-1">
    <p:spTree>
      <p:nvGrpSpPr>
        <p:cNvPr id="1" name=""/>
        <p:cNvGrpSpPr/>
        <p:nvPr/>
      </p:nvGrpSpPr>
      <p:grpSpPr>
        <a:xfrm>
          <a:off x="0" y="0"/>
          <a:ext cx="0" cy="0"/>
          <a:chOff x="0" y="0"/>
          <a:chExt cx="0" cy="0"/>
        </a:xfrm>
      </p:grpSpPr>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6" name="直接连接符 95">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1" name="组合 5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5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4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4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9983291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页样式４-常规">
    <p:spTree>
      <p:nvGrpSpPr>
        <p:cNvPr id="1" name=""/>
        <p:cNvGrpSpPr/>
        <p:nvPr/>
      </p:nvGrpSpPr>
      <p:grpSpPr>
        <a:xfrm>
          <a:off x="0" y="0"/>
          <a:ext cx="0" cy="0"/>
          <a:chOff x="0" y="0"/>
          <a:chExt cx="0" cy="0"/>
        </a:xfrm>
      </p:grpSpPr>
      <p:cxnSp>
        <p:nvCxnSpPr>
          <p:cNvPr id="2" name="直接连接符 1"/>
          <p:cNvCxnSpPr/>
          <p:nvPr userDrawn="1"/>
        </p:nvCxnSpPr>
        <p:spPr>
          <a:xfrm>
            <a:off x="1366474" y="863157"/>
            <a:ext cx="1050223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368806"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14"/>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3149471"/>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页样式４-一段一图-1">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0" name="图片 14"/>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1">
            <a:extLst>
              <a:ext uri="{FF2B5EF4-FFF2-40B4-BE49-F238E27FC236}">
                <a16:creationId xmlns:a16="http://schemas.microsoft.com/office/drawing/2014/main" id="{B751A2AD-C679-48C2-AFF3-1AB781A3D02A}"/>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1135241422"/>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页样式４-一段一图-2">
    <p:spTree>
      <p:nvGrpSpPr>
        <p:cNvPr id="1" name=""/>
        <p:cNvGrpSpPr/>
        <p:nvPr/>
      </p:nvGrpSpPr>
      <p:grpSpPr>
        <a:xfrm>
          <a:off x="0" y="0"/>
          <a:ext cx="0" cy="0"/>
          <a:chOff x="0" y="0"/>
          <a:chExt cx="0" cy="0"/>
        </a:xfrm>
      </p:grpSpPr>
      <p:cxnSp>
        <p:nvCxnSpPr>
          <p:cNvPr id="2" name="直接连接符 1"/>
          <p:cNvCxnSpPr/>
          <p:nvPr userDrawn="1"/>
        </p:nvCxnSpPr>
        <p:spPr>
          <a:xfrm>
            <a:off x="10185149" y="863157"/>
            <a:ext cx="16835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63838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页样式5-常规">
    <p:spTree>
      <p:nvGrpSpPr>
        <p:cNvPr id="1" name=""/>
        <p:cNvGrpSpPr/>
        <p:nvPr/>
      </p:nvGrpSpPr>
      <p:grpSpPr>
        <a:xfrm>
          <a:off x="0" y="0"/>
          <a:ext cx="0" cy="0"/>
          <a:chOff x="0" y="0"/>
          <a:chExt cx="0" cy="0"/>
        </a:xfrm>
      </p:grpSpPr>
      <p:sp>
        <p:nvSpPr>
          <p:cNvPr id="12" name="标题 11"/>
          <p:cNvSpPr>
            <a:spLocks noGrp="1"/>
          </p:cNvSpPr>
          <p:nvPr>
            <p:ph type="title"/>
          </p:nvPr>
        </p:nvSpPr>
        <p:spPr>
          <a:xfrm>
            <a:off x="749863"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rotWithShape="1">
          <a:blip r:embed="rId2" cstate="print">
            <a:extLst>
              <a:ext uri="{28A0092B-C50C-407E-A947-70E740481C1C}">
                <a14:useLocalDpi xmlns:a14="http://schemas.microsoft.com/office/drawing/2010/main"/>
              </a:ext>
            </a:extLst>
          </a:blip>
          <a:srcRect l="-333"/>
          <a:stretch/>
        </p:blipFill>
        <p:spPr>
          <a:xfrm>
            <a:off x="11282579" y="252089"/>
            <a:ext cx="432990" cy="432990"/>
          </a:xfrm>
          <a:prstGeom prst="rect">
            <a:avLst/>
          </a:prstGeom>
        </p:spPr>
      </p:pic>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511603" y="253621"/>
            <a:ext cx="1221064" cy="438825"/>
            <a:chOff x="-529708" y="381991"/>
            <a:chExt cx="1221064" cy="438825"/>
          </a:xfrm>
        </p:grpSpPr>
        <p:sp>
          <p:nvSpPr>
            <p:cNvPr id="58" name="梯形 57">
              <a:extLst>
                <a:ext uri="{FF2B5EF4-FFF2-40B4-BE49-F238E27FC236}">
                  <a16:creationId xmlns:a16="http://schemas.microsoft.com/office/drawing/2014/main" id="{5065A524-15E6-4769-B9ED-7868E19ADB1E}"/>
                </a:ext>
              </a:extLst>
            </p:cNvPr>
            <p:cNvSpPr/>
            <p:nvPr userDrawn="1"/>
          </p:nvSpPr>
          <p:spPr>
            <a:xfrm rot="16200000">
              <a:off x="-107121" y="-40596"/>
              <a:ext cx="375890" cy="1221064"/>
            </a:xfrm>
            <a:prstGeom prst="trapezoid">
              <a:avLst>
                <a:gd name="adj" fmla="val 7230"/>
              </a:avLst>
            </a:prstGeom>
            <a:gradFill>
              <a:gsLst>
                <a:gs pos="100000">
                  <a:schemeClr val="accent1"/>
                </a:gs>
                <a:gs pos="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梯形 58">
              <a:extLst>
                <a:ext uri="{FF2B5EF4-FFF2-40B4-BE49-F238E27FC236}">
                  <a16:creationId xmlns:a16="http://schemas.microsoft.com/office/drawing/2014/main" id="{AC403C93-604F-4B72-B919-463ACA49C29B}"/>
                </a:ext>
              </a:extLst>
            </p:cNvPr>
            <p:cNvSpPr/>
            <p:nvPr userDrawn="1"/>
          </p:nvSpPr>
          <p:spPr>
            <a:xfrm rot="16200000">
              <a:off x="-79397" y="146495"/>
              <a:ext cx="267255" cy="1058332"/>
            </a:xfrm>
            <a:prstGeom prst="trapezoid">
              <a:avLst>
                <a:gd name="adj" fmla="val 723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梯形 59">
              <a:extLst>
                <a:ext uri="{FF2B5EF4-FFF2-40B4-BE49-F238E27FC236}">
                  <a16:creationId xmlns:a16="http://schemas.microsoft.com/office/drawing/2014/main" id="{AC403C93-604F-4B72-B919-463ACA49C29B}"/>
                </a:ext>
              </a:extLst>
            </p:cNvPr>
            <p:cNvSpPr/>
            <p:nvPr userDrawn="1"/>
          </p:nvSpPr>
          <p:spPr>
            <a:xfrm rot="16200000">
              <a:off x="-95133" y="158023"/>
              <a:ext cx="267255" cy="1058332"/>
            </a:xfrm>
            <a:prstGeom prst="trapezoid">
              <a:avLst>
                <a:gd name="adj" fmla="val 7230"/>
              </a:avLst>
            </a:prstGeom>
            <a:gradFill flip="none" rotWithShape="1">
              <a:gsLst>
                <a:gs pos="100000">
                  <a:schemeClr val="accent4"/>
                </a:gs>
                <a:gs pos="0">
                  <a:schemeClr val="accent4">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8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0" name="组合 79">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8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7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组合 64">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7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组合 65">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7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888060704"/>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页样式5-一段一图-1">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8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0" name="组合 79">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8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7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组合 64">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7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组合 65">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7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6" name="标题 11">
            <a:extLst>
              <a:ext uri="{FF2B5EF4-FFF2-40B4-BE49-F238E27FC236}">
                <a16:creationId xmlns:a16="http://schemas.microsoft.com/office/drawing/2014/main" id="{C0F4148E-045B-44EE-8A4E-88B14DCC5EAE}"/>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358132475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样式2-首页2">
    <p:spTree>
      <p:nvGrpSpPr>
        <p:cNvPr id="1" name=""/>
        <p:cNvGrpSpPr/>
        <p:nvPr/>
      </p:nvGrpSpPr>
      <p:grpSpPr>
        <a:xfrm>
          <a:off x="0" y="0"/>
          <a:ext cx="0" cy="0"/>
          <a:chOff x="0" y="0"/>
          <a:chExt cx="0" cy="0"/>
        </a:xfrm>
      </p:grpSpPr>
      <p:sp>
        <p:nvSpPr>
          <p:cNvPr id="35"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11373037" y="1"/>
            <a:ext cx="81896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3" name="PA-矩形 7">
            <a:extLst>
              <a:ext uri="{FF2B5EF4-FFF2-40B4-BE49-F238E27FC236}">
                <a16:creationId xmlns:a16="http://schemas.microsoft.com/office/drawing/2014/main" id="{F617AE56-2DFD-4B3C-9381-5F4B6AA7F4D0}"/>
              </a:ext>
            </a:extLst>
          </p:cNvPr>
          <p:cNvSpPr/>
          <p:nvPr userDrawn="1">
            <p:custDataLst>
              <p:tags r:id="rId2"/>
            </p:custDataLst>
          </p:nvPr>
        </p:nvSpPr>
        <p:spPr>
          <a:xfrm>
            <a:off x="0" y="0"/>
            <a:ext cx="1137938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11" name="直接连接符 10"/>
          <p:cNvCxnSpPr/>
          <p:nvPr userDrawn="1"/>
        </p:nvCxnSpPr>
        <p:spPr>
          <a:xfrm>
            <a:off x="1137303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610651" y="161103"/>
            <a:ext cx="6791691" cy="6535792"/>
          </a:xfrm>
          <a:prstGeom prst="rect">
            <a:avLst/>
          </a:prstGeom>
        </p:spPr>
      </p:pic>
      <p:sp>
        <p:nvSpPr>
          <p:cNvPr id="3" name="矩形 2">
            <a:extLst>
              <a:ext uri="{FF2B5EF4-FFF2-40B4-BE49-F238E27FC236}">
                <a16:creationId xmlns:a16="http://schemas.microsoft.com/office/drawing/2014/main" id="{B9BCF8FA-A10E-4A84-94FB-9EE190AFE929}"/>
              </a:ext>
            </a:extLst>
          </p:cNvPr>
          <p:cNvSpPr/>
          <p:nvPr userDrawn="1"/>
        </p:nvSpPr>
        <p:spPr>
          <a:xfrm>
            <a:off x="0" y="1504950"/>
            <a:ext cx="12192000" cy="3848100"/>
          </a:xfrm>
          <a:prstGeom prst="rect">
            <a:avLst/>
          </a:prstGeom>
          <a:solidFill>
            <a:schemeClr val="bg1"/>
          </a:solidFill>
          <a:ln>
            <a:noFill/>
          </a:ln>
          <a:effectLst>
            <a:outerShdw blurRad="1016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31" name="任意多边形: 形状 30">
            <a:extLst>
              <a:ext uri="{FF2B5EF4-FFF2-40B4-BE49-F238E27FC236}">
                <a16:creationId xmlns:a16="http://schemas.microsoft.com/office/drawing/2014/main" id="{C46A2DAE-C2C5-44C0-8C41-6B17019A21CC}"/>
              </a:ext>
            </a:extLst>
          </p:cNvPr>
          <p:cNvSpPr/>
          <p:nvPr userDrawn="1"/>
        </p:nvSpPr>
        <p:spPr>
          <a:xfrm flipV="1">
            <a:off x="5143364" y="3786901"/>
            <a:ext cx="6236023"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48" name="标题 47">
            <a:extLst>
              <a:ext uri="{FF2B5EF4-FFF2-40B4-BE49-F238E27FC236}">
                <a16:creationId xmlns:a16="http://schemas.microsoft.com/office/drawing/2014/main" id="{253B7C5E-3F08-4EBF-9056-30949C85AEF8}"/>
              </a:ext>
            </a:extLst>
          </p:cNvPr>
          <p:cNvSpPr>
            <a:spLocks noGrp="1"/>
          </p:cNvSpPr>
          <p:nvPr>
            <p:ph type="title" hasCustomPrompt="1"/>
          </p:nvPr>
        </p:nvSpPr>
        <p:spPr>
          <a:xfrm>
            <a:off x="5143364" y="2558484"/>
            <a:ext cx="6206079" cy="1200329"/>
          </a:xfrm>
          <a:prstGeom prst="rect">
            <a:avLst/>
          </a:prstGeom>
          <a:noFill/>
        </p:spPr>
        <p:txBody>
          <a:bodyPr wrap="square" lIns="0" rtlCol="0">
            <a:spAutoFit/>
          </a:bodyPr>
          <a:lstStyle>
            <a:lvl1pPr>
              <a:lnSpc>
                <a:spcPct val="100000"/>
              </a:lnSpc>
              <a:defRPr lang="zh-CN" altLang="en-US" sz="3600" b="1" spc="100" dirty="0">
                <a:latin typeface="+mn-ea"/>
                <a:ea typeface="+mn-ea"/>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60" name="文本占位符 87">
            <a:extLst>
              <a:ext uri="{FF2B5EF4-FFF2-40B4-BE49-F238E27FC236}">
                <a16:creationId xmlns:a16="http://schemas.microsoft.com/office/drawing/2014/main" id="{00D06366-D345-4DCE-A938-EC3BB78363D4}"/>
              </a:ext>
            </a:extLst>
          </p:cNvPr>
          <p:cNvSpPr>
            <a:spLocks noGrp="1"/>
          </p:cNvSpPr>
          <p:nvPr>
            <p:ph type="body" sz="quarter" idx="13" hasCustomPrompt="1"/>
          </p:nvPr>
        </p:nvSpPr>
        <p:spPr>
          <a:xfrm>
            <a:off x="5137014" y="2329801"/>
            <a:ext cx="5154585"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38" name="文本占位符 53">
            <a:extLst>
              <a:ext uri="{FF2B5EF4-FFF2-40B4-BE49-F238E27FC236}">
                <a16:creationId xmlns:a16="http://schemas.microsoft.com/office/drawing/2014/main" id="{6465F7BF-7316-4A2A-9ECF-AB9E637FFCF4}"/>
              </a:ext>
            </a:extLst>
          </p:cNvPr>
          <p:cNvSpPr>
            <a:spLocks noGrp="1"/>
          </p:cNvSpPr>
          <p:nvPr>
            <p:ph type="body" sz="quarter" idx="16" hasCustomPrompt="1"/>
          </p:nvPr>
        </p:nvSpPr>
        <p:spPr>
          <a:xfrm>
            <a:off x="5143364" y="4185030"/>
            <a:ext cx="6229674"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pic>
        <p:nvPicPr>
          <p:cNvPr id="8" name="图片 7"/>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111261" y="2359437"/>
            <a:ext cx="2855386" cy="2169616"/>
          </a:xfrm>
          <a:prstGeom prst="rect">
            <a:avLst/>
          </a:prstGeom>
        </p:spPr>
      </p:pic>
    </p:spTree>
    <p:extLst>
      <p:ext uri="{BB962C8B-B14F-4D97-AF65-F5344CB8AC3E}">
        <p14:creationId xmlns:p14="http://schemas.microsoft.com/office/powerpoint/2010/main" val="1402675752"/>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页样式5-一段一图-2">
    <p:spTree>
      <p:nvGrpSpPr>
        <p:cNvPr id="1" name=""/>
        <p:cNvGrpSpPr/>
        <p:nvPr/>
      </p:nvGrpSpPr>
      <p:grpSpPr>
        <a:xfrm>
          <a:off x="0" y="0"/>
          <a:ext cx="0" cy="0"/>
          <a:chOff x="0" y="0"/>
          <a:chExt cx="0" cy="0"/>
        </a:xfrm>
      </p:grpSpPr>
      <p:sp>
        <p:nvSpPr>
          <p:cNvPr id="61" name="文本框 6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86" name="图片 85"/>
          <p:cNvPicPr>
            <a:picLocks noChangeAspect="1"/>
          </p:cNvPicPr>
          <p:nvPr userDrawn="1"/>
        </p:nvPicPr>
        <p:blipFill rotWithShape="1">
          <a:blip r:embed="rId2" cstate="print">
            <a:extLst>
              <a:ext uri="{28A0092B-C50C-407E-A947-70E740481C1C}">
                <a14:useLocalDpi xmlns:a14="http://schemas.microsoft.com/office/drawing/2010/main"/>
              </a:ext>
            </a:extLst>
          </a:blip>
          <a:srcRect l="-333"/>
          <a:stretch/>
        </p:blipFill>
        <p:spPr>
          <a:xfrm>
            <a:off x="11282579" y="252089"/>
            <a:ext cx="432990" cy="432990"/>
          </a:xfrm>
          <a:prstGeom prst="rect">
            <a:avLst/>
          </a:prstGeom>
        </p:spPr>
      </p:pic>
    </p:spTree>
    <p:extLst>
      <p:ext uri="{BB962C8B-B14F-4D97-AF65-F5344CB8AC3E}">
        <p14:creationId xmlns:p14="http://schemas.microsoft.com/office/powerpoint/2010/main" val="3807361285"/>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页样式6-常规">
    <p:spTree>
      <p:nvGrpSpPr>
        <p:cNvPr id="1" name=""/>
        <p:cNvGrpSpPr/>
        <p:nvPr/>
      </p:nvGrpSpPr>
      <p:grpSpPr>
        <a:xfrm>
          <a:off x="0" y="0"/>
          <a:ext cx="0" cy="0"/>
          <a:chOff x="0" y="0"/>
          <a:chExt cx="0" cy="0"/>
        </a:xfrm>
      </p:grpSpPr>
      <p:sp>
        <p:nvSpPr>
          <p:cNvPr id="47" name="矩形 46"/>
          <p:cNvSpPr/>
          <p:nvPr userDrawn="1"/>
        </p:nvSpPr>
        <p:spPr>
          <a:xfrm>
            <a:off x="442912" y="-82551"/>
            <a:ext cx="11306175" cy="908709"/>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2490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252089"/>
            <a:ext cx="1969223" cy="432990"/>
          </a:xfrm>
          <a:prstGeom prst="rect">
            <a:avLst/>
          </a:prstGeom>
        </p:spPr>
      </p:pic>
      <p:grpSp>
        <p:nvGrpSpPr>
          <p:cNvPr id="46" name="组合 45"/>
          <p:cNvGrpSpPr/>
          <p:nvPr userDrawn="1"/>
        </p:nvGrpSpPr>
        <p:grpSpPr>
          <a:xfrm>
            <a:off x="637534" y="199773"/>
            <a:ext cx="463263" cy="481001"/>
            <a:chOff x="598941" y="128599"/>
            <a:chExt cx="463263" cy="481001"/>
          </a:xfrm>
        </p:grpSpPr>
        <p:sp>
          <p:nvSpPr>
            <p:cNvPr id="45" name="矩形 44"/>
            <p:cNvSpPr/>
            <p:nvPr userDrawn="1"/>
          </p:nvSpPr>
          <p:spPr>
            <a:xfrm>
              <a:off x="701671" y="249067"/>
              <a:ext cx="360533" cy="3605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userDrawn="1"/>
          </p:nvSpPr>
          <p:spPr>
            <a:xfrm>
              <a:off x="701671" y="247801"/>
              <a:ext cx="275115" cy="256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userDrawn="1"/>
          </p:nvSpPr>
          <p:spPr>
            <a:xfrm>
              <a:off x="598941" y="128599"/>
              <a:ext cx="360533" cy="360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2" name="组合 6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6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6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5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98926520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页样式6-一段一图-1">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2" name="组合 6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6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6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5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69" name="标题 11">
            <a:extLst>
              <a:ext uri="{FF2B5EF4-FFF2-40B4-BE49-F238E27FC236}">
                <a16:creationId xmlns:a16="http://schemas.microsoft.com/office/drawing/2014/main" id="{0D0682F6-A194-4FB3-8EF2-674B6164F91F}"/>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698245133"/>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页样式6-一段一图-2">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35" name="矩形 34"/>
          <p:cNvSpPr/>
          <p:nvPr userDrawn="1"/>
        </p:nvSpPr>
        <p:spPr>
          <a:xfrm>
            <a:off x="9402184" y="-82800"/>
            <a:ext cx="2346903" cy="9072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9402184" y="0"/>
            <a:ext cx="2346904"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252089"/>
            <a:ext cx="1969223" cy="432990"/>
          </a:xfrm>
          <a:prstGeom prst="rect">
            <a:avLst/>
          </a:prstGeom>
        </p:spPr>
      </p:pic>
    </p:spTree>
    <p:extLst>
      <p:ext uri="{BB962C8B-B14F-4D97-AF65-F5344CB8AC3E}">
        <p14:creationId xmlns:p14="http://schemas.microsoft.com/office/powerpoint/2010/main" val="1257775111"/>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页样式7-常规">
    <p:spTree>
      <p:nvGrpSpPr>
        <p:cNvPr id="1" name=""/>
        <p:cNvGrpSpPr/>
        <p:nvPr/>
      </p:nvGrpSpPr>
      <p:grpSpPr>
        <a:xfrm>
          <a:off x="0" y="0"/>
          <a:ext cx="0" cy="0"/>
          <a:chOff x="0" y="0"/>
          <a:chExt cx="0" cy="0"/>
        </a:xfrm>
      </p:grpSpPr>
      <p:sp>
        <p:nvSpPr>
          <p:cNvPr id="2" name="平行四边形 1"/>
          <p:cNvSpPr/>
          <p:nvPr userDrawn="1"/>
        </p:nvSpPr>
        <p:spPr>
          <a:xfrm>
            <a:off x="658714" y="482300"/>
            <a:ext cx="748201" cy="484094"/>
          </a:xfrm>
          <a:prstGeom prst="parallelogram">
            <a:avLst>
              <a:gd name="adj" fmla="val 716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nvSpPr>
        <p:spPr>
          <a:xfrm>
            <a:off x="442912" y="-82800"/>
            <a:ext cx="11306175" cy="8460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1855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188589"/>
            <a:ext cx="1969223" cy="432990"/>
          </a:xfrm>
          <a:prstGeom prst="rect">
            <a:avLst/>
          </a:prstGeom>
        </p:spPr>
      </p:pic>
      <p:sp>
        <p:nvSpPr>
          <p:cNvPr id="43" name="矩形 42"/>
          <p:cNvSpPr/>
          <p:nvPr userDrawn="1"/>
        </p:nvSpPr>
        <p:spPr>
          <a:xfrm>
            <a:off x="648385" y="0"/>
            <a:ext cx="413819" cy="966395"/>
          </a:xfrm>
          <a:prstGeom prst="rect">
            <a:avLst/>
          </a:prstGeom>
          <a:ln>
            <a:noFill/>
          </a:ln>
          <a:effectLst>
            <a:outerShdw blurRad="127000" dist="25400" dir="5400000" sx="102000" sy="102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7" name="组合 56">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900950970"/>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页样式7-一段一图-1">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7" name="组合 56">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64" name="标题 11">
            <a:extLst>
              <a:ext uri="{FF2B5EF4-FFF2-40B4-BE49-F238E27FC236}">
                <a16:creationId xmlns:a16="http://schemas.microsoft.com/office/drawing/2014/main" id="{FDDD1B7B-042D-4B1B-81C1-5A7085CDFC26}"/>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118572786"/>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内页样式7-一段一图-2">
    <p:spTree>
      <p:nvGrpSpPr>
        <p:cNvPr id="1" name=""/>
        <p:cNvGrpSpPr/>
        <p:nvPr/>
      </p:nvGrpSpPr>
      <p:grpSpPr>
        <a:xfrm>
          <a:off x="0" y="0"/>
          <a:ext cx="0" cy="0"/>
          <a:chOff x="0" y="0"/>
          <a:chExt cx="0" cy="0"/>
        </a:xfrm>
      </p:grpSpPr>
      <p:sp>
        <p:nvSpPr>
          <p:cNvPr id="34" name="文本框 33"/>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7" name="矩形 6"/>
          <p:cNvSpPr/>
          <p:nvPr userDrawn="1"/>
        </p:nvSpPr>
        <p:spPr>
          <a:xfrm>
            <a:off x="9385300" y="-82550"/>
            <a:ext cx="2363787" cy="845208"/>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9385300" y="0"/>
            <a:ext cx="2363788"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188589"/>
            <a:ext cx="1969223" cy="432990"/>
          </a:xfrm>
          <a:prstGeom prst="rect">
            <a:avLst/>
          </a:prstGeom>
        </p:spPr>
      </p:pic>
    </p:spTree>
    <p:extLst>
      <p:ext uri="{BB962C8B-B14F-4D97-AF65-F5344CB8AC3E}">
        <p14:creationId xmlns:p14="http://schemas.microsoft.com/office/powerpoint/2010/main" val="1136426335"/>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内页样式8-常规">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C10D966C-9DD4-4144-A316-29077EB905B4}"/>
              </a:ext>
            </a:extLst>
          </p:cNvPr>
          <p:cNvSpPr/>
          <p:nvPr userDrawn="1"/>
        </p:nvSpPr>
        <p:spPr>
          <a:xfrm>
            <a:off x="318632" y="0"/>
            <a:ext cx="11550080"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9" name="标题 11"/>
          <p:cNvSpPr>
            <a:spLocks noGrp="1"/>
          </p:cNvSpPr>
          <p:nvPr>
            <p:ph type="title"/>
          </p:nvPr>
        </p:nvSpPr>
        <p:spPr>
          <a:xfrm>
            <a:off x="541539" y="247495"/>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solidFill>
                  <a:schemeClr val="bg1"/>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40" name="图片 3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64050" y="131404"/>
            <a:ext cx="2243119" cy="627854"/>
          </a:xfrm>
          <a:prstGeom prst="rect">
            <a:avLst/>
          </a:prstGeom>
        </p:spPr>
      </p:pic>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6" name="组合 5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组合 5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3625783344"/>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页样式8-一段一图-1">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6" name="组合 5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组合 5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2" name="标题 11">
            <a:extLst>
              <a:ext uri="{FF2B5EF4-FFF2-40B4-BE49-F238E27FC236}">
                <a16:creationId xmlns:a16="http://schemas.microsoft.com/office/drawing/2014/main" id="{A87381B5-231A-44CC-994D-B480CB6C319A}"/>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094049907"/>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页样式8-一段一图-2">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11144922" y="6188075"/>
            <a:ext cx="72379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C10D966C-9DD4-4144-A316-29077EB905B4}"/>
              </a:ext>
            </a:extLst>
          </p:cNvPr>
          <p:cNvSpPr/>
          <p:nvPr userDrawn="1"/>
        </p:nvSpPr>
        <p:spPr>
          <a:xfrm>
            <a:off x="9488246" y="0"/>
            <a:ext cx="2380466"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40" name="图片 3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64050" y="131404"/>
            <a:ext cx="2243119" cy="627854"/>
          </a:xfrm>
          <a:prstGeom prst="rect">
            <a:avLst/>
          </a:prstGeom>
        </p:spPr>
      </p:pic>
    </p:spTree>
    <p:extLst>
      <p:ext uri="{BB962C8B-B14F-4D97-AF65-F5344CB8AC3E}">
        <p14:creationId xmlns:p14="http://schemas.microsoft.com/office/powerpoint/2010/main" val="273039414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面样式2-首页3">
    <p:spTree>
      <p:nvGrpSpPr>
        <p:cNvPr id="1" name=""/>
        <p:cNvGrpSpPr/>
        <p:nvPr/>
      </p:nvGrpSpPr>
      <p:grpSpPr>
        <a:xfrm>
          <a:off x="0" y="0"/>
          <a:ext cx="0" cy="0"/>
          <a:chOff x="0" y="0"/>
          <a:chExt cx="0" cy="0"/>
        </a:xfrm>
      </p:grpSpPr>
      <p:sp>
        <p:nvSpPr>
          <p:cNvPr id="33"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19" name="任意多边形: 形状 118">
            <a:extLst>
              <a:ext uri="{FF2B5EF4-FFF2-40B4-BE49-F238E27FC236}">
                <a16:creationId xmlns:a16="http://schemas.microsoft.com/office/drawing/2014/main" id="{2598B5BD-9CE3-4414-BCF1-860652297EE0}"/>
              </a:ext>
            </a:extLst>
          </p:cNvPr>
          <p:cNvSpPr/>
          <p:nvPr userDrawn="1"/>
        </p:nvSpPr>
        <p:spPr>
          <a:xfrm rot="1916941">
            <a:off x="-628945" y="-604401"/>
            <a:ext cx="12918999" cy="10347422"/>
          </a:xfrm>
          <a:custGeom>
            <a:avLst/>
            <a:gdLst>
              <a:gd name="connsiteX0" fmla="*/ 3910821 w 12918999"/>
              <a:gd name="connsiteY0" fmla="*/ 3392979 h 10347422"/>
              <a:gd name="connsiteX1" fmla="*/ 10262073 w 12918999"/>
              <a:gd name="connsiteY1" fmla="*/ 135295 h 10347422"/>
              <a:gd name="connsiteX2" fmla="*/ 10593809 w 12918999"/>
              <a:gd name="connsiteY2" fmla="*/ 0 h 10347422"/>
              <a:gd name="connsiteX3" fmla="*/ 12918999 w 12918999"/>
              <a:gd name="connsiteY3" fmla="*/ 3728462 h 10347422"/>
              <a:gd name="connsiteX4" fmla="*/ 11966464 w 12918999"/>
              <a:gd name="connsiteY4" fmla="*/ 4224159 h 10347422"/>
              <a:gd name="connsiteX5" fmla="*/ 3050273 w 12918999"/>
              <a:gd name="connsiteY5" fmla="*/ 10050202 h 10347422"/>
              <a:gd name="connsiteX6" fmla="*/ 2678241 w 12918999"/>
              <a:gd name="connsiteY6" fmla="*/ 10347422 h 10347422"/>
              <a:gd name="connsiteX7" fmla="*/ 0 w 12918999"/>
              <a:gd name="connsiteY7" fmla="*/ 6052840 h 10347422"/>
              <a:gd name="connsiteX8" fmla="*/ 4301 w 12918999"/>
              <a:gd name="connsiteY8" fmla="*/ 6049545 h 10347422"/>
              <a:gd name="connsiteX9" fmla="*/ 3049697 w 12918999"/>
              <a:gd name="connsiteY9" fmla="*/ 3931365 h 10347422"/>
              <a:gd name="connsiteX10" fmla="*/ 3910821 w 12918999"/>
              <a:gd name="connsiteY10" fmla="*/ 3392979 h 103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18999" h="10347422">
                <a:moveTo>
                  <a:pt x="3910821" y="3392979"/>
                </a:moveTo>
                <a:cubicBezTo>
                  <a:pt x="5934272" y="2157348"/>
                  <a:pt x="8056184" y="1066634"/>
                  <a:pt x="10262073" y="135295"/>
                </a:cubicBezTo>
                <a:lnTo>
                  <a:pt x="10593809" y="0"/>
                </a:lnTo>
                <a:lnTo>
                  <a:pt x="12918999" y="3728462"/>
                </a:lnTo>
                <a:lnTo>
                  <a:pt x="11966464" y="4224159"/>
                </a:lnTo>
                <a:cubicBezTo>
                  <a:pt x="8816355" y="5904658"/>
                  <a:pt x="5833798" y="7857148"/>
                  <a:pt x="3050273" y="10050202"/>
                </a:cubicBezTo>
                <a:lnTo>
                  <a:pt x="2678241" y="10347422"/>
                </a:lnTo>
                <a:lnTo>
                  <a:pt x="0" y="6052840"/>
                </a:lnTo>
                <a:lnTo>
                  <a:pt x="4301" y="6049545"/>
                </a:lnTo>
                <a:cubicBezTo>
                  <a:pt x="990558" y="5305797"/>
                  <a:pt x="2006380" y="4599047"/>
                  <a:pt x="3049697" y="3931365"/>
                </a:cubicBezTo>
                <a:cubicBezTo>
                  <a:pt x="3334701" y="3748973"/>
                  <a:pt x="3621756" y="3569497"/>
                  <a:pt x="3910821" y="3392979"/>
                </a:cubicBezTo>
                <a:close/>
              </a:path>
            </a:pathLst>
          </a:custGeom>
          <a:gradFill>
            <a:gsLst>
              <a:gs pos="0">
                <a:schemeClr val="bg1">
                  <a:alpha val="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06" name="任意多边形: 形状 105">
            <a:extLst>
              <a:ext uri="{FF2B5EF4-FFF2-40B4-BE49-F238E27FC236}">
                <a16:creationId xmlns:a16="http://schemas.microsoft.com/office/drawing/2014/main" id="{71EDBCA9-8B80-4A76-9586-83EE76079DF6}"/>
              </a:ext>
            </a:extLst>
          </p:cNvPr>
          <p:cNvSpPr/>
          <p:nvPr userDrawn="1"/>
        </p:nvSpPr>
        <p:spPr>
          <a:xfrm rot="2885786">
            <a:off x="1087929" y="-2969595"/>
            <a:ext cx="10843749" cy="12155155"/>
          </a:xfrm>
          <a:custGeom>
            <a:avLst/>
            <a:gdLst>
              <a:gd name="connsiteX0" fmla="*/ 6051751 w 10843749"/>
              <a:gd name="connsiteY0" fmla="*/ 1433305 h 12155155"/>
              <a:gd name="connsiteX1" fmla="*/ 6837805 w 10843749"/>
              <a:gd name="connsiteY1" fmla="*/ 587393 h 12155155"/>
              <a:gd name="connsiteX2" fmla="*/ 7410328 w 10843749"/>
              <a:gd name="connsiteY2" fmla="*/ 0 h 12155155"/>
              <a:gd name="connsiteX3" fmla="*/ 10843749 w 10843749"/>
              <a:gd name="connsiteY3" fmla="*/ 3081016 h 12155155"/>
              <a:gd name="connsiteX4" fmla="*/ 2700969 w 10843749"/>
              <a:gd name="connsiteY4" fmla="*/ 12155155 h 12155155"/>
              <a:gd name="connsiteX5" fmla="*/ 0 w 10843749"/>
              <a:gd name="connsiteY5" fmla="*/ 9731411 h 12155155"/>
              <a:gd name="connsiteX6" fmla="*/ 261077 w 10843749"/>
              <a:gd name="connsiteY6" fmla="*/ 9278934 h 12155155"/>
              <a:gd name="connsiteX7" fmla="*/ 6051751 w 10843749"/>
              <a:gd name="connsiteY7" fmla="*/ 1433305 h 1215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43749" h="12155155">
                <a:moveTo>
                  <a:pt x="6051751" y="1433305"/>
                </a:moveTo>
                <a:cubicBezTo>
                  <a:pt x="6310424" y="1148193"/>
                  <a:pt x="6572461" y="866201"/>
                  <a:pt x="6837805" y="587393"/>
                </a:cubicBezTo>
                <a:lnTo>
                  <a:pt x="7410328" y="0"/>
                </a:lnTo>
                <a:lnTo>
                  <a:pt x="10843749" y="3081016"/>
                </a:lnTo>
                <a:lnTo>
                  <a:pt x="2700969" y="12155155"/>
                </a:lnTo>
                <a:lnTo>
                  <a:pt x="0" y="9731411"/>
                </a:lnTo>
                <a:lnTo>
                  <a:pt x="261077" y="9278934"/>
                </a:lnTo>
                <a:cubicBezTo>
                  <a:pt x="1926385" y="6466781"/>
                  <a:pt x="3869211" y="3838947"/>
                  <a:pt x="6051751" y="1433305"/>
                </a:cubicBezTo>
                <a:close/>
              </a:path>
            </a:pathLst>
          </a:custGeom>
          <a:gradFill>
            <a:gsLst>
              <a:gs pos="0">
                <a:schemeClr val="bg1">
                  <a:alpha val="0"/>
                </a:schemeClr>
              </a:gs>
              <a:gs pos="100000">
                <a:schemeClr val="accent2">
                  <a:alpha val="1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8" name="任意多边形: 形状 117">
            <a:extLst>
              <a:ext uri="{FF2B5EF4-FFF2-40B4-BE49-F238E27FC236}">
                <a16:creationId xmlns:a16="http://schemas.microsoft.com/office/drawing/2014/main" id="{D3BDC8EB-D763-47E3-A6AE-FBF19E39A979}"/>
              </a:ext>
            </a:extLst>
          </p:cNvPr>
          <p:cNvSpPr/>
          <p:nvPr userDrawn="1"/>
        </p:nvSpPr>
        <p:spPr>
          <a:xfrm rot="1846855">
            <a:off x="-307281" y="-539696"/>
            <a:ext cx="12650822" cy="11532482"/>
          </a:xfrm>
          <a:custGeom>
            <a:avLst/>
            <a:gdLst>
              <a:gd name="connsiteX0" fmla="*/ 7956679 w 12650822"/>
              <a:gd name="connsiteY0" fmla="*/ 1195248 h 11532482"/>
              <a:gd name="connsiteX1" fmla="*/ 9978822 w 12650822"/>
              <a:gd name="connsiteY1" fmla="*/ 62012 h 11532482"/>
              <a:gd name="connsiteX2" fmla="*/ 10098991 w 12650822"/>
              <a:gd name="connsiteY2" fmla="*/ 0 h 11532482"/>
              <a:gd name="connsiteX3" fmla="*/ 12650822 w 12650822"/>
              <a:gd name="connsiteY3" fmla="*/ 4283979 h 11532482"/>
              <a:gd name="connsiteX4" fmla="*/ 12245569 w 12650822"/>
              <a:gd name="connsiteY4" fmla="*/ 4531370 h 11532482"/>
              <a:gd name="connsiteX5" fmla="*/ 3166697 w 12650822"/>
              <a:gd name="connsiteY5" fmla="*/ 11321300 h 11532482"/>
              <a:gd name="connsiteX6" fmla="*/ 2933905 w 12650822"/>
              <a:gd name="connsiteY6" fmla="*/ 11532482 h 11532482"/>
              <a:gd name="connsiteX7" fmla="*/ 1718627 w 12650822"/>
              <a:gd name="connsiteY7" fmla="*/ 9865697 h 11532482"/>
              <a:gd name="connsiteX8" fmla="*/ 0 w 12650822"/>
              <a:gd name="connsiteY8" fmla="*/ 6980488 h 11532482"/>
              <a:gd name="connsiteX9" fmla="*/ 22022 w 12650822"/>
              <a:gd name="connsiteY9" fmla="*/ 6960742 h 11532482"/>
              <a:gd name="connsiteX10" fmla="*/ 4718407 w 12650822"/>
              <a:gd name="connsiteY10" fmla="*/ 3273000 h 11532482"/>
              <a:gd name="connsiteX11" fmla="*/ 7956679 w 12650822"/>
              <a:gd name="connsiteY11" fmla="*/ 1195248 h 1153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50822" h="11532482">
                <a:moveTo>
                  <a:pt x="7956679" y="1195248"/>
                </a:moveTo>
                <a:cubicBezTo>
                  <a:pt x="8621077" y="803084"/>
                  <a:pt x="9295272" y="425195"/>
                  <a:pt x="9978822" y="62012"/>
                </a:cubicBezTo>
                <a:lnTo>
                  <a:pt x="10098991" y="0"/>
                </a:lnTo>
                <a:lnTo>
                  <a:pt x="12650822" y="4283979"/>
                </a:lnTo>
                <a:lnTo>
                  <a:pt x="12245569" y="4531370"/>
                </a:lnTo>
                <a:cubicBezTo>
                  <a:pt x="9012618" y="6531229"/>
                  <a:pt x="5974903" y="8805712"/>
                  <a:pt x="3166697" y="11321300"/>
                </a:cubicBezTo>
                <a:lnTo>
                  <a:pt x="2933905" y="11532482"/>
                </a:lnTo>
                <a:lnTo>
                  <a:pt x="1718627" y="9865697"/>
                </a:lnTo>
                <a:lnTo>
                  <a:pt x="0" y="6980488"/>
                </a:lnTo>
                <a:lnTo>
                  <a:pt x="22022" y="6960742"/>
                </a:lnTo>
                <a:cubicBezTo>
                  <a:pt x="1511041" y="5644986"/>
                  <a:pt x="3079104" y="4413194"/>
                  <a:pt x="4718407" y="3273000"/>
                </a:cubicBezTo>
                <a:cubicBezTo>
                  <a:pt x="5769244" y="2542106"/>
                  <a:pt x="6849352" y="1848853"/>
                  <a:pt x="7956679" y="1195248"/>
                </a:cubicBezTo>
                <a:close/>
              </a:path>
            </a:pathLst>
          </a:custGeom>
          <a:gradFill>
            <a:gsLst>
              <a:gs pos="0">
                <a:schemeClr val="bg1">
                  <a:alpha val="3000"/>
                </a:schemeClr>
              </a:gs>
              <a:gs pos="100000">
                <a:schemeClr val="accent2">
                  <a:alpha val="1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9" name="任意多边形: 形状 83">
            <a:extLst>
              <a:ext uri="{FF2B5EF4-FFF2-40B4-BE49-F238E27FC236}">
                <a16:creationId xmlns:a16="http://schemas.microsoft.com/office/drawing/2014/main" id="{BF5A8484-2D5B-4F59-A3A8-5B9369A9154A}"/>
              </a:ext>
            </a:extLst>
          </p:cNvPr>
          <p:cNvSpPr/>
          <p:nvPr userDrawn="1"/>
        </p:nvSpPr>
        <p:spPr>
          <a:xfrm>
            <a:off x="-1" y="2998308"/>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50" name="任意多边形: 形状 83">
            <a:extLst>
              <a:ext uri="{FF2B5EF4-FFF2-40B4-BE49-F238E27FC236}">
                <a16:creationId xmlns:a16="http://schemas.microsoft.com/office/drawing/2014/main" id="{BF5A8484-2D5B-4F59-A3A8-5B9369A9154A}"/>
              </a:ext>
            </a:extLst>
          </p:cNvPr>
          <p:cNvSpPr/>
          <p:nvPr userDrawn="1"/>
        </p:nvSpPr>
        <p:spPr>
          <a:xfrm>
            <a:off x="-2" y="3019587"/>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102" name="任意多边形: 形状 101">
            <a:extLst>
              <a:ext uri="{FF2B5EF4-FFF2-40B4-BE49-F238E27FC236}">
                <a16:creationId xmlns:a16="http://schemas.microsoft.com/office/drawing/2014/main" id="{0EDC3667-87B7-4232-9F74-2F0E9CE7574F}"/>
              </a:ext>
            </a:extLst>
          </p:cNvPr>
          <p:cNvSpPr/>
          <p:nvPr userDrawn="1"/>
        </p:nvSpPr>
        <p:spPr>
          <a:xfrm rot="2676034">
            <a:off x="-1681418" y="5021332"/>
            <a:ext cx="3362838" cy="3410056"/>
          </a:xfrm>
          <a:custGeom>
            <a:avLst/>
            <a:gdLst>
              <a:gd name="connsiteX0" fmla="*/ 0 w 3362838"/>
              <a:gd name="connsiteY0" fmla="*/ 0 h 3410056"/>
              <a:gd name="connsiteX1" fmla="*/ 3362838 w 3362838"/>
              <a:gd name="connsiteY1" fmla="*/ 3410056 h 3410056"/>
              <a:gd name="connsiteX2" fmla="*/ 3362837 w 3362838"/>
              <a:gd name="connsiteY2" fmla="*/ 3410056 h 3410056"/>
              <a:gd name="connsiteX3" fmla="*/ 0 w 3362838"/>
              <a:gd name="connsiteY3" fmla="*/ 1 h 3410056"/>
            </a:gdLst>
            <a:ahLst/>
            <a:cxnLst>
              <a:cxn ang="0">
                <a:pos x="connsiteX0" y="connsiteY0"/>
              </a:cxn>
              <a:cxn ang="0">
                <a:pos x="connsiteX1" y="connsiteY1"/>
              </a:cxn>
              <a:cxn ang="0">
                <a:pos x="connsiteX2" y="connsiteY2"/>
              </a:cxn>
              <a:cxn ang="0">
                <a:pos x="connsiteX3" y="connsiteY3"/>
              </a:cxn>
            </a:cxnLst>
            <a:rect l="l" t="t" r="r" b="b"/>
            <a:pathLst>
              <a:path w="3362838" h="3410056">
                <a:moveTo>
                  <a:pt x="0" y="0"/>
                </a:moveTo>
                <a:lnTo>
                  <a:pt x="3362838" y="3410056"/>
                </a:lnTo>
                <a:lnTo>
                  <a:pt x="3362837" y="3410056"/>
                </a:lnTo>
                <a:lnTo>
                  <a:pt x="0" y="1"/>
                </a:lnTo>
                <a:close/>
              </a:path>
            </a:pathLst>
          </a:custGeom>
          <a:gradFill>
            <a:gsLst>
              <a:gs pos="0">
                <a:schemeClr val="bg1">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4" name="任意多边形: 形状 83">
            <a:extLst>
              <a:ext uri="{FF2B5EF4-FFF2-40B4-BE49-F238E27FC236}">
                <a16:creationId xmlns:a16="http://schemas.microsoft.com/office/drawing/2014/main" id="{BF5A8484-2D5B-4F59-A3A8-5B9369A9154A}"/>
              </a:ext>
            </a:extLst>
          </p:cNvPr>
          <p:cNvSpPr/>
          <p:nvPr userDrawn="1"/>
        </p:nvSpPr>
        <p:spPr>
          <a:xfrm>
            <a:off x="1" y="3201986"/>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48" name="标题 47">
            <a:extLst>
              <a:ext uri="{FF2B5EF4-FFF2-40B4-BE49-F238E27FC236}">
                <a16:creationId xmlns:a16="http://schemas.microsoft.com/office/drawing/2014/main" id="{253B7C5E-3F08-4EBF-9056-30949C85AEF8}"/>
              </a:ext>
            </a:extLst>
          </p:cNvPr>
          <p:cNvSpPr>
            <a:spLocks noGrp="1"/>
          </p:cNvSpPr>
          <p:nvPr userDrawn="1">
            <p:ph type="title" hasCustomPrompt="1"/>
          </p:nvPr>
        </p:nvSpPr>
        <p:spPr>
          <a:xfrm>
            <a:off x="515938" y="3758091"/>
            <a:ext cx="11160124" cy="1323439"/>
          </a:xfrm>
          <a:prstGeom prst="rect">
            <a:avLst/>
          </a:prstGeom>
          <a:noFill/>
        </p:spPr>
        <p:txBody>
          <a:bodyPr wrap="square" lIns="0" rtlCol="0">
            <a:spAutoFit/>
          </a:bodyPr>
          <a:lstStyle>
            <a:lvl1pPr algn="ctr">
              <a:lnSpc>
                <a:spcPct val="100000"/>
              </a:lnSpc>
              <a:defRPr lang="zh-CN" altLang="en-US" sz="4000" b="1" spc="100" dirty="0">
                <a:solidFill>
                  <a:schemeClr val="tx1"/>
                </a:solidFill>
                <a:latin typeface="+mn-ea"/>
                <a:ea typeface="+mn-ea"/>
                <a:cs typeface="+mn-ea"/>
              </a:defRPr>
            </a:lvl1pPr>
          </a:lstStyle>
          <a:p>
            <a:pPr marL="0" lvl="0"/>
            <a:r>
              <a:rPr lang="zh-CN" altLang="en-US" dirty="0"/>
              <a:t>北京理工大学</a:t>
            </a:r>
            <a:br>
              <a:rPr lang="zh-CN" altLang="en-US" dirty="0"/>
            </a:br>
            <a:r>
              <a:rPr lang="zh-CN" altLang="en-US" dirty="0"/>
              <a:t>毕业设计论文答辩模板</a:t>
            </a:r>
          </a:p>
        </p:txBody>
      </p:sp>
      <p:sp>
        <p:nvSpPr>
          <p:cNvPr id="38" name="文本占位符 53">
            <a:extLst>
              <a:ext uri="{FF2B5EF4-FFF2-40B4-BE49-F238E27FC236}">
                <a16:creationId xmlns:a16="http://schemas.microsoft.com/office/drawing/2014/main" id="{6465F7BF-7316-4A2A-9ECF-AB9E637FFCF4}"/>
              </a:ext>
            </a:extLst>
          </p:cNvPr>
          <p:cNvSpPr>
            <a:spLocks noGrp="1"/>
          </p:cNvSpPr>
          <p:nvPr userDrawn="1">
            <p:ph type="body" sz="quarter" idx="16" hasCustomPrompt="1"/>
          </p:nvPr>
        </p:nvSpPr>
        <p:spPr>
          <a:xfrm>
            <a:off x="2141362" y="5528219"/>
            <a:ext cx="7909277" cy="372410"/>
          </a:xfrm>
          <a:prstGeom prst="rect">
            <a:avLst/>
          </a:prstGeom>
          <a:noFill/>
        </p:spPr>
        <p:txBody>
          <a:bodyPr wrap="square" lIns="0" rtlCol="0" anchor="ctr" anchorCtr="0">
            <a:spAutoFit/>
          </a:bodyPr>
          <a:lstStyle>
            <a:lvl1pPr marL="0" indent="0" algn="ctr">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cxnSp>
        <p:nvCxnSpPr>
          <p:cNvPr id="18" name="直接连接符 17">
            <a:extLst>
              <a:ext uri="{FF2B5EF4-FFF2-40B4-BE49-F238E27FC236}">
                <a16:creationId xmlns:a16="http://schemas.microsoft.com/office/drawing/2014/main" id="{598AF966-7C79-45DC-9C70-AB081DBECE7D}"/>
              </a:ext>
            </a:extLst>
          </p:cNvPr>
          <p:cNvCxnSpPr>
            <a:cxnSpLocks/>
          </p:cNvCxnSpPr>
          <p:nvPr userDrawn="1"/>
        </p:nvCxnSpPr>
        <p:spPr>
          <a:xfrm>
            <a:off x="2108522" y="5295418"/>
            <a:ext cx="797495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66200" y="944838"/>
            <a:ext cx="4510874" cy="1262604"/>
          </a:xfrm>
          <a:prstGeom prst="rect">
            <a:avLst/>
          </a:prstGeom>
        </p:spPr>
      </p:pic>
      <p:sp>
        <p:nvSpPr>
          <p:cNvPr id="51" name="文本框 50"/>
          <p:cNvSpPr txBox="1"/>
          <p:nvPr userDrawn="1"/>
        </p:nvSpPr>
        <p:spPr>
          <a:xfrm>
            <a:off x="150844" y="608868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1" i="0" u="none" strike="noStrike" kern="1200" cap="none" spc="100" normalizeH="0" baseline="0" noProof="0" dirty="0">
                <a:ln>
                  <a:noFill/>
                </a:ln>
                <a:solidFill>
                  <a:srgbClr val="A2A2A2"/>
                </a:solidFill>
                <a:effectLst/>
                <a:uLnTx/>
                <a:uFillTx/>
                <a:latin typeface="微软雅黑"/>
                <a:ea typeface="微软雅黑"/>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 name="组合 2"/>
          <p:cNvGrpSpPr/>
          <p:nvPr userDrawn="1"/>
        </p:nvGrpSpPr>
        <p:grpSpPr>
          <a:xfrm>
            <a:off x="10272478" y="6308389"/>
            <a:ext cx="1629576" cy="198576"/>
            <a:chOff x="10272478" y="6308389"/>
            <a:chExt cx="1629576" cy="198576"/>
          </a:xfrm>
        </p:grpSpPr>
        <p:grpSp>
          <p:nvGrpSpPr>
            <p:cNvPr id="40" name="组合 39"/>
            <p:cNvGrpSpPr/>
            <p:nvPr userDrawn="1"/>
          </p:nvGrpSpPr>
          <p:grpSpPr>
            <a:xfrm>
              <a:off x="11216726" y="6310650"/>
              <a:ext cx="685328" cy="194486"/>
              <a:chOff x="2373567" y="1096524"/>
              <a:chExt cx="2578404" cy="731714"/>
            </a:xfrm>
          </p:grpSpPr>
          <p:sp>
            <p:nvSpPr>
              <p:cNvPr id="7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1" name="Freeform 6">
                <a:extLst>
                  <a:ext uri="{FF2B5EF4-FFF2-40B4-BE49-F238E27FC236}">
                    <a16:creationId xmlns:a16="http://schemas.microsoft.com/office/drawing/2014/main" id="{CC1FA68D-3307-481A-8E89-D3CB2E8693F4}"/>
                  </a:ext>
                </a:extLst>
              </p:cNvPr>
              <p:cNvSpPr>
                <a:spLocks/>
              </p:cNvSpPr>
              <p:nvPr/>
            </p:nvSpPr>
            <p:spPr bwMode="auto">
              <a:xfrm>
                <a:off x="4620306" y="1237050"/>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72" name="组合 7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7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3" name="组合 7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7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41" name="组合 40"/>
            <p:cNvGrpSpPr/>
            <p:nvPr userDrawn="1"/>
          </p:nvGrpSpPr>
          <p:grpSpPr>
            <a:xfrm>
              <a:off x="10272478" y="6308389"/>
              <a:ext cx="721622" cy="198576"/>
              <a:chOff x="2372715" y="161759"/>
              <a:chExt cx="2714952" cy="747103"/>
            </a:xfrm>
          </p:grpSpPr>
          <p:grpSp>
            <p:nvGrpSpPr>
              <p:cNvPr id="42" name="组合 41">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6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3" name="组合 42">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6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4" name="组合 43">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6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5" name="组合 44"/>
              <p:cNvGrpSpPr/>
              <p:nvPr/>
            </p:nvGrpSpPr>
            <p:grpSpPr>
              <a:xfrm>
                <a:off x="4613354" y="313344"/>
                <a:ext cx="474313" cy="479486"/>
                <a:chOff x="11893474" y="1994534"/>
                <a:chExt cx="286683" cy="289808"/>
              </a:xfrm>
              <a:solidFill>
                <a:schemeClr val="accent3"/>
              </a:solidFill>
            </p:grpSpPr>
            <p:sp>
              <p:nvSpPr>
                <p:cNvPr id="46" name="Freeform 11">
                  <a:extLst>
                    <a:ext uri="{FF2B5EF4-FFF2-40B4-BE49-F238E27FC236}">
                      <a16:creationId xmlns:a16="http://schemas.microsoft.com/office/drawing/2014/main" id="{9E7CBDC3-9BA0-4307-8967-3267E5966ED9}"/>
                    </a:ext>
                  </a:extLst>
                </p:cNvPr>
                <p:cNvSpPr>
                  <a:spLocks noEditPoints="1"/>
                </p:cNvSpPr>
                <p:nvPr/>
              </p:nvSpPr>
              <p:spPr bwMode="auto">
                <a:xfrm>
                  <a:off x="11976099" y="1994534"/>
                  <a:ext cx="204058" cy="285679"/>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47" name="Freeform 12">
                  <a:extLst>
                    <a:ext uri="{FF2B5EF4-FFF2-40B4-BE49-F238E27FC236}">
                      <a16:creationId xmlns:a16="http://schemas.microsoft.com/office/drawing/2014/main" id="{D88D9717-3185-4A77-8E18-2A8659D441F7}"/>
                    </a:ext>
                  </a:extLst>
                </p:cNvPr>
                <p:cNvSpPr>
                  <a:spLocks/>
                </p:cNvSpPr>
                <p:nvPr/>
              </p:nvSpPr>
              <p:spPr bwMode="auto">
                <a:xfrm>
                  <a:off x="11893474" y="2009126"/>
                  <a:ext cx="109877" cy="275216"/>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2255938968"/>
      </p:ext>
    </p:extLst>
  </p:cSld>
  <p:clrMapOvr>
    <a:masterClrMapping/>
  </p:clrMapOvr>
  <p:transition spd="med">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36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xmlns:p14="http://schemas.microsoft.com/office/powerpoint/2010/main">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样式2-尾页">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EEC7E5F7-20FD-444B-9E6C-FF353F66717A}"/>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PA-矩形 7">
            <a:extLst>
              <a:ext uri="{FF2B5EF4-FFF2-40B4-BE49-F238E27FC236}">
                <a16:creationId xmlns:a16="http://schemas.microsoft.com/office/drawing/2014/main" id="{59644A98-44CE-4FDE-8172-3327AAE72C45}"/>
              </a:ext>
            </a:extLst>
          </p:cNvPr>
          <p:cNvSpPr/>
          <p:nvPr userDrawn="1">
            <p:custDataLst>
              <p:tags r:id="rId2"/>
            </p:custDataLst>
          </p:nvPr>
        </p:nvSpPr>
        <p:spPr>
          <a:xfrm>
            <a:off x="0" y="0"/>
            <a:ext cx="12192000" cy="6858000"/>
          </a:xfrm>
          <a:prstGeom prst="rect">
            <a:avLst/>
          </a:prstGeom>
          <a:gradFill flip="none" rotWithShape="1">
            <a:gsLst>
              <a:gs pos="0">
                <a:schemeClr val="accent1">
                  <a:alpha val="0"/>
                </a:schemeClr>
              </a:gs>
              <a:gs pos="5220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19">
            <a:extLst>
              <a:ext uri="{FF2B5EF4-FFF2-40B4-BE49-F238E27FC236}">
                <a16:creationId xmlns:a16="http://schemas.microsoft.com/office/drawing/2014/main" id="{17BF7535-8F01-44D8-BF44-00C5CD915389}"/>
              </a:ext>
            </a:extLst>
          </p:cNvPr>
          <p:cNvSpPr/>
          <p:nvPr userDrawn="1"/>
        </p:nvSpPr>
        <p:spPr>
          <a:xfrm flipH="1" flipV="1">
            <a:off x="4442085" y="3759199"/>
            <a:ext cx="3307830" cy="2335892"/>
          </a:xfrm>
          <a:custGeom>
            <a:avLst/>
            <a:gdLst>
              <a:gd name="connsiteX0" fmla="*/ 3162300 w 3162300"/>
              <a:gd name="connsiteY0" fmla="*/ 2147409 h 2147409"/>
              <a:gd name="connsiteX1" fmla="*/ 0 w 3162300"/>
              <a:gd name="connsiteY1" fmla="*/ 2147409 h 2147409"/>
              <a:gd name="connsiteX2" fmla="*/ 0 w 3162300"/>
              <a:gd name="connsiteY2" fmla="*/ 1565265 h 2147409"/>
              <a:gd name="connsiteX3" fmla="*/ 0 w 3162300"/>
              <a:gd name="connsiteY3" fmla="*/ 1544697 h 2147409"/>
              <a:gd name="connsiteX4" fmla="*/ 0 w 3162300"/>
              <a:gd name="connsiteY4" fmla="*/ 0 h 2147409"/>
              <a:gd name="connsiteX5" fmla="*/ 1585774 w 3162300"/>
              <a:gd name="connsiteY5" fmla="*/ 1112898 h 2147409"/>
              <a:gd name="connsiteX6" fmla="*/ 3162300 w 3162300"/>
              <a:gd name="connsiteY6" fmla="*/ 0 h 2147409"/>
              <a:gd name="connsiteX7" fmla="*/ 3162300 w 3162300"/>
              <a:gd name="connsiteY7" fmla="*/ 1544697 h 2147409"/>
              <a:gd name="connsiteX8" fmla="*/ 3162300 w 3162300"/>
              <a:gd name="connsiteY8" fmla="*/ 1565265 h 2147409"/>
              <a:gd name="connsiteX0" fmla="*/ 0 w 3162300"/>
              <a:gd name="connsiteY0" fmla="*/ 2147409 h 2238849"/>
              <a:gd name="connsiteX1" fmla="*/ 0 w 3162300"/>
              <a:gd name="connsiteY1" fmla="*/ 1565265 h 2238849"/>
              <a:gd name="connsiteX2" fmla="*/ 0 w 3162300"/>
              <a:gd name="connsiteY2" fmla="*/ 1544697 h 2238849"/>
              <a:gd name="connsiteX3" fmla="*/ 0 w 3162300"/>
              <a:gd name="connsiteY3" fmla="*/ 0 h 2238849"/>
              <a:gd name="connsiteX4" fmla="*/ 1585774 w 3162300"/>
              <a:gd name="connsiteY4" fmla="*/ 1112898 h 2238849"/>
              <a:gd name="connsiteX5" fmla="*/ 3162300 w 3162300"/>
              <a:gd name="connsiteY5" fmla="*/ 0 h 2238849"/>
              <a:gd name="connsiteX6" fmla="*/ 3162300 w 3162300"/>
              <a:gd name="connsiteY6" fmla="*/ 1544697 h 2238849"/>
              <a:gd name="connsiteX7" fmla="*/ 3162300 w 3162300"/>
              <a:gd name="connsiteY7" fmla="*/ 1565265 h 2238849"/>
              <a:gd name="connsiteX8" fmla="*/ 3162300 w 3162300"/>
              <a:gd name="connsiteY8" fmla="*/ 2147409 h 2238849"/>
              <a:gd name="connsiteX9" fmla="*/ 91440 w 3162300"/>
              <a:gd name="connsiteY9" fmla="*/ 2238849 h 2238849"/>
              <a:gd name="connsiteX0" fmla="*/ 0 w 3162300"/>
              <a:gd name="connsiteY0" fmla="*/ 2147409 h 2147409"/>
              <a:gd name="connsiteX1" fmla="*/ 0 w 3162300"/>
              <a:gd name="connsiteY1" fmla="*/ 1565265 h 2147409"/>
              <a:gd name="connsiteX2" fmla="*/ 0 w 3162300"/>
              <a:gd name="connsiteY2" fmla="*/ 1544697 h 2147409"/>
              <a:gd name="connsiteX3" fmla="*/ 0 w 3162300"/>
              <a:gd name="connsiteY3" fmla="*/ 0 h 2147409"/>
              <a:gd name="connsiteX4" fmla="*/ 1585774 w 3162300"/>
              <a:gd name="connsiteY4" fmla="*/ 1112898 h 2147409"/>
              <a:gd name="connsiteX5" fmla="*/ 3162300 w 3162300"/>
              <a:gd name="connsiteY5" fmla="*/ 0 h 2147409"/>
              <a:gd name="connsiteX6" fmla="*/ 3162300 w 3162300"/>
              <a:gd name="connsiteY6" fmla="*/ 1544697 h 2147409"/>
              <a:gd name="connsiteX7" fmla="*/ 3162300 w 3162300"/>
              <a:gd name="connsiteY7" fmla="*/ 1565265 h 2147409"/>
              <a:gd name="connsiteX8" fmla="*/ 3162300 w 3162300"/>
              <a:gd name="connsiteY8" fmla="*/ 2147409 h 2147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2300" h="2147409">
                <a:moveTo>
                  <a:pt x="0" y="2147409"/>
                </a:moveTo>
                <a:lnTo>
                  <a:pt x="0" y="1565265"/>
                </a:lnTo>
                <a:lnTo>
                  <a:pt x="0" y="1544697"/>
                </a:lnTo>
                <a:lnTo>
                  <a:pt x="0" y="0"/>
                </a:lnTo>
                <a:lnTo>
                  <a:pt x="1585774" y="1112898"/>
                </a:lnTo>
                <a:lnTo>
                  <a:pt x="3162300" y="0"/>
                </a:lnTo>
                <a:lnTo>
                  <a:pt x="3162300" y="1544697"/>
                </a:lnTo>
                <a:lnTo>
                  <a:pt x="3162300" y="1565265"/>
                </a:lnTo>
                <a:lnTo>
                  <a:pt x="3162300" y="2147409"/>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11" name="矩形 3">
            <a:extLst>
              <a:ext uri="{FF2B5EF4-FFF2-40B4-BE49-F238E27FC236}">
                <a16:creationId xmlns:a16="http://schemas.microsoft.com/office/drawing/2014/main" id="{65B2E1B6-E350-4024-A69C-C064D4BB9540}"/>
              </a:ext>
            </a:extLst>
          </p:cNvPr>
          <p:cNvSpPr/>
          <p:nvPr userDrawn="1"/>
        </p:nvSpPr>
        <p:spPr>
          <a:xfrm>
            <a:off x="4442085" y="1015093"/>
            <a:ext cx="3307830" cy="1428368"/>
          </a:xfrm>
          <a:custGeom>
            <a:avLst/>
            <a:gdLst>
              <a:gd name="connsiteX0" fmla="*/ 0 w 3162300"/>
              <a:gd name="connsiteY0" fmla="*/ 0 h 1871961"/>
              <a:gd name="connsiteX1" fmla="*/ 3162300 w 3162300"/>
              <a:gd name="connsiteY1" fmla="*/ 0 h 1871961"/>
              <a:gd name="connsiteX2" fmla="*/ 3162300 w 3162300"/>
              <a:gd name="connsiteY2" fmla="*/ 1871961 h 1871961"/>
              <a:gd name="connsiteX3" fmla="*/ 0 w 3162300"/>
              <a:gd name="connsiteY3" fmla="*/ 1871961 h 1871961"/>
              <a:gd name="connsiteX4" fmla="*/ 0 w 3162300"/>
              <a:gd name="connsiteY4" fmla="*/ 0 h 1871961"/>
              <a:gd name="connsiteX0" fmla="*/ 0 w 3162300"/>
              <a:gd name="connsiteY0" fmla="*/ 1871961 h 1963401"/>
              <a:gd name="connsiteX1" fmla="*/ 0 w 3162300"/>
              <a:gd name="connsiteY1" fmla="*/ 0 h 1963401"/>
              <a:gd name="connsiteX2" fmla="*/ 3162300 w 3162300"/>
              <a:gd name="connsiteY2" fmla="*/ 0 h 1963401"/>
              <a:gd name="connsiteX3" fmla="*/ 3162300 w 3162300"/>
              <a:gd name="connsiteY3" fmla="*/ 1871961 h 1963401"/>
              <a:gd name="connsiteX4" fmla="*/ 91440 w 3162300"/>
              <a:gd name="connsiteY4" fmla="*/ 1963401 h 1963401"/>
              <a:gd name="connsiteX0" fmla="*/ 0 w 3162300"/>
              <a:gd name="connsiteY0" fmla="*/ 1871961 h 1871961"/>
              <a:gd name="connsiteX1" fmla="*/ 0 w 3162300"/>
              <a:gd name="connsiteY1" fmla="*/ 0 h 1871961"/>
              <a:gd name="connsiteX2" fmla="*/ 3162300 w 3162300"/>
              <a:gd name="connsiteY2" fmla="*/ 0 h 1871961"/>
              <a:gd name="connsiteX3" fmla="*/ 3162300 w 3162300"/>
              <a:gd name="connsiteY3" fmla="*/ 1871961 h 1871961"/>
            </a:gdLst>
            <a:ahLst/>
            <a:cxnLst>
              <a:cxn ang="0">
                <a:pos x="connsiteX0" y="connsiteY0"/>
              </a:cxn>
              <a:cxn ang="0">
                <a:pos x="connsiteX1" y="connsiteY1"/>
              </a:cxn>
              <a:cxn ang="0">
                <a:pos x="connsiteX2" y="connsiteY2"/>
              </a:cxn>
              <a:cxn ang="0">
                <a:pos x="connsiteX3" y="connsiteY3"/>
              </a:cxn>
            </a:cxnLst>
            <a:rect l="l" t="t" r="r" b="b"/>
            <a:pathLst>
              <a:path w="3162300" h="1871961">
                <a:moveTo>
                  <a:pt x="0" y="1871961"/>
                </a:moveTo>
                <a:lnTo>
                  <a:pt x="0" y="0"/>
                </a:lnTo>
                <a:lnTo>
                  <a:pt x="3162300" y="0"/>
                </a:lnTo>
                <a:lnTo>
                  <a:pt x="3162300" y="1871961"/>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cs typeface="+mn-ea"/>
              <a:sym typeface="+mn-lt"/>
            </a:endParaRPr>
          </a:p>
        </p:txBody>
      </p:sp>
      <p:sp>
        <p:nvSpPr>
          <p:cNvPr id="12" name="等腰三角形 11">
            <a:extLst>
              <a:ext uri="{FF2B5EF4-FFF2-40B4-BE49-F238E27FC236}">
                <a16:creationId xmlns:a16="http://schemas.microsoft.com/office/drawing/2014/main" id="{F3B0B805-869F-4D89-BEB0-0E0DA525C8EE}"/>
              </a:ext>
            </a:extLst>
          </p:cNvPr>
          <p:cNvSpPr/>
          <p:nvPr userDrawn="1"/>
        </p:nvSpPr>
        <p:spPr>
          <a:xfrm flipV="1">
            <a:off x="6007269" y="3832178"/>
            <a:ext cx="177462" cy="152984"/>
          </a:xfrm>
          <a:prstGeom prst="triangl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pic>
        <p:nvPicPr>
          <p:cNvPr id="13" name="图片 12"/>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4974749" y="1401223"/>
            <a:ext cx="2256308" cy="631546"/>
          </a:xfrm>
          <a:prstGeom prst="rect">
            <a:avLst/>
          </a:prstGeom>
        </p:spPr>
      </p:pic>
    </p:spTree>
    <p:extLst>
      <p:ext uri="{BB962C8B-B14F-4D97-AF65-F5344CB8AC3E}">
        <p14:creationId xmlns:p14="http://schemas.microsoft.com/office/powerpoint/2010/main" val="85162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样式6-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a:ext>
            </a:extLst>
          </a:blip>
          <a:srcRect l="29063" r="32938"/>
          <a:stretch/>
        </p:blipFill>
        <p:spPr>
          <a:xfrm>
            <a:off x="0" y="0"/>
            <a:ext cx="3914775" cy="6857999"/>
          </a:xfrm>
          <a:prstGeom prst="rect">
            <a:avLst/>
          </a:prstGeom>
        </p:spPr>
      </p:pic>
      <p:sp>
        <p:nvSpPr>
          <p:cNvPr id="13" name="矩形 12">
            <a:extLst>
              <a:ext uri="{FF2B5EF4-FFF2-40B4-BE49-F238E27FC236}">
                <a16:creationId xmlns:a16="http://schemas.microsoft.com/office/drawing/2014/main" id="{79F2EAE9-B638-4AA2-8264-4D37EBBEE86D}"/>
              </a:ext>
            </a:extLst>
          </p:cNvPr>
          <p:cNvSpPr/>
          <p:nvPr userDrawn="1"/>
        </p:nvSpPr>
        <p:spPr>
          <a:xfrm>
            <a:off x="0" y="1"/>
            <a:ext cx="3914775" cy="6857999"/>
          </a:xfrm>
          <a:prstGeom prst="rect">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4" name="矩形 13">
            <a:extLst>
              <a:ext uri="{FF2B5EF4-FFF2-40B4-BE49-F238E27FC236}">
                <a16:creationId xmlns:a16="http://schemas.microsoft.com/office/drawing/2014/main" id="{DFF6BFE1-1DD5-454F-BE20-A55DAB22A652}"/>
              </a:ext>
            </a:extLst>
          </p:cNvPr>
          <p:cNvSpPr/>
          <p:nvPr userDrawn="1"/>
        </p:nvSpPr>
        <p:spPr>
          <a:xfrm>
            <a:off x="0" y="0"/>
            <a:ext cx="3914774" cy="6858000"/>
          </a:xfrm>
          <a:prstGeom prst="rect">
            <a:avLst/>
          </a:prstGeom>
          <a:gradFill flip="none" rotWithShape="1">
            <a:gsLst>
              <a:gs pos="25000">
                <a:schemeClr val="accent1">
                  <a:alpha val="0"/>
                </a:schemeClr>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16" name="直接连接符 15">
            <a:extLst>
              <a:ext uri="{FF2B5EF4-FFF2-40B4-BE49-F238E27FC236}">
                <a16:creationId xmlns:a16="http://schemas.microsoft.com/office/drawing/2014/main" id="{D14117E2-1B64-4454-AB72-FC04D0614552}"/>
              </a:ext>
            </a:extLst>
          </p:cNvPr>
          <p:cNvCxnSpPr>
            <a:cxnSpLocks/>
          </p:cNvCxnSpPr>
          <p:nvPr userDrawn="1"/>
        </p:nvCxnSpPr>
        <p:spPr>
          <a:xfrm>
            <a:off x="3960456" y="0"/>
            <a:ext cx="0" cy="68580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DC6CB049-19D4-44DA-8BA3-2A55CACC560A}"/>
              </a:ext>
            </a:extLst>
          </p:cNvPr>
          <p:cNvGrpSpPr/>
          <p:nvPr userDrawn="1"/>
        </p:nvGrpSpPr>
        <p:grpSpPr>
          <a:xfrm>
            <a:off x="3961505" y="2797003"/>
            <a:ext cx="122686" cy="1263995"/>
            <a:chOff x="4630742" y="2258287"/>
            <a:chExt cx="122686" cy="1263995"/>
          </a:xfrm>
          <a:solidFill>
            <a:schemeClr val="accent4"/>
          </a:solidFill>
        </p:grpSpPr>
        <p:sp>
          <p:nvSpPr>
            <p:cNvPr id="22" name="等腰三角形 21">
              <a:extLst>
                <a:ext uri="{FF2B5EF4-FFF2-40B4-BE49-F238E27FC236}">
                  <a16:creationId xmlns:a16="http://schemas.microsoft.com/office/drawing/2014/main" id="{8AAB1992-5EF7-487C-AD2A-01E2865C7E72}"/>
                </a:ext>
              </a:extLst>
            </p:cNvPr>
            <p:cNvSpPr/>
            <p:nvPr/>
          </p:nvSpPr>
          <p:spPr>
            <a:xfrm rot="5400000">
              <a:off x="4620926" y="2839164"/>
              <a:ext cx="142318" cy="122686"/>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23" name="直接连接符 22">
              <a:extLst>
                <a:ext uri="{FF2B5EF4-FFF2-40B4-BE49-F238E27FC236}">
                  <a16:creationId xmlns:a16="http://schemas.microsoft.com/office/drawing/2014/main" id="{E8C48E93-E5B1-4737-8427-44C095BEBB9E}"/>
                </a:ext>
              </a:extLst>
            </p:cNvPr>
            <p:cNvCxnSpPr>
              <a:cxnSpLocks/>
            </p:cNvCxnSpPr>
            <p:nvPr/>
          </p:nvCxnSpPr>
          <p:spPr>
            <a:xfrm>
              <a:off x="4630742" y="2258287"/>
              <a:ext cx="0" cy="1263995"/>
            </a:xfrm>
            <a:prstGeom prst="line">
              <a:avLst/>
            </a:prstGeom>
            <a:grpFill/>
            <a:ln w="38100">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42" name="直接连接符 41">
            <a:extLst>
              <a:ext uri="{FF2B5EF4-FFF2-40B4-BE49-F238E27FC236}">
                <a16:creationId xmlns:a16="http://schemas.microsoft.com/office/drawing/2014/main" id="{88499905-D7C1-4B31-8F42-54B3A36F0B1E}"/>
              </a:ext>
            </a:extLst>
          </p:cNvPr>
          <p:cNvCxnSpPr>
            <a:cxnSpLocks/>
          </p:cNvCxnSpPr>
          <p:nvPr userDrawn="1"/>
        </p:nvCxnSpPr>
        <p:spPr>
          <a:xfrm>
            <a:off x="1053541" y="2793542"/>
            <a:ext cx="17270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F1DFE5ED-5D7B-4B26-99EA-A40BED7DC14E}"/>
              </a:ext>
            </a:extLst>
          </p:cNvPr>
          <p:cNvSpPr/>
          <p:nvPr userDrawn="1"/>
        </p:nvSpPr>
        <p:spPr>
          <a:xfrm>
            <a:off x="846867" y="2752385"/>
            <a:ext cx="2136282" cy="923330"/>
          </a:xfrm>
          <a:prstGeom prst="rect">
            <a:avLst/>
          </a:prstGeom>
        </p:spPr>
        <p:txBody>
          <a:bodyPr wrap="square">
            <a:spAutoFit/>
          </a:bodyPr>
          <a:lstStyle/>
          <a:p>
            <a:pPr marL="0" marR="0" lvl="0" indent="0" algn="dist" defTabSz="914400" rtl="0" eaLnBrk="0" fontAlgn="base" latinLnBrk="0" hangingPunct="0">
              <a:lnSpc>
                <a:spcPct val="100000"/>
              </a:lnSpc>
              <a:spcBef>
                <a:spcPct val="0"/>
              </a:spcBef>
              <a:spcAft>
                <a:spcPct val="0"/>
              </a:spcAft>
              <a:buClrTx/>
              <a:buSzTx/>
              <a:buFontTx/>
              <a:buNone/>
              <a:tabLst/>
              <a:defRPr/>
            </a:pPr>
            <a:r>
              <a:rPr kumimoji="0" lang="zh-CN" altLang="en-US" sz="5400" b="0" i="0" u="none" strike="noStrike" kern="1200" cap="none" spc="600" normalizeH="0" baseline="0" noProof="0" dirty="0">
                <a:ln>
                  <a:noFill/>
                </a:ln>
                <a:solidFill>
                  <a:prstClr val="white"/>
                </a:solidFill>
                <a:effectLst/>
                <a:uLnTx/>
                <a:uFillTx/>
                <a:latin typeface="微软雅黑"/>
                <a:ea typeface="微软雅黑"/>
                <a:cs typeface="+mn-cs"/>
              </a:rPr>
              <a:t>目录</a:t>
            </a:r>
          </a:p>
        </p:txBody>
      </p:sp>
      <p:sp>
        <p:nvSpPr>
          <p:cNvPr id="44" name="矩形 43">
            <a:extLst>
              <a:ext uri="{FF2B5EF4-FFF2-40B4-BE49-F238E27FC236}">
                <a16:creationId xmlns:a16="http://schemas.microsoft.com/office/drawing/2014/main" id="{2DD1A83F-A1E9-43D7-9CDC-7AC02BED1EE5}"/>
              </a:ext>
            </a:extLst>
          </p:cNvPr>
          <p:cNvSpPr/>
          <p:nvPr userDrawn="1"/>
        </p:nvSpPr>
        <p:spPr>
          <a:xfrm>
            <a:off x="963806" y="3595872"/>
            <a:ext cx="1906502" cy="461665"/>
          </a:xfrm>
          <a:prstGeom prst="rect">
            <a:avLst/>
          </a:prstGeom>
        </p:spPr>
        <p:txBody>
          <a:bodyPr wrap="square">
            <a:spAutoFit/>
          </a:bodyPr>
          <a:lstStyle/>
          <a:p>
            <a:pPr marL="0" marR="0" lvl="0" indent="0" algn="dist"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CONTENTS</a:t>
            </a:r>
          </a:p>
        </p:txBody>
      </p:sp>
      <p:cxnSp>
        <p:nvCxnSpPr>
          <p:cNvPr id="45" name="直接连接符 44">
            <a:extLst>
              <a:ext uri="{FF2B5EF4-FFF2-40B4-BE49-F238E27FC236}">
                <a16:creationId xmlns:a16="http://schemas.microsoft.com/office/drawing/2014/main" id="{3E103341-A23F-42AF-90B6-8B36EF542949}"/>
              </a:ext>
            </a:extLst>
          </p:cNvPr>
          <p:cNvCxnSpPr>
            <a:cxnSpLocks/>
          </p:cNvCxnSpPr>
          <p:nvPr userDrawn="1"/>
        </p:nvCxnSpPr>
        <p:spPr>
          <a:xfrm>
            <a:off x="1053541" y="4060998"/>
            <a:ext cx="17270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64854" y="2218510"/>
            <a:ext cx="1715719" cy="480234"/>
          </a:xfrm>
          <a:prstGeom prst="rect">
            <a:avLst/>
          </a:prstGeom>
        </p:spPr>
      </p:pic>
      <p:pic>
        <p:nvPicPr>
          <p:cNvPr id="6" name="图片 5"/>
          <p:cNvPicPr>
            <a:picLocks noChangeAspect="1"/>
          </p:cNvPicPr>
          <p:nvPr userDrawn="1"/>
        </p:nvPicPr>
        <p:blipFill rotWithShape="1">
          <a:blip r:embed="rId4" cstate="print">
            <a:extLst>
              <a:ext uri="{28A0092B-C50C-407E-A947-70E740481C1C}">
                <a14:useLocalDpi xmlns:a14="http://schemas.microsoft.com/office/drawing/2010/main"/>
              </a:ext>
            </a:extLst>
          </a:blip>
          <a:srcRect r="15912" b="16285"/>
          <a:stretch/>
        </p:blipFill>
        <p:spPr>
          <a:xfrm>
            <a:off x="7258050" y="1942165"/>
            <a:ext cx="4949784" cy="4933648"/>
          </a:xfrm>
          <a:prstGeom prst="rect">
            <a:avLst/>
          </a:prstGeom>
        </p:spPr>
      </p:pic>
    </p:spTree>
    <p:extLst>
      <p:ext uri="{BB962C8B-B14F-4D97-AF65-F5344CB8AC3E}">
        <p14:creationId xmlns:p14="http://schemas.microsoft.com/office/powerpoint/2010/main" val="287754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样式6-2">
    <p:bg>
      <p:bgPr>
        <a:gradFill>
          <a:gsLst>
            <a:gs pos="25000">
              <a:schemeClr val="accent1">
                <a:alpha val="0"/>
              </a:schemeClr>
            </a:gs>
            <a:gs pos="100000">
              <a:schemeClr val="accent1"/>
            </a:gs>
          </a:gsLst>
          <a:lin ang="0" scaled="1"/>
        </a:gra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EDD8B33-19AA-4632-BE4B-A5744CEC2C45}"/>
              </a:ext>
            </a:extLst>
          </p:cNvPr>
          <p:cNvSpPr/>
          <p:nvPr userDrawn="1"/>
        </p:nvSpPr>
        <p:spPr>
          <a:xfrm>
            <a:off x="0" y="0"/>
            <a:ext cx="12192000" cy="6858000"/>
          </a:xfrm>
          <a:prstGeom prst="rect">
            <a:avLst/>
          </a:prstGeom>
          <a:gradFill flip="none" rotWithShape="1">
            <a:gsLst>
              <a:gs pos="0">
                <a:srgbClr val="007E42"/>
              </a:gs>
              <a:gs pos="100000">
                <a:schemeClr val="accent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943725" y="493231"/>
            <a:ext cx="5251028" cy="5254131"/>
          </a:xfrm>
          <a:prstGeom prst="rect">
            <a:avLst/>
          </a:prstGeom>
        </p:spPr>
      </p:pic>
      <p:sp>
        <p:nvSpPr>
          <p:cNvPr id="10" name="矩形 9">
            <a:extLst>
              <a:ext uri="{FF2B5EF4-FFF2-40B4-BE49-F238E27FC236}">
                <a16:creationId xmlns:a16="http://schemas.microsoft.com/office/drawing/2014/main" id="{D1BADEE0-5304-4D64-BC33-E82C8C71DF4D}"/>
              </a:ext>
            </a:extLst>
          </p:cNvPr>
          <p:cNvSpPr/>
          <p:nvPr userDrawn="1"/>
        </p:nvSpPr>
        <p:spPr>
          <a:xfrm>
            <a:off x="6943725" y="0"/>
            <a:ext cx="5248273" cy="6858001"/>
          </a:xfrm>
          <a:prstGeom prst="rect">
            <a:avLst/>
          </a:prstGeom>
          <a:gradFill flip="none" rotWithShape="1">
            <a:gsLst>
              <a:gs pos="0">
                <a:srgbClr val="006C39">
                  <a:alpha val="0"/>
                </a:srgbClr>
              </a:gs>
              <a:gs pos="100000">
                <a:schemeClr val="accent1">
                  <a:alpha val="7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0" name="矩形 119">
            <a:extLst>
              <a:ext uri="{FF2B5EF4-FFF2-40B4-BE49-F238E27FC236}">
                <a16:creationId xmlns:a16="http://schemas.microsoft.com/office/drawing/2014/main" id="{93E9B806-B3B5-4857-9763-985BB906449B}"/>
              </a:ext>
            </a:extLst>
          </p:cNvPr>
          <p:cNvSpPr/>
          <p:nvPr userDrawn="1"/>
        </p:nvSpPr>
        <p:spPr>
          <a:xfrm>
            <a:off x="660400" y="6054314"/>
            <a:ext cx="2014538" cy="1438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文本占位符 15">
            <a:extLst>
              <a:ext uri="{FF2B5EF4-FFF2-40B4-BE49-F238E27FC236}">
                <a16:creationId xmlns:a16="http://schemas.microsoft.com/office/drawing/2014/main" id="{98EFC2AF-0299-489A-9F1D-9F6AA1D1AED1}"/>
              </a:ext>
            </a:extLst>
          </p:cNvPr>
          <p:cNvSpPr>
            <a:spLocks noGrp="1"/>
          </p:cNvSpPr>
          <p:nvPr>
            <p:ph type="body" sz="quarter" idx="12" hasCustomPrompt="1"/>
          </p:nvPr>
        </p:nvSpPr>
        <p:spPr>
          <a:xfrm>
            <a:off x="510342" y="982400"/>
            <a:ext cx="3551237" cy="606922"/>
          </a:xfrm>
          <a:prstGeom prst="rect">
            <a:avLst/>
          </a:prstGeom>
        </p:spPr>
        <p:txBody>
          <a:bodyPr/>
          <a:lstStyle>
            <a:lvl1pPr marL="0" indent="0">
              <a:buNone/>
              <a:defRPr sz="3200" spc="100">
                <a:solidFill>
                  <a:schemeClr val="bg1"/>
                </a:solidFill>
                <a:latin typeface="微软雅黑" panose="020B0503020204020204" pitchFamily="34" charset="-122"/>
                <a:ea typeface="微软雅黑" panose="020B0503020204020204" pitchFamily="34" charset="-122"/>
              </a:defRPr>
            </a:lvl1pPr>
          </a:lstStyle>
          <a:p>
            <a:pPr lvl="0"/>
            <a:r>
              <a:rPr lang="zh-CN" altLang="en-US" dirty="0"/>
              <a:t>第几部分 ▶</a:t>
            </a:r>
          </a:p>
        </p:txBody>
      </p:sp>
      <p:sp>
        <p:nvSpPr>
          <p:cNvPr id="122" name="文本占位符 15">
            <a:extLst>
              <a:ext uri="{FF2B5EF4-FFF2-40B4-BE49-F238E27FC236}">
                <a16:creationId xmlns:a16="http://schemas.microsoft.com/office/drawing/2014/main" id="{9F0152B4-A135-47ED-A86F-89E402C2B1C0}"/>
              </a:ext>
            </a:extLst>
          </p:cNvPr>
          <p:cNvSpPr>
            <a:spLocks noGrp="1"/>
          </p:cNvSpPr>
          <p:nvPr>
            <p:ph type="body" sz="quarter" idx="13" hasCustomPrompt="1"/>
          </p:nvPr>
        </p:nvSpPr>
        <p:spPr>
          <a:xfrm>
            <a:off x="510342" y="2742089"/>
            <a:ext cx="7197752" cy="606922"/>
          </a:xfrm>
          <a:prstGeom prst="rect">
            <a:avLst/>
          </a:prstGeom>
        </p:spPr>
        <p:txBody>
          <a:bodyPr/>
          <a:lstStyle>
            <a:lvl1pPr marL="0" indent="0">
              <a:buNone/>
              <a:defRPr sz="4400" spc="100" baseline="0">
                <a:solidFill>
                  <a:schemeClr val="bg1"/>
                </a:solidFill>
                <a:latin typeface="微软雅黑" panose="020B0503020204020204" pitchFamily="34" charset="-122"/>
                <a:ea typeface="微软雅黑" panose="020B0503020204020204" pitchFamily="34" charset="-122"/>
              </a:defRPr>
            </a:lvl1pPr>
          </a:lstStyle>
          <a:p>
            <a:pPr lvl="0"/>
            <a:r>
              <a:rPr lang="zh-CN" altLang="en-US" dirty="0"/>
              <a:t>请在此处添加你的标题</a:t>
            </a:r>
          </a:p>
        </p:txBody>
      </p:sp>
      <p:sp>
        <p:nvSpPr>
          <p:cNvPr id="123" name="文本占位符 15">
            <a:extLst>
              <a:ext uri="{FF2B5EF4-FFF2-40B4-BE49-F238E27FC236}">
                <a16:creationId xmlns:a16="http://schemas.microsoft.com/office/drawing/2014/main" id="{CF347087-2148-4765-A644-2EF9176FD633}"/>
              </a:ext>
            </a:extLst>
          </p:cNvPr>
          <p:cNvSpPr>
            <a:spLocks noGrp="1"/>
          </p:cNvSpPr>
          <p:nvPr>
            <p:ph type="body" sz="quarter" idx="14" hasCustomPrompt="1"/>
          </p:nvPr>
        </p:nvSpPr>
        <p:spPr>
          <a:xfrm>
            <a:off x="561172" y="3837713"/>
            <a:ext cx="7146922" cy="1522912"/>
          </a:xfrm>
          <a:prstGeom prst="rect">
            <a:avLst/>
          </a:prstGeom>
        </p:spPr>
        <p:txBody>
          <a:bodyPr/>
          <a:lstStyle>
            <a:lvl1pPr marL="285750" indent="-285750">
              <a:lnSpc>
                <a:spcPct val="120000"/>
              </a:lnSpc>
              <a:buFont typeface="Arial" panose="020B0604020202020204" pitchFamily="34" charset="0"/>
              <a:buChar char="•"/>
              <a:defRPr sz="1400" spc="100" baseline="0">
                <a:solidFill>
                  <a:schemeClr val="bg1"/>
                </a:solidFill>
                <a:latin typeface="+mn-ea"/>
                <a:ea typeface="+mn-ea"/>
              </a:defRPr>
            </a:lvl1pPr>
          </a:lstStyle>
          <a:p>
            <a:pPr lvl="0"/>
            <a:r>
              <a:rPr lang="zh-CN" altLang="en-US" dirty="0"/>
              <a:t>这里可以写一点点文字，介绍此章节主要内容</a:t>
            </a:r>
            <a:endParaRPr lang="en-US" altLang="zh-CN" dirty="0"/>
          </a:p>
          <a:p>
            <a:pPr lvl="0"/>
            <a:r>
              <a:rPr lang="zh-CN" altLang="en-US" dirty="0"/>
              <a:t>国外现状</a:t>
            </a:r>
            <a:endParaRPr lang="en-US" altLang="zh-CN" dirty="0"/>
          </a:p>
          <a:p>
            <a:pPr lvl="0"/>
            <a:r>
              <a:rPr lang="zh-CN" altLang="en-US" dirty="0"/>
              <a:t>国内现状</a:t>
            </a:r>
            <a:endParaRPr lang="en-US" altLang="zh-CN" dirty="0"/>
          </a:p>
          <a:p>
            <a:pPr lvl="0"/>
            <a:r>
              <a:rPr lang="en-US" altLang="zh-CN" dirty="0"/>
              <a:t>…</a:t>
            </a:r>
          </a:p>
          <a:p>
            <a:pPr lvl="0"/>
            <a:endParaRPr lang="zh-CN" altLang="en-US" dirty="0"/>
          </a:p>
        </p:txBody>
      </p:sp>
      <p:sp>
        <p:nvSpPr>
          <p:cNvPr id="2" name="矩形 1">
            <a:extLst>
              <a:ext uri="{FF2B5EF4-FFF2-40B4-BE49-F238E27FC236}">
                <a16:creationId xmlns:a16="http://schemas.microsoft.com/office/drawing/2014/main" id="{AF65482F-D2BD-4FA5-8FA9-E44AB00F6475}"/>
              </a:ext>
            </a:extLst>
          </p:cNvPr>
          <p:cNvSpPr/>
          <p:nvPr userDrawn="1"/>
        </p:nvSpPr>
        <p:spPr>
          <a:xfrm>
            <a:off x="0" y="6167300"/>
            <a:ext cx="12192000" cy="690700"/>
          </a:xfrm>
          <a:prstGeom prst="rect">
            <a:avLst/>
          </a:prstGeom>
          <a:solidFill>
            <a:schemeClr val="bg1"/>
          </a:solidFill>
          <a:ln>
            <a:noFill/>
          </a:ln>
          <a:effectLst>
            <a:outerShdw blurRad="3810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pic>
        <p:nvPicPr>
          <p:cNvPr id="143" name="图片 14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203766" y="6386257"/>
            <a:ext cx="1257421" cy="276480"/>
          </a:xfrm>
          <a:prstGeom prst="rect">
            <a:avLst/>
          </a:prstGeom>
        </p:spPr>
      </p:pic>
      <p:grpSp>
        <p:nvGrpSpPr>
          <p:cNvPr id="85" name="组合 84"/>
          <p:cNvGrpSpPr/>
          <p:nvPr userDrawn="1"/>
        </p:nvGrpSpPr>
        <p:grpSpPr>
          <a:xfrm>
            <a:off x="694004" y="6394741"/>
            <a:ext cx="1931864" cy="235412"/>
            <a:chOff x="10272478" y="6308389"/>
            <a:chExt cx="1629576" cy="198576"/>
          </a:xfrm>
        </p:grpSpPr>
        <p:grpSp>
          <p:nvGrpSpPr>
            <p:cNvPr id="86" name="组合 85"/>
            <p:cNvGrpSpPr/>
            <p:nvPr userDrawn="1"/>
          </p:nvGrpSpPr>
          <p:grpSpPr>
            <a:xfrm>
              <a:off x="11216726" y="6310650"/>
              <a:ext cx="685328" cy="194486"/>
              <a:chOff x="2373567" y="1096524"/>
              <a:chExt cx="2578404" cy="731714"/>
            </a:xfrm>
          </p:grpSpPr>
          <p:sp>
            <p:nvSpPr>
              <p:cNvPr id="101"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2" name="Freeform 6">
                <a:extLst>
                  <a:ext uri="{FF2B5EF4-FFF2-40B4-BE49-F238E27FC236}">
                    <a16:creationId xmlns:a16="http://schemas.microsoft.com/office/drawing/2014/main" id="{CC1FA68D-3307-481A-8E89-D3CB2E8693F4}"/>
                  </a:ext>
                </a:extLst>
              </p:cNvPr>
              <p:cNvSpPr>
                <a:spLocks/>
              </p:cNvSpPr>
              <p:nvPr/>
            </p:nvSpPr>
            <p:spPr bwMode="auto">
              <a:xfrm>
                <a:off x="4620306" y="1235296"/>
                <a:ext cx="331665" cy="499207"/>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103" name="组合 102">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108"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9"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104" name="组合 103">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105"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6"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7"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87" name="组合 86"/>
            <p:cNvGrpSpPr/>
            <p:nvPr userDrawn="1"/>
          </p:nvGrpSpPr>
          <p:grpSpPr>
            <a:xfrm>
              <a:off x="10272478" y="6308389"/>
              <a:ext cx="716480" cy="198576"/>
              <a:chOff x="2372715" y="161759"/>
              <a:chExt cx="2695608" cy="747103"/>
            </a:xfrm>
          </p:grpSpPr>
          <p:grpSp>
            <p:nvGrpSpPr>
              <p:cNvPr id="88" name="组合 87">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99"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0"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89" name="组合 8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97"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8"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0" name="组合 8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94"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5"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6"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1" name="组合 90"/>
              <p:cNvGrpSpPr/>
              <p:nvPr/>
            </p:nvGrpSpPr>
            <p:grpSpPr>
              <a:xfrm>
                <a:off x="4613362" y="313351"/>
                <a:ext cx="454961" cy="453362"/>
                <a:chOff x="11893465" y="1994536"/>
                <a:chExt cx="274986" cy="274018"/>
              </a:xfrm>
              <a:solidFill>
                <a:schemeClr val="accent3"/>
              </a:solidFill>
            </p:grpSpPr>
            <p:sp>
              <p:nvSpPr>
                <p:cNvPr id="92"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3"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325511356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sp>
        <p:nvSpPr>
          <p:cNvPr id="25" name="矩形 24">
            <a:extLst>
              <a:ext uri="{FF2B5EF4-FFF2-40B4-BE49-F238E27FC236}">
                <a16:creationId xmlns:a16="http://schemas.microsoft.com/office/drawing/2014/main" id="{C10D966C-9DD4-4144-A316-29077EB905B4}"/>
              </a:ext>
            </a:extLst>
          </p:cNvPr>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0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9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9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87733592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样式1-一段一图-1">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0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9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9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7" name="标题 11">
            <a:extLst>
              <a:ext uri="{FF2B5EF4-FFF2-40B4-BE49-F238E27FC236}">
                <a16:creationId xmlns:a16="http://schemas.microsoft.com/office/drawing/2014/main" id="{F740B2F3-F46E-47AE-8C0D-F561C0D52E87}"/>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07052220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样式1-一段一图-2">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5" name="直接连接符 4"/>
          <p:cNvCxnSpPr/>
          <p:nvPr userDrawn="1"/>
        </p:nvCxnSpPr>
        <p:spPr>
          <a:xfrm>
            <a:off x="11155416" y="6133167"/>
            <a:ext cx="0" cy="7561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00996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theme" Target="../theme/theme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2024/7/20</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1860125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2024/7/20</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1909833604"/>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07D9317-7C4B-477D-9FCD-CD5482370328}" type="datetimeFigureOut">
              <a:rPr lang="zh-CN" altLang="en-US"/>
              <a:pPr>
                <a:defRPr/>
              </a:pPr>
              <a:t>2024/7/20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EC0B3BC9-7090-482A-AB63-1945A9C9F1E4}" type="slidenum">
              <a:rPr lang="zh-CN" altLang="en-US"/>
              <a:pPr>
                <a:defRPr/>
              </a:pPr>
              <a:t>‹#›</a:t>
            </a:fld>
            <a:endParaRPr lang="zh-CN" altLang="en-US"/>
          </a:p>
        </p:txBody>
      </p:sp>
    </p:spTree>
    <p:extLst>
      <p:ext uri="{BB962C8B-B14F-4D97-AF65-F5344CB8AC3E}">
        <p14:creationId xmlns:p14="http://schemas.microsoft.com/office/powerpoint/2010/main" val="33531519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4.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4.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15938" y="3810046"/>
            <a:ext cx="11160124" cy="1323439"/>
          </a:xfrm>
        </p:spPr>
        <p:txBody>
          <a:bodyPr/>
          <a:lstStyle/>
          <a:p>
            <a:r>
              <a:rPr lang="zh-CN" altLang="en-US" dirty="0"/>
              <a:t>基于死代码移除的跨操作系统软件移植方案</a:t>
            </a:r>
            <a:br>
              <a:rPr lang="en-US" altLang="zh-CN" dirty="0"/>
            </a:br>
            <a:r>
              <a:rPr lang="zh-CN" altLang="en-US" dirty="0"/>
              <a:t>开题报告</a:t>
            </a:r>
          </a:p>
        </p:txBody>
      </p:sp>
      <p:sp>
        <p:nvSpPr>
          <p:cNvPr id="6" name="文本占位符 5"/>
          <p:cNvSpPr>
            <a:spLocks noGrp="1"/>
          </p:cNvSpPr>
          <p:nvPr>
            <p:ph type="body" sz="quarter" idx="16"/>
          </p:nvPr>
        </p:nvSpPr>
        <p:spPr>
          <a:xfrm>
            <a:off x="2141362" y="5541877"/>
            <a:ext cx="7909277" cy="345094"/>
          </a:xfrm>
        </p:spPr>
        <p:txBody>
          <a:bodyPr/>
          <a:lstStyle/>
          <a:p>
            <a:r>
              <a:rPr lang="zh-CN" altLang="en-US" dirty="0"/>
              <a:t>答辩人：傅泽　　　导　师：陆慧梅　　　时间：</a:t>
            </a:r>
            <a:fld id="{DFF7108A-04D0-404E-9D44-4DF45664CBC8}" type="datetime1">
              <a:rPr lang="zh-CN" altLang="en-US" smtClean="0"/>
              <a:t>2024/7/20</a:t>
            </a:fld>
            <a:endParaRPr lang="en-US" altLang="zh-CN" dirty="0"/>
          </a:p>
        </p:txBody>
      </p:sp>
    </p:spTree>
    <p:extLst>
      <p:ext uri="{BB962C8B-B14F-4D97-AF65-F5344CB8AC3E}">
        <p14:creationId xmlns:p14="http://schemas.microsoft.com/office/powerpoint/2010/main" val="381282544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死代码探测技术</a:t>
            </a:r>
          </a:p>
        </p:txBody>
      </p:sp>
      <p:grpSp>
        <p:nvGrpSpPr>
          <p:cNvPr id="11" name="组合 10">
            <a:extLst>
              <a:ext uri="{FF2B5EF4-FFF2-40B4-BE49-F238E27FC236}">
                <a16:creationId xmlns:a16="http://schemas.microsoft.com/office/drawing/2014/main" id="{FBBDEF9D-09E4-4787-8D18-54BA435A6872}"/>
              </a:ext>
            </a:extLst>
          </p:cNvPr>
          <p:cNvGrpSpPr/>
          <p:nvPr/>
        </p:nvGrpSpPr>
        <p:grpSpPr>
          <a:xfrm>
            <a:off x="1315743" y="1607291"/>
            <a:ext cx="2414169" cy="3917208"/>
            <a:chOff x="678857" y="2188316"/>
            <a:chExt cx="2414169" cy="3917208"/>
          </a:xfrm>
        </p:grpSpPr>
        <p:sp>
          <p:nvSpPr>
            <p:cNvPr id="12" name="矩形 11">
              <a:extLst>
                <a:ext uri="{FF2B5EF4-FFF2-40B4-BE49-F238E27FC236}">
                  <a16:creationId xmlns:a16="http://schemas.microsoft.com/office/drawing/2014/main" id="{C26FDF4B-DF2A-42A0-AC9A-44EB3A58DC57}"/>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3" name="文本框 12">
              <a:extLst>
                <a:ext uri="{FF2B5EF4-FFF2-40B4-BE49-F238E27FC236}">
                  <a16:creationId xmlns:a16="http://schemas.microsoft.com/office/drawing/2014/main" id="{BD6F4000-594E-40D3-940D-643B631BB399}"/>
                </a:ext>
              </a:extLst>
            </p:cNvPr>
            <p:cNvSpPr txBox="1"/>
            <p:nvPr/>
          </p:nvSpPr>
          <p:spPr>
            <a:xfrm>
              <a:off x="678857" y="2188316"/>
              <a:ext cx="2142574"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Tree Shaking</a:t>
              </a:r>
              <a:endPar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D3C07288-9E2C-41A0-9BD8-FC6941580CF1}"/>
                </a:ext>
              </a:extLst>
            </p:cNvPr>
            <p:cNvSpPr txBox="1"/>
            <p:nvPr/>
          </p:nvSpPr>
          <p:spPr>
            <a:xfrm>
              <a:off x="678857" y="3123177"/>
              <a:ext cx="2414169" cy="2982347"/>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依赖</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ES2015</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的</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import</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export</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模块语法，分析依赖关系，确定未使用的模块，在最终生成的代码中将它们剔除。</a:t>
              </a:r>
            </a:p>
          </p:txBody>
        </p:sp>
      </p:grpSp>
      <p:grpSp>
        <p:nvGrpSpPr>
          <p:cNvPr id="15" name="组合 14">
            <a:extLst>
              <a:ext uri="{FF2B5EF4-FFF2-40B4-BE49-F238E27FC236}">
                <a16:creationId xmlns:a16="http://schemas.microsoft.com/office/drawing/2014/main" id="{3AE1C27E-AAD5-4AEE-8661-FB2A1F7F7CEF}"/>
              </a:ext>
            </a:extLst>
          </p:cNvPr>
          <p:cNvGrpSpPr/>
          <p:nvPr/>
        </p:nvGrpSpPr>
        <p:grpSpPr>
          <a:xfrm>
            <a:off x="4771350" y="1607291"/>
            <a:ext cx="2678931" cy="3917208"/>
            <a:chOff x="4809450" y="2188316"/>
            <a:chExt cx="2678931" cy="3917208"/>
          </a:xfrm>
        </p:grpSpPr>
        <p:sp>
          <p:nvSpPr>
            <p:cNvPr id="16" name="矩形 15">
              <a:extLst>
                <a:ext uri="{FF2B5EF4-FFF2-40B4-BE49-F238E27FC236}">
                  <a16:creationId xmlns:a16="http://schemas.microsoft.com/office/drawing/2014/main" id="{678EE4BB-86C1-4632-85D4-AFD8DA732254}"/>
                </a:ext>
              </a:extLst>
            </p:cNvPr>
            <p:cNvSpPr/>
            <p:nvPr/>
          </p:nvSpPr>
          <p:spPr>
            <a:xfrm>
              <a:off x="4809451"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7" name="文本框 16">
              <a:extLst>
                <a:ext uri="{FF2B5EF4-FFF2-40B4-BE49-F238E27FC236}">
                  <a16:creationId xmlns:a16="http://schemas.microsoft.com/office/drawing/2014/main" id="{7E57FC14-8070-4F3F-87EA-DA88182E25E6}"/>
                </a:ext>
              </a:extLst>
            </p:cNvPr>
            <p:cNvSpPr txBox="1"/>
            <p:nvPr/>
          </p:nvSpPr>
          <p:spPr>
            <a:xfrm>
              <a:off x="4809451" y="2188316"/>
              <a:ext cx="1690527"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动态标记法</a:t>
              </a:r>
              <a:endPar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8" name="文本框 17">
              <a:extLst>
                <a:ext uri="{FF2B5EF4-FFF2-40B4-BE49-F238E27FC236}">
                  <a16:creationId xmlns:a16="http://schemas.microsoft.com/office/drawing/2014/main" id="{9813BEEA-754F-47C9-8A5D-B53A56379029}"/>
                </a:ext>
              </a:extLst>
            </p:cNvPr>
            <p:cNvSpPr txBox="1"/>
            <p:nvPr/>
          </p:nvSpPr>
          <p:spPr>
            <a:xfrm>
              <a:off x="4809450" y="3123178"/>
              <a:ext cx="2678931"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记录构成</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PHP Web</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系统的所有源文件，逐一标注元数据。待系统启动后，利用动态分析技术维护并追踪上述元数据的变化，即可统计得知不常用（冗余）的源文件。</a:t>
              </a:r>
            </a:p>
          </p:txBody>
        </p:sp>
      </p:grpSp>
      <p:grpSp>
        <p:nvGrpSpPr>
          <p:cNvPr id="19" name="组合 18">
            <a:extLst>
              <a:ext uri="{FF2B5EF4-FFF2-40B4-BE49-F238E27FC236}">
                <a16:creationId xmlns:a16="http://schemas.microsoft.com/office/drawing/2014/main" id="{03F5CACD-F12D-428A-A85B-BA5C6607B6E8}"/>
              </a:ext>
            </a:extLst>
          </p:cNvPr>
          <p:cNvGrpSpPr/>
          <p:nvPr/>
        </p:nvGrpSpPr>
        <p:grpSpPr>
          <a:xfrm>
            <a:off x="8462090" y="1607291"/>
            <a:ext cx="2569829" cy="3917208"/>
            <a:chOff x="9038552" y="2188316"/>
            <a:chExt cx="2569829" cy="3917208"/>
          </a:xfrm>
        </p:grpSpPr>
        <p:sp>
          <p:nvSpPr>
            <p:cNvPr id="20" name="矩形 19">
              <a:extLst>
                <a:ext uri="{FF2B5EF4-FFF2-40B4-BE49-F238E27FC236}">
                  <a16:creationId xmlns:a16="http://schemas.microsoft.com/office/drawing/2014/main" id="{51C959A8-76C0-4A27-9E4F-5CFAEA1EFF4D}"/>
                </a:ext>
              </a:extLst>
            </p:cNvPr>
            <p:cNvSpPr/>
            <p:nvPr/>
          </p:nvSpPr>
          <p:spPr>
            <a:xfrm>
              <a:off x="9038552"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 name="文本框 20">
              <a:extLst>
                <a:ext uri="{FF2B5EF4-FFF2-40B4-BE49-F238E27FC236}">
                  <a16:creationId xmlns:a16="http://schemas.microsoft.com/office/drawing/2014/main" id="{B9932CB4-01A3-450C-AFF8-986CBEAA454C}"/>
                </a:ext>
              </a:extLst>
            </p:cNvPr>
            <p:cNvSpPr txBox="1"/>
            <p:nvPr/>
          </p:nvSpPr>
          <p:spPr>
            <a:xfrm>
              <a:off x="9038552" y="2188316"/>
              <a:ext cx="2102499"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DUM</a:t>
              </a:r>
              <a:r>
                <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技术方案</a:t>
              </a:r>
            </a:p>
          </p:txBody>
        </p:sp>
        <p:sp>
          <p:nvSpPr>
            <p:cNvPr id="22" name="文本框 21">
              <a:extLst>
                <a:ext uri="{FF2B5EF4-FFF2-40B4-BE49-F238E27FC236}">
                  <a16:creationId xmlns:a16="http://schemas.microsoft.com/office/drawing/2014/main" id="{49CC292C-EC56-4CA9-B3DF-337A59B88AC3}"/>
                </a:ext>
              </a:extLst>
            </p:cNvPr>
            <p:cNvSpPr txBox="1"/>
            <p:nvPr/>
          </p:nvSpPr>
          <p:spPr>
            <a:xfrm>
              <a:off x="9038552" y="3123178"/>
              <a:ext cx="2569829"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被设计为在</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Java</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字节码上工作，利用其信息将源程序转换为</a:t>
              </a:r>
              <a:r>
                <a:rPr kumimoji="0" lang="zh-CN" altLang="en-US" sz="1800" b="1"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有向图表示</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，并通过从一个起始节点开始遍历以标记可达节点。遍历结束时，不可达节点即为代表不可达方法的死代码。</a:t>
              </a:r>
            </a:p>
          </p:txBody>
        </p:sp>
      </p:grpSp>
    </p:spTree>
    <p:extLst>
      <p:ext uri="{BB962C8B-B14F-4D97-AF65-F5344CB8AC3E}">
        <p14:creationId xmlns:p14="http://schemas.microsoft.com/office/powerpoint/2010/main" val="426588222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73494" y="185567"/>
            <a:ext cx="8048203" cy="480131"/>
          </a:xfrm>
        </p:spPr>
        <p:txBody>
          <a:bodyPr/>
          <a:lstStyle/>
          <a:p>
            <a:r>
              <a:rPr lang="en-US" altLang="zh-CN" dirty="0"/>
              <a:t>1.2 </a:t>
            </a:r>
            <a:r>
              <a:rPr lang="zh-CN" altLang="en-US" dirty="0"/>
              <a:t>国内外研究现状 </a:t>
            </a:r>
            <a:r>
              <a:rPr lang="en-US" altLang="zh-CN" dirty="0"/>
              <a:t>– IR</a:t>
            </a:r>
            <a:r>
              <a:rPr lang="zh-CN" altLang="en-US" dirty="0"/>
              <a:t>与函数调用图</a:t>
            </a:r>
          </a:p>
        </p:txBody>
      </p:sp>
      <p:grpSp>
        <p:nvGrpSpPr>
          <p:cNvPr id="19" name="组合 18">
            <a:extLst>
              <a:ext uri="{FF2B5EF4-FFF2-40B4-BE49-F238E27FC236}">
                <a16:creationId xmlns:a16="http://schemas.microsoft.com/office/drawing/2014/main" id="{1F878FEE-4A16-4101-8605-05963C0C2010}"/>
              </a:ext>
            </a:extLst>
          </p:cNvPr>
          <p:cNvGrpSpPr/>
          <p:nvPr/>
        </p:nvGrpSpPr>
        <p:grpSpPr>
          <a:xfrm>
            <a:off x="2189136" y="4193160"/>
            <a:ext cx="1657350" cy="78394"/>
            <a:chOff x="1721420" y="2967038"/>
            <a:chExt cx="1657350" cy="78394"/>
          </a:xfrm>
          <a:solidFill>
            <a:schemeClr val="accent4"/>
          </a:solidFill>
        </p:grpSpPr>
        <p:cxnSp>
          <p:nvCxnSpPr>
            <p:cNvPr id="20" name="直接连接符 19">
              <a:extLst>
                <a:ext uri="{FF2B5EF4-FFF2-40B4-BE49-F238E27FC236}">
                  <a16:creationId xmlns:a16="http://schemas.microsoft.com/office/drawing/2014/main" id="{3D68916B-FF00-4BDF-A2F7-9A870D3F708A}"/>
                </a:ext>
              </a:extLst>
            </p:cNvPr>
            <p:cNvCxnSpPr/>
            <p:nvPr/>
          </p:nvCxnSpPr>
          <p:spPr>
            <a:xfrm>
              <a:off x="1721420" y="2971800"/>
              <a:ext cx="1657350" cy="0"/>
            </a:xfrm>
            <a:prstGeom prst="line">
              <a:avLst/>
            </a:prstGeom>
            <a:grpFill/>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等腰三角形 20">
              <a:extLst>
                <a:ext uri="{FF2B5EF4-FFF2-40B4-BE49-F238E27FC236}">
                  <a16:creationId xmlns:a16="http://schemas.microsoft.com/office/drawing/2014/main" id="{06277A43-3946-4E51-A573-25F0F89F9368}"/>
                </a:ext>
              </a:extLst>
            </p:cNvPr>
            <p:cNvSpPr/>
            <p:nvPr/>
          </p:nvSpPr>
          <p:spPr>
            <a:xfrm flipV="1">
              <a:off x="2504627" y="2967038"/>
              <a:ext cx="90936" cy="78394"/>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22" name="文本框 21">
            <a:extLst>
              <a:ext uri="{FF2B5EF4-FFF2-40B4-BE49-F238E27FC236}">
                <a16:creationId xmlns:a16="http://schemas.microsoft.com/office/drawing/2014/main" id="{8A5BDF80-372D-4445-BE80-17B1660D9F4C}"/>
              </a:ext>
            </a:extLst>
          </p:cNvPr>
          <p:cNvSpPr txBox="1"/>
          <p:nvPr/>
        </p:nvSpPr>
        <p:spPr>
          <a:xfrm>
            <a:off x="457200" y="4223189"/>
            <a:ext cx="5216236" cy="1768131"/>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pPr marL="0" marR="0" lvl="0" indent="0" algn="ctr" defTabSz="914400" rtl="0" eaLnBrk="1" fontAlgn="base" latinLnBrk="0" hangingPunct="1">
              <a:lnSpc>
                <a:spcPct val="13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提出一种基于寄存器传送语言中间表示（</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RTL 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）的分析方法，从</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GCC</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编译器输出的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RTL</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 </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中提取指定软件包中的函数定义、函数调用信息，最终绘制成一张函数调用有向图。</a:t>
            </a:r>
          </a:p>
        </p:txBody>
      </p:sp>
      <p:sp>
        <p:nvSpPr>
          <p:cNvPr id="23" name="矩形: 圆角 20">
            <a:extLst>
              <a:ext uri="{FF2B5EF4-FFF2-40B4-BE49-F238E27FC236}">
                <a16:creationId xmlns:a16="http://schemas.microsoft.com/office/drawing/2014/main" id="{D762B24E-F8C6-4ADD-9A8E-75D8B237FB85}"/>
              </a:ext>
            </a:extLst>
          </p:cNvPr>
          <p:cNvSpPr/>
          <p:nvPr/>
        </p:nvSpPr>
        <p:spPr>
          <a:xfrm>
            <a:off x="2134053" y="3699751"/>
            <a:ext cx="1767599" cy="36910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6C39"/>
                </a:solidFill>
                <a:effectLst/>
                <a:uLnTx/>
                <a:uFillTx/>
                <a:latin typeface="微软雅黑"/>
                <a:ea typeface="微软雅黑"/>
                <a:cs typeface="+mn-cs"/>
              </a:rPr>
              <a:t>CG-RTL</a:t>
            </a:r>
            <a:endParaRPr kumimoji="0" lang="zh-CN" altLang="en-US" sz="2000" b="1" i="0" u="none" strike="noStrike" kern="1200" cap="none" spc="0" normalizeH="0" baseline="0" noProof="0" dirty="0">
              <a:ln>
                <a:noFill/>
              </a:ln>
              <a:solidFill>
                <a:srgbClr val="006C39"/>
              </a:solidFill>
              <a:effectLst/>
              <a:uLnTx/>
              <a:uFillTx/>
              <a:latin typeface="微软雅黑"/>
              <a:ea typeface="微软雅黑"/>
              <a:cs typeface="+mn-cs"/>
            </a:endParaRPr>
          </a:p>
        </p:txBody>
      </p:sp>
      <p:grpSp>
        <p:nvGrpSpPr>
          <p:cNvPr id="24" name="组合 23">
            <a:extLst>
              <a:ext uri="{FF2B5EF4-FFF2-40B4-BE49-F238E27FC236}">
                <a16:creationId xmlns:a16="http://schemas.microsoft.com/office/drawing/2014/main" id="{EB0368D6-1A2F-4EE2-88ED-B54D0CB040E9}"/>
              </a:ext>
            </a:extLst>
          </p:cNvPr>
          <p:cNvGrpSpPr/>
          <p:nvPr/>
        </p:nvGrpSpPr>
        <p:grpSpPr>
          <a:xfrm>
            <a:off x="8251909" y="4193160"/>
            <a:ext cx="1657350" cy="78394"/>
            <a:chOff x="1721420" y="2967038"/>
            <a:chExt cx="1657350" cy="78394"/>
          </a:xfrm>
          <a:solidFill>
            <a:schemeClr val="accent4"/>
          </a:solidFill>
        </p:grpSpPr>
        <p:cxnSp>
          <p:nvCxnSpPr>
            <p:cNvPr id="25" name="直接连接符 24">
              <a:extLst>
                <a:ext uri="{FF2B5EF4-FFF2-40B4-BE49-F238E27FC236}">
                  <a16:creationId xmlns:a16="http://schemas.microsoft.com/office/drawing/2014/main" id="{11174D3D-605D-407A-862A-4D7738A58B0E}"/>
                </a:ext>
              </a:extLst>
            </p:cNvPr>
            <p:cNvCxnSpPr/>
            <p:nvPr/>
          </p:nvCxnSpPr>
          <p:spPr>
            <a:xfrm>
              <a:off x="1721420" y="2971800"/>
              <a:ext cx="1657350" cy="0"/>
            </a:xfrm>
            <a:prstGeom prst="line">
              <a:avLst/>
            </a:prstGeom>
            <a:grpFill/>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等腰三角形 25">
              <a:extLst>
                <a:ext uri="{FF2B5EF4-FFF2-40B4-BE49-F238E27FC236}">
                  <a16:creationId xmlns:a16="http://schemas.microsoft.com/office/drawing/2014/main" id="{E9647B3D-00E3-4A3C-9291-69DADF0283C3}"/>
                </a:ext>
              </a:extLst>
            </p:cNvPr>
            <p:cNvSpPr/>
            <p:nvPr/>
          </p:nvSpPr>
          <p:spPr>
            <a:xfrm flipV="1">
              <a:off x="2504627" y="2967038"/>
              <a:ext cx="90936" cy="78394"/>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27" name="文本框 26">
            <a:extLst>
              <a:ext uri="{FF2B5EF4-FFF2-40B4-BE49-F238E27FC236}">
                <a16:creationId xmlns:a16="http://schemas.microsoft.com/office/drawing/2014/main" id="{46509FA7-CC25-43A9-AD21-7CAC8619DBE0}"/>
              </a:ext>
            </a:extLst>
          </p:cNvPr>
          <p:cNvSpPr txBox="1"/>
          <p:nvPr/>
        </p:nvSpPr>
        <p:spPr>
          <a:xfrm>
            <a:off x="6443346" y="4223189"/>
            <a:ext cx="5291453" cy="1768131"/>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pPr marL="0" marR="0" lvl="0" indent="0" algn="ctr" defTabSz="914400" rtl="0" eaLnBrk="1" fontAlgn="base" latinLnBrk="0" hangingPunct="1">
              <a:lnSpc>
                <a:spcPct val="130000"/>
              </a:lnSpc>
              <a:spcBef>
                <a:spcPct val="0"/>
              </a:spcBef>
              <a:spcAft>
                <a:spcPct val="0"/>
              </a:spcAft>
              <a:buClrTx/>
              <a:buSzTx/>
              <a:buFontTx/>
              <a:buNone/>
              <a:tabLst/>
              <a:defRPr/>
            </a:pP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使用四种不同层级的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IR</a:t>
            </a:r>
            <a:r>
              <a:rPr lang="zh-CN" altLang="en-US" dirty="0">
                <a:solidFill>
                  <a:prstClr val="black"/>
                </a:solidFill>
                <a:latin typeface="Century Gothic" panose="020B0502020202020204" pitchFamily="34" charset="0"/>
                <a:ea typeface="微软雅黑" panose="020B0503020204020204" pitchFamily="34" charset="-122"/>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HIR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THIR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和</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LLVM 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lang="en-US" altLang="zh-CN" dirty="0">
                <a:solidFill>
                  <a:prstClr val="black"/>
                </a:solidFill>
                <a:latin typeface="Century Gothic" panose="020B0502020202020204" pitchFamily="34" charset="0"/>
                <a:ea typeface="微软雅黑" panose="020B0503020204020204" pitchFamily="34" charset="-122"/>
              </a:rPr>
              <a:t>R</a:t>
            </a:r>
            <a:r>
              <a:rPr kumimoji="0" lang="en-US" altLang="zh-CN" sz="1800" b="0" i="0" u="none" strike="noStrike" kern="1200" cap="none" spc="1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ust</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编译器</a:t>
            </a:r>
            <a:r>
              <a:rPr kumimoji="0" lang="en-US" altLang="zh-CN" sz="1800" b="0" i="0" u="none" strike="noStrike" kern="1200" cap="none" spc="1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rustc</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提供了一组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API</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接口，允许外部程序查询编译获得的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，因此</a:t>
            </a:r>
            <a:r>
              <a:rPr lang="zh-CN" altLang="en-US" dirty="0">
                <a:solidFill>
                  <a:prstClr val="black"/>
                </a:solidFill>
                <a:latin typeface="Century Gothic" panose="020B0502020202020204" pitchFamily="34" charset="0"/>
                <a:ea typeface="微软雅黑" panose="020B0503020204020204" pitchFamily="34" charset="-122"/>
              </a:rPr>
              <a:t>许多</a:t>
            </a:r>
            <a:r>
              <a:rPr lang="en-US" altLang="zh-CN" dirty="0">
                <a:solidFill>
                  <a:prstClr val="black"/>
                </a:solidFill>
                <a:latin typeface="Century Gothic" panose="020B0502020202020204" pitchFamily="34" charset="0"/>
                <a:ea typeface="微软雅黑" panose="020B0503020204020204" pitchFamily="34" charset="-122"/>
              </a:rPr>
              <a:t>Rust</a:t>
            </a:r>
            <a:r>
              <a:rPr lang="zh-CN" altLang="en-US" dirty="0">
                <a:solidFill>
                  <a:prstClr val="black"/>
                </a:solidFill>
                <a:latin typeface="Century Gothic" panose="020B0502020202020204" pitchFamily="34" charset="0"/>
                <a:ea typeface="微软雅黑" panose="020B0503020204020204" pitchFamily="34" charset="-122"/>
              </a:rPr>
              <a:t>分析工具将</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lang="zh-CN" altLang="en-US" dirty="0">
                <a:solidFill>
                  <a:prstClr val="black"/>
                </a:solidFill>
                <a:latin typeface="Century Gothic" panose="020B0502020202020204" pitchFamily="34" charset="0"/>
                <a:ea typeface="微软雅黑" panose="020B0503020204020204" pitchFamily="34" charset="-122"/>
              </a:rPr>
              <a:t>选作分析目标</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p>
        </p:txBody>
      </p:sp>
      <p:sp>
        <p:nvSpPr>
          <p:cNvPr id="28" name="矩形: 圆角 37">
            <a:extLst>
              <a:ext uri="{FF2B5EF4-FFF2-40B4-BE49-F238E27FC236}">
                <a16:creationId xmlns:a16="http://schemas.microsoft.com/office/drawing/2014/main" id="{CC930519-10A1-4C84-90B5-2033B2A89415}"/>
              </a:ext>
            </a:extLst>
          </p:cNvPr>
          <p:cNvSpPr/>
          <p:nvPr/>
        </p:nvSpPr>
        <p:spPr>
          <a:xfrm>
            <a:off x="8103221" y="3699751"/>
            <a:ext cx="1954726" cy="36910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6C39"/>
                </a:solidFill>
                <a:effectLst/>
                <a:uLnTx/>
                <a:uFillTx/>
                <a:latin typeface="微软雅黑"/>
                <a:ea typeface="微软雅黑"/>
                <a:cs typeface="+mn-cs"/>
              </a:rPr>
              <a:t>Rust IR</a:t>
            </a:r>
            <a:endParaRPr kumimoji="0" lang="zh-CN" altLang="en-US" sz="2000" b="1" i="0" u="none" strike="noStrike" kern="1200" cap="none" spc="0" normalizeH="0" baseline="0" noProof="0" dirty="0">
              <a:ln>
                <a:noFill/>
              </a:ln>
              <a:solidFill>
                <a:srgbClr val="006C39"/>
              </a:solidFill>
              <a:effectLst/>
              <a:uLnTx/>
              <a:uFillTx/>
              <a:latin typeface="微软雅黑"/>
              <a:ea typeface="微软雅黑"/>
              <a:cs typeface="+mn-cs"/>
            </a:endParaRPr>
          </a:p>
        </p:txBody>
      </p:sp>
      <p:pic>
        <p:nvPicPr>
          <p:cNvPr id="3" name="图形 2">
            <a:extLst>
              <a:ext uri="{FF2B5EF4-FFF2-40B4-BE49-F238E27FC236}">
                <a16:creationId xmlns:a16="http://schemas.microsoft.com/office/drawing/2014/main" id="{55FE8078-C53A-6D40-628E-CC209004CA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4052" y="1485727"/>
            <a:ext cx="1767600" cy="1953664"/>
          </a:xfrm>
          <a:prstGeom prst="rect">
            <a:avLst/>
          </a:prstGeom>
        </p:spPr>
      </p:pic>
      <p:pic>
        <p:nvPicPr>
          <p:cNvPr id="5" name="图形 4">
            <a:extLst>
              <a:ext uri="{FF2B5EF4-FFF2-40B4-BE49-F238E27FC236}">
                <a16:creationId xmlns:a16="http://schemas.microsoft.com/office/drawing/2014/main" id="{C2CF48ED-A37F-98A9-6E0D-37D5B8EF64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03221" y="1493833"/>
            <a:ext cx="1954726" cy="1954726"/>
          </a:xfrm>
          <a:prstGeom prst="rect">
            <a:avLst/>
          </a:prstGeom>
        </p:spPr>
      </p:pic>
    </p:spTree>
    <p:extLst>
      <p:ext uri="{BB962C8B-B14F-4D97-AF65-F5344CB8AC3E}">
        <p14:creationId xmlns:p14="http://schemas.microsoft.com/office/powerpoint/2010/main" val="21975473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Rust</a:t>
            </a:r>
            <a:r>
              <a:rPr lang="zh-CN" altLang="en-US" dirty="0"/>
              <a:t>的函数调用图</a:t>
            </a:r>
          </a:p>
        </p:txBody>
      </p:sp>
      <p:grpSp>
        <p:nvGrpSpPr>
          <p:cNvPr id="11" name="组合 10">
            <a:extLst>
              <a:ext uri="{FF2B5EF4-FFF2-40B4-BE49-F238E27FC236}">
                <a16:creationId xmlns:a16="http://schemas.microsoft.com/office/drawing/2014/main" id="{FBBDEF9D-09E4-4787-8D18-54BA435A6872}"/>
              </a:ext>
            </a:extLst>
          </p:cNvPr>
          <p:cNvGrpSpPr/>
          <p:nvPr/>
        </p:nvGrpSpPr>
        <p:grpSpPr>
          <a:xfrm>
            <a:off x="640757" y="1607291"/>
            <a:ext cx="2414169" cy="3917208"/>
            <a:chOff x="678857" y="2188316"/>
            <a:chExt cx="2414169" cy="3917208"/>
          </a:xfrm>
        </p:grpSpPr>
        <p:sp>
          <p:nvSpPr>
            <p:cNvPr id="12" name="矩形 11">
              <a:extLst>
                <a:ext uri="{FF2B5EF4-FFF2-40B4-BE49-F238E27FC236}">
                  <a16:creationId xmlns:a16="http://schemas.microsoft.com/office/drawing/2014/main" id="{C26FDF4B-DF2A-42A0-AC9A-44EB3A58DC57}"/>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3" name="文本框 12">
              <a:extLst>
                <a:ext uri="{FF2B5EF4-FFF2-40B4-BE49-F238E27FC236}">
                  <a16:creationId xmlns:a16="http://schemas.microsoft.com/office/drawing/2014/main" id="{BD6F4000-594E-40D3-940D-643B631BB399}"/>
                </a:ext>
              </a:extLst>
            </p:cNvPr>
            <p:cNvSpPr txBox="1"/>
            <p:nvPr/>
          </p:nvSpPr>
          <p:spPr>
            <a:xfrm>
              <a:off x="678857" y="2188316"/>
              <a:ext cx="845744"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err="1">
                  <a:ln>
                    <a:noFill/>
                  </a:ln>
                  <a:solidFill>
                    <a:srgbClr val="006C39"/>
                  </a:solidFill>
                  <a:effectLst/>
                  <a:uLnTx/>
                  <a:uFillTx/>
                  <a:latin typeface="Century Gothic" panose="020B0502020202020204" pitchFamily="34" charset="0"/>
                  <a:ea typeface="微软雅黑" panose="020B0503020204020204" pitchFamily="34" charset="-122"/>
                  <a:cs typeface="+mn-cs"/>
                </a:rPr>
                <a:t>Prazi</a:t>
              </a:r>
              <a:endPar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D3C07288-9E2C-41A0-9BD8-FC6941580CF1}"/>
                </a:ext>
              </a:extLst>
            </p:cNvPr>
            <p:cNvSpPr txBox="1"/>
            <p:nvPr/>
          </p:nvSpPr>
          <p:spPr>
            <a:xfrm>
              <a:off x="678857" y="3123177"/>
              <a:ext cx="2414169" cy="2982347"/>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一项研究</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crates.io</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上所有</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crate</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之间的函数调用关系的工程。研究团队编写</a:t>
              </a:r>
              <a:r>
                <a:rPr lang="zh-CN" altLang="en-US" spc="100" dirty="0">
                  <a:solidFill>
                    <a:prstClr val="black"/>
                  </a:solidFill>
                  <a:latin typeface="微软雅黑"/>
                  <a:ea typeface="微软雅黑" panose="020B0503020204020204" pitchFamily="34" charset="-122"/>
                </a:rPr>
                <a:t>了</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函数调用分析器</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 </a:t>
              </a:r>
              <a:r>
                <a:rPr kumimoji="0" lang="en-US" altLang="zh-CN" sz="1800" b="0" i="0" u="none" strike="noStrike" kern="1200" cap="none" spc="100" normalizeH="0" baseline="0" noProof="0" dirty="0" err="1">
                  <a:ln>
                    <a:noFill/>
                  </a:ln>
                  <a:solidFill>
                    <a:prstClr val="black"/>
                  </a:solidFill>
                  <a:effectLst/>
                  <a:uLnTx/>
                  <a:uFillTx/>
                  <a:latin typeface="微软雅黑"/>
                  <a:ea typeface="微软雅黑" panose="020B0503020204020204" pitchFamily="34" charset="-122"/>
                  <a:cs typeface="+mn-cs"/>
                </a:rPr>
                <a:t>callgraph</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，但版本过旧，已无法编译。</a:t>
              </a:r>
            </a:p>
          </p:txBody>
        </p:sp>
      </p:grpSp>
      <p:grpSp>
        <p:nvGrpSpPr>
          <p:cNvPr id="15" name="组合 14">
            <a:extLst>
              <a:ext uri="{FF2B5EF4-FFF2-40B4-BE49-F238E27FC236}">
                <a16:creationId xmlns:a16="http://schemas.microsoft.com/office/drawing/2014/main" id="{3AE1C27E-AAD5-4AEE-8661-FB2A1F7F7CEF}"/>
              </a:ext>
            </a:extLst>
          </p:cNvPr>
          <p:cNvGrpSpPr/>
          <p:nvPr/>
        </p:nvGrpSpPr>
        <p:grpSpPr>
          <a:xfrm>
            <a:off x="4771350" y="1607291"/>
            <a:ext cx="2678931" cy="3917208"/>
            <a:chOff x="4809450" y="2188316"/>
            <a:chExt cx="2678931" cy="3917208"/>
          </a:xfrm>
        </p:grpSpPr>
        <p:sp>
          <p:nvSpPr>
            <p:cNvPr id="16" name="矩形 15">
              <a:extLst>
                <a:ext uri="{FF2B5EF4-FFF2-40B4-BE49-F238E27FC236}">
                  <a16:creationId xmlns:a16="http://schemas.microsoft.com/office/drawing/2014/main" id="{678EE4BB-86C1-4632-85D4-AFD8DA732254}"/>
                </a:ext>
              </a:extLst>
            </p:cNvPr>
            <p:cNvSpPr/>
            <p:nvPr/>
          </p:nvSpPr>
          <p:spPr>
            <a:xfrm>
              <a:off x="4809451"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7" name="文本框 16">
              <a:extLst>
                <a:ext uri="{FF2B5EF4-FFF2-40B4-BE49-F238E27FC236}">
                  <a16:creationId xmlns:a16="http://schemas.microsoft.com/office/drawing/2014/main" id="{7E57FC14-8070-4F3F-87EA-DA88182E25E6}"/>
                </a:ext>
              </a:extLst>
            </p:cNvPr>
            <p:cNvSpPr txBox="1"/>
            <p:nvPr/>
          </p:nvSpPr>
          <p:spPr>
            <a:xfrm>
              <a:off x="4809451" y="2188316"/>
              <a:ext cx="1012457"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MIRAI</a:t>
              </a:r>
            </a:p>
          </p:txBody>
        </p:sp>
        <p:sp>
          <p:nvSpPr>
            <p:cNvPr id="18" name="文本框 17">
              <a:extLst>
                <a:ext uri="{FF2B5EF4-FFF2-40B4-BE49-F238E27FC236}">
                  <a16:creationId xmlns:a16="http://schemas.microsoft.com/office/drawing/2014/main" id="{9813BEEA-754F-47C9-8A5D-B53A56379029}"/>
                </a:ext>
              </a:extLst>
            </p:cNvPr>
            <p:cNvSpPr txBox="1"/>
            <p:nvPr/>
          </p:nvSpPr>
          <p:spPr>
            <a:xfrm>
              <a:off x="4809450" y="3123178"/>
              <a:ext cx="2678931"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en-US" altLang="zh-CN" sz="1800" b="0" i="0" u="none" strike="noStrike" kern="1200" cap="none" spc="100" normalizeH="0" baseline="0" noProof="0" dirty="0" err="1">
                  <a:ln>
                    <a:noFill/>
                  </a:ln>
                  <a:solidFill>
                    <a:prstClr val="black"/>
                  </a:solidFill>
                  <a:effectLst/>
                  <a:uLnTx/>
                  <a:uFillTx/>
                  <a:latin typeface="微软雅黑"/>
                  <a:ea typeface="微软雅黑" panose="020B0503020204020204" pitchFamily="34" charset="-122"/>
                  <a:cs typeface="+mn-cs"/>
                </a:rPr>
                <a:t>Prazi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团队推荐的新函数调用图生成器，由</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Facebook</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团队编写。其输出规整，易于分析。然而，其低假阳性的设计不合乎死代码移除的目标。</a:t>
              </a:r>
            </a:p>
          </p:txBody>
        </p:sp>
      </p:grpSp>
      <p:grpSp>
        <p:nvGrpSpPr>
          <p:cNvPr id="19" name="组合 18">
            <a:extLst>
              <a:ext uri="{FF2B5EF4-FFF2-40B4-BE49-F238E27FC236}">
                <a16:creationId xmlns:a16="http://schemas.microsoft.com/office/drawing/2014/main" id="{03F5CACD-F12D-428A-A85B-BA5C6607B6E8}"/>
              </a:ext>
            </a:extLst>
          </p:cNvPr>
          <p:cNvGrpSpPr/>
          <p:nvPr/>
        </p:nvGrpSpPr>
        <p:grpSpPr>
          <a:xfrm>
            <a:off x="9000452" y="1607291"/>
            <a:ext cx="2569829" cy="3917208"/>
            <a:chOff x="9038552" y="2188316"/>
            <a:chExt cx="2569829" cy="3917208"/>
          </a:xfrm>
        </p:grpSpPr>
        <p:sp>
          <p:nvSpPr>
            <p:cNvPr id="20" name="矩形 19">
              <a:extLst>
                <a:ext uri="{FF2B5EF4-FFF2-40B4-BE49-F238E27FC236}">
                  <a16:creationId xmlns:a16="http://schemas.microsoft.com/office/drawing/2014/main" id="{51C959A8-76C0-4A27-9E4F-5CFAEA1EFF4D}"/>
                </a:ext>
              </a:extLst>
            </p:cNvPr>
            <p:cNvSpPr/>
            <p:nvPr/>
          </p:nvSpPr>
          <p:spPr>
            <a:xfrm>
              <a:off x="9038552"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 name="文本框 20">
              <a:extLst>
                <a:ext uri="{FF2B5EF4-FFF2-40B4-BE49-F238E27FC236}">
                  <a16:creationId xmlns:a16="http://schemas.microsoft.com/office/drawing/2014/main" id="{B9932CB4-01A3-450C-AFF8-986CBEAA454C}"/>
                </a:ext>
              </a:extLst>
            </p:cNvPr>
            <p:cNvSpPr txBox="1"/>
            <p:nvPr/>
          </p:nvSpPr>
          <p:spPr>
            <a:xfrm>
              <a:off x="9038552" y="2188316"/>
              <a:ext cx="1018869"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err="1">
                  <a:ln>
                    <a:noFill/>
                  </a:ln>
                  <a:solidFill>
                    <a:srgbClr val="006C39"/>
                  </a:solidFill>
                  <a:effectLst/>
                  <a:uLnTx/>
                  <a:uFillTx/>
                  <a:latin typeface="Century Gothic" panose="020B0502020202020204" pitchFamily="34" charset="0"/>
                  <a:ea typeface="微软雅黑" panose="020B0503020204020204" pitchFamily="34" charset="-122"/>
                  <a:cs typeface="+mn-cs"/>
                </a:rPr>
                <a:t>Rupta</a:t>
              </a:r>
              <a:endPar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22" name="文本框 21">
              <a:extLst>
                <a:ext uri="{FF2B5EF4-FFF2-40B4-BE49-F238E27FC236}">
                  <a16:creationId xmlns:a16="http://schemas.microsoft.com/office/drawing/2014/main" id="{49CC292C-EC56-4CA9-B3DF-337A59B88AC3}"/>
                </a:ext>
              </a:extLst>
            </p:cNvPr>
            <p:cNvSpPr txBox="1"/>
            <p:nvPr/>
          </p:nvSpPr>
          <p:spPr>
            <a:xfrm>
              <a:off x="9038552" y="3123178"/>
              <a:ext cx="2569829"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基于</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改进而来，使用上下文敏感指针分析算法，查全率显著优于</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。美中不足在于，其输出信息与格式不及</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全面、结构化。</a:t>
              </a:r>
            </a:p>
          </p:txBody>
        </p:sp>
      </p:grpSp>
      <p:sp>
        <p:nvSpPr>
          <p:cNvPr id="23" name="right-arrow_339913">
            <a:extLst>
              <a:ext uri="{FF2B5EF4-FFF2-40B4-BE49-F238E27FC236}">
                <a16:creationId xmlns:a16="http://schemas.microsoft.com/office/drawing/2014/main" id="{358D34DA-96BD-462C-A5D9-F385FCFCCD26}"/>
              </a:ext>
            </a:extLst>
          </p:cNvPr>
          <p:cNvSpPr>
            <a:spLocks noChangeAspect="1"/>
          </p:cNvSpPr>
          <p:nvPr/>
        </p:nvSpPr>
        <p:spPr bwMode="auto">
          <a:xfrm>
            <a:off x="3520065" y="29501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24" name="right-arrow_339913">
            <a:extLst>
              <a:ext uri="{FF2B5EF4-FFF2-40B4-BE49-F238E27FC236}">
                <a16:creationId xmlns:a16="http://schemas.microsoft.com/office/drawing/2014/main" id="{8E16FC23-C0A0-4D47-B980-B3CBABCC9486}"/>
              </a:ext>
            </a:extLst>
          </p:cNvPr>
          <p:cNvSpPr>
            <a:spLocks noChangeAspect="1"/>
          </p:cNvSpPr>
          <p:nvPr/>
        </p:nvSpPr>
        <p:spPr bwMode="auto">
          <a:xfrm>
            <a:off x="7993058" y="29501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62847500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移植对象介绍</a:t>
            </a:r>
          </a:p>
        </p:txBody>
      </p:sp>
      <p:sp>
        <p:nvSpPr>
          <p:cNvPr id="11" name="矩形 10">
            <a:extLst>
              <a:ext uri="{FF2B5EF4-FFF2-40B4-BE49-F238E27FC236}">
                <a16:creationId xmlns:a16="http://schemas.microsoft.com/office/drawing/2014/main" id="{D6071237-C3EE-4688-8160-8EF44A8B0EF4}"/>
              </a:ext>
            </a:extLst>
          </p:cNvPr>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91C132B9-7816-40DF-A75A-76D084D56CCC}"/>
              </a:ext>
            </a:extLst>
          </p:cNvPr>
          <p:cNvSpPr txBox="1"/>
          <p:nvPr/>
        </p:nvSpPr>
        <p:spPr>
          <a:xfrm>
            <a:off x="234266" y="1103729"/>
            <a:ext cx="2487168" cy="2554545"/>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600" b="0" i="0" u="none" strike="noStrike" kern="1200" cap="none" spc="300" normalizeH="0" baseline="0" noProof="0" dirty="0">
                <a:ln>
                  <a:noFill/>
                </a:ln>
                <a:solidFill>
                  <a:srgbClr val="006C39"/>
                </a:solidFill>
                <a:effectLst/>
                <a:uLnTx/>
                <a:uFillTx/>
                <a:latin typeface="黑体" panose="02010609060101010101" pitchFamily="49" charset="-122"/>
                <a:ea typeface="黑体" panose="02010609060101010101" pitchFamily="49" charset="-122"/>
                <a:cs typeface="+mn-cs"/>
              </a:rPr>
              <a:t>“</a:t>
            </a:r>
          </a:p>
        </p:txBody>
      </p:sp>
      <p:sp>
        <p:nvSpPr>
          <p:cNvPr id="13" name="文本框 12">
            <a:extLst>
              <a:ext uri="{FF2B5EF4-FFF2-40B4-BE49-F238E27FC236}">
                <a16:creationId xmlns:a16="http://schemas.microsoft.com/office/drawing/2014/main" id="{9FD59AEA-A8DA-4FD6-95B0-1014104036C0}"/>
              </a:ext>
            </a:extLst>
          </p:cNvPr>
          <p:cNvSpPr txBox="1"/>
          <p:nvPr/>
        </p:nvSpPr>
        <p:spPr>
          <a:xfrm>
            <a:off x="1562100" y="3083952"/>
            <a:ext cx="9067800" cy="2360839"/>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由以太坊项目的联合创始人</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Gavin Wood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率领</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Parity</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团队开发，是一个基于</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的开源区块链框架。它对于多链结构提供了较好的支持，能够克服传统单链存在的诸多问题。得益于官方提供的节点模板（</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 Node Template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，下称</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SNT</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）以及灵活的模块化设计，</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能够以功能模块</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pallet </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为单位进行组件增删，允许开发者将</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打造成契合具体需求的区块链。</a:t>
            </a:r>
          </a:p>
        </p:txBody>
      </p:sp>
      <p:sp>
        <p:nvSpPr>
          <p:cNvPr id="17" name="文本框 16">
            <a:extLst>
              <a:ext uri="{FF2B5EF4-FFF2-40B4-BE49-F238E27FC236}">
                <a16:creationId xmlns:a16="http://schemas.microsoft.com/office/drawing/2014/main" id="{A5296328-ABAD-4B6D-8595-28952E950CFA}"/>
              </a:ext>
            </a:extLst>
          </p:cNvPr>
          <p:cNvSpPr txBox="1"/>
          <p:nvPr/>
        </p:nvSpPr>
        <p:spPr>
          <a:xfrm>
            <a:off x="4413250" y="2083248"/>
            <a:ext cx="3365500" cy="743665"/>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Substrate</a:t>
            </a:r>
            <a:endParaRPr kumimoji="0" lang="zh-CN" altLang="en-US"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endParaRPr>
          </a:p>
        </p:txBody>
      </p:sp>
    </p:spTree>
    <p:extLst>
      <p:ext uri="{BB962C8B-B14F-4D97-AF65-F5344CB8AC3E}">
        <p14:creationId xmlns:p14="http://schemas.microsoft.com/office/powerpoint/2010/main" val="283400583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国内外研究现状 </a:t>
            </a:r>
            <a:r>
              <a:rPr lang="en-US" altLang="zh-CN" dirty="0"/>
              <a:t>– SNT</a:t>
            </a:r>
            <a:r>
              <a:rPr lang="zh-CN" altLang="en-US" dirty="0"/>
              <a:t>代码结构</a:t>
            </a:r>
          </a:p>
        </p:txBody>
      </p:sp>
      <p:sp>
        <p:nvSpPr>
          <p:cNvPr id="3" name="矩形 2">
            <a:extLst>
              <a:ext uri="{FF2B5EF4-FFF2-40B4-BE49-F238E27FC236}">
                <a16:creationId xmlns:a16="http://schemas.microsoft.com/office/drawing/2014/main" id="{99ADA82B-83D2-48F0-A550-9D9BDCF57FDE}"/>
              </a:ext>
            </a:extLst>
          </p:cNvPr>
          <p:cNvSpPr/>
          <p:nvPr/>
        </p:nvSpPr>
        <p:spPr>
          <a:xfrm>
            <a:off x="660400" y="1571760"/>
            <a:ext cx="10858500" cy="3913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文本框 5">
            <a:extLst>
              <a:ext uri="{FF2B5EF4-FFF2-40B4-BE49-F238E27FC236}">
                <a16:creationId xmlns:a16="http://schemas.microsoft.com/office/drawing/2014/main" id="{E16B8B4F-D51D-4838-A10F-4D88DEC2D300}"/>
              </a:ext>
            </a:extLst>
          </p:cNvPr>
          <p:cNvSpPr txBox="1"/>
          <p:nvPr/>
        </p:nvSpPr>
        <p:spPr>
          <a:xfrm>
            <a:off x="6683256" y="2045010"/>
            <a:ext cx="4248387" cy="2845010"/>
          </a:xfrm>
          <a:prstGeom prst="rect">
            <a:avLst/>
          </a:prstGeom>
          <a:noFill/>
        </p:spPr>
        <p:txBody>
          <a:bodyPr wrap="square" lIns="0" tIns="0" rIns="0" bIns="0" rtlCol="0">
            <a:spAutoFit/>
          </a:body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的代码库本质是一个</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Rust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工作空间，内含三个成员：</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node, runtime</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和</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pallets</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。这其中，</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pallets</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成员存储</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使用的所有自定义功能模块；</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runtime</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成员主要定义了</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在运行时的链上状态转换逻辑；</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node</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成员负责</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P2P</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网络通信、区块产生和确认等链外事务。</a:t>
            </a:r>
          </a:p>
        </p:txBody>
      </p:sp>
      <p:sp>
        <p:nvSpPr>
          <p:cNvPr id="7" name="等腰三角形 6">
            <a:extLst>
              <a:ext uri="{FF2B5EF4-FFF2-40B4-BE49-F238E27FC236}">
                <a16:creationId xmlns:a16="http://schemas.microsoft.com/office/drawing/2014/main" id="{AB00999B-7E9F-474A-A1B5-C48517C7E69C}"/>
              </a:ext>
            </a:extLst>
          </p:cNvPr>
          <p:cNvSpPr/>
          <p:nvPr/>
        </p:nvSpPr>
        <p:spPr>
          <a:xfrm rot="16200000" flipV="1">
            <a:off x="5958342" y="2081108"/>
            <a:ext cx="392979" cy="320783"/>
          </a:xfrm>
          <a:prstGeom prst="triangle">
            <a:avLst/>
          </a:prstGeom>
          <a:solidFill>
            <a:schemeClr val="bg1">
              <a:alpha val="82000"/>
            </a:schemeClr>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9" name="图片 8" descr="图示&#10;&#10;描述已自动生成">
            <a:extLst>
              <a:ext uri="{FF2B5EF4-FFF2-40B4-BE49-F238E27FC236}">
                <a16:creationId xmlns:a16="http://schemas.microsoft.com/office/drawing/2014/main" id="{D8CDBBBD-5EF7-89BA-EFA5-88A38F20B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86" y="1360509"/>
            <a:ext cx="5838114" cy="433634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7884458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国内外研究现状 </a:t>
            </a:r>
            <a:r>
              <a:rPr lang="en-US" altLang="zh-CN" dirty="0"/>
              <a:t>– SNT</a:t>
            </a:r>
            <a:r>
              <a:rPr lang="zh-CN" altLang="en-US" dirty="0"/>
              <a:t>的模块间关系</a:t>
            </a:r>
          </a:p>
        </p:txBody>
      </p:sp>
      <p:sp>
        <p:nvSpPr>
          <p:cNvPr id="3" name="矩形 2">
            <a:extLst>
              <a:ext uri="{FF2B5EF4-FFF2-40B4-BE49-F238E27FC236}">
                <a16:creationId xmlns:a16="http://schemas.microsoft.com/office/drawing/2014/main" id="{99ADA82B-83D2-48F0-A550-9D9BDCF57FDE}"/>
              </a:ext>
            </a:extLst>
          </p:cNvPr>
          <p:cNvSpPr/>
          <p:nvPr/>
        </p:nvSpPr>
        <p:spPr>
          <a:xfrm>
            <a:off x="660400" y="1571760"/>
            <a:ext cx="10858500" cy="3913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文本框 5">
            <a:extLst>
              <a:ext uri="{FF2B5EF4-FFF2-40B4-BE49-F238E27FC236}">
                <a16:creationId xmlns:a16="http://schemas.microsoft.com/office/drawing/2014/main" id="{E16B8B4F-D51D-4838-A10F-4D88DEC2D300}"/>
              </a:ext>
            </a:extLst>
          </p:cNvPr>
          <p:cNvSpPr txBox="1"/>
          <p:nvPr/>
        </p:nvSpPr>
        <p:spPr>
          <a:xfrm>
            <a:off x="6712672" y="2437989"/>
            <a:ext cx="4248387" cy="2124812"/>
          </a:xfrm>
          <a:prstGeom prst="rect">
            <a:avLst/>
          </a:prstGeom>
          <a:noFill/>
        </p:spPr>
        <p:txBody>
          <a:bodyPr wrap="square" lIns="0" tIns="0" rIns="0" bIns="0" rtlCol="0">
            <a:spAutoFit/>
          </a:body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的三个模块内部由一个或多个源文件构成。在借助文档手册等明确各源文件在</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运行期间的作用的同时，有必要通过观察分析模块间引用关系，绘制一张模块间关系示意图。</a:t>
            </a:r>
          </a:p>
        </p:txBody>
      </p:sp>
      <p:sp>
        <p:nvSpPr>
          <p:cNvPr id="7" name="等腰三角形 6">
            <a:extLst>
              <a:ext uri="{FF2B5EF4-FFF2-40B4-BE49-F238E27FC236}">
                <a16:creationId xmlns:a16="http://schemas.microsoft.com/office/drawing/2014/main" id="{AB00999B-7E9F-474A-A1B5-C48517C7E69C}"/>
              </a:ext>
            </a:extLst>
          </p:cNvPr>
          <p:cNvSpPr/>
          <p:nvPr/>
        </p:nvSpPr>
        <p:spPr>
          <a:xfrm rot="16200000" flipV="1">
            <a:off x="5958342" y="2081108"/>
            <a:ext cx="392979" cy="320783"/>
          </a:xfrm>
          <a:prstGeom prst="triangle">
            <a:avLst/>
          </a:prstGeom>
          <a:solidFill>
            <a:schemeClr val="bg1">
              <a:alpha val="82000"/>
            </a:schemeClr>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5" name="图片 4" descr="图示&#10;&#10;描述已自动生成">
            <a:extLst>
              <a:ext uri="{FF2B5EF4-FFF2-40B4-BE49-F238E27FC236}">
                <a16:creationId xmlns:a16="http://schemas.microsoft.com/office/drawing/2014/main" id="{950088FF-6C8D-9650-74C1-8F8811746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61" y="1372394"/>
            <a:ext cx="5990770" cy="436351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7533687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3494" y="185567"/>
            <a:ext cx="8048203" cy="480131"/>
          </a:xfrm>
        </p:spPr>
        <p:txBody>
          <a:bodyPr/>
          <a:lstStyle/>
          <a:p>
            <a:r>
              <a:rPr lang="en-US" altLang="zh-CN" dirty="0"/>
              <a:t>1.2 </a:t>
            </a:r>
            <a:r>
              <a:rPr lang="zh-CN" altLang="en-US" dirty="0"/>
              <a:t>国内外研究现状 </a:t>
            </a:r>
            <a:r>
              <a:rPr lang="en-US" altLang="zh-CN" dirty="0"/>
              <a:t>– SNT</a:t>
            </a:r>
            <a:r>
              <a:rPr lang="zh-CN" altLang="en-US" dirty="0"/>
              <a:t>依赖项的兼容性</a:t>
            </a:r>
          </a:p>
        </p:txBody>
      </p:sp>
      <p:graphicFrame>
        <p:nvGraphicFramePr>
          <p:cNvPr id="121" name="表格 120">
            <a:extLst>
              <a:ext uri="{FF2B5EF4-FFF2-40B4-BE49-F238E27FC236}">
                <a16:creationId xmlns:a16="http://schemas.microsoft.com/office/drawing/2014/main" id="{5937376B-7820-4618-9E90-28FAF8819F07}"/>
              </a:ext>
            </a:extLst>
          </p:cNvPr>
          <p:cNvGraphicFramePr>
            <a:graphicFrameLocks noGrp="1"/>
          </p:cNvGraphicFramePr>
          <p:nvPr>
            <p:extLst>
              <p:ext uri="{D42A27DB-BD31-4B8C-83A1-F6EECF244321}">
                <p14:modId xmlns:p14="http://schemas.microsoft.com/office/powerpoint/2010/main" val="2003786128"/>
              </p:ext>
            </p:extLst>
          </p:nvPr>
        </p:nvGraphicFramePr>
        <p:xfrm>
          <a:off x="1173493" y="3472249"/>
          <a:ext cx="9428604" cy="2044338"/>
        </p:xfrm>
        <a:graphic>
          <a:graphicData uri="http://schemas.openxmlformats.org/drawingml/2006/table">
            <a:tbl>
              <a:tblPr firstRow="1" bandRow="1">
                <a:tableStyleId>{5C22544A-7EE6-4342-B048-85BDC9FD1C3A}</a:tableStyleId>
              </a:tblPr>
              <a:tblGrid>
                <a:gridCol w="3217748">
                  <a:extLst>
                    <a:ext uri="{9D8B030D-6E8A-4147-A177-3AD203B41FA5}">
                      <a16:colId xmlns:a16="http://schemas.microsoft.com/office/drawing/2014/main" val="20000"/>
                    </a:ext>
                  </a:extLst>
                </a:gridCol>
                <a:gridCol w="3606303">
                  <a:extLst>
                    <a:ext uri="{9D8B030D-6E8A-4147-A177-3AD203B41FA5}">
                      <a16:colId xmlns:a16="http://schemas.microsoft.com/office/drawing/2014/main" val="20001"/>
                    </a:ext>
                  </a:extLst>
                </a:gridCol>
                <a:gridCol w="2604553">
                  <a:extLst>
                    <a:ext uri="{9D8B030D-6E8A-4147-A177-3AD203B41FA5}">
                      <a16:colId xmlns:a16="http://schemas.microsoft.com/office/drawing/2014/main" val="20002"/>
                    </a:ext>
                  </a:extLst>
                </a:gridCol>
              </a:tblGrid>
              <a:tr h="447594">
                <a:tc>
                  <a:txBody>
                    <a:bodyPr/>
                    <a:lstStyle/>
                    <a:p>
                      <a:pPr algn="ctr"/>
                      <a:r>
                        <a:rPr lang="zh-CN" altLang="en-US" sz="1600" spc="300" dirty="0">
                          <a:solidFill>
                            <a:schemeClr val="accent1"/>
                          </a:solidFill>
                          <a:latin typeface="+mn-ea"/>
                          <a:ea typeface="+mn-ea"/>
                        </a:rPr>
                        <a:t>依赖项命名前缀</a:t>
                      </a:r>
                    </a:p>
                  </a:txBody>
                  <a:tcPr anchor="ctr">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accent1"/>
                          </a:solidFill>
                          <a:latin typeface="+mn-ea"/>
                          <a:ea typeface="+mn-ea"/>
                        </a:rPr>
                        <a:t>作用</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accent1"/>
                          </a:solidFill>
                          <a:latin typeface="+mn-ea"/>
                          <a:ea typeface="+mn-ea"/>
                        </a:rPr>
                        <a:t>兼容性情况</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0"/>
                  </a:ext>
                </a:extLst>
              </a:tr>
              <a:tr h="399186">
                <a:tc>
                  <a:txBody>
                    <a:bodyPr/>
                    <a:lstStyle/>
                    <a:p>
                      <a:pPr algn="ctr"/>
                      <a:r>
                        <a:rPr lang="en-US" altLang="zh-CN" sz="1600" spc="300" dirty="0">
                          <a:solidFill>
                            <a:schemeClr val="tx1">
                              <a:lumMod val="85000"/>
                              <a:lumOff val="15000"/>
                            </a:schemeClr>
                          </a:solidFill>
                          <a:latin typeface="SpaceMono Nerd Font Mono" panose="02000509040000020004" pitchFamily="49" charset="0"/>
                          <a:ea typeface="+mn-ea"/>
                        </a:rPr>
                        <a:t>frame_*</a:t>
                      </a:r>
                      <a:endParaRPr lang="zh-CN" altLang="en-US" sz="1600" spc="300" dirty="0">
                        <a:solidFill>
                          <a:schemeClr val="tx1">
                            <a:lumMod val="85000"/>
                            <a:lumOff val="15000"/>
                          </a:schemeClr>
                        </a:solidFill>
                        <a:latin typeface="SpaceMono Nerd Font Mono" panose="02000509040000020004" pitchFamily="49" charset="0"/>
                        <a:ea typeface="+mn-ea"/>
                      </a:endParaRPr>
                    </a:p>
                  </a:txBody>
                  <a:tcPr anchor="ctr">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rowSpan="2">
                  <a:txBody>
                    <a:bodyPr/>
                    <a:lstStyle/>
                    <a:p>
                      <a:pPr algn="ctr"/>
                      <a:r>
                        <a:rPr lang="zh-CN" altLang="en-US" sz="1600" spc="300" dirty="0">
                          <a:solidFill>
                            <a:schemeClr val="tx1">
                              <a:lumMod val="85000"/>
                              <a:lumOff val="15000"/>
                            </a:schemeClr>
                          </a:solidFill>
                          <a:latin typeface="+mn-ea"/>
                          <a:ea typeface="+mn-ea"/>
                        </a:rPr>
                        <a:t>链上状态转换逻辑</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大多不可兼容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1"/>
                  </a:ext>
                </a:extLst>
              </a:tr>
              <a:tr h="399186">
                <a:tc>
                  <a:txBody>
                    <a:bodyPr/>
                    <a:lstStyle/>
                    <a:p>
                      <a:pPr algn="ctr"/>
                      <a:r>
                        <a:rPr lang="en-US" altLang="zh-CN" sz="1600" spc="300" dirty="0">
                          <a:solidFill>
                            <a:schemeClr val="tx1">
                              <a:lumMod val="85000"/>
                              <a:lumOff val="15000"/>
                            </a:schemeClr>
                          </a:solidFill>
                          <a:latin typeface="SpaceMono Nerd Font Mono" panose="02000509040000020004" pitchFamily="49" charset="0"/>
                          <a:ea typeface="+mn-ea"/>
                        </a:rPr>
                        <a:t>pallet_*</a:t>
                      </a:r>
                      <a:endParaRPr lang="zh-CN" altLang="en-US" sz="1600" spc="300" dirty="0">
                        <a:solidFill>
                          <a:schemeClr val="tx1">
                            <a:lumMod val="85000"/>
                            <a:lumOff val="15000"/>
                          </a:schemeClr>
                        </a:solidFill>
                        <a:latin typeface="SpaceMono Nerd Font Mono" panose="02000509040000020004" pitchFamily="49" charset="0"/>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vMerge="1">
                  <a:txBody>
                    <a:bodyPr/>
                    <a:lstStyle/>
                    <a:p>
                      <a:pPr algn="ctr"/>
                      <a:r>
                        <a:rPr lang="zh-CN" altLang="en-US" sz="1600" spc="300" dirty="0">
                          <a:solidFill>
                            <a:schemeClr val="tx1">
                              <a:lumMod val="85000"/>
                              <a:lumOff val="15000"/>
                            </a:schemeClr>
                          </a:solidFill>
                          <a:latin typeface="+mn-ea"/>
                          <a:ea typeface="+mn-ea"/>
                        </a:rPr>
                        <a:t>城市民办</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完全不可兼容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2"/>
                  </a:ext>
                </a:extLst>
              </a:tr>
              <a:tr h="399186">
                <a:tc>
                  <a:txBody>
                    <a:bodyPr/>
                    <a:lstStyle/>
                    <a:p>
                      <a:pPr algn="ctr"/>
                      <a:r>
                        <a:rPr lang="en-US" altLang="zh-CN" sz="1600" spc="300" dirty="0" err="1">
                          <a:solidFill>
                            <a:schemeClr val="tx1">
                              <a:lumMod val="85000"/>
                              <a:lumOff val="15000"/>
                            </a:schemeClr>
                          </a:solidFill>
                          <a:latin typeface="SpaceMono Nerd Font Mono" panose="02000509040000020004" pitchFamily="49" charset="0"/>
                          <a:ea typeface="+mn-ea"/>
                        </a:rPr>
                        <a:t>sp</a:t>
                      </a:r>
                      <a:r>
                        <a:rPr lang="en-US" altLang="zh-CN" sz="1600" spc="300" dirty="0">
                          <a:solidFill>
                            <a:schemeClr val="tx1">
                              <a:lumMod val="85000"/>
                              <a:lumOff val="15000"/>
                            </a:schemeClr>
                          </a:solidFill>
                          <a:latin typeface="SpaceMono Nerd Font Mono" panose="02000509040000020004" pitchFamily="49" charset="0"/>
                          <a:ea typeface="+mn-ea"/>
                        </a:rPr>
                        <a:t>_*</a:t>
                      </a:r>
                      <a:endParaRPr lang="zh-CN" altLang="en-US" sz="1600" spc="300" dirty="0">
                        <a:solidFill>
                          <a:schemeClr val="tx1">
                            <a:lumMod val="85000"/>
                            <a:lumOff val="15000"/>
                          </a:schemeClr>
                        </a:solidFill>
                        <a:latin typeface="SpaceMono Nerd Font Mono" panose="02000509040000020004" pitchFamily="49" charset="0"/>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模块间数据交换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大约一半可兼容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3"/>
                  </a:ext>
                </a:extLst>
              </a:tr>
              <a:tr h="399186">
                <a:tc>
                  <a:txBody>
                    <a:bodyPr/>
                    <a:lstStyle/>
                    <a:p>
                      <a:pPr algn="ctr"/>
                      <a:r>
                        <a:rPr lang="en-US" altLang="zh-CN" sz="1600" spc="300" dirty="0" err="1">
                          <a:solidFill>
                            <a:schemeClr val="tx1">
                              <a:lumMod val="85000"/>
                              <a:lumOff val="15000"/>
                            </a:schemeClr>
                          </a:solidFill>
                          <a:latin typeface="SpaceMono Nerd Font Mono" panose="02000509040000020004" pitchFamily="49" charset="0"/>
                          <a:ea typeface="+mn-ea"/>
                        </a:rPr>
                        <a:t>sc</a:t>
                      </a:r>
                      <a:r>
                        <a:rPr lang="en-US" altLang="zh-CN" sz="1600" spc="300" dirty="0">
                          <a:solidFill>
                            <a:schemeClr val="tx1">
                              <a:lumMod val="85000"/>
                              <a:lumOff val="15000"/>
                            </a:schemeClr>
                          </a:solidFill>
                          <a:latin typeface="SpaceMono Nerd Font Mono" panose="02000509040000020004" pitchFamily="49" charset="0"/>
                          <a:ea typeface="+mn-ea"/>
                        </a:rPr>
                        <a:t>_*</a:t>
                      </a:r>
                      <a:endParaRPr lang="zh-CN" altLang="en-US" sz="1600" spc="300" dirty="0">
                        <a:solidFill>
                          <a:schemeClr val="tx1">
                            <a:lumMod val="85000"/>
                            <a:lumOff val="15000"/>
                          </a:schemeClr>
                        </a:solidFill>
                        <a:latin typeface="SpaceMono Nerd Font Mono" panose="02000509040000020004" pitchFamily="49" charset="0"/>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节点间通讯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完全不可兼容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3" name="内容占位符 1">
            <a:extLst>
              <a:ext uri="{FF2B5EF4-FFF2-40B4-BE49-F238E27FC236}">
                <a16:creationId xmlns:a16="http://schemas.microsoft.com/office/drawing/2014/main" id="{C7E16DF0-CC97-D823-BA11-F6426146C698}"/>
              </a:ext>
            </a:extLst>
          </p:cNvPr>
          <p:cNvSpPr txBox="1">
            <a:spLocks/>
          </p:cNvSpPr>
          <p:nvPr/>
        </p:nvSpPr>
        <p:spPr>
          <a:xfrm>
            <a:off x="1545981" y="1341413"/>
            <a:ext cx="9100038" cy="182573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为评估将</a:t>
            </a:r>
            <a:r>
              <a:rPr kumimoji="0" lang="en-US" altLang="zh-CN" sz="2400" b="0" i="0" u="none" strike="noStrike" kern="1200" cap="none" spc="300" normalizeH="0" baseline="0" noProof="0" dirty="0">
                <a:ln>
                  <a:noFill/>
                </a:ln>
                <a:solidFill>
                  <a:srgbClr val="000000"/>
                </a:solidFill>
                <a:effectLst/>
                <a:uLnTx/>
                <a:uFillTx/>
                <a:latin typeface="微软雅黑"/>
                <a:ea typeface="微软雅黑"/>
                <a:cs typeface="+mn-cs"/>
              </a:rPr>
              <a:t>SNT</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移植入内核的难易程度，有必要对</a:t>
            </a:r>
            <a:r>
              <a:rPr kumimoji="0" lang="en-US" altLang="zh-CN" sz="2400" b="0" i="0" u="none" strike="noStrike" kern="1200" cap="none" spc="300" normalizeH="0" baseline="0" noProof="0" dirty="0">
                <a:ln>
                  <a:noFill/>
                </a:ln>
                <a:solidFill>
                  <a:srgbClr val="000000"/>
                </a:solidFill>
                <a:effectLst/>
                <a:uLnTx/>
                <a:uFillTx/>
                <a:latin typeface="微软雅黑"/>
                <a:ea typeface="微软雅黑"/>
                <a:cs typeface="+mn-cs"/>
              </a:rPr>
              <a:t>SNT</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的一级依赖项与操作系统的耦合度进行评估。以</a:t>
            </a:r>
            <a:r>
              <a:rPr kumimoji="0" lang="en-US" altLang="zh-CN" sz="24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为基底，逐一尝试将它们作为依赖项引入</a:t>
            </a:r>
            <a:r>
              <a:rPr kumimoji="0" lang="en-US" altLang="zh-CN" sz="24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的</a:t>
            </a:r>
            <a:r>
              <a:rPr kumimoji="0" lang="en-US" altLang="zh-CN" sz="2400" b="0" i="0" u="none" strike="noStrike" kern="1200" cap="none" spc="300" normalizeH="0" baseline="0" noProof="0" dirty="0">
                <a:ln>
                  <a:noFill/>
                </a:ln>
                <a:solidFill>
                  <a:srgbClr val="000000"/>
                </a:solidFill>
                <a:effectLst/>
                <a:uLnTx/>
                <a:uFillTx/>
                <a:latin typeface="微软雅黑"/>
                <a:ea typeface="微软雅黑"/>
                <a:cs typeface="+mn-cs"/>
              </a:rPr>
              <a:t>Cargo</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清单文件中，并观察编译是否顺利结束，从而得出了以下结果。</a:t>
            </a:r>
          </a:p>
        </p:txBody>
      </p:sp>
    </p:spTree>
    <p:extLst>
      <p:ext uri="{BB962C8B-B14F-4D97-AF65-F5344CB8AC3E}">
        <p14:creationId xmlns:p14="http://schemas.microsoft.com/office/powerpoint/2010/main" val="2449909644"/>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SNT</a:t>
            </a:r>
            <a:r>
              <a:rPr lang="zh-CN" altLang="en-US" dirty="0"/>
              <a:t>依赖项的兼容性</a:t>
            </a:r>
          </a:p>
        </p:txBody>
      </p:sp>
      <p:sp>
        <p:nvSpPr>
          <p:cNvPr id="32" name="矩形 31">
            <a:extLst>
              <a:ext uri="{FF2B5EF4-FFF2-40B4-BE49-F238E27FC236}">
                <a16:creationId xmlns:a16="http://schemas.microsoft.com/office/drawing/2014/main" id="{C26FDF4B-DF2A-42A0-AC9A-44EB3A58DC57}"/>
              </a:ext>
            </a:extLst>
          </p:cNvPr>
          <p:cNvSpPr/>
          <p:nvPr/>
        </p:nvSpPr>
        <p:spPr>
          <a:xfrm>
            <a:off x="4777429" y="273027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文本框 32">
            <a:extLst>
              <a:ext uri="{FF2B5EF4-FFF2-40B4-BE49-F238E27FC236}">
                <a16:creationId xmlns:a16="http://schemas.microsoft.com/office/drawing/2014/main" id="{BD6F4000-594E-40D3-940D-643B631BB399}"/>
              </a:ext>
            </a:extLst>
          </p:cNvPr>
          <p:cNvSpPr txBox="1"/>
          <p:nvPr/>
        </p:nvSpPr>
        <p:spPr>
          <a:xfrm>
            <a:off x="981685" y="1997225"/>
            <a:ext cx="4883709" cy="58477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兼容性与依赖层级的关系</a:t>
            </a:r>
          </a:p>
        </p:txBody>
      </p:sp>
      <p:sp>
        <p:nvSpPr>
          <p:cNvPr id="34" name="文本框 33">
            <a:extLst>
              <a:ext uri="{FF2B5EF4-FFF2-40B4-BE49-F238E27FC236}">
                <a16:creationId xmlns:a16="http://schemas.microsoft.com/office/drawing/2014/main" id="{D3C07288-9E2C-41A0-9BD8-FC6941580CF1}"/>
              </a:ext>
            </a:extLst>
          </p:cNvPr>
          <p:cNvSpPr txBox="1"/>
          <p:nvPr/>
        </p:nvSpPr>
        <p:spPr>
          <a:xfrm>
            <a:off x="847724" y="2989828"/>
            <a:ext cx="4791075" cy="2405522"/>
          </a:xfrm>
          <a:prstGeom prst="rect">
            <a:avLst/>
          </a:prstGeom>
          <a:noFill/>
        </p:spPr>
        <p:txBody>
          <a:bodyPr wrap="square" lIns="0" rtlCol="0">
            <a:normAutofit fontScale="92500"/>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在</a:t>
            </a:r>
            <a:r>
              <a:rPr kumimoji="0" lang="en-US" altLang="zh-CN" sz="1600" b="0" i="0" u="none" strike="noStrike" kern="1200" cap="none" spc="100" normalizeH="0" baseline="0" noProof="0" dirty="0">
                <a:ln>
                  <a:noFill/>
                </a:ln>
                <a:solidFill>
                  <a:prstClr val="black"/>
                </a:solidFill>
                <a:effectLst/>
                <a:uLnTx/>
                <a:uFillTx/>
                <a:latin typeface="微软雅黑"/>
                <a:ea typeface="微软雅黑"/>
                <a:cs typeface="+mn-cs"/>
              </a:rPr>
              <a:t>SNT</a:t>
            </a: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的依赖项模块设计中，节点间通信模块</a:t>
            </a:r>
            <a:r>
              <a:rPr kumimoji="0" lang="en-US" altLang="zh-CN" sz="1600" b="0" i="0" u="none" strike="noStrike" kern="1200" cap="none" spc="100" normalizeH="0" baseline="0" noProof="0" dirty="0" err="1">
                <a:ln>
                  <a:noFill/>
                </a:ln>
                <a:solidFill>
                  <a:prstClr val="black"/>
                </a:solidFill>
                <a:effectLst/>
                <a:uLnTx/>
                <a:uFillTx/>
                <a:latin typeface="SpaceMono Nerd Font Mono" panose="02000509040000020004" pitchFamily="49" charset="0"/>
                <a:ea typeface="微软雅黑"/>
              </a:rPr>
              <a:t>sp</a:t>
            </a:r>
            <a:r>
              <a:rPr kumimoji="0" lang="en-US" altLang="zh-CN" sz="1600" b="0" i="0" u="none" strike="noStrike" kern="1200" cap="none" spc="100" normalizeH="0" baseline="0" noProof="0" dirty="0">
                <a:ln>
                  <a:noFill/>
                </a:ln>
                <a:solidFill>
                  <a:prstClr val="black"/>
                </a:solidFill>
                <a:effectLst/>
                <a:uLnTx/>
                <a:uFillTx/>
                <a:latin typeface="SpaceMono Nerd Font Mono" panose="02000509040000020004" pitchFamily="49" charset="0"/>
                <a:ea typeface="微软雅黑"/>
              </a:rPr>
              <a:t>_*</a:t>
            </a: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是一切服务的基石，其中即有与具体操作系统无关的功能，也有诸如</a:t>
            </a:r>
            <a:r>
              <a:rPr kumimoji="0" lang="en-US" altLang="zh-CN" sz="1600" b="0" i="0" u="none" strike="noStrike" kern="1200" cap="none" spc="100" normalizeH="0" baseline="0" noProof="0" dirty="0">
                <a:ln>
                  <a:noFill/>
                </a:ln>
                <a:solidFill>
                  <a:prstClr val="black"/>
                </a:solidFill>
                <a:effectLst/>
                <a:uLnTx/>
                <a:uFillTx/>
                <a:latin typeface="微软雅黑"/>
                <a:ea typeface="微软雅黑"/>
                <a:cs typeface="+mn-cs"/>
              </a:rPr>
              <a:t>p2p</a:t>
            </a: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网络等有依赖于操作系统提供的服务的功能；而其余两个功能模块依赖于节点通信模块，依赖层级均高于后者。于是，不难得出结论：随依赖层级逐渐上升，依赖项的兼容性越来越差。</a:t>
            </a:r>
          </a:p>
        </p:txBody>
      </p:sp>
      <p:sp>
        <p:nvSpPr>
          <p:cNvPr id="35" name="矩形 34">
            <a:extLst>
              <a:ext uri="{FF2B5EF4-FFF2-40B4-BE49-F238E27FC236}">
                <a16:creationId xmlns:a16="http://schemas.microsoft.com/office/drawing/2014/main" id="{678EE4BB-86C1-4632-85D4-AFD8DA732254}"/>
              </a:ext>
            </a:extLst>
          </p:cNvPr>
          <p:cNvSpPr/>
          <p:nvPr/>
        </p:nvSpPr>
        <p:spPr>
          <a:xfrm>
            <a:off x="6703872" y="272455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文本框 35">
            <a:extLst>
              <a:ext uri="{FF2B5EF4-FFF2-40B4-BE49-F238E27FC236}">
                <a16:creationId xmlns:a16="http://schemas.microsoft.com/office/drawing/2014/main" id="{7E57FC14-8070-4F3F-87EA-DA88182E25E6}"/>
              </a:ext>
            </a:extLst>
          </p:cNvPr>
          <p:cNvSpPr txBox="1"/>
          <p:nvPr/>
        </p:nvSpPr>
        <p:spPr>
          <a:xfrm>
            <a:off x="6703872" y="1997816"/>
            <a:ext cx="3901068" cy="58477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10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cs"/>
              </a:rPr>
              <a:t>不兼容项的共性问题</a:t>
            </a:r>
          </a:p>
        </p:txBody>
      </p:sp>
      <p:sp>
        <p:nvSpPr>
          <p:cNvPr id="37" name="文本框 36">
            <a:extLst>
              <a:ext uri="{FF2B5EF4-FFF2-40B4-BE49-F238E27FC236}">
                <a16:creationId xmlns:a16="http://schemas.microsoft.com/office/drawing/2014/main" id="{9813BEEA-754F-47C9-8A5D-B53A56379029}"/>
              </a:ext>
            </a:extLst>
          </p:cNvPr>
          <p:cNvSpPr txBox="1"/>
          <p:nvPr/>
        </p:nvSpPr>
        <p:spPr>
          <a:xfrm>
            <a:off x="6686550" y="2989828"/>
            <a:ext cx="4826592" cy="2405522"/>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多数依赖项在编译报错时的错误信息具有不少共性，例如找不到</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Ok</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Result</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等常见的</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结构体等。这些错误信息表明，依赖项在编译时使用了</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rust-std</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，而</a:t>
            </a:r>
            <a:r>
              <a:rPr kumimoji="0" lang="en-US" altLang="zh-CN" sz="1500" b="0" i="0" u="none" strike="noStrike" kern="1200" cap="none" spc="100" normalizeH="0" baseline="0" noProof="0" dirty="0" err="1">
                <a:ln>
                  <a:noFill/>
                </a:ln>
                <a:solidFill>
                  <a:prstClr val="black"/>
                </a:solidFill>
                <a:effectLst/>
                <a:uLnTx/>
                <a:uFillTx/>
                <a:latin typeface="微软雅黑"/>
                <a:ea typeface="微软雅黑" panose="020B0503020204020204" pitchFamily="34" charset="-122"/>
                <a:cs typeface="+mn-cs"/>
              </a:rPr>
              <a:t>rCore</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操作系统没有提供这一库。只需将其替换为</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核心库</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core</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中具有相同功能的同名结构体，问题便可解决。</a:t>
            </a:r>
          </a:p>
        </p:txBody>
      </p:sp>
      <p:cxnSp>
        <p:nvCxnSpPr>
          <p:cNvPr id="38" name="直接连接符 37">
            <a:extLst>
              <a:ext uri="{FF2B5EF4-FFF2-40B4-BE49-F238E27FC236}">
                <a16:creationId xmlns:a16="http://schemas.microsoft.com/office/drawing/2014/main" id="{C14ACC5A-7664-41DD-9813-A2F68F0E03E2}"/>
              </a:ext>
            </a:extLst>
          </p:cNvPr>
          <p:cNvCxnSpPr>
            <a:cxnSpLocks/>
          </p:cNvCxnSpPr>
          <p:nvPr/>
        </p:nvCxnSpPr>
        <p:spPr>
          <a:xfrm>
            <a:off x="6091989" y="1997816"/>
            <a:ext cx="0" cy="3198298"/>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53686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173494" y="185567"/>
            <a:ext cx="8048203" cy="480131"/>
          </a:xfrm>
        </p:spPr>
        <p:txBody>
          <a:bodyPr/>
          <a:lstStyle/>
          <a:p>
            <a:r>
              <a:rPr lang="en-US" altLang="zh-CN" dirty="0"/>
              <a:t>1.3 </a:t>
            </a:r>
            <a:r>
              <a:rPr lang="zh-CN" altLang="en-US" dirty="0"/>
              <a:t>选题研究内容</a:t>
            </a:r>
          </a:p>
        </p:txBody>
      </p:sp>
      <p:sp>
        <p:nvSpPr>
          <p:cNvPr id="11" name="内容占位符 1">
            <a:extLst>
              <a:ext uri="{FF2B5EF4-FFF2-40B4-BE49-F238E27FC236}">
                <a16:creationId xmlns:a16="http://schemas.microsoft.com/office/drawing/2014/main" id="{9220699B-30D4-4073-91F7-02313840C09E}"/>
              </a:ext>
            </a:extLst>
          </p:cNvPr>
          <p:cNvSpPr txBox="1">
            <a:spLocks/>
          </p:cNvSpPr>
          <p:nvPr/>
        </p:nvSpPr>
        <p:spPr>
          <a:xfrm>
            <a:off x="1552331" y="1890508"/>
            <a:ext cx="9100038" cy="1178926"/>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1600" b="0" i="0" u="none" strike="noStrike" kern="1200" cap="none" spc="300" normalizeH="0" baseline="0" noProof="0" dirty="0">
                <a:ln>
                  <a:noFill/>
                </a:ln>
                <a:solidFill>
                  <a:srgbClr val="000000"/>
                </a:solidFill>
                <a:effectLst/>
                <a:uLnTx/>
                <a:uFillTx/>
                <a:latin typeface="微软雅黑"/>
                <a:ea typeface="微软雅黑"/>
                <a:cs typeface="+mn-cs"/>
              </a:rPr>
              <a:t>本选题提出一种基于函数调用图进行死代码探测的技术方案，帮助开发者更高效地移除死代码；为验证这一方案的可行性，本选题还将以</a:t>
            </a:r>
            <a:r>
              <a:rPr kumimoji="0" lang="en-US" altLang="zh-CN" sz="1600" b="0" i="0" u="none" strike="noStrike" kern="1200" cap="none" spc="300" normalizeH="0" baseline="0" noProof="0" dirty="0">
                <a:ln>
                  <a:noFill/>
                </a:ln>
                <a:solidFill>
                  <a:srgbClr val="000000"/>
                </a:solidFill>
                <a:effectLst/>
                <a:uLnTx/>
                <a:uFillTx/>
                <a:latin typeface="微软雅黑"/>
                <a:ea typeface="微软雅黑"/>
                <a:cs typeface="+mn-cs"/>
              </a:rPr>
              <a:t>Substrate</a:t>
            </a:r>
            <a:r>
              <a:rPr kumimoji="0" lang="zh-CN" altLang="en-US" sz="1600" b="0" i="0" u="none" strike="noStrike" kern="1200" cap="none" spc="300" normalizeH="0" baseline="0" noProof="0" dirty="0">
                <a:ln>
                  <a:noFill/>
                </a:ln>
                <a:solidFill>
                  <a:srgbClr val="000000"/>
                </a:solidFill>
                <a:effectLst/>
                <a:uLnTx/>
                <a:uFillTx/>
                <a:latin typeface="微软雅黑"/>
                <a:ea typeface="微软雅黑"/>
                <a:cs typeface="+mn-cs"/>
              </a:rPr>
              <a:t>区块链项目为对象进行死代码移除，并移植到</a:t>
            </a:r>
            <a:r>
              <a:rPr kumimoji="0" lang="en-US" altLang="zh-CN" sz="16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1600" b="0" i="0" u="none" strike="noStrike" kern="1200" cap="none" spc="300" normalizeH="0" baseline="0" noProof="0" dirty="0">
                <a:ln>
                  <a:noFill/>
                </a:ln>
                <a:solidFill>
                  <a:srgbClr val="000000"/>
                </a:solidFill>
                <a:effectLst/>
                <a:uLnTx/>
                <a:uFillTx/>
                <a:latin typeface="微软雅黑"/>
                <a:ea typeface="微软雅黑"/>
                <a:cs typeface="+mn-cs"/>
              </a:rPr>
              <a:t>操作系统中。工作大致可分为三个阶段：</a:t>
            </a:r>
          </a:p>
        </p:txBody>
      </p:sp>
      <p:sp>
        <p:nvSpPr>
          <p:cNvPr id="12" name="半闭框 11">
            <a:extLst>
              <a:ext uri="{FF2B5EF4-FFF2-40B4-BE49-F238E27FC236}">
                <a16:creationId xmlns:a16="http://schemas.microsoft.com/office/drawing/2014/main" id="{0D90A06A-B605-4CDB-9B13-1BB6C4658928}"/>
              </a:ext>
            </a:extLst>
          </p:cNvPr>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D11C0B15-8F4D-E4B4-36C3-8CFFEC223162}"/>
              </a:ext>
            </a:extLst>
          </p:cNvPr>
          <p:cNvSpPr txBox="1"/>
          <p:nvPr/>
        </p:nvSpPr>
        <p:spPr>
          <a:xfrm>
            <a:off x="1539631" y="2987842"/>
            <a:ext cx="9100038" cy="2289473"/>
          </a:xfrm>
          <a:prstGeom prst="rect">
            <a:avLst/>
          </a:prstGeom>
          <a:noFill/>
        </p:spPr>
        <p:txBody>
          <a:bodyPr wrap="square" rtlCol="0">
            <a:spAutoFit/>
          </a:bodyPr>
          <a:lstStyle/>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1600" dirty="0">
                <a:latin typeface="+mn-ea"/>
                <a:ea typeface="+mn-ea"/>
              </a:rPr>
              <a:t>改进并利用</a:t>
            </a:r>
            <a:r>
              <a:rPr lang="en-US" altLang="zh-CN" sz="1600" dirty="0" err="1">
                <a:latin typeface="+mn-ea"/>
                <a:ea typeface="+mn-ea"/>
              </a:rPr>
              <a:t>Rupta</a:t>
            </a:r>
            <a:r>
              <a:rPr lang="zh-CN" altLang="en-US" sz="1600" dirty="0">
                <a:latin typeface="+mn-ea"/>
                <a:ea typeface="+mn-ea"/>
              </a:rPr>
              <a:t>分析工具，获取</a:t>
            </a:r>
            <a:r>
              <a:rPr lang="en-US" altLang="zh-CN" sz="1600" dirty="0">
                <a:latin typeface="+mn-ea"/>
                <a:ea typeface="+mn-ea"/>
              </a:rPr>
              <a:t>rust</a:t>
            </a:r>
            <a:r>
              <a:rPr lang="zh-CN" altLang="en-US" sz="1600" dirty="0">
                <a:latin typeface="+mn-ea"/>
                <a:ea typeface="+mn-ea"/>
              </a:rPr>
              <a:t>软件项目的函数调用图。采用基于函数调用图的方法探测死代码并标记之，以求在简化软件业务逻辑理解的同时，降低代码库体积，提升软件运行效率。</a:t>
            </a:r>
            <a:endParaRPr lang="en-US" altLang="zh-CN" sz="1600" dirty="0">
              <a:latin typeface="+mn-ea"/>
              <a:ea typeface="+mn-ea"/>
            </a:endParaRPr>
          </a:p>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1600" dirty="0">
                <a:latin typeface="+mn-ea"/>
              </a:rPr>
              <a:t>将经过代码裁剪的</a:t>
            </a:r>
            <a:r>
              <a:rPr lang="en-US" altLang="zh-CN" sz="1600" dirty="0">
                <a:latin typeface="+mn-ea"/>
              </a:rPr>
              <a:t>Substrate</a:t>
            </a:r>
            <a:r>
              <a:rPr lang="zh-CN" altLang="en-US" sz="1600" dirty="0">
                <a:latin typeface="+mn-ea"/>
              </a:rPr>
              <a:t>的</a:t>
            </a:r>
            <a:r>
              <a:rPr lang="en-US" altLang="zh-CN" sz="1600" dirty="0">
                <a:latin typeface="+mn-ea"/>
              </a:rPr>
              <a:t>P2P</a:t>
            </a:r>
            <a:r>
              <a:rPr lang="zh-CN" altLang="en-US" sz="1600" dirty="0">
                <a:latin typeface="+mn-ea"/>
              </a:rPr>
              <a:t>网络部分移植到</a:t>
            </a:r>
            <a:r>
              <a:rPr lang="en-US" altLang="zh-CN" sz="1600" dirty="0" err="1">
                <a:latin typeface="+mn-ea"/>
              </a:rPr>
              <a:t>rCore</a:t>
            </a:r>
            <a:r>
              <a:rPr lang="zh-CN" altLang="en-US" sz="1600" dirty="0">
                <a:latin typeface="+mn-ea"/>
              </a:rPr>
              <a:t>操作系统中，为打造区块链操作系统打下基础。</a:t>
            </a:r>
            <a:endParaRPr lang="en-US" altLang="zh-CN" sz="1600" dirty="0">
              <a:latin typeface="+mn-ea"/>
            </a:endParaRPr>
          </a:p>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1600" dirty="0">
                <a:latin typeface="+mn-ea"/>
              </a:rPr>
              <a:t>基于移植完成的</a:t>
            </a:r>
            <a:r>
              <a:rPr lang="en-US" altLang="zh-CN" sz="1600" dirty="0">
                <a:latin typeface="+mn-ea"/>
              </a:rPr>
              <a:t>P2P</a:t>
            </a:r>
            <a:r>
              <a:rPr lang="zh-CN" altLang="en-US" sz="1600" dirty="0">
                <a:latin typeface="+mn-ea"/>
              </a:rPr>
              <a:t>网络机能，向</a:t>
            </a:r>
            <a:r>
              <a:rPr lang="en-US" altLang="zh-CN" sz="1600" dirty="0" err="1">
                <a:latin typeface="+mn-ea"/>
              </a:rPr>
              <a:t>rCore</a:t>
            </a:r>
            <a:r>
              <a:rPr lang="zh-CN" altLang="en-US" sz="1600" dirty="0">
                <a:latin typeface="+mn-ea"/>
              </a:rPr>
              <a:t>中移植更多</a:t>
            </a:r>
            <a:r>
              <a:rPr lang="en-US" altLang="zh-CN" sz="1600" dirty="0">
                <a:latin typeface="+mn-ea"/>
              </a:rPr>
              <a:t>SNT</a:t>
            </a:r>
            <a:r>
              <a:rPr lang="zh-CN" altLang="en-US" sz="1600" dirty="0">
                <a:latin typeface="+mn-ea"/>
              </a:rPr>
              <a:t>的区块链功能特性，使之成为顺应</a:t>
            </a:r>
            <a:r>
              <a:rPr lang="en-US" altLang="zh-CN" sz="1600" dirty="0">
                <a:latin typeface="+mn-ea"/>
              </a:rPr>
              <a:t>Web 3.0</a:t>
            </a:r>
            <a:r>
              <a:rPr lang="zh-CN" altLang="en-US" sz="1600" dirty="0">
                <a:latin typeface="+mn-ea"/>
              </a:rPr>
              <a:t>时代潮流的操作系统内核。</a:t>
            </a:r>
            <a:endParaRPr lang="en-US" altLang="zh-CN" sz="1600" dirty="0">
              <a:latin typeface="+mn-ea"/>
            </a:endParaRPr>
          </a:p>
        </p:txBody>
      </p:sp>
    </p:spTree>
    <p:extLst>
      <p:ext uri="{BB962C8B-B14F-4D97-AF65-F5344CB8AC3E}">
        <p14:creationId xmlns:p14="http://schemas.microsoft.com/office/powerpoint/2010/main" val="388110038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第二部分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研究方案设计</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死代码探测方案设计</a:t>
            </a:r>
            <a:endParaRPr lang="en-US" altLang="zh-CN" dirty="0"/>
          </a:p>
          <a:p>
            <a:r>
              <a:rPr lang="zh-CN" altLang="en-US" dirty="0"/>
              <a:t>跨操作系统移植实施方案</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77270850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F022EDC2-0163-4D59-8AEE-B77C7B56ACDC}"/>
              </a:ext>
            </a:extLst>
          </p:cNvPr>
          <p:cNvGrpSpPr/>
          <p:nvPr/>
        </p:nvGrpSpPr>
        <p:grpSpPr>
          <a:xfrm>
            <a:off x="6096000" y="1563276"/>
            <a:ext cx="4740293" cy="1089209"/>
            <a:chOff x="5337036" y="1031947"/>
            <a:chExt cx="4740293" cy="1089209"/>
          </a:xfrm>
        </p:grpSpPr>
        <p:sp>
          <p:nvSpPr>
            <p:cNvPr id="32" name="文本框 31">
              <a:extLst>
                <a:ext uri="{FF2B5EF4-FFF2-40B4-BE49-F238E27FC236}">
                  <a16:creationId xmlns:a16="http://schemas.microsoft.com/office/drawing/2014/main" id="{49C81708-2DD4-42D2-8E80-8ABAEF83EBE2}"/>
                </a:ext>
              </a:extLst>
            </p:cNvPr>
            <p:cNvSpPr txBox="1"/>
            <p:nvPr/>
          </p:nvSpPr>
          <p:spPr>
            <a:xfrm>
              <a:off x="5337036" y="1031947"/>
              <a:ext cx="615874" cy="1089209"/>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1</a:t>
              </a:r>
              <a:endParaRPr kumimoji="0" lang="zh-CN" altLang="en-US" sz="54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34" name="文本框 33">
              <a:extLst>
                <a:ext uri="{FF2B5EF4-FFF2-40B4-BE49-F238E27FC236}">
                  <a16:creationId xmlns:a16="http://schemas.microsoft.com/office/drawing/2014/main" id="{DA740C2E-C38D-4F96-A002-B3F79BAE1788}"/>
                </a:ext>
              </a:extLst>
            </p:cNvPr>
            <p:cNvSpPr txBox="1"/>
            <p:nvPr/>
          </p:nvSpPr>
          <p:spPr>
            <a:xfrm>
              <a:off x="6384010" y="1309478"/>
              <a:ext cx="3693319"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选题依据及研究内容</a:t>
              </a:r>
            </a:p>
          </p:txBody>
        </p:sp>
      </p:grpSp>
      <p:grpSp>
        <p:nvGrpSpPr>
          <p:cNvPr id="41" name="组合 40">
            <a:extLst>
              <a:ext uri="{FF2B5EF4-FFF2-40B4-BE49-F238E27FC236}">
                <a16:creationId xmlns:a16="http://schemas.microsoft.com/office/drawing/2014/main" id="{BE300563-CF9C-4E5F-98A6-A489FEF59EBB}"/>
              </a:ext>
            </a:extLst>
          </p:cNvPr>
          <p:cNvGrpSpPr/>
          <p:nvPr/>
        </p:nvGrpSpPr>
        <p:grpSpPr>
          <a:xfrm>
            <a:off x="6096000" y="2911329"/>
            <a:ext cx="3509187" cy="1098506"/>
            <a:chOff x="5337036" y="1031947"/>
            <a:chExt cx="3509187" cy="1098506"/>
          </a:xfrm>
        </p:grpSpPr>
        <p:sp>
          <p:nvSpPr>
            <p:cNvPr id="42" name="文本框 41">
              <a:extLst>
                <a:ext uri="{FF2B5EF4-FFF2-40B4-BE49-F238E27FC236}">
                  <a16:creationId xmlns:a16="http://schemas.microsoft.com/office/drawing/2014/main" id="{C93C7166-B910-44BC-9A1A-11B7DFB2D36D}"/>
                </a:ext>
              </a:extLst>
            </p:cNvPr>
            <p:cNvSpPr txBox="1"/>
            <p:nvPr/>
          </p:nvSpPr>
          <p:spPr>
            <a:xfrm>
              <a:off x="5337036" y="1031947"/>
              <a:ext cx="612668" cy="1098506"/>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2</a:t>
              </a:r>
              <a:endParaRPr kumimoji="0" lang="zh-CN" altLang="en-US"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44" name="文本框 43">
              <a:extLst>
                <a:ext uri="{FF2B5EF4-FFF2-40B4-BE49-F238E27FC236}">
                  <a16:creationId xmlns:a16="http://schemas.microsoft.com/office/drawing/2014/main" id="{6CF46444-6738-4E06-AA31-F49884B01C20}"/>
                </a:ext>
              </a:extLst>
            </p:cNvPr>
            <p:cNvSpPr txBox="1"/>
            <p:nvPr/>
          </p:nvSpPr>
          <p:spPr>
            <a:xfrm>
              <a:off x="6384010" y="1310773"/>
              <a:ext cx="2462213"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研究方案设计</a:t>
              </a:r>
            </a:p>
          </p:txBody>
        </p:sp>
      </p:grpSp>
      <p:grpSp>
        <p:nvGrpSpPr>
          <p:cNvPr id="46" name="组合 45">
            <a:extLst>
              <a:ext uri="{FF2B5EF4-FFF2-40B4-BE49-F238E27FC236}">
                <a16:creationId xmlns:a16="http://schemas.microsoft.com/office/drawing/2014/main" id="{8604B901-DEF0-4DA5-8081-584EDB1B10EB}"/>
              </a:ext>
            </a:extLst>
          </p:cNvPr>
          <p:cNvGrpSpPr/>
          <p:nvPr/>
        </p:nvGrpSpPr>
        <p:grpSpPr>
          <a:xfrm>
            <a:off x="6096000" y="4259382"/>
            <a:ext cx="3919555" cy="1098506"/>
            <a:chOff x="5337036" y="1031947"/>
            <a:chExt cx="3919555" cy="1098506"/>
          </a:xfrm>
        </p:grpSpPr>
        <p:sp>
          <p:nvSpPr>
            <p:cNvPr id="47" name="文本框 46">
              <a:extLst>
                <a:ext uri="{FF2B5EF4-FFF2-40B4-BE49-F238E27FC236}">
                  <a16:creationId xmlns:a16="http://schemas.microsoft.com/office/drawing/2014/main" id="{F93BA0B9-4FDA-4DEE-A82A-8733841DB5D6}"/>
                </a:ext>
              </a:extLst>
            </p:cNvPr>
            <p:cNvSpPr txBox="1"/>
            <p:nvPr/>
          </p:nvSpPr>
          <p:spPr>
            <a:xfrm>
              <a:off x="5337036" y="1031947"/>
              <a:ext cx="612668" cy="1098506"/>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3</a:t>
              </a:r>
              <a:endParaRPr kumimoji="0" lang="zh-CN" altLang="en-US"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49" name="文本框 48">
              <a:extLst>
                <a:ext uri="{FF2B5EF4-FFF2-40B4-BE49-F238E27FC236}">
                  <a16:creationId xmlns:a16="http://schemas.microsoft.com/office/drawing/2014/main" id="{EAF4F4A3-E3E5-4ACB-B7C5-0D9279E93E0F}"/>
                </a:ext>
              </a:extLst>
            </p:cNvPr>
            <p:cNvSpPr txBox="1"/>
            <p:nvPr/>
          </p:nvSpPr>
          <p:spPr>
            <a:xfrm>
              <a:off x="6384010" y="1310773"/>
              <a:ext cx="2872581"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工作安排与预期</a:t>
              </a:r>
            </a:p>
          </p:txBody>
        </p:sp>
      </p:grpSp>
    </p:spTree>
    <p:extLst>
      <p:ext uri="{BB962C8B-B14F-4D97-AF65-F5344CB8AC3E}">
        <p14:creationId xmlns:p14="http://schemas.microsoft.com/office/powerpoint/2010/main" val="694635709"/>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73494" y="185567"/>
            <a:ext cx="8048203" cy="480131"/>
          </a:xfrm>
        </p:spPr>
        <p:txBody>
          <a:bodyPr/>
          <a:lstStyle/>
          <a:p>
            <a:r>
              <a:rPr lang="en-US" altLang="zh-CN" dirty="0"/>
              <a:t>2.1</a:t>
            </a:r>
            <a:r>
              <a:rPr lang="zh-CN" altLang="en-US" dirty="0"/>
              <a:t>死代码探测方案设计</a:t>
            </a:r>
            <a:r>
              <a:rPr lang="en-US" altLang="zh-CN" dirty="0"/>
              <a:t> </a:t>
            </a:r>
            <a:endParaRPr lang="zh-CN" altLang="en-US" dirty="0"/>
          </a:p>
        </p:txBody>
      </p:sp>
      <p:sp>
        <p:nvSpPr>
          <p:cNvPr id="19" name="矩形 18">
            <a:extLst>
              <a:ext uri="{FF2B5EF4-FFF2-40B4-BE49-F238E27FC236}">
                <a16:creationId xmlns:a16="http://schemas.microsoft.com/office/drawing/2014/main" id="{E4F05BD1-6458-44F5-BD3F-8825DBFB80CB}"/>
              </a:ext>
            </a:extLst>
          </p:cNvPr>
          <p:cNvSpPr/>
          <p:nvPr/>
        </p:nvSpPr>
        <p:spPr>
          <a:xfrm>
            <a:off x="660400" y="2426768"/>
            <a:ext cx="5246913" cy="3438071"/>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0" name="文本框 19">
            <a:extLst>
              <a:ext uri="{FF2B5EF4-FFF2-40B4-BE49-F238E27FC236}">
                <a16:creationId xmlns:a16="http://schemas.microsoft.com/office/drawing/2014/main" id="{EC0487CE-1F9D-417D-B44C-B52F11830B1F}"/>
              </a:ext>
            </a:extLst>
          </p:cNvPr>
          <p:cNvSpPr txBox="1"/>
          <p:nvPr/>
        </p:nvSpPr>
        <p:spPr>
          <a:xfrm>
            <a:off x="1127124" y="1217305"/>
            <a:ext cx="10090604" cy="1044517"/>
          </a:xfrm>
          <a:prstGeom prst="rect">
            <a:avLst/>
          </a:prstGeom>
          <a:noFill/>
        </p:spPr>
        <p:txBody>
          <a:bodyPr wrap="square" lIns="0" tIns="0" rIns="0" bIns="0" rtlCol="0">
            <a:spAutoFit/>
          </a:bodyPr>
          <a:lstStyle/>
          <a:p>
            <a:pPr marL="0" marR="0" lvl="0" indent="0" algn="l" defTabSz="914400" rtl="0" eaLnBrk="1" fontAlgn="base" latinLnBrk="0" hangingPunct="0">
              <a:lnSpc>
                <a:spcPct val="130000"/>
              </a:lnSpc>
              <a:spcBef>
                <a:spcPct val="0"/>
              </a:spcBef>
              <a:spcAft>
                <a:spcPct val="0"/>
              </a:spcAft>
              <a:buClrTx/>
              <a:buSzTx/>
              <a:buFontTx/>
              <a:buNone/>
              <a:tabLst/>
              <a:defRPr/>
            </a:pP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目前，市面上尚无针对</a:t>
            </a:r>
            <a:r>
              <a:rPr kumimoji="0" lang="en-US" altLang="zh-CN"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编程语言进行函数级死代码探测的工具。本选题计划借鉴</a:t>
            </a:r>
            <a:r>
              <a:rPr lang="en-US" altLang="zh-CN" spc="300" dirty="0">
                <a:solidFill>
                  <a:prstClr val="black"/>
                </a:solidFill>
                <a:latin typeface="Century Gothic" panose="020B0502020202020204" pitchFamily="34" charset="0"/>
                <a:ea typeface="微软雅黑" panose="020B0503020204020204" pitchFamily="34" charset="-122"/>
              </a:rPr>
              <a:t>DUM</a:t>
            </a:r>
            <a:r>
              <a:rPr lang="zh-CN" altLang="en-US" spc="300" dirty="0">
                <a:solidFill>
                  <a:prstClr val="black"/>
                </a:solidFill>
                <a:latin typeface="Century Gothic" panose="020B0502020202020204" pitchFamily="34" charset="0"/>
                <a:ea typeface="微软雅黑" panose="020B0503020204020204" pitchFamily="34" charset="-122"/>
              </a:rPr>
              <a:t>技术方案</a:t>
            </a: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的思想，构造</a:t>
            </a:r>
            <a:r>
              <a:rPr kumimoji="0" lang="en-US" altLang="zh-CN"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项目的函数调用图，根据其输出的信息识别不可达方法，从而实现</a:t>
            </a:r>
            <a:r>
              <a:rPr kumimoji="0" lang="en-US" altLang="zh-CN"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上的死代码探测。</a:t>
            </a:r>
          </a:p>
        </p:txBody>
      </p:sp>
      <p:sp>
        <p:nvSpPr>
          <p:cNvPr id="32" name="椭圆 31">
            <a:extLst>
              <a:ext uri="{FF2B5EF4-FFF2-40B4-BE49-F238E27FC236}">
                <a16:creationId xmlns:a16="http://schemas.microsoft.com/office/drawing/2014/main" id="{C3A37D18-92CE-4107-844B-EAE59B7DF5EA}"/>
              </a:ext>
            </a:extLst>
          </p:cNvPr>
          <p:cNvSpPr/>
          <p:nvPr/>
        </p:nvSpPr>
        <p:spPr>
          <a:xfrm>
            <a:off x="2727789" y="3311669"/>
            <a:ext cx="1020741" cy="10207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文本框 32">
            <a:extLst>
              <a:ext uri="{FF2B5EF4-FFF2-40B4-BE49-F238E27FC236}">
                <a16:creationId xmlns:a16="http://schemas.microsoft.com/office/drawing/2014/main" id="{2C7C22EC-4924-40A3-A11D-92541F8FCDFA}"/>
              </a:ext>
            </a:extLst>
          </p:cNvPr>
          <p:cNvSpPr txBox="1"/>
          <p:nvPr/>
        </p:nvSpPr>
        <p:spPr>
          <a:xfrm>
            <a:off x="1721414" y="4455810"/>
            <a:ext cx="3033490"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构造函数调用图</a:t>
            </a:r>
          </a:p>
        </p:txBody>
      </p:sp>
      <p:sp>
        <p:nvSpPr>
          <p:cNvPr id="35" name="矩形 34">
            <a:extLst>
              <a:ext uri="{FF2B5EF4-FFF2-40B4-BE49-F238E27FC236}">
                <a16:creationId xmlns:a16="http://schemas.microsoft.com/office/drawing/2014/main" id="{6D56F9CA-5573-4373-88B8-CA5070E472F2}"/>
              </a:ext>
            </a:extLst>
          </p:cNvPr>
          <p:cNvSpPr/>
          <p:nvPr/>
        </p:nvSpPr>
        <p:spPr>
          <a:xfrm>
            <a:off x="6284688" y="2426768"/>
            <a:ext cx="5246911" cy="3438071"/>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椭圆 35">
            <a:extLst>
              <a:ext uri="{FF2B5EF4-FFF2-40B4-BE49-F238E27FC236}">
                <a16:creationId xmlns:a16="http://schemas.microsoft.com/office/drawing/2014/main" id="{A61AE5C2-A898-4D97-B8AB-4E79EB6543B7}"/>
              </a:ext>
            </a:extLst>
          </p:cNvPr>
          <p:cNvSpPr/>
          <p:nvPr/>
        </p:nvSpPr>
        <p:spPr>
          <a:xfrm>
            <a:off x="8402241" y="3317958"/>
            <a:ext cx="1020741" cy="10207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7" name="文本框 36">
            <a:extLst>
              <a:ext uri="{FF2B5EF4-FFF2-40B4-BE49-F238E27FC236}">
                <a16:creationId xmlns:a16="http://schemas.microsoft.com/office/drawing/2014/main" id="{62C32A64-1BD1-4CE5-B78F-FBDC1EDE2772}"/>
              </a:ext>
            </a:extLst>
          </p:cNvPr>
          <p:cNvSpPr txBox="1"/>
          <p:nvPr/>
        </p:nvSpPr>
        <p:spPr>
          <a:xfrm>
            <a:off x="7345700" y="4462099"/>
            <a:ext cx="3124886"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输出结构化信息</a:t>
            </a:r>
          </a:p>
        </p:txBody>
      </p:sp>
      <p:grpSp>
        <p:nvGrpSpPr>
          <p:cNvPr id="39" name="组合 38">
            <a:extLst>
              <a:ext uri="{FF2B5EF4-FFF2-40B4-BE49-F238E27FC236}">
                <a16:creationId xmlns:a16="http://schemas.microsoft.com/office/drawing/2014/main" id="{DF518B50-E48D-43EC-B332-ADAAE7EBACE0}"/>
              </a:ext>
            </a:extLst>
          </p:cNvPr>
          <p:cNvGrpSpPr/>
          <p:nvPr/>
        </p:nvGrpSpPr>
        <p:grpSpPr>
          <a:xfrm>
            <a:off x="8672105" y="3581960"/>
            <a:ext cx="481013" cy="454026"/>
            <a:chOff x="1528763" y="4175125"/>
            <a:chExt cx="481013" cy="454026"/>
          </a:xfrm>
          <a:solidFill>
            <a:schemeClr val="bg1"/>
          </a:solidFill>
        </p:grpSpPr>
        <p:sp>
          <p:nvSpPr>
            <p:cNvPr id="40" name="Freeform 82">
              <a:extLst>
                <a:ext uri="{FF2B5EF4-FFF2-40B4-BE49-F238E27FC236}">
                  <a16:creationId xmlns:a16="http://schemas.microsoft.com/office/drawing/2014/main" id="{B08186E2-67A7-4E96-A933-8B24749BE896}"/>
                </a:ext>
              </a:extLst>
            </p:cNvPr>
            <p:cNvSpPr>
              <a:spLocks/>
            </p:cNvSpPr>
            <p:nvPr/>
          </p:nvSpPr>
          <p:spPr bwMode="auto">
            <a:xfrm>
              <a:off x="1603375" y="4175125"/>
              <a:ext cx="330200" cy="398463"/>
            </a:xfrm>
            <a:custGeom>
              <a:avLst/>
              <a:gdLst>
                <a:gd name="T0" fmla="*/ 4 w 88"/>
                <a:gd name="T1" fmla="*/ 46 h 106"/>
                <a:gd name="T2" fmla="*/ 42 w 88"/>
                <a:gd name="T3" fmla="*/ 8 h 106"/>
                <a:gd name="T4" fmla="*/ 42 w 88"/>
                <a:gd name="T5" fmla="*/ 104 h 106"/>
                <a:gd name="T6" fmla="*/ 44 w 88"/>
                <a:gd name="T7" fmla="*/ 106 h 106"/>
                <a:gd name="T8" fmla="*/ 46 w 88"/>
                <a:gd name="T9" fmla="*/ 104 h 106"/>
                <a:gd name="T10" fmla="*/ 46 w 88"/>
                <a:gd name="T11" fmla="*/ 8 h 106"/>
                <a:gd name="T12" fmla="*/ 84 w 88"/>
                <a:gd name="T13" fmla="*/ 46 h 106"/>
                <a:gd name="T14" fmla="*/ 88 w 88"/>
                <a:gd name="T15" fmla="*/ 46 h 106"/>
                <a:gd name="T16" fmla="*/ 88 w 88"/>
                <a:gd name="T17" fmla="*/ 43 h 106"/>
                <a:gd name="T18" fmla="*/ 46 w 88"/>
                <a:gd name="T19" fmla="*/ 1 h 106"/>
                <a:gd name="T20" fmla="*/ 42 w 88"/>
                <a:gd name="T21" fmla="*/ 1 h 106"/>
                <a:gd name="T22" fmla="*/ 0 w 88"/>
                <a:gd name="T23" fmla="*/ 43 h 106"/>
                <a:gd name="T24" fmla="*/ 0 w 88"/>
                <a:gd name="T25" fmla="*/ 46 h 106"/>
                <a:gd name="T26" fmla="*/ 4 w 88"/>
                <a:gd name="T27"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06">
                  <a:moveTo>
                    <a:pt x="4" y="46"/>
                  </a:moveTo>
                  <a:cubicBezTo>
                    <a:pt x="42" y="8"/>
                    <a:pt x="42" y="8"/>
                    <a:pt x="42" y="8"/>
                  </a:cubicBezTo>
                  <a:cubicBezTo>
                    <a:pt x="42" y="104"/>
                    <a:pt x="42" y="104"/>
                    <a:pt x="42" y="104"/>
                  </a:cubicBezTo>
                  <a:cubicBezTo>
                    <a:pt x="42" y="105"/>
                    <a:pt x="43" y="106"/>
                    <a:pt x="44" y="106"/>
                  </a:cubicBezTo>
                  <a:cubicBezTo>
                    <a:pt x="45" y="106"/>
                    <a:pt x="46" y="105"/>
                    <a:pt x="46" y="104"/>
                  </a:cubicBezTo>
                  <a:cubicBezTo>
                    <a:pt x="46" y="8"/>
                    <a:pt x="46" y="8"/>
                    <a:pt x="46" y="8"/>
                  </a:cubicBezTo>
                  <a:cubicBezTo>
                    <a:pt x="84" y="46"/>
                    <a:pt x="84" y="46"/>
                    <a:pt x="84" y="46"/>
                  </a:cubicBezTo>
                  <a:cubicBezTo>
                    <a:pt x="85" y="47"/>
                    <a:pt x="87" y="47"/>
                    <a:pt x="88" y="46"/>
                  </a:cubicBezTo>
                  <a:cubicBezTo>
                    <a:pt x="88" y="45"/>
                    <a:pt x="88" y="44"/>
                    <a:pt x="88" y="43"/>
                  </a:cubicBezTo>
                  <a:cubicBezTo>
                    <a:pt x="46" y="1"/>
                    <a:pt x="46" y="1"/>
                    <a:pt x="46" y="1"/>
                  </a:cubicBezTo>
                  <a:cubicBezTo>
                    <a:pt x="45" y="0"/>
                    <a:pt x="43" y="0"/>
                    <a:pt x="42" y="1"/>
                  </a:cubicBezTo>
                  <a:cubicBezTo>
                    <a:pt x="0" y="43"/>
                    <a:pt x="0" y="43"/>
                    <a:pt x="0" y="43"/>
                  </a:cubicBezTo>
                  <a:cubicBezTo>
                    <a:pt x="0" y="44"/>
                    <a:pt x="0" y="45"/>
                    <a:pt x="0" y="46"/>
                  </a:cubicBezTo>
                  <a:cubicBezTo>
                    <a:pt x="1" y="47"/>
                    <a:pt x="3" y="47"/>
                    <a:pt x="4" y="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1" name="Freeform 83">
              <a:extLst>
                <a:ext uri="{FF2B5EF4-FFF2-40B4-BE49-F238E27FC236}">
                  <a16:creationId xmlns:a16="http://schemas.microsoft.com/office/drawing/2014/main" id="{DBF413E4-127C-4710-AE76-079FE3B580A6}"/>
                </a:ext>
              </a:extLst>
            </p:cNvPr>
            <p:cNvSpPr>
              <a:spLocks/>
            </p:cNvSpPr>
            <p:nvPr/>
          </p:nvSpPr>
          <p:spPr bwMode="auto">
            <a:xfrm>
              <a:off x="1528763" y="4557713"/>
              <a:ext cx="481013"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2" name="组合 41">
            <a:extLst>
              <a:ext uri="{FF2B5EF4-FFF2-40B4-BE49-F238E27FC236}">
                <a16:creationId xmlns:a16="http://schemas.microsoft.com/office/drawing/2014/main" id="{CBE4EDC7-D890-4490-BC86-39C42F134C4C}"/>
              </a:ext>
            </a:extLst>
          </p:cNvPr>
          <p:cNvGrpSpPr/>
          <p:nvPr/>
        </p:nvGrpSpPr>
        <p:grpSpPr>
          <a:xfrm>
            <a:off x="2998447" y="3577852"/>
            <a:ext cx="479425" cy="454026"/>
            <a:chOff x="568325" y="4175125"/>
            <a:chExt cx="479425" cy="454026"/>
          </a:xfrm>
          <a:solidFill>
            <a:schemeClr val="bg1"/>
          </a:solidFill>
        </p:grpSpPr>
        <p:sp>
          <p:nvSpPr>
            <p:cNvPr id="43" name="Freeform 84">
              <a:extLst>
                <a:ext uri="{FF2B5EF4-FFF2-40B4-BE49-F238E27FC236}">
                  <a16:creationId xmlns:a16="http://schemas.microsoft.com/office/drawing/2014/main" id="{90E47401-4D81-4466-90B0-484A6705DF9A}"/>
                </a:ext>
              </a:extLst>
            </p:cNvPr>
            <p:cNvSpPr>
              <a:spLocks/>
            </p:cNvSpPr>
            <p:nvPr/>
          </p:nvSpPr>
          <p:spPr bwMode="auto">
            <a:xfrm>
              <a:off x="642938" y="4175125"/>
              <a:ext cx="330200" cy="398463"/>
            </a:xfrm>
            <a:custGeom>
              <a:avLst/>
              <a:gdLst>
                <a:gd name="T0" fmla="*/ 42 w 88"/>
                <a:gd name="T1" fmla="*/ 105 h 106"/>
                <a:gd name="T2" fmla="*/ 46 w 88"/>
                <a:gd name="T3" fmla="*/ 105 h 106"/>
                <a:gd name="T4" fmla="*/ 88 w 88"/>
                <a:gd name="T5" fmla="*/ 63 h 106"/>
                <a:gd name="T6" fmla="*/ 88 w 88"/>
                <a:gd name="T7" fmla="*/ 62 h 106"/>
                <a:gd name="T8" fmla="*/ 88 w 88"/>
                <a:gd name="T9" fmla="*/ 60 h 106"/>
                <a:gd name="T10" fmla="*/ 84 w 88"/>
                <a:gd name="T11" fmla="*/ 60 h 106"/>
                <a:gd name="T12" fmla="*/ 46 w 88"/>
                <a:gd name="T13" fmla="*/ 98 h 106"/>
                <a:gd name="T14" fmla="*/ 46 w 88"/>
                <a:gd name="T15" fmla="*/ 3 h 106"/>
                <a:gd name="T16" fmla="*/ 44 w 88"/>
                <a:gd name="T17" fmla="*/ 0 h 106"/>
                <a:gd name="T18" fmla="*/ 42 w 88"/>
                <a:gd name="T19" fmla="*/ 3 h 106"/>
                <a:gd name="T20" fmla="*/ 42 w 88"/>
                <a:gd name="T21" fmla="*/ 98 h 106"/>
                <a:gd name="T22" fmla="*/ 4 w 88"/>
                <a:gd name="T23" fmla="*/ 60 h 106"/>
                <a:gd name="T24" fmla="*/ 2 w 88"/>
                <a:gd name="T25" fmla="*/ 60 h 106"/>
                <a:gd name="T26" fmla="*/ 0 w 88"/>
                <a:gd name="T27" fmla="*/ 60 h 106"/>
                <a:gd name="T28" fmla="*/ 0 w 88"/>
                <a:gd name="T29" fmla="*/ 62 h 106"/>
                <a:gd name="T30" fmla="*/ 0 w 88"/>
                <a:gd name="T31" fmla="*/ 63 h 106"/>
                <a:gd name="T32" fmla="*/ 42 w 88"/>
                <a:gd name="T33"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06">
                  <a:moveTo>
                    <a:pt x="42" y="105"/>
                  </a:moveTo>
                  <a:cubicBezTo>
                    <a:pt x="43" y="106"/>
                    <a:pt x="45" y="106"/>
                    <a:pt x="46" y="105"/>
                  </a:cubicBezTo>
                  <a:cubicBezTo>
                    <a:pt x="88" y="63"/>
                    <a:pt x="88" y="63"/>
                    <a:pt x="88" y="63"/>
                  </a:cubicBezTo>
                  <a:cubicBezTo>
                    <a:pt x="88" y="63"/>
                    <a:pt x="88" y="62"/>
                    <a:pt x="88" y="62"/>
                  </a:cubicBezTo>
                  <a:cubicBezTo>
                    <a:pt x="88" y="61"/>
                    <a:pt x="88" y="61"/>
                    <a:pt x="88" y="60"/>
                  </a:cubicBezTo>
                  <a:cubicBezTo>
                    <a:pt x="87" y="59"/>
                    <a:pt x="85" y="59"/>
                    <a:pt x="84" y="60"/>
                  </a:cubicBezTo>
                  <a:cubicBezTo>
                    <a:pt x="46" y="98"/>
                    <a:pt x="46" y="98"/>
                    <a:pt x="46" y="98"/>
                  </a:cubicBezTo>
                  <a:cubicBezTo>
                    <a:pt x="46" y="3"/>
                    <a:pt x="46" y="3"/>
                    <a:pt x="46" y="3"/>
                  </a:cubicBezTo>
                  <a:cubicBezTo>
                    <a:pt x="46" y="1"/>
                    <a:pt x="45" y="0"/>
                    <a:pt x="44" y="0"/>
                  </a:cubicBezTo>
                  <a:cubicBezTo>
                    <a:pt x="43" y="0"/>
                    <a:pt x="42" y="1"/>
                    <a:pt x="42" y="3"/>
                  </a:cubicBezTo>
                  <a:cubicBezTo>
                    <a:pt x="42" y="98"/>
                    <a:pt x="42" y="98"/>
                    <a:pt x="42" y="98"/>
                  </a:cubicBezTo>
                  <a:cubicBezTo>
                    <a:pt x="4" y="60"/>
                    <a:pt x="4" y="60"/>
                    <a:pt x="4" y="60"/>
                  </a:cubicBezTo>
                  <a:cubicBezTo>
                    <a:pt x="3" y="60"/>
                    <a:pt x="3" y="60"/>
                    <a:pt x="2" y="60"/>
                  </a:cubicBezTo>
                  <a:cubicBezTo>
                    <a:pt x="1" y="60"/>
                    <a:pt x="1" y="60"/>
                    <a:pt x="0" y="60"/>
                  </a:cubicBezTo>
                  <a:cubicBezTo>
                    <a:pt x="0" y="61"/>
                    <a:pt x="0" y="61"/>
                    <a:pt x="0" y="62"/>
                  </a:cubicBezTo>
                  <a:cubicBezTo>
                    <a:pt x="0" y="62"/>
                    <a:pt x="0" y="63"/>
                    <a:pt x="0" y="63"/>
                  </a:cubicBezTo>
                  <a:lnTo>
                    <a:pt x="42" y="10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4" name="Freeform 85">
              <a:extLst>
                <a:ext uri="{FF2B5EF4-FFF2-40B4-BE49-F238E27FC236}">
                  <a16:creationId xmlns:a16="http://schemas.microsoft.com/office/drawing/2014/main" id="{1B8FF22D-2D31-4D5C-AF6A-AF5AF59C7B46}"/>
                </a:ext>
              </a:extLst>
            </p:cNvPr>
            <p:cNvSpPr>
              <a:spLocks/>
            </p:cNvSpPr>
            <p:nvPr/>
          </p:nvSpPr>
          <p:spPr bwMode="auto">
            <a:xfrm>
              <a:off x="568325" y="4557713"/>
              <a:ext cx="479425"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532680832"/>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3494" y="185567"/>
            <a:ext cx="8048203" cy="480131"/>
          </a:xfrm>
        </p:spPr>
        <p:txBody>
          <a:bodyPr/>
          <a:lstStyle/>
          <a:p>
            <a:r>
              <a:rPr lang="en-US" altLang="zh-CN" dirty="0"/>
              <a:t>2.1</a:t>
            </a:r>
            <a:r>
              <a:rPr lang="zh-CN" altLang="en-US" dirty="0"/>
              <a:t>死代码探测方案设计 </a:t>
            </a:r>
            <a:r>
              <a:rPr lang="en-US" altLang="zh-CN" dirty="0"/>
              <a:t>– </a:t>
            </a:r>
            <a:r>
              <a:rPr lang="zh-CN" altLang="en-US" dirty="0"/>
              <a:t>构造函数调用图</a:t>
            </a:r>
            <a:r>
              <a:rPr lang="en-US" altLang="zh-CN" dirty="0"/>
              <a:t> </a:t>
            </a:r>
            <a:endParaRPr lang="zh-CN" altLang="en-US" dirty="0"/>
          </a:p>
        </p:txBody>
      </p:sp>
      <p:grpSp>
        <p:nvGrpSpPr>
          <p:cNvPr id="14" name="组合 13">
            <a:extLst>
              <a:ext uri="{FF2B5EF4-FFF2-40B4-BE49-F238E27FC236}">
                <a16:creationId xmlns:a16="http://schemas.microsoft.com/office/drawing/2014/main" id="{949FCF20-F8E9-43C6-B5FD-33B61EB6077B}"/>
              </a:ext>
            </a:extLst>
          </p:cNvPr>
          <p:cNvGrpSpPr/>
          <p:nvPr/>
        </p:nvGrpSpPr>
        <p:grpSpPr>
          <a:xfrm>
            <a:off x="442913" y="1920212"/>
            <a:ext cx="11306175" cy="3224349"/>
            <a:chOff x="1407886" y="2946399"/>
            <a:chExt cx="3715657" cy="3224349"/>
          </a:xfrm>
        </p:grpSpPr>
        <p:sp>
          <p:nvSpPr>
            <p:cNvPr id="15" name="矩形 14">
              <a:extLst>
                <a:ext uri="{FF2B5EF4-FFF2-40B4-BE49-F238E27FC236}">
                  <a16:creationId xmlns:a16="http://schemas.microsoft.com/office/drawing/2014/main" id="{28595557-35F4-43F1-97B1-ECD7078404E9}"/>
                </a:ext>
              </a:extLst>
            </p:cNvPr>
            <p:cNvSpPr/>
            <p:nvPr/>
          </p:nvSpPr>
          <p:spPr>
            <a:xfrm>
              <a:off x="1407886" y="2946399"/>
              <a:ext cx="3715657" cy="31786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15">
              <a:extLst>
                <a:ext uri="{FF2B5EF4-FFF2-40B4-BE49-F238E27FC236}">
                  <a16:creationId xmlns:a16="http://schemas.microsoft.com/office/drawing/2014/main" id="{B51CC417-4AA8-4078-AA63-92D7926C3C68}"/>
                </a:ext>
              </a:extLst>
            </p:cNvPr>
            <p:cNvSpPr/>
            <p:nvPr/>
          </p:nvSpPr>
          <p:spPr>
            <a:xfrm>
              <a:off x="1407886" y="6125029"/>
              <a:ext cx="3715657"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17" name="文本框 16">
            <a:extLst>
              <a:ext uri="{FF2B5EF4-FFF2-40B4-BE49-F238E27FC236}">
                <a16:creationId xmlns:a16="http://schemas.microsoft.com/office/drawing/2014/main" id="{B0D354E4-5E0C-4227-9260-51FCB2F27172}"/>
              </a:ext>
            </a:extLst>
          </p:cNvPr>
          <p:cNvSpPr txBox="1"/>
          <p:nvPr/>
        </p:nvSpPr>
        <p:spPr>
          <a:xfrm>
            <a:off x="1173494" y="2708351"/>
            <a:ext cx="4698963" cy="1782916"/>
          </a:xfrm>
          <a:prstGeom prst="rect">
            <a:avLst/>
          </a:prstGeom>
          <a:noFill/>
          <a:ln>
            <a:noFill/>
          </a:ln>
        </p:spPr>
        <p:txBody>
          <a:bodyPr wrap="square" lIns="180000" tIns="180000" rIns="180000" bIns="180000" rtlCol="0">
            <a:noAutofit/>
          </a:bodyPr>
          <a:lstStyle>
            <a:defPPr>
              <a:defRPr lang="zh-CN"/>
            </a:defPPr>
            <a:lvl1pPr>
              <a:lnSpc>
                <a:spcPct val="130000"/>
              </a:lnSpc>
              <a:defRPr spc="100">
                <a:solidFill>
                  <a:schemeClr val="tx1">
                    <a:lumMod val="75000"/>
                    <a:lumOff val="25000"/>
                  </a:schemeClr>
                </a:solidFill>
              </a:defRPr>
            </a:lvl1pPr>
          </a:lstStyle>
          <a:p>
            <a:pPr marL="285750" marR="0" lvl="0" indent="-285750" algn="just" defTabSz="914400" rtl="0" eaLnBrk="1" fontAlgn="base" latinLnBrk="0" hangingPunct="1">
              <a:lnSpc>
                <a:spcPct val="130000"/>
              </a:lnSpc>
              <a:spcBef>
                <a:spcPct val="0"/>
              </a:spcBef>
              <a:spcAft>
                <a:spcPct val="0"/>
              </a:spcAft>
              <a:buClrTx/>
              <a:buSzTx/>
              <a:buFont typeface="Arial" panose="020B0604020202020204" pitchFamily="34" charset="0"/>
              <a:buChar char="•"/>
              <a:tabLst/>
              <a:defRPr/>
            </a:pPr>
            <a:r>
              <a:rPr kumimoji="0" lang="en-US" altLang="zh-CN" sz="1800" b="0" i="0" u="none" strike="noStrike" kern="1200" cap="none" spc="100" normalizeH="0" baseline="0" noProof="0" dirty="0" err="1">
                <a:ln>
                  <a:noFill/>
                </a:ln>
                <a:solidFill>
                  <a:prstClr val="white"/>
                </a:solidFill>
                <a:effectLst/>
                <a:uLnTx/>
                <a:uFillTx/>
                <a:latin typeface="Century Gothic" panose="020B0502020202020204" pitchFamily="34" charset="0"/>
                <a:ea typeface="微软雅黑" panose="020B0503020204020204" pitchFamily="34" charset="-122"/>
                <a:cs typeface="+mn-cs"/>
              </a:rPr>
              <a:t>Rustc</a:t>
            </a: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提供的</a:t>
            </a:r>
            <a:r>
              <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API</a:t>
            </a: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允许外部程序获取编译过程不同阶段的数据</a:t>
            </a:r>
            <a:endPar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a:p>
            <a:pPr marL="285750" marR="0" lvl="0" indent="-285750" algn="just" defTabSz="914400" rtl="0" eaLnBrk="1" fontAlgn="base" latinLnBrk="0" hangingPunct="1">
              <a:lnSpc>
                <a:spcPct val="13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对同一项目分别采用</a:t>
            </a:r>
            <a:r>
              <a:rPr kumimoji="0" lang="en-US" altLang="zh-CN" sz="1800" b="0" i="0" u="none" strike="noStrike" kern="1200" cap="none" spc="100" normalizeH="0" baseline="0" noProof="0" dirty="0" err="1">
                <a:ln>
                  <a:noFill/>
                </a:ln>
                <a:solidFill>
                  <a:prstClr val="white"/>
                </a:solidFill>
                <a:effectLst/>
                <a:uLnTx/>
                <a:uFillTx/>
                <a:latin typeface="Century Gothic" panose="020B0502020202020204" pitchFamily="34" charset="0"/>
                <a:ea typeface="微软雅黑" panose="020B0503020204020204" pitchFamily="34" charset="-122"/>
                <a:cs typeface="+mn-cs"/>
              </a:rPr>
              <a:t>Rupta</a:t>
            </a: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和</a:t>
            </a:r>
            <a:r>
              <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进行分析，前者找到的调用关系数量是后者的</a:t>
            </a:r>
            <a:r>
              <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250</a:t>
            </a: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倍。</a:t>
            </a:r>
            <a:endPar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p:txBody>
      </p:sp>
      <p:sp>
        <p:nvSpPr>
          <p:cNvPr id="18" name="矩形: 圆角 93">
            <a:extLst>
              <a:ext uri="{FF2B5EF4-FFF2-40B4-BE49-F238E27FC236}">
                <a16:creationId xmlns:a16="http://schemas.microsoft.com/office/drawing/2014/main" id="{71899987-5CE6-4E24-90B4-EBDD3128D869}"/>
              </a:ext>
            </a:extLst>
          </p:cNvPr>
          <p:cNvSpPr/>
          <p:nvPr/>
        </p:nvSpPr>
        <p:spPr>
          <a:xfrm>
            <a:off x="1173494" y="2250262"/>
            <a:ext cx="4067333"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利用</a:t>
            </a:r>
            <a:r>
              <a:rPr kumimoji="0" lang="en-US" altLang="zh-CN" sz="2400" b="1" i="0" u="none" strike="noStrike" kern="1200" cap="none" spc="0" normalizeH="0" baseline="0" noProof="0" dirty="0" err="1">
                <a:ln>
                  <a:noFill/>
                </a:ln>
                <a:solidFill>
                  <a:prstClr val="white"/>
                </a:solidFill>
                <a:effectLst/>
                <a:uLnTx/>
                <a:uFillTx/>
                <a:latin typeface="微软雅黑"/>
                <a:ea typeface="微软雅黑"/>
                <a:cs typeface="+mn-cs"/>
              </a:rPr>
              <a:t>Rupta</a:t>
            </a: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构造函数调用图</a:t>
            </a:r>
            <a:endParaRPr kumimoji="0" lang="zh-CN" altLang="en-US" sz="2400" b="1" i="0" u="none" strike="noStrike" kern="1200" cap="none" spc="0" normalizeH="0" baseline="0" noProof="0" dirty="0">
              <a:ln>
                <a:noFill/>
              </a:ln>
              <a:solidFill>
                <a:srgbClr val="006C39"/>
              </a:solidFill>
              <a:effectLst/>
              <a:uLnTx/>
              <a:uFillTx/>
              <a:latin typeface="微软雅黑"/>
              <a:ea typeface="微软雅黑"/>
              <a:cs typeface="+mn-cs"/>
            </a:endParaRPr>
          </a:p>
        </p:txBody>
      </p:sp>
      <p:pic>
        <p:nvPicPr>
          <p:cNvPr id="23" name="图片占位符 11" descr="图片包含 建筑物, 天空, 户外, 地面&#10;&#10;自动生成的说明">
            <a:extLst>
              <a:ext uri="{FF2B5EF4-FFF2-40B4-BE49-F238E27FC236}">
                <a16:creationId xmlns:a16="http://schemas.microsoft.com/office/drawing/2014/main" id="{7BB9192F-89EF-4FE2-917F-EAF0A0A7AB85}"/>
              </a:ext>
            </a:extLst>
          </p:cNvPr>
          <p:cNvPicPr>
            <a:picLocks noChangeAspect="1"/>
          </p:cNvPicPr>
          <p:nvPr/>
        </p:nvPicPr>
        <p:blipFill>
          <a:blip r:embed="rId3" cstate="hqprint">
            <a:extLst>
              <a:ext uri="{28A0092B-C50C-407E-A947-70E740481C1C}">
                <a14:useLocalDpi xmlns:a14="http://schemas.microsoft.com/office/drawing/2010/main"/>
              </a:ext>
            </a:extLst>
          </a:blip>
          <a:srcRect/>
          <a:stretch>
            <a:fillRect/>
          </a:stretch>
        </p:blipFill>
        <p:spPr>
          <a:xfrm>
            <a:off x="7553087" y="1171548"/>
            <a:ext cx="3248264" cy="2157429"/>
          </a:xfrm>
          <a:custGeom>
            <a:avLst/>
            <a:gdLst>
              <a:gd name="connsiteX0" fmla="*/ 0 w 3370863"/>
              <a:gd name="connsiteY0" fmla="*/ 0 h 2238857"/>
              <a:gd name="connsiteX1" fmla="*/ 3370863 w 3370863"/>
              <a:gd name="connsiteY1" fmla="*/ 0 h 2238857"/>
              <a:gd name="connsiteX2" fmla="*/ 3370863 w 3370863"/>
              <a:gd name="connsiteY2" fmla="*/ 2238857 h 2238857"/>
              <a:gd name="connsiteX3" fmla="*/ 0 w 3370863"/>
              <a:gd name="connsiteY3" fmla="*/ 2238857 h 2238857"/>
            </a:gdLst>
            <a:ahLst/>
            <a:cxnLst>
              <a:cxn ang="0">
                <a:pos x="connsiteX0" y="connsiteY0"/>
              </a:cxn>
              <a:cxn ang="0">
                <a:pos x="connsiteX1" y="connsiteY1"/>
              </a:cxn>
              <a:cxn ang="0">
                <a:pos x="connsiteX2" y="connsiteY2"/>
              </a:cxn>
              <a:cxn ang="0">
                <a:pos x="connsiteX3" y="connsiteY3"/>
              </a:cxn>
            </a:cxnLst>
            <a:rect l="l" t="t" r="r" b="b"/>
            <a:pathLst>
              <a:path w="3370863" h="2238857">
                <a:moveTo>
                  <a:pt x="0" y="0"/>
                </a:moveTo>
                <a:lnTo>
                  <a:pt x="3370863" y="0"/>
                </a:lnTo>
                <a:lnTo>
                  <a:pt x="3370863" y="2238857"/>
                </a:lnTo>
                <a:lnTo>
                  <a:pt x="0" y="2238857"/>
                </a:lnTo>
                <a:close/>
              </a:path>
            </a:pathLst>
          </a:custGeom>
          <a:solidFill>
            <a:srgbClr val="F2A900">
              <a:lumMod val="40000"/>
              <a:lumOff val="60000"/>
            </a:srgbClr>
          </a:solidFill>
          <a:ln w="95250">
            <a:solidFill>
              <a:srgbClr val="FFFFFF"/>
            </a:solidFill>
            <a:miter lim="800000"/>
          </a:ln>
          <a:effectLst>
            <a:outerShdw blurRad="127000" sx="102000" sy="102000" algn="ctr" rotWithShape="0">
              <a:prstClr val="black">
                <a:alpha val="12000"/>
              </a:prstClr>
            </a:outerShdw>
          </a:effectLst>
        </p:spPr>
      </p:pic>
      <p:pic>
        <p:nvPicPr>
          <p:cNvPr id="24" name="图片占位符 23" descr="图片包含 天空, 户外, 道路, 建筑物&#10;&#10;自动生成的说明">
            <a:extLst>
              <a:ext uri="{FF2B5EF4-FFF2-40B4-BE49-F238E27FC236}">
                <a16:creationId xmlns:a16="http://schemas.microsoft.com/office/drawing/2014/main" id="{3905977B-3D82-42F1-B2F8-E47F9BCD91FD}"/>
              </a:ext>
            </a:extLst>
          </p:cNvPr>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a:xfrm>
            <a:off x="7553087" y="3742372"/>
            <a:ext cx="3248264" cy="2157429"/>
          </a:xfrm>
          <a:custGeom>
            <a:avLst/>
            <a:gdLst>
              <a:gd name="connsiteX0" fmla="*/ 0 w 3370863"/>
              <a:gd name="connsiteY0" fmla="*/ 0 h 2238857"/>
              <a:gd name="connsiteX1" fmla="*/ 3370863 w 3370863"/>
              <a:gd name="connsiteY1" fmla="*/ 0 h 2238857"/>
              <a:gd name="connsiteX2" fmla="*/ 3370863 w 3370863"/>
              <a:gd name="connsiteY2" fmla="*/ 2238857 h 2238857"/>
              <a:gd name="connsiteX3" fmla="*/ 0 w 3370863"/>
              <a:gd name="connsiteY3" fmla="*/ 2238857 h 2238857"/>
            </a:gdLst>
            <a:ahLst/>
            <a:cxnLst>
              <a:cxn ang="0">
                <a:pos x="connsiteX0" y="connsiteY0"/>
              </a:cxn>
              <a:cxn ang="0">
                <a:pos x="connsiteX1" y="connsiteY1"/>
              </a:cxn>
              <a:cxn ang="0">
                <a:pos x="connsiteX2" y="connsiteY2"/>
              </a:cxn>
              <a:cxn ang="0">
                <a:pos x="connsiteX3" y="connsiteY3"/>
              </a:cxn>
            </a:cxnLst>
            <a:rect l="l" t="t" r="r" b="b"/>
            <a:pathLst>
              <a:path w="3370863" h="2238857">
                <a:moveTo>
                  <a:pt x="0" y="0"/>
                </a:moveTo>
                <a:lnTo>
                  <a:pt x="3370863" y="0"/>
                </a:lnTo>
                <a:lnTo>
                  <a:pt x="3370863" y="2238857"/>
                </a:lnTo>
                <a:lnTo>
                  <a:pt x="0" y="2238857"/>
                </a:lnTo>
                <a:close/>
              </a:path>
            </a:pathLst>
          </a:custGeom>
          <a:solidFill>
            <a:srgbClr val="F2A900">
              <a:lumMod val="40000"/>
              <a:lumOff val="60000"/>
            </a:srgbClr>
          </a:solidFill>
          <a:ln w="95250">
            <a:solidFill>
              <a:srgbClr val="FFFFFF"/>
            </a:solidFill>
            <a:miter lim="800000"/>
          </a:ln>
          <a:effectLst>
            <a:outerShdw blurRad="127000" sx="102000" sy="102000" algn="ctr" rotWithShape="0">
              <a:prstClr val="black">
                <a:alpha val="12000"/>
              </a:prstClr>
            </a:outerShdw>
          </a:effectLst>
        </p:spPr>
      </p:pic>
    </p:spTree>
    <p:extLst>
      <p:ext uri="{BB962C8B-B14F-4D97-AF65-F5344CB8AC3E}">
        <p14:creationId xmlns:p14="http://schemas.microsoft.com/office/powerpoint/2010/main" val="2427695914"/>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3494" y="185567"/>
            <a:ext cx="8048203" cy="480131"/>
          </a:xfrm>
        </p:spPr>
        <p:txBody>
          <a:bodyPr/>
          <a:lstStyle/>
          <a:p>
            <a:r>
              <a:rPr lang="en-US" altLang="zh-CN" dirty="0"/>
              <a:t>2.1</a:t>
            </a:r>
            <a:r>
              <a:rPr lang="zh-CN" altLang="en-US" dirty="0"/>
              <a:t>死代码探测方案设计 </a:t>
            </a:r>
            <a:r>
              <a:rPr lang="en-US" altLang="zh-CN" dirty="0"/>
              <a:t>– </a:t>
            </a:r>
            <a:r>
              <a:rPr lang="zh-CN" altLang="en-US" dirty="0"/>
              <a:t>输出结构化信息</a:t>
            </a:r>
          </a:p>
        </p:txBody>
      </p:sp>
      <p:grpSp>
        <p:nvGrpSpPr>
          <p:cNvPr id="14" name="组合 13">
            <a:extLst>
              <a:ext uri="{FF2B5EF4-FFF2-40B4-BE49-F238E27FC236}">
                <a16:creationId xmlns:a16="http://schemas.microsoft.com/office/drawing/2014/main" id="{949FCF20-F8E9-43C6-B5FD-33B61EB6077B}"/>
              </a:ext>
            </a:extLst>
          </p:cNvPr>
          <p:cNvGrpSpPr/>
          <p:nvPr/>
        </p:nvGrpSpPr>
        <p:grpSpPr>
          <a:xfrm>
            <a:off x="442913" y="1920212"/>
            <a:ext cx="11306175" cy="3224349"/>
            <a:chOff x="1407886" y="2946399"/>
            <a:chExt cx="3715657" cy="3224349"/>
          </a:xfrm>
        </p:grpSpPr>
        <p:sp>
          <p:nvSpPr>
            <p:cNvPr id="15" name="矩形 14">
              <a:extLst>
                <a:ext uri="{FF2B5EF4-FFF2-40B4-BE49-F238E27FC236}">
                  <a16:creationId xmlns:a16="http://schemas.microsoft.com/office/drawing/2014/main" id="{28595557-35F4-43F1-97B1-ECD7078404E9}"/>
                </a:ext>
              </a:extLst>
            </p:cNvPr>
            <p:cNvSpPr/>
            <p:nvPr/>
          </p:nvSpPr>
          <p:spPr>
            <a:xfrm>
              <a:off x="1407886" y="2946399"/>
              <a:ext cx="3715657" cy="31786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15">
              <a:extLst>
                <a:ext uri="{FF2B5EF4-FFF2-40B4-BE49-F238E27FC236}">
                  <a16:creationId xmlns:a16="http://schemas.microsoft.com/office/drawing/2014/main" id="{B51CC417-4AA8-4078-AA63-92D7926C3C68}"/>
                </a:ext>
              </a:extLst>
            </p:cNvPr>
            <p:cNvSpPr/>
            <p:nvPr/>
          </p:nvSpPr>
          <p:spPr>
            <a:xfrm>
              <a:off x="1407886" y="6125029"/>
              <a:ext cx="3715657"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17" name="文本框 16">
            <a:extLst>
              <a:ext uri="{FF2B5EF4-FFF2-40B4-BE49-F238E27FC236}">
                <a16:creationId xmlns:a16="http://schemas.microsoft.com/office/drawing/2014/main" id="{B0D354E4-5E0C-4227-9260-51FCB2F27172}"/>
              </a:ext>
            </a:extLst>
          </p:cNvPr>
          <p:cNvSpPr txBox="1"/>
          <p:nvPr/>
        </p:nvSpPr>
        <p:spPr>
          <a:xfrm>
            <a:off x="1173494" y="2864490"/>
            <a:ext cx="4698963" cy="2234352"/>
          </a:xfrm>
          <a:prstGeom prst="rect">
            <a:avLst/>
          </a:prstGeom>
          <a:noFill/>
          <a:ln>
            <a:noFill/>
          </a:ln>
        </p:spPr>
        <p:txBody>
          <a:bodyPr wrap="square" lIns="180000" tIns="180000" rIns="180000" bIns="180000" rtlCol="0">
            <a:noAutofit/>
          </a:bodyPr>
          <a:lstStyle>
            <a:defPPr>
              <a:defRPr lang="zh-CN"/>
            </a:defPPr>
            <a:lvl1pPr>
              <a:lnSpc>
                <a:spcPct val="130000"/>
              </a:lnSpc>
              <a:defRPr spc="100">
                <a:solidFill>
                  <a:schemeClr val="tx1">
                    <a:lumMod val="75000"/>
                    <a:lumOff val="25000"/>
                  </a:schemeClr>
                </a:solidFill>
              </a:defRPr>
            </a:lvl1pPr>
          </a:lstStyle>
          <a:p>
            <a:pPr marL="285750" marR="0" lvl="0" indent="-285750" algn="just" defTabSz="914400" rtl="0" eaLnBrk="1" fontAlgn="base" latinLnBrk="0" hangingPunct="1">
              <a:lnSpc>
                <a:spcPct val="13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补充收集必要信息，例如函数所属的</a:t>
            </a:r>
            <a:r>
              <a:rPr lang="zh-CN" altLang="en-US" dirty="0">
                <a:solidFill>
                  <a:prstClr val="white"/>
                </a:solidFill>
                <a:latin typeface="Century Gothic" panose="020B0502020202020204" pitchFamily="34" charset="0"/>
                <a:ea typeface="微软雅黑" panose="020B0503020204020204" pitchFamily="34" charset="-122"/>
              </a:rPr>
              <a:t>依赖项、各依赖项的详细元数据等</a:t>
            </a:r>
            <a:endPar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a:p>
            <a:pPr marL="285750" marR="0" lvl="0" indent="-285750" algn="just" defTabSz="914400" rtl="0" eaLnBrk="1" fontAlgn="base" latinLnBrk="0" hangingPunct="1">
              <a:lnSpc>
                <a:spcPct val="13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将上述信息输出为结构化数据，方便进行不可达代码的探测及标记。</a:t>
            </a:r>
            <a:endPar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p:txBody>
      </p:sp>
      <p:sp>
        <p:nvSpPr>
          <p:cNvPr id="18" name="矩形: 圆角 93">
            <a:extLst>
              <a:ext uri="{FF2B5EF4-FFF2-40B4-BE49-F238E27FC236}">
                <a16:creationId xmlns:a16="http://schemas.microsoft.com/office/drawing/2014/main" id="{71899987-5CE6-4E24-90B4-EBDD3128D869}"/>
              </a:ext>
            </a:extLst>
          </p:cNvPr>
          <p:cNvSpPr/>
          <p:nvPr/>
        </p:nvSpPr>
        <p:spPr>
          <a:xfrm>
            <a:off x="1173494" y="2250262"/>
            <a:ext cx="4067333"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基于</a:t>
            </a:r>
            <a:r>
              <a:rPr kumimoji="0" lang="en-US" altLang="zh-CN" sz="2400" b="1" i="0" u="none" strike="noStrike" kern="1200" cap="none" spc="0" normalizeH="0" baseline="0" noProof="0" dirty="0" err="1">
                <a:ln>
                  <a:noFill/>
                </a:ln>
                <a:solidFill>
                  <a:prstClr val="white"/>
                </a:solidFill>
                <a:effectLst/>
                <a:uLnTx/>
                <a:uFillTx/>
                <a:latin typeface="微软雅黑"/>
                <a:ea typeface="微软雅黑"/>
                <a:cs typeface="+mn-cs"/>
              </a:rPr>
              <a:t>Rupta</a:t>
            </a: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进行二次开发</a:t>
            </a:r>
            <a:endParaRPr kumimoji="0" lang="zh-CN" altLang="en-US" sz="2400" b="1" i="0" u="none" strike="noStrike" kern="1200" cap="none" spc="0" normalizeH="0" baseline="0" noProof="0" dirty="0">
              <a:ln>
                <a:noFill/>
              </a:ln>
              <a:solidFill>
                <a:srgbClr val="006C39"/>
              </a:solidFill>
              <a:effectLst/>
              <a:uLnTx/>
              <a:uFillTx/>
              <a:latin typeface="微软雅黑"/>
              <a:ea typeface="微软雅黑"/>
              <a:cs typeface="+mn-cs"/>
            </a:endParaRPr>
          </a:p>
        </p:txBody>
      </p:sp>
      <p:pic>
        <p:nvPicPr>
          <p:cNvPr id="4" name="图片 3" descr="文本&#10;&#10;描述已自动生成">
            <a:extLst>
              <a:ext uri="{FF2B5EF4-FFF2-40B4-BE49-F238E27FC236}">
                <a16:creationId xmlns:a16="http://schemas.microsoft.com/office/drawing/2014/main" id="{C6609BD0-AB9D-9913-1D9D-112F4B8D63DE}"/>
              </a:ext>
            </a:extLst>
          </p:cNvPr>
          <p:cNvPicPr>
            <a:picLocks noChangeAspect="1"/>
          </p:cNvPicPr>
          <p:nvPr/>
        </p:nvPicPr>
        <p:blipFill rotWithShape="1">
          <a:blip r:embed="rId3">
            <a:extLst>
              <a:ext uri="{28A0092B-C50C-407E-A947-70E740481C1C}">
                <a14:useLocalDpi xmlns:a14="http://schemas.microsoft.com/office/drawing/2010/main" val="0"/>
              </a:ext>
            </a:extLst>
          </a:blip>
          <a:srcRect l="5283" t="4361" r="4913" b="4542"/>
          <a:stretch/>
        </p:blipFill>
        <p:spPr>
          <a:xfrm>
            <a:off x="6951175" y="1152581"/>
            <a:ext cx="3632387" cy="485651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4926520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第三部分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工作安排与预期</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工作时间安排</a:t>
            </a:r>
            <a:endParaRPr lang="en-US" altLang="zh-CN" dirty="0"/>
          </a:p>
          <a:p>
            <a:r>
              <a:rPr lang="zh-CN" altLang="en-US" dirty="0"/>
              <a:t>预期研究成果</a:t>
            </a:r>
            <a:endParaRPr lang="en-US" altLang="zh-CN" dirty="0"/>
          </a:p>
          <a:p>
            <a:r>
              <a:rPr lang="zh-CN" altLang="en-US" dirty="0"/>
              <a:t>选题创新点</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727804518"/>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888EE62-795D-4B4E-A32A-3C2373FD4959}"/>
              </a:ext>
            </a:extLst>
          </p:cNvPr>
          <p:cNvSpPr txBox="1"/>
          <p:nvPr/>
        </p:nvSpPr>
        <p:spPr>
          <a:xfrm>
            <a:off x="1833796" y="2659559"/>
            <a:ext cx="8524408" cy="76944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prstClr val="white"/>
                </a:solidFill>
                <a:effectLst/>
                <a:uLnTx/>
                <a:uFillTx/>
                <a:latin typeface="微软雅黑"/>
                <a:ea typeface="微软雅黑"/>
                <a:cs typeface="+mn-cs"/>
              </a:rPr>
              <a:t>敬请各位老师批评指正</a:t>
            </a:r>
          </a:p>
        </p:txBody>
      </p:sp>
      <p:sp>
        <p:nvSpPr>
          <p:cNvPr id="16" name="文本框 15">
            <a:extLst>
              <a:ext uri="{FF2B5EF4-FFF2-40B4-BE49-F238E27FC236}">
                <a16:creationId xmlns:a16="http://schemas.microsoft.com/office/drawing/2014/main" id="{4141CD5C-FFFA-4995-8EEA-070AB8DE8083}"/>
              </a:ext>
            </a:extLst>
          </p:cNvPr>
          <p:cNvSpPr txBox="1"/>
          <p:nvPr/>
        </p:nvSpPr>
        <p:spPr>
          <a:xfrm>
            <a:off x="5052591" y="4089237"/>
            <a:ext cx="2100625" cy="54906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答辩人：傅   泽</a:t>
            </a:r>
            <a:endParaRPr kumimoji="0" lang="en-US" altLang="zh-CN"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endParaRPr>
          </a:p>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导　师：陆慧梅</a:t>
            </a:r>
          </a:p>
        </p:txBody>
      </p:sp>
    </p:spTree>
    <p:extLst>
      <p:ext uri="{BB962C8B-B14F-4D97-AF65-F5344CB8AC3E}">
        <p14:creationId xmlns:p14="http://schemas.microsoft.com/office/powerpoint/2010/main" val="384717846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第一部分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选题依据及研究内容</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选题背景 </a:t>
            </a:r>
            <a:r>
              <a:rPr lang="en-US" altLang="zh-CN" dirty="0"/>
              <a:t>&amp; </a:t>
            </a:r>
            <a:r>
              <a:rPr lang="zh-CN" altLang="en-US" dirty="0"/>
              <a:t>意义</a:t>
            </a:r>
          </a:p>
          <a:p>
            <a:r>
              <a:rPr lang="zh-CN" altLang="en-US" dirty="0"/>
              <a:t>国内外研究现状</a:t>
            </a:r>
            <a:endParaRPr lang="en-US" altLang="zh-CN" dirty="0"/>
          </a:p>
          <a:p>
            <a:r>
              <a:rPr lang="zh-CN" altLang="en-US" dirty="0"/>
              <a:t>选题研究内容</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58408840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1.1 </a:t>
            </a:r>
            <a:r>
              <a:rPr lang="zh-CN" altLang="en-US" dirty="0"/>
              <a:t>选题背景</a:t>
            </a:r>
          </a:p>
        </p:txBody>
      </p:sp>
      <p:sp>
        <p:nvSpPr>
          <p:cNvPr id="11" name="内容占位符 1">
            <a:extLst>
              <a:ext uri="{FF2B5EF4-FFF2-40B4-BE49-F238E27FC236}">
                <a16:creationId xmlns:a16="http://schemas.microsoft.com/office/drawing/2014/main" id="{9220699B-30D4-4073-91F7-02313840C09E}"/>
              </a:ext>
            </a:extLst>
          </p:cNvPr>
          <p:cNvSpPr txBox="1">
            <a:spLocks/>
          </p:cNvSpPr>
          <p:nvPr/>
        </p:nvSpPr>
        <p:spPr>
          <a:xfrm>
            <a:off x="1545981" y="2054284"/>
            <a:ext cx="9100038" cy="3131575"/>
          </a:xfrm>
          <a:prstGeom prst="rect">
            <a:avLst/>
          </a:prstGeom>
        </p:spPr>
        <p:txBody>
          <a:bodyPr vert="horz" lIns="0" tIns="0" rIns="0" bIns="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	Rust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编程语言以其高效率和高内存安全性博得了操作系统开发者的青睐。然而，随着越来越基于</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Rust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的操作系统问世，这些操作系统软件生态贫乏的问题也日益凸显。鉴于</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Linux</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操作系统的生态环境相对成熟，将</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Linux</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应用程序移植到新兴操作系统旋即成为了快速拓展新兴操作系统软件生态环境的方案之一。</a:t>
            </a:r>
            <a:endPar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endParaRPr>
          </a:p>
        </p:txBody>
      </p:sp>
      <p:sp>
        <p:nvSpPr>
          <p:cNvPr id="12" name="半闭框 11">
            <a:extLst>
              <a:ext uri="{FF2B5EF4-FFF2-40B4-BE49-F238E27FC236}">
                <a16:creationId xmlns:a16="http://schemas.microsoft.com/office/drawing/2014/main" id="{0D90A06A-B605-4CDB-9B13-1BB6C4658928}"/>
              </a:ext>
            </a:extLst>
          </p:cNvPr>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Tree>
    <p:extLst>
      <p:ext uri="{BB962C8B-B14F-4D97-AF65-F5344CB8AC3E}">
        <p14:creationId xmlns:p14="http://schemas.microsoft.com/office/powerpoint/2010/main" val="424647272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1.1 </a:t>
            </a:r>
            <a:r>
              <a:rPr lang="zh-CN" altLang="en-US" dirty="0"/>
              <a:t>选题背景</a:t>
            </a:r>
          </a:p>
        </p:txBody>
      </p:sp>
      <p:sp>
        <p:nvSpPr>
          <p:cNvPr id="8" name="平行四边形 7">
            <a:extLst>
              <a:ext uri="{FF2B5EF4-FFF2-40B4-BE49-F238E27FC236}">
                <a16:creationId xmlns:a16="http://schemas.microsoft.com/office/drawing/2014/main" id="{32348477-5D10-4901-9173-DC964BF89229}"/>
              </a:ext>
            </a:extLst>
          </p:cNvPr>
          <p:cNvSpPr/>
          <p:nvPr/>
        </p:nvSpPr>
        <p:spPr>
          <a:xfrm>
            <a:off x="674412" y="1626014"/>
            <a:ext cx="5724000" cy="3207658"/>
          </a:xfrm>
          <a:prstGeom prst="parallelogram">
            <a:avLst/>
          </a:prstGeom>
          <a:noFill/>
          <a:ln w="38100">
            <a:gradFill>
              <a:gsLst>
                <a:gs pos="20000">
                  <a:srgbClr val="003378">
                    <a:alpha val="0"/>
                  </a:srgbClr>
                </a:gs>
                <a:gs pos="0">
                  <a:schemeClr val="accent1">
                    <a:alpha val="0"/>
                  </a:schemeClr>
                </a:gs>
                <a:gs pos="100000">
                  <a:schemeClr val="accent1"/>
                </a:gs>
              </a:gsLst>
              <a:lin ang="1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平行四边形 10">
            <a:extLst>
              <a:ext uri="{FF2B5EF4-FFF2-40B4-BE49-F238E27FC236}">
                <a16:creationId xmlns:a16="http://schemas.microsoft.com/office/drawing/2014/main" id="{0A034329-0ACC-472E-884C-4E78CC69A788}"/>
              </a:ext>
            </a:extLst>
          </p:cNvPr>
          <p:cNvSpPr/>
          <p:nvPr/>
        </p:nvSpPr>
        <p:spPr>
          <a:xfrm>
            <a:off x="5822046" y="2366244"/>
            <a:ext cx="5724000" cy="3207658"/>
          </a:xfrm>
          <a:prstGeom prst="parallelogram">
            <a:avLst/>
          </a:prstGeom>
          <a:noFill/>
          <a:ln w="38100">
            <a:gradFill>
              <a:gsLst>
                <a:gs pos="20000">
                  <a:srgbClr val="003378">
                    <a:alpha val="0"/>
                  </a:srgbClr>
                </a:gs>
                <a:gs pos="0">
                  <a:schemeClr val="accent1">
                    <a:alpha val="0"/>
                  </a:schemeClr>
                </a:gs>
                <a:gs pos="100000">
                  <a:schemeClr val="accent4"/>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文本框 15">
            <a:extLst>
              <a:ext uri="{FF2B5EF4-FFF2-40B4-BE49-F238E27FC236}">
                <a16:creationId xmlns:a16="http://schemas.microsoft.com/office/drawing/2014/main" id="{51AADF55-D27C-40F9-930F-99385A786CB9}"/>
              </a:ext>
            </a:extLst>
          </p:cNvPr>
          <p:cNvSpPr txBox="1"/>
          <p:nvPr/>
        </p:nvSpPr>
        <p:spPr>
          <a:xfrm>
            <a:off x="4978400" y="2558913"/>
            <a:ext cx="2235200" cy="1653914"/>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9600" b="0" i="1" u="none" strike="noStrike" kern="1200" cap="none" spc="300" normalizeH="0" baseline="0" noProof="0" dirty="0">
                <a:ln>
                  <a:noFill/>
                </a:ln>
                <a:solidFill>
                  <a:srgbClr val="006C39">
                    <a:alpha val="11000"/>
                  </a:srgbClr>
                </a:solidFill>
                <a:effectLst/>
                <a:uLnTx/>
                <a:uFillTx/>
                <a:latin typeface="微软雅黑"/>
                <a:ea typeface="微软雅黑" panose="020B0503020204020204" pitchFamily="34" charset="-122"/>
                <a:cs typeface="+mn-cs"/>
              </a:rPr>
              <a:t>VS</a:t>
            </a:r>
            <a:endParaRPr kumimoji="0" lang="zh-CN" altLang="en-US" sz="9600" b="0" i="1" u="none" strike="noStrike" kern="1200" cap="none" spc="300" normalizeH="0" baseline="0" noProof="0" dirty="0">
              <a:ln>
                <a:noFill/>
              </a:ln>
              <a:solidFill>
                <a:srgbClr val="006C39">
                  <a:alpha val="11000"/>
                </a:srgbClr>
              </a:solidFill>
              <a:effectLst/>
              <a:uLnTx/>
              <a:uFillTx/>
              <a:latin typeface="微软雅黑"/>
              <a:ea typeface="微软雅黑" panose="020B0503020204020204" pitchFamily="34" charset="-122"/>
              <a:cs typeface="+mn-cs"/>
            </a:endParaRPr>
          </a:p>
        </p:txBody>
      </p:sp>
      <p:sp>
        <p:nvSpPr>
          <p:cNvPr id="17" name="文本框 16">
            <a:extLst>
              <a:ext uri="{FF2B5EF4-FFF2-40B4-BE49-F238E27FC236}">
                <a16:creationId xmlns:a16="http://schemas.microsoft.com/office/drawing/2014/main" id="{B84415BE-297A-4670-8F68-6825798EB1BD}"/>
              </a:ext>
            </a:extLst>
          </p:cNvPr>
          <p:cNvSpPr txBox="1"/>
          <p:nvPr/>
        </p:nvSpPr>
        <p:spPr>
          <a:xfrm>
            <a:off x="6723709" y="3696181"/>
            <a:ext cx="3904343" cy="1160511"/>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已有软件冗余代码量庞大</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just"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难以理清业务逻辑</a:t>
            </a:r>
            <a:endParaRPr lang="en-US" altLang="zh-CN" sz="2000" dirty="0">
              <a:solidFill>
                <a:prstClr val="black">
                  <a:lumMod val="85000"/>
                  <a:lumOff val="15000"/>
                </a:prstClr>
              </a:solidFill>
              <a:latin typeface="Century Gothic" panose="020B0502020202020204" pitchFamily="34" charset="0"/>
              <a:ea typeface="微软雅黑" panose="020B0503020204020204" pitchFamily="34" charset="-122"/>
            </a:endParaRPr>
          </a:p>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移植工作少有先例可供参考</a:t>
            </a:r>
          </a:p>
        </p:txBody>
      </p:sp>
      <p:sp>
        <p:nvSpPr>
          <p:cNvPr id="18" name="文本框 17">
            <a:extLst>
              <a:ext uri="{FF2B5EF4-FFF2-40B4-BE49-F238E27FC236}">
                <a16:creationId xmlns:a16="http://schemas.microsoft.com/office/drawing/2014/main" id="{24A929E3-FE8C-44A4-AA75-7D72577C71D4}"/>
              </a:ext>
            </a:extLst>
          </p:cNvPr>
          <p:cNvSpPr txBox="1"/>
          <p:nvPr/>
        </p:nvSpPr>
        <p:spPr>
          <a:xfrm>
            <a:off x="6723709" y="2892691"/>
            <a:ext cx="2656114" cy="505588"/>
          </a:xfrm>
          <a:prstGeom prst="rect">
            <a:avLst/>
          </a:prstGeom>
          <a:noFill/>
        </p:spPr>
        <p:txBody>
          <a:bodyPr wrap="square" lIns="0" tIns="0" rIns="0" bIns="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矛盾</a:t>
            </a:r>
          </a:p>
        </p:txBody>
      </p:sp>
      <p:sp>
        <p:nvSpPr>
          <p:cNvPr id="19" name="文本框 18">
            <a:extLst>
              <a:ext uri="{FF2B5EF4-FFF2-40B4-BE49-F238E27FC236}">
                <a16:creationId xmlns:a16="http://schemas.microsoft.com/office/drawing/2014/main" id="{A9427E30-E0A0-458E-BE46-90E9D0AEE789}"/>
              </a:ext>
            </a:extLst>
          </p:cNvPr>
          <p:cNvSpPr txBox="1"/>
          <p:nvPr/>
        </p:nvSpPr>
        <p:spPr>
          <a:xfrm>
            <a:off x="966355" y="2719151"/>
            <a:ext cx="4426949" cy="1557286"/>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快速了解已有软件业务逻辑</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r"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根据移植目标编写等价程序</a:t>
            </a:r>
            <a:endParaRPr lang="en-US" altLang="zh-CN" sz="2000" dirty="0">
              <a:solidFill>
                <a:prstClr val="black">
                  <a:lumMod val="85000"/>
                  <a:lumOff val="15000"/>
                </a:prstClr>
              </a:solidFill>
              <a:latin typeface="Century Gothic" panose="020B0502020202020204" pitchFamily="34" charset="0"/>
              <a:ea typeface="微软雅黑" panose="020B0503020204020204" pitchFamily="34" charset="-122"/>
            </a:endParaRPr>
          </a:p>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移植到目标平台进行测试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r"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拓展新兴操作系统软件生态</a:t>
            </a:r>
            <a:endPar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BFE2F0AC-FD39-4750-8D6D-33E078192640}"/>
              </a:ext>
            </a:extLst>
          </p:cNvPr>
          <p:cNvSpPr txBox="1"/>
          <p:nvPr/>
        </p:nvSpPr>
        <p:spPr>
          <a:xfrm>
            <a:off x="1488960" y="2027056"/>
            <a:ext cx="3904343" cy="505588"/>
          </a:xfrm>
          <a:prstGeom prst="rect">
            <a:avLst/>
          </a:prstGeom>
          <a:noFill/>
        </p:spPr>
        <p:txBody>
          <a:bodyPr wrap="square" lIns="0" tIns="0" rIns="0" bIns="0" rtlCol="0">
            <a:spAutoFit/>
          </a:bodyPr>
          <a:lstStyle/>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需求</a:t>
            </a:r>
          </a:p>
        </p:txBody>
      </p:sp>
    </p:spTree>
    <p:extLst>
      <p:ext uri="{BB962C8B-B14F-4D97-AF65-F5344CB8AC3E}">
        <p14:creationId xmlns:p14="http://schemas.microsoft.com/office/powerpoint/2010/main" val="358254303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软件移植技术</a:t>
            </a:r>
          </a:p>
        </p:txBody>
      </p:sp>
      <p:sp>
        <p:nvSpPr>
          <p:cNvPr id="11" name="矩形 10">
            <a:extLst>
              <a:ext uri="{FF2B5EF4-FFF2-40B4-BE49-F238E27FC236}">
                <a16:creationId xmlns:a16="http://schemas.microsoft.com/office/drawing/2014/main" id="{D6071237-C3EE-4688-8160-8EF44A8B0EF4}"/>
              </a:ext>
            </a:extLst>
          </p:cNvPr>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91C132B9-7816-40DF-A75A-76D084D56CCC}"/>
              </a:ext>
            </a:extLst>
          </p:cNvPr>
          <p:cNvSpPr txBox="1"/>
          <p:nvPr/>
        </p:nvSpPr>
        <p:spPr>
          <a:xfrm>
            <a:off x="234266" y="1103729"/>
            <a:ext cx="2487168" cy="2554545"/>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600" b="0" i="0" u="none" strike="noStrike" kern="1200" cap="none" spc="300" normalizeH="0" baseline="0" noProof="0" dirty="0">
                <a:ln>
                  <a:noFill/>
                </a:ln>
                <a:solidFill>
                  <a:srgbClr val="006C39"/>
                </a:solidFill>
                <a:effectLst/>
                <a:uLnTx/>
                <a:uFillTx/>
                <a:latin typeface="黑体" panose="02010609060101010101" pitchFamily="49" charset="-122"/>
                <a:ea typeface="黑体" panose="02010609060101010101" pitchFamily="49" charset="-122"/>
                <a:cs typeface="+mn-cs"/>
              </a:rPr>
              <a:t>“</a:t>
            </a:r>
          </a:p>
        </p:txBody>
      </p:sp>
      <p:sp>
        <p:nvSpPr>
          <p:cNvPr id="13" name="文本框 12">
            <a:extLst>
              <a:ext uri="{FF2B5EF4-FFF2-40B4-BE49-F238E27FC236}">
                <a16:creationId xmlns:a16="http://schemas.microsoft.com/office/drawing/2014/main" id="{9FD59AEA-A8DA-4FD6-95B0-1014104036C0}"/>
              </a:ext>
            </a:extLst>
          </p:cNvPr>
          <p:cNvSpPr txBox="1"/>
          <p:nvPr/>
        </p:nvSpPr>
        <p:spPr>
          <a:xfrm>
            <a:off x="1562100" y="3083952"/>
            <a:ext cx="9067800" cy="1960730"/>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将软件从一个操作系统或硬件平台移植到另一个的技术。软件移植以小于重新开发的代价令已有软件在新平台上得以运行，有益于拓宽市场，优化用户使用体验。然而，跨操作系统甚至硬件平台的移植并非易事，可能需要处理一系列来自硬件或软件的阻碍。因此，评估软件移植难度，并设法降低这个难度便成为了众多开发者的共同目标。</a:t>
            </a:r>
          </a:p>
        </p:txBody>
      </p:sp>
      <p:sp>
        <p:nvSpPr>
          <p:cNvPr id="17" name="文本框 16">
            <a:extLst>
              <a:ext uri="{FF2B5EF4-FFF2-40B4-BE49-F238E27FC236}">
                <a16:creationId xmlns:a16="http://schemas.microsoft.com/office/drawing/2014/main" id="{A5296328-ABAD-4B6D-8595-28952E950CFA}"/>
              </a:ext>
            </a:extLst>
          </p:cNvPr>
          <p:cNvSpPr txBox="1"/>
          <p:nvPr/>
        </p:nvSpPr>
        <p:spPr>
          <a:xfrm>
            <a:off x="4413250" y="2083248"/>
            <a:ext cx="3365500" cy="743665"/>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zh-CN" altLang="en-US"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软件移植</a:t>
            </a:r>
          </a:p>
        </p:txBody>
      </p:sp>
    </p:spTree>
    <p:extLst>
      <p:ext uri="{BB962C8B-B14F-4D97-AF65-F5344CB8AC3E}">
        <p14:creationId xmlns:p14="http://schemas.microsoft.com/office/powerpoint/2010/main" val="278206251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软件移植难度评估</a:t>
            </a:r>
          </a:p>
        </p:txBody>
      </p:sp>
      <p:sp>
        <p:nvSpPr>
          <p:cNvPr id="19" name="矩形 18">
            <a:extLst>
              <a:ext uri="{FF2B5EF4-FFF2-40B4-BE49-F238E27FC236}">
                <a16:creationId xmlns:a16="http://schemas.microsoft.com/office/drawing/2014/main" id="{E4F05BD1-6458-44F5-BD3F-8825DBFB80CB}"/>
              </a:ext>
            </a:extLst>
          </p:cNvPr>
          <p:cNvSpPr/>
          <p:nvPr/>
        </p:nvSpPr>
        <p:spPr>
          <a:xfrm>
            <a:off x="660400" y="2426768"/>
            <a:ext cx="5246913" cy="3438071"/>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0" name="文本框 19">
            <a:extLst>
              <a:ext uri="{FF2B5EF4-FFF2-40B4-BE49-F238E27FC236}">
                <a16:creationId xmlns:a16="http://schemas.microsoft.com/office/drawing/2014/main" id="{EC0487CE-1F9D-417D-B44C-B52F11830B1F}"/>
              </a:ext>
            </a:extLst>
          </p:cNvPr>
          <p:cNvSpPr txBox="1"/>
          <p:nvPr/>
        </p:nvSpPr>
        <p:spPr>
          <a:xfrm>
            <a:off x="1127124" y="1217305"/>
            <a:ext cx="10090604" cy="760401"/>
          </a:xfrm>
          <a:prstGeom prst="rect">
            <a:avLst/>
          </a:prstGeom>
          <a:noFill/>
        </p:spPr>
        <p:txBody>
          <a:bodyPr wrap="square" lIns="0" tIns="0" rIns="0" bIns="0" rtlCol="0">
            <a:spAutoFit/>
          </a:bodyPr>
          <a:lstStyle/>
          <a:p>
            <a:pPr marL="0" marR="0" lvl="0" indent="0" algn="l" defTabSz="914400" rtl="0" eaLnBrk="1"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不少研究指出，软件移植的难度可用一组特征定量地评估。这其中，</a:t>
            </a:r>
            <a:r>
              <a:rPr kumimoji="0" lang="zh-CN" altLang="en-US" sz="2000" b="1"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代码行数</a:t>
            </a:r>
            <a:r>
              <a:rPr kumimoji="0" lang="zh-CN" altLang="en-US" sz="20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对移植难度的贡献非常大，在部分评估模型中甚至达到了指数级别。</a:t>
            </a:r>
          </a:p>
        </p:txBody>
      </p:sp>
      <p:sp>
        <p:nvSpPr>
          <p:cNvPr id="32" name="椭圆 31">
            <a:extLst>
              <a:ext uri="{FF2B5EF4-FFF2-40B4-BE49-F238E27FC236}">
                <a16:creationId xmlns:a16="http://schemas.microsoft.com/office/drawing/2014/main" id="{C3A37D18-92CE-4107-844B-EAE59B7DF5EA}"/>
              </a:ext>
            </a:extLst>
          </p:cNvPr>
          <p:cNvSpPr/>
          <p:nvPr/>
        </p:nvSpPr>
        <p:spPr>
          <a:xfrm>
            <a:off x="2757298" y="2649204"/>
            <a:ext cx="1020741" cy="10207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文本框 32">
            <a:extLst>
              <a:ext uri="{FF2B5EF4-FFF2-40B4-BE49-F238E27FC236}">
                <a16:creationId xmlns:a16="http://schemas.microsoft.com/office/drawing/2014/main" id="{2C7C22EC-4924-40A3-A11D-92541F8FCDFA}"/>
              </a:ext>
            </a:extLst>
          </p:cNvPr>
          <p:cNvSpPr txBox="1"/>
          <p:nvPr/>
        </p:nvSpPr>
        <p:spPr>
          <a:xfrm>
            <a:off x="1663426" y="3788089"/>
            <a:ext cx="3208483"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en-US" altLang="zh-CN" sz="2800" b="1" i="0" u="none" strike="noStrike" kern="1200" cap="none" spc="300" normalizeH="0" baseline="0" noProof="0" dirty="0">
                <a:ln>
                  <a:noFill/>
                </a:ln>
                <a:solidFill>
                  <a:srgbClr val="006C39"/>
                </a:solidFill>
                <a:effectLst/>
                <a:uLnTx/>
                <a:uFillTx/>
                <a:latin typeface="微软雅黑"/>
                <a:ea typeface="微软雅黑"/>
                <a:cs typeface="+mn-cs"/>
              </a:rPr>
              <a:t>J.R </a:t>
            </a:r>
            <a:r>
              <a:rPr kumimoji="0" lang="en-US" altLang="zh-CN" sz="2800" b="1" i="0" u="none" strike="noStrike" kern="1200" cap="none" spc="300" normalizeH="0" baseline="0" noProof="0" dirty="0" err="1">
                <a:ln>
                  <a:noFill/>
                </a:ln>
                <a:solidFill>
                  <a:srgbClr val="006C39"/>
                </a:solidFill>
                <a:effectLst/>
                <a:uLnTx/>
                <a:uFillTx/>
                <a:latin typeface="微软雅黑"/>
                <a:ea typeface="微软雅黑"/>
                <a:cs typeface="+mn-cs"/>
              </a:rPr>
              <a:t>Wolberg</a:t>
            </a:r>
            <a:r>
              <a:rPr lang="zh-CN" altLang="en-US" sz="2800" b="1" spc="300" dirty="0">
                <a:solidFill>
                  <a:srgbClr val="006C39"/>
                </a:solidFill>
                <a:latin typeface="微软雅黑"/>
                <a:ea typeface="微软雅黑"/>
              </a:rPr>
              <a:t>等</a:t>
            </a:r>
            <a:endPar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endParaRPr>
          </a:p>
        </p:txBody>
      </p:sp>
      <p:sp>
        <p:nvSpPr>
          <p:cNvPr id="34" name="文本框 33">
            <a:extLst>
              <a:ext uri="{FF2B5EF4-FFF2-40B4-BE49-F238E27FC236}">
                <a16:creationId xmlns:a16="http://schemas.microsoft.com/office/drawing/2014/main" id="{BA921EF8-76CA-4D2D-BB1B-B4129424ADCA}"/>
              </a:ext>
            </a:extLst>
          </p:cNvPr>
          <p:cNvSpPr txBox="1"/>
          <p:nvPr/>
        </p:nvSpPr>
        <p:spPr>
          <a:xfrm>
            <a:off x="974271" y="4505437"/>
            <a:ext cx="4619170" cy="684418"/>
          </a:xfrm>
          <a:prstGeom prst="rect">
            <a:avLst/>
          </a:prstGeom>
          <a:noFill/>
        </p:spPr>
        <p:txBody>
          <a:bodyPr wrap="square" lIns="0" tIns="0" rIns="0" bIns="0" rtlCol="0">
            <a:spAutoFit/>
          </a:bodyPr>
          <a:lstStyle/>
          <a:p>
            <a:pPr marL="0" marR="0" lvl="0" indent="0" algn="ctr" defTabSz="914400" rtl="0" eaLnBrk="1" fontAlgn="base" latinLnBrk="0" hangingPunct="0">
              <a:lnSpc>
                <a:spcPct val="130000"/>
              </a:lnSpc>
              <a:spcBef>
                <a:spcPct val="0"/>
              </a:spcBef>
              <a:spcAft>
                <a:spcPct val="0"/>
              </a:spcAft>
              <a:buClrTx/>
              <a:buSzTx/>
              <a:buFontTx/>
              <a:buNone/>
              <a:tabLst/>
              <a:defRPr/>
            </a:pPr>
            <a:r>
              <a:rPr kumimoji="0" lang="zh-CN" altLang="en-US" sz="18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认为代码库尺寸（即代码行数）与移植难度呈现指数级正相关。</a:t>
            </a:r>
          </a:p>
        </p:txBody>
      </p:sp>
      <p:sp>
        <p:nvSpPr>
          <p:cNvPr id="35" name="矩形 34">
            <a:extLst>
              <a:ext uri="{FF2B5EF4-FFF2-40B4-BE49-F238E27FC236}">
                <a16:creationId xmlns:a16="http://schemas.microsoft.com/office/drawing/2014/main" id="{6D56F9CA-5573-4373-88B8-CA5070E472F2}"/>
              </a:ext>
            </a:extLst>
          </p:cNvPr>
          <p:cNvSpPr/>
          <p:nvPr/>
        </p:nvSpPr>
        <p:spPr>
          <a:xfrm>
            <a:off x="6284688" y="2426768"/>
            <a:ext cx="5246911" cy="3438071"/>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椭圆 35">
            <a:extLst>
              <a:ext uri="{FF2B5EF4-FFF2-40B4-BE49-F238E27FC236}">
                <a16:creationId xmlns:a16="http://schemas.microsoft.com/office/drawing/2014/main" id="{A61AE5C2-A898-4D97-B8AB-4E79EB6543B7}"/>
              </a:ext>
            </a:extLst>
          </p:cNvPr>
          <p:cNvSpPr/>
          <p:nvPr/>
        </p:nvSpPr>
        <p:spPr>
          <a:xfrm>
            <a:off x="8402241" y="2649204"/>
            <a:ext cx="1020741" cy="10207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7" name="文本框 36">
            <a:extLst>
              <a:ext uri="{FF2B5EF4-FFF2-40B4-BE49-F238E27FC236}">
                <a16:creationId xmlns:a16="http://schemas.microsoft.com/office/drawing/2014/main" id="{62C32A64-1BD1-4CE5-B78F-FBDC1EDE2772}"/>
              </a:ext>
            </a:extLst>
          </p:cNvPr>
          <p:cNvSpPr txBox="1"/>
          <p:nvPr/>
        </p:nvSpPr>
        <p:spPr>
          <a:xfrm>
            <a:off x="7580086" y="3793345"/>
            <a:ext cx="2656114"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en-US" altLang="zh-CN" sz="2800" b="1" i="0" u="none" strike="noStrike" kern="1200" cap="none" spc="300" normalizeH="0" baseline="0" noProof="0" dirty="0" err="1">
                <a:ln>
                  <a:noFill/>
                </a:ln>
                <a:solidFill>
                  <a:srgbClr val="A13F0B"/>
                </a:solidFill>
                <a:effectLst/>
                <a:uLnTx/>
                <a:uFillTx/>
                <a:latin typeface="微软雅黑"/>
                <a:ea typeface="微软雅黑"/>
                <a:cs typeface="+mn-cs"/>
              </a:rPr>
              <a:t>M.Hakuta</a:t>
            </a: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等</a:t>
            </a:r>
          </a:p>
        </p:txBody>
      </p:sp>
      <p:sp>
        <p:nvSpPr>
          <p:cNvPr id="38" name="文本框 37">
            <a:extLst>
              <a:ext uri="{FF2B5EF4-FFF2-40B4-BE49-F238E27FC236}">
                <a16:creationId xmlns:a16="http://schemas.microsoft.com/office/drawing/2014/main" id="{0F39C68A-2BAC-4940-81CE-B0E7AECDD19C}"/>
              </a:ext>
            </a:extLst>
          </p:cNvPr>
          <p:cNvSpPr txBox="1"/>
          <p:nvPr/>
        </p:nvSpPr>
        <p:spPr>
          <a:xfrm>
            <a:off x="6598558" y="4505437"/>
            <a:ext cx="4619170" cy="1044517"/>
          </a:xfrm>
          <a:prstGeom prst="rect">
            <a:avLst/>
          </a:prstGeom>
          <a:noFill/>
        </p:spPr>
        <p:txBody>
          <a:bodyPr wrap="square" lIns="0" tIns="0" rIns="0" bIns="0" rtlCol="0">
            <a:spAutoFit/>
          </a:bodyPr>
          <a:lstStyle/>
          <a:p>
            <a:pPr marL="0" marR="0" lvl="0" indent="0" algn="ctr" defTabSz="914400" rtl="0" eaLnBrk="1" fontAlgn="base" latinLnBrk="0" hangingPunct="0">
              <a:lnSpc>
                <a:spcPct val="130000"/>
              </a:lnSpc>
              <a:spcBef>
                <a:spcPct val="0"/>
              </a:spcBef>
              <a:spcAft>
                <a:spcPct val="0"/>
              </a:spcAft>
              <a:buClrTx/>
              <a:buSzTx/>
              <a:buFontTx/>
              <a:buNone/>
              <a:tabLst/>
              <a:defRPr/>
            </a:pPr>
            <a:r>
              <a:rPr kumimoji="0" lang="zh-CN" altLang="en-US" sz="18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在前者的基础上进一步纳入更多因素。在该新模型中，代码行数仍然占有可观的权重。</a:t>
            </a:r>
          </a:p>
        </p:txBody>
      </p:sp>
      <p:grpSp>
        <p:nvGrpSpPr>
          <p:cNvPr id="39" name="组合 38">
            <a:extLst>
              <a:ext uri="{FF2B5EF4-FFF2-40B4-BE49-F238E27FC236}">
                <a16:creationId xmlns:a16="http://schemas.microsoft.com/office/drawing/2014/main" id="{DF518B50-E48D-43EC-B332-ADAAE7EBACE0}"/>
              </a:ext>
            </a:extLst>
          </p:cNvPr>
          <p:cNvGrpSpPr/>
          <p:nvPr/>
        </p:nvGrpSpPr>
        <p:grpSpPr>
          <a:xfrm>
            <a:off x="8672105" y="2913206"/>
            <a:ext cx="481013" cy="454026"/>
            <a:chOff x="1528763" y="4175125"/>
            <a:chExt cx="481013" cy="454026"/>
          </a:xfrm>
          <a:solidFill>
            <a:schemeClr val="bg1"/>
          </a:solidFill>
        </p:grpSpPr>
        <p:sp>
          <p:nvSpPr>
            <p:cNvPr id="40" name="Freeform 82">
              <a:extLst>
                <a:ext uri="{FF2B5EF4-FFF2-40B4-BE49-F238E27FC236}">
                  <a16:creationId xmlns:a16="http://schemas.microsoft.com/office/drawing/2014/main" id="{B08186E2-67A7-4E96-A933-8B24749BE896}"/>
                </a:ext>
              </a:extLst>
            </p:cNvPr>
            <p:cNvSpPr>
              <a:spLocks/>
            </p:cNvSpPr>
            <p:nvPr/>
          </p:nvSpPr>
          <p:spPr bwMode="auto">
            <a:xfrm>
              <a:off x="1603375" y="4175125"/>
              <a:ext cx="330200" cy="398463"/>
            </a:xfrm>
            <a:custGeom>
              <a:avLst/>
              <a:gdLst>
                <a:gd name="T0" fmla="*/ 4 w 88"/>
                <a:gd name="T1" fmla="*/ 46 h 106"/>
                <a:gd name="T2" fmla="*/ 42 w 88"/>
                <a:gd name="T3" fmla="*/ 8 h 106"/>
                <a:gd name="T4" fmla="*/ 42 w 88"/>
                <a:gd name="T5" fmla="*/ 104 h 106"/>
                <a:gd name="T6" fmla="*/ 44 w 88"/>
                <a:gd name="T7" fmla="*/ 106 h 106"/>
                <a:gd name="T8" fmla="*/ 46 w 88"/>
                <a:gd name="T9" fmla="*/ 104 h 106"/>
                <a:gd name="T10" fmla="*/ 46 w 88"/>
                <a:gd name="T11" fmla="*/ 8 h 106"/>
                <a:gd name="T12" fmla="*/ 84 w 88"/>
                <a:gd name="T13" fmla="*/ 46 h 106"/>
                <a:gd name="T14" fmla="*/ 88 w 88"/>
                <a:gd name="T15" fmla="*/ 46 h 106"/>
                <a:gd name="T16" fmla="*/ 88 w 88"/>
                <a:gd name="T17" fmla="*/ 43 h 106"/>
                <a:gd name="T18" fmla="*/ 46 w 88"/>
                <a:gd name="T19" fmla="*/ 1 h 106"/>
                <a:gd name="T20" fmla="*/ 42 w 88"/>
                <a:gd name="T21" fmla="*/ 1 h 106"/>
                <a:gd name="T22" fmla="*/ 0 w 88"/>
                <a:gd name="T23" fmla="*/ 43 h 106"/>
                <a:gd name="T24" fmla="*/ 0 w 88"/>
                <a:gd name="T25" fmla="*/ 46 h 106"/>
                <a:gd name="T26" fmla="*/ 4 w 88"/>
                <a:gd name="T27"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06">
                  <a:moveTo>
                    <a:pt x="4" y="46"/>
                  </a:moveTo>
                  <a:cubicBezTo>
                    <a:pt x="42" y="8"/>
                    <a:pt x="42" y="8"/>
                    <a:pt x="42" y="8"/>
                  </a:cubicBezTo>
                  <a:cubicBezTo>
                    <a:pt x="42" y="104"/>
                    <a:pt x="42" y="104"/>
                    <a:pt x="42" y="104"/>
                  </a:cubicBezTo>
                  <a:cubicBezTo>
                    <a:pt x="42" y="105"/>
                    <a:pt x="43" y="106"/>
                    <a:pt x="44" y="106"/>
                  </a:cubicBezTo>
                  <a:cubicBezTo>
                    <a:pt x="45" y="106"/>
                    <a:pt x="46" y="105"/>
                    <a:pt x="46" y="104"/>
                  </a:cubicBezTo>
                  <a:cubicBezTo>
                    <a:pt x="46" y="8"/>
                    <a:pt x="46" y="8"/>
                    <a:pt x="46" y="8"/>
                  </a:cubicBezTo>
                  <a:cubicBezTo>
                    <a:pt x="84" y="46"/>
                    <a:pt x="84" y="46"/>
                    <a:pt x="84" y="46"/>
                  </a:cubicBezTo>
                  <a:cubicBezTo>
                    <a:pt x="85" y="47"/>
                    <a:pt x="87" y="47"/>
                    <a:pt x="88" y="46"/>
                  </a:cubicBezTo>
                  <a:cubicBezTo>
                    <a:pt x="88" y="45"/>
                    <a:pt x="88" y="44"/>
                    <a:pt x="88" y="43"/>
                  </a:cubicBezTo>
                  <a:cubicBezTo>
                    <a:pt x="46" y="1"/>
                    <a:pt x="46" y="1"/>
                    <a:pt x="46" y="1"/>
                  </a:cubicBezTo>
                  <a:cubicBezTo>
                    <a:pt x="45" y="0"/>
                    <a:pt x="43" y="0"/>
                    <a:pt x="42" y="1"/>
                  </a:cubicBezTo>
                  <a:cubicBezTo>
                    <a:pt x="0" y="43"/>
                    <a:pt x="0" y="43"/>
                    <a:pt x="0" y="43"/>
                  </a:cubicBezTo>
                  <a:cubicBezTo>
                    <a:pt x="0" y="44"/>
                    <a:pt x="0" y="45"/>
                    <a:pt x="0" y="46"/>
                  </a:cubicBezTo>
                  <a:cubicBezTo>
                    <a:pt x="1" y="47"/>
                    <a:pt x="3" y="47"/>
                    <a:pt x="4" y="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1" name="Freeform 83">
              <a:extLst>
                <a:ext uri="{FF2B5EF4-FFF2-40B4-BE49-F238E27FC236}">
                  <a16:creationId xmlns:a16="http://schemas.microsoft.com/office/drawing/2014/main" id="{DBF413E4-127C-4710-AE76-079FE3B580A6}"/>
                </a:ext>
              </a:extLst>
            </p:cNvPr>
            <p:cNvSpPr>
              <a:spLocks/>
            </p:cNvSpPr>
            <p:nvPr/>
          </p:nvSpPr>
          <p:spPr bwMode="auto">
            <a:xfrm>
              <a:off x="1528763" y="4557713"/>
              <a:ext cx="481013"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2" name="组合 41">
            <a:extLst>
              <a:ext uri="{FF2B5EF4-FFF2-40B4-BE49-F238E27FC236}">
                <a16:creationId xmlns:a16="http://schemas.microsoft.com/office/drawing/2014/main" id="{CBE4EDC7-D890-4490-BC86-39C42F134C4C}"/>
              </a:ext>
            </a:extLst>
          </p:cNvPr>
          <p:cNvGrpSpPr/>
          <p:nvPr/>
        </p:nvGrpSpPr>
        <p:grpSpPr>
          <a:xfrm>
            <a:off x="3027956" y="2964811"/>
            <a:ext cx="479425" cy="454026"/>
            <a:chOff x="568325" y="4175125"/>
            <a:chExt cx="479425" cy="454026"/>
          </a:xfrm>
          <a:solidFill>
            <a:schemeClr val="bg1"/>
          </a:solidFill>
        </p:grpSpPr>
        <p:sp>
          <p:nvSpPr>
            <p:cNvPr id="43" name="Freeform 84">
              <a:extLst>
                <a:ext uri="{FF2B5EF4-FFF2-40B4-BE49-F238E27FC236}">
                  <a16:creationId xmlns:a16="http://schemas.microsoft.com/office/drawing/2014/main" id="{90E47401-4D81-4466-90B0-484A6705DF9A}"/>
                </a:ext>
              </a:extLst>
            </p:cNvPr>
            <p:cNvSpPr>
              <a:spLocks/>
            </p:cNvSpPr>
            <p:nvPr/>
          </p:nvSpPr>
          <p:spPr bwMode="auto">
            <a:xfrm>
              <a:off x="642938" y="4175125"/>
              <a:ext cx="330200" cy="398463"/>
            </a:xfrm>
            <a:custGeom>
              <a:avLst/>
              <a:gdLst>
                <a:gd name="T0" fmla="*/ 42 w 88"/>
                <a:gd name="T1" fmla="*/ 105 h 106"/>
                <a:gd name="T2" fmla="*/ 46 w 88"/>
                <a:gd name="T3" fmla="*/ 105 h 106"/>
                <a:gd name="T4" fmla="*/ 88 w 88"/>
                <a:gd name="T5" fmla="*/ 63 h 106"/>
                <a:gd name="T6" fmla="*/ 88 w 88"/>
                <a:gd name="T7" fmla="*/ 62 h 106"/>
                <a:gd name="T8" fmla="*/ 88 w 88"/>
                <a:gd name="T9" fmla="*/ 60 h 106"/>
                <a:gd name="T10" fmla="*/ 84 w 88"/>
                <a:gd name="T11" fmla="*/ 60 h 106"/>
                <a:gd name="T12" fmla="*/ 46 w 88"/>
                <a:gd name="T13" fmla="*/ 98 h 106"/>
                <a:gd name="T14" fmla="*/ 46 w 88"/>
                <a:gd name="T15" fmla="*/ 3 h 106"/>
                <a:gd name="T16" fmla="*/ 44 w 88"/>
                <a:gd name="T17" fmla="*/ 0 h 106"/>
                <a:gd name="T18" fmla="*/ 42 w 88"/>
                <a:gd name="T19" fmla="*/ 3 h 106"/>
                <a:gd name="T20" fmla="*/ 42 w 88"/>
                <a:gd name="T21" fmla="*/ 98 h 106"/>
                <a:gd name="T22" fmla="*/ 4 w 88"/>
                <a:gd name="T23" fmla="*/ 60 h 106"/>
                <a:gd name="T24" fmla="*/ 2 w 88"/>
                <a:gd name="T25" fmla="*/ 60 h 106"/>
                <a:gd name="T26" fmla="*/ 0 w 88"/>
                <a:gd name="T27" fmla="*/ 60 h 106"/>
                <a:gd name="T28" fmla="*/ 0 w 88"/>
                <a:gd name="T29" fmla="*/ 62 h 106"/>
                <a:gd name="T30" fmla="*/ 0 w 88"/>
                <a:gd name="T31" fmla="*/ 63 h 106"/>
                <a:gd name="T32" fmla="*/ 42 w 88"/>
                <a:gd name="T33"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06">
                  <a:moveTo>
                    <a:pt x="42" y="105"/>
                  </a:moveTo>
                  <a:cubicBezTo>
                    <a:pt x="43" y="106"/>
                    <a:pt x="45" y="106"/>
                    <a:pt x="46" y="105"/>
                  </a:cubicBezTo>
                  <a:cubicBezTo>
                    <a:pt x="88" y="63"/>
                    <a:pt x="88" y="63"/>
                    <a:pt x="88" y="63"/>
                  </a:cubicBezTo>
                  <a:cubicBezTo>
                    <a:pt x="88" y="63"/>
                    <a:pt x="88" y="62"/>
                    <a:pt x="88" y="62"/>
                  </a:cubicBezTo>
                  <a:cubicBezTo>
                    <a:pt x="88" y="61"/>
                    <a:pt x="88" y="61"/>
                    <a:pt x="88" y="60"/>
                  </a:cubicBezTo>
                  <a:cubicBezTo>
                    <a:pt x="87" y="59"/>
                    <a:pt x="85" y="59"/>
                    <a:pt x="84" y="60"/>
                  </a:cubicBezTo>
                  <a:cubicBezTo>
                    <a:pt x="46" y="98"/>
                    <a:pt x="46" y="98"/>
                    <a:pt x="46" y="98"/>
                  </a:cubicBezTo>
                  <a:cubicBezTo>
                    <a:pt x="46" y="3"/>
                    <a:pt x="46" y="3"/>
                    <a:pt x="46" y="3"/>
                  </a:cubicBezTo>
                  <a:cubicBezTo>
                    <a:pt x="46" y="1"/>
                    <a:pt x="45" y="0"/>
                    <a:pt x="44" y="0"/>
                  </a:cubicBezTo>
                  <a:cubicBezTo>
                    <a:pt x="43" y="0"/>
                    <a:pt x="42" y="1"/>
                    <a:pt x="42" y="3"/>
                  </a:cubicBezTo>
                  <a:cubicBezTo>
                    <a:pt x="42" y="98"/>
                    <a:pt x="42" y="98"/>
                    <a:pt x="42" y="98"/>
                  </a:cubicBezTo>
                  <a:cubicBezTo>
                    <a:pt x="4" y="60"/>
                    <a:pt x="4" y="60"/>
                    <a:pt x="4" y="60"/>
                  </a:cubicBezTo>
                  <a:cubicBezTo>
                    <a:pt x="3" y="60"/>
                    <a:pt x="3" y="60"/>
                    <a:pt x="2" y="60"/>
                  </a:cubicBezTo>
                  <a:cubicBezTo>
                    <a:pt x="1" y="60"/>
                    <a:pt x="1" y="60"/>
                    <a:pt x="0" y="60"/>
                  </a:cubicBezTo>
                  <a:cubicBezTo>
                    <a:pt x="0" y="61"/>
                    <a:pt x="0" y="61"/>
                    <a:pt x="0" y="62"/>
                  </a:cubicBezTo>
                  <a:cubicBezTo>
                    <a:pt x="0" y="62"/>
                    <a:pt x="0" y="63"/>
                    <a:pt x="0" y="63"/>
                  </a:cubicBezTo>
                  <a:lnTo>
                    <a:pt x="42" y="10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4" name="Freeform 85">
              <a:extLst>
                <a:ext uri="{FF2B5EF4-FFF2-40B4-BE49-F238E27FC236}">
                  <a16:creationId xmlns:a16="http://schemas.microsoft.com/office/drawing/2014/main" id="{1B8FF22D-2D31-4D5C-AF6A-AF5AF59C7B46}"/>
                </a:ext>
              </a:extLst>
            </p:cNvPr>
            <p:cNvSpPr>
              <a:spLocks/>
            </p:cNvSpPr>
            <p:nvPr/>
          </p:nvSpPr>
          <p:spPr bwMode="auto">
            <a:xfrm>
              <a:off x="568325" y="4557713"/>
              <a:ext cx="479425"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219359505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A7DCBB94-C16B-416B-854E-293A3C122917}"/>
              </a:ext>
            </a:extLst>
          </p:cNvPr>
          <p:cNvSpPr/>
          <p:nvPr/>
        </p:nvSpPr>
        <p:spPr>
          <a:xfrm>
            <a:off x="6342186" y="2523956"/>
            <a:ext cx="5176713" cy="321505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死代码的定义</a:t>
            </a:r>
          </a:p>
        </p:txBody>
      </p:sp>
      <p:sp>
        <p:nvSpPr>
          <p:cNvPr id="21" name="直角三角形 20">
            <a:extLst>
              <a:ext uri="{FF2B5EF4-FFF2-40B4-BE49-F238E27FC236}">
                <a16:creationId xmlns:a16="http://schemas.microsoft.com/office/drawing/2014/main" id="{BD63249E-819E-4D82-AFD0-17BEE8596E3D}"/>
              </a:ext>
            </a:extLst>
          </p:cNvPr>
          <p:cNvSpPr/>
          <p:nvPr/>
        </p:nvSpPr>
        <p:spPr>
          <a:xfrm flipV="1">
            <a:off x="6342186" y="2523953"/>
            <a:ext cx="1190868" cy="1190868"/>
          </a:xfrm>
          <a:prstGeom prst="rtTriangl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2" name="文本框 21">
            <a:extLst>
              <a:ext uri="{FF2B5EF4-FFF2-40B4-BE49-F238E27FC236}">
                <a16:creationId xmlns:a16="http://schemas.microsoft.com/office/drawing/2014/main" id="{042D8C2B-DFB7-4ABB-8B52-F5116B1ED5AB}"/>
              </a:ext>
            </a:extLst>
          </p:cNvPr>
          <p:cNvSpPr txBox="1"/>
          <p:nvPr/>
        </p:nvSpPr>
        <p:spPr>
          <a:xfrm>
            <a:off x="660400" y="1254680"/>
            <a:ext cx="10858500" cy="913455"/>
          </a:xfrm>
          <a:prstGeom prst="rect">
            <a:avLst/>
          </a:prstGeom>
          <a:noFill/>
        </p:spPr>
        <p:txBody>
          <a:bodyPr wrap="square" lIns="0" tIns="0" rIns="0" bIns="0" rtlCol="0">
            <a:spAutoFit/>
          </a:bodyPr>
          <a:lstStyle/>
          <a:p>
            <a:pPr marL="0" marR="0" lvl="0" indent="0" algn="just" defTabSz="914400" rtl="0" eaLnBrk="1" fontAlgn="base" latinLnBrk="0" hangingPunct="0">
              <a:lnSpc>
                <a:spcPct val="130000"/>
              </a:lnSpc>
              <a:spcBef>
                <a:spcPct val="0"/>
              </a:spcBef>
              <a:spcAft>
                <a:spcPct val="0"/>
              </a:spcAft>
              <a:buClrTx/>
              <a:buSzTx/>
              <a:buFontTx/>
              <a:buNone/>
              <a:tabLst/>
              <a:defRPr/>
            </a:pPr>
            <a:r>
              <a:rPr kumimoji="0" lang="en-US" altLang="zh-CN" sz="2400" b="0" i="0" u="none" strike="noStrike" kern="1200" cap="none" spc="30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300" normalizeH="0" baseline="0" noProof="0" dirty="0">
                <a:ln>
                  <a:noFill/>
                </a:ln>
                <a:solidFill>
                  <a:prstClr val="black"/>
                </a:solidFill>
                <a:effectLst/>
                <a:uLnTx/>
                <a:uFillTx/>
                <a:latin typeface="微软雅黑"/>
                <a:ea typeface="微软雅黑"/>
                <a:cs typeface="+mn-cs"/>
              </a:rPr>
              <a:t>死代码是一种广泛存在于软件源代码中的代码异味。不同学派对死代码的定义不尽相同。</a:t>
            </a:r>
          </a:p>
        </p:txBody>
      </p:sp>
      <p:sp>
        <p:nvSpPr>
          <p:cNvPr id="23" name="矩形 22">
            <a:extLst>
              <a:ext uri="{FF2B5EF4-FFF2-40B4-BE49-F238E27FC236}">
                <a16:creationId xmlns:a16="http://schemas.microsoft.com/office/drawing/2014/main" id="{88808EA3-88AC-48E0-8B63-CF0A11088905}"/>
              </a:ext>
            </a:extLst>
          </p:cNvPr>
          <p:cNvSpPr/>
          <p:nvPr/>
        </p:nvSpPr>
        <p:spPr>
          <a:xfrm>
            <a:off x="673101" y="2523956"/>
            <a:ext cx="5176714" cy="321505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4" name="直角三角形 23">
            <a:extLst>
              <a:ext uri="{FF2B5EF4-FFF2-40B4-BE49-F238E27FC236}">
                <a16:creationId xmlns:a16="http://schemas.microsoft.com/office/drawing/2014/main" id="{564FF75F-5928-4B38-A2F2-11F3B1F2874A}"/>
              </a:ext>
            </a:extLst>
          </p:cNvPr>
          <p:cNvSpPr/>
          <p:nvPr/>
        </p:nvSpPr>
        <p:spPr>
          <a:xfrm flipV="1">
            <a:off x="673101" y="2523953"/>
            <a:ext cx="1190868" cy="1190868"/>
          </a:xfrm>
          <a:prstGeom prst="rtTriangl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D399A8DF-DB0D-4928-A78D-A2BD4636C142}"/>
              </a:ext>
            </a:extLst>
          </p:cNvPr>
          <p:cNvSpPr txBox="1"/>
          <p:nvPr/>
        </p:nvSpPr>
        <p:spPr>
          <a:xfrm>
            <a:off x="1182738" y="2923694"/>
            <a:ext cx="3410043" cy="59792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软件工程领域</a:t>
            </a:r>
            <a:endParaRPr kumimoji="0" lang="en-US" altLang="zh-CN" sz="2800" b="1" i="0" u="none" strike="noStrike" kern="1200" cap="none" spc="300" normalizeH="0" baseline="0" noProof="0" dirty="0">
              <a:ln>
                <a:noFill/>
              </a:ln>
              <a:solidFill>
                <a:srgbClr val="006C39"/>
              </a:solidFill>
              <a:effectLst/>
              <a:uLnTx/>
              <a:uFillTx/>
              <a:latin typeface="微软雅黑"/>
              <a:ea typeface="微软雅黑"/>
              <a:cs typeface="+mn-cs"/>
            </a:endParaRPr>
          </a:p>
        </p:txBody>
      </p:sp>
      <p:sp>
        <p:nvSpPr>
          <p:cNvPr id="26" name="文本框 25">
            <a:extLst>
              <a:ext uri="{FF2B5EF4-FFF2-40B4-BE49-F238E27FC236}">
                <a16:creationId xmlns:a16="http://schemas.microsoft.com/office/drawing/2014/main" id="{8D37F88B-F39A-4642-AA47-61CBA3939E9A}"/>
              </a:ext>
            </a:extLst>
          </p:cNvPr>
          <p:cNvSpPr txBox="1"/>
          <p:nvPr/>
        </p:nvSpPr>
        <p:spPr>
          <a:xfrm>
            <a:off x="983116" y="3719713"/>
            <a:ext cx="4556684" cy="1568635"/>
          </a:xfrm>
          <a:prstGeom prst="rect">
            <a:avLst/>
          </a:prstGeom>
          <a:noFill/>
        </p:spPr>
        <p:txBody>
          <a:bodyPr wrap="square" lIns="0" tIns="0" rIns="0" bIns="0" rtlCol="0">
            <a:spAutoFit/>
          </a:bodyPr>
          <a:lstStyle/>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不断变化的软件设计中始终未移除的未使用代码</a:t>
            </a:r>
            <a:endParaRPr kumimoji="0" lang="en-US" altLang="zh-CN"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endParaRPr>
          </a:p>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lang="zh-CN" altLang="en-US" sz="1600" spc="300" dirty="0">
                <a:solidFill>
                  <a:prstClr val="black"/>
                </a:solidFill>
                <a:latin typeface="Century Gothic" panose="020B0502020202020204" pitchFamily="34" charset="0"/>
                <a:ea typeface="微软雅黑" panose="020B0503020204020204" pitchFamily="34" charset="-122"/>
              </a:rPr>
              <a:t>过去使用过，但现今已不再使用的代码</a:t>
            </a:r>
            <a:endParaRPr lang="en-US" altLang="zh-CN" sz="1600" spc="300" dirty="0">
              <a:solidFill>
                <a:prstClr val="black"/>
              </a:solidFill>
              <a:latin typeface="Century Gothic" panose="020B0502020202020204" pitchFamily="34" charset="0"/>
              <a:ea typeface="微软雅黑" panose="020B0503020204020204" pitchFamily="34" charset="-122"/>
            </a:endParaRPr>
          </a:p>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未使用的变量、函数参数、类成员属性、类方法和类本身</a:t>
            </a:r>
          </a:p>
        </p:txBody>
      </p:sp>
      <p:sp>
        <p:nvSpPr>
          <p:cNvPr id="28" name="文本框 27">
            <a:extLst>
              <a:ext uri="{FF2B5EF4-FFF2-40B4-BE49-F238E27FC236}">
                <a16:creationId xmlns:a16="http://schemas.microsoft.com/office/drawing/2014/main" id="{C668360F-875D-4B68-8804-1911645EDCA0}"/>
              </a:ext>
            </a:extLst>
          </p:cNvPr>
          <p:cNvSpPr txBox="1"/>
          <p:nvPr/>
        </p:nvSpPr>
        <p:spPr>
          <a:xfrm>
            <a:off x="6831311" y="2923694"/>
            <a:ext cx="3829762" cy="59792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编程语言设计领域</a:t>
            </a:r>
            <a:endParaRPr kumimoji="0" lang="en-US" altLang="zh-CN" sz="2800" b="1" i="0" u="none" strike="noStrike" kern="1200" cap="none" spc="300" normalizeH="0" baseline="0" noProof="0" dirty="0">
              <a:ln>
                <a:noFill/>
              </a:ln>
              <a:solidFill>
                <a:srgbClr val="A13F0B"/>
              </a:solidFill>
              <a:effectLst/>
              <a:uLnTx/>
              <a:uFillTx/>
              <a:latin typeface="微软雅黑"/>
              <a:ea typeface="微软雅黑"/>
              <a:cs typeface="+mn-cs"/>
            </a:endParaRPr>
          </a:p>
        </p:txBody>
      </p:sp>
      <p:sp>
        <p:nvSpPr>
          <p:cNvPr id="29" name="文本框 28">
            <a:extLst>
              <a:ext uri="{FF2B5EF4-FFF2-40B4-BE49-F238E27FC236}">
                <a16:creationId xmlns:a16="http://schemas.microsoft.com/office/drawing/2014/main" id="{5874D11C-E6F9-493B-BEA2-58B0E67318E5}"/>
              </a:ext>
            </a:extLst>
          </p:cNvPr>
          <p:cNvSpPr txBox="1"/>
          <p:nvPr/>
        </p:nvSpPr>
        <p:spPr>
          <a:xfrm>
            <a:off x="6652200" y="3719713"/>
            <a:ext cx="4556684" cy="288284"/>
          </a:xfrm>
          <a:prstGeom prst="rect">
            <a:avLst/>
          </a:prstGeom>
          <a:noFill/>
        </p:spPr>
        <p:txBody>
          <a:bodyPr wrap="square" lIns="0" tIns="0" rIns="0" bIns="0" rtlCol="0">
            <a:spAutoFit/>
          </a:bodyPr>
          <a:lstStyle/>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计算结果从未被使用的计算过程</a:t>
            </a:r>
          </a:p>
        </p:txBody>
      </p:sp>
      <p:grpSp>
        <p:nvGrpSpPr>
          <p:cNvPr id="30" name="组合 29">
            <a:extLst>
              <a:ext uri="{FF2B5EF4-FFF2-40B4-BE49-F238E27FC236}">
                <a16:creationId xmlns:a16="http://schemas.microsoft.com/office/drawing/2014/main" id="{FB7C90D9-CA5F-4B37-A1E1-CF1E9B82EF54}"/>
              </a:ext>
            </a:extLst>
          </p:cNvPr>
          <p:cNvGrpSpPr/>
          <p:nvPr/>
        </p:nvGrpSpPr>
        <p:grpSpPr>
          <a:xfrm>
            <a:off x="6510909" y="2690945"/>
            <a:ext cx="360000" cy="360000"/>
            <a:chOff x="7296152" y="2228854"/>
            <a:chExt cx="479426" cy="481013"/>
          </a:xfrm>
          <a:solidFill>
            <a:schemeClr val="bg1"/>
          </a:solidFill>
        </p:grpSpPr>
        <p:sp>
          <p:nvSpPr>
            <p:cNvPr id="31" name="Freeform 109">
              <a:extLst>
                <a:ext uri="{FF2B5EF4-FFF2-40B4-BE49-F238E27FC236}">
                  <a16:creationId xmlns:a16="http://schemas.microsoft.com/office/drawing/2014/main" id="{B2511941-62EE-40D2-9C58-7A5E84D399A8}"/>
                </a:ext>
              </a:extLst>
            </p:cNvPr>
            <p:cNvSpPr>
              <a:spLocks/>
            </p:cNvSpPr>
            <p:nvPr/>
          </p:nvSpPr>
          <p:spPr bwMode="auto">
            <a:xfrm>
              <a:off x="7607303" y="2228854"/>
              <a:ext cx="168275" cy="168275"/>
            </a:xfrm>
            <a:custGeom>
              <a:avLst/>
              <a:gdLst>
                <a:gd name="T0" fmla="*/ 2 w 45"/>
                <a:gd name="T1" fmla="*/ 45 h 45"/>
                <a:gd name="T2" fmla="*/ 32 w 45"/>
                <a:gd name="T3" fmla="*/ 45 h 45"/>
                <a:gd name="T4" fmla="*/ 34 w 45"/>
                <a:gd name="T5" fmla="*/ 43 h 45"/>
                <a:gd name="T6" fmla="*/ 32 w 45"/>
                <a:gd name="T7" fmla="*/ 41 h 45"/>
                <a:gd name="T8" fmla="*/ 8 w 45"/>
                <a:gd name="T9" fmla="*/ 41 h 45"/>
                <a:gd name="T10" fmla="*/ 44 w 45"/>
                <a:gd name="T11" fmla="*/ 4 h 45"/>
                <a:gd name="T12" fmla="*/ 44 w 45"/>
                <a:gd name="T13" fmla="*/ 1 h 45"/>
                <a:gd name="T14" fmla="*/ 41 w 45"/>
                <a:gd name="T15" fmla="*/ 1 h 45"/>
                <a:gd name="T16" fmla="*/ 4 w 45"/>
                <a:gd name="T17" fmla="*/ 38 h 45"/>
                <a:gd name="T18" fmla="*/ 4 w 45"/>
                <a:gd name="T19" fmla="*/ 13 h 45"/>
                <a:gd name="T20" fmla="*/ 2 w 45"/>
                <a:gd name="T21" fmla="*/ 11 h 45"/>
                <a:gd name="T22" fmla="*/ 0 w 45"/>
                <a:gd name="T23" fmla="*/ 13 h 45"/>
                <a:gd name="T24" fmla="*/ 0 w 45"/>
                <a:gd name="T25" fmla="*/ 43 h 45"/>
                <a:gd name="T26" fmla="*/ 2 w 45"/>
                <a:gd name="T2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 y="45"/>
                  </a:move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3"/>
                    <a:pt x="45" y="2"/>
                    <a:pt x="44" y="1"/>
                  </a:cubicBezTo>
                  <a:cubicBezTo>
                    <a:pt x="43" y="0"/>
                    <a:pt x="42" y="0"/>
                    <a:pt x="41" y="1"/>
                  </a:cubicBezTo>
                  <a:cubicBezTo>
                    <a:pt x="4" y="38"/>
                    <a:pt x="4" y="38"/>
                    <a:pt x="4" y="38"/>
                  </a:cubicBezTo>
                  <a:cubicBezTo>
                    <a:pt x="4" y="13"/>
                    <a:pt x="4" y="13"/>
                    <a:pt x="4" y="13"/>
                  </a:cubicBezTo>
                  <a:cubicBezTo>
                    <a:pt x="4" y="12"/>
                    <a:pt x="3" y="11"/>
                    <a:pt x="2" y="11"/>
                  </a:cubicBezTo>
                  <a:cubicBezTo>
                    <a:pt x="1" y="11"/>
                    <a:pt x="0" y="12"/>
                    <a:pt x="0" y="13"/>
                  </a:cubicBezTo>
                  <a:cubicBezTo>
                    <a:pt x="0" y="43"/>
                    <a:pt x="0" y="43"/>
                    <a:pt x="0" y="43"/>
                  </a:cubicBezTo>
                  <a:cubicBezTo>
                    <a:pt x="0" y="44"/>
                    <a:pt x="1" y="45"/>
                    <a:pt x="2"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5" name="Freeform 110">
              <a:extLst>
                <a:ext uri="{FF2B5EF4-FFF2-40B4-BE49-F238E27FC236}">
                  <a16:creationId xmlns:a16="http://schemas.microsoft.com/office/drawing/2014/main" id="{DD40EEBF-75C5-4F7C-BB7E-C9AEB3CAD61B}"/>
                </a:ext>
              </a:extLst>
            </p:cNvPr>
            <p:cNvSpPr>
              <a:spLocks/>
            </p:cNvSpPr>
            <p:nvPr/>
          </p:nvSpPr>
          <p:spPr bwMode="auto">
            <a:xfrm>
              <a:off x="7296152" y="2540004"/>
              <a:ext cx="168275" cy="169863"/>
            </a:xfrm>
            <a:custGeom>
              <a:avLst/>
              <a:gdLst>
                <a:gd name="T0" fmla="*/ 43 w 45"/>
                <a:gd name="T1" fmla="*/ 0 h 45"/>
                <a:gd name="T2" fmla="*/ 13 w 45"/>
                <a:gd name="T3" fmla="*/ 0 h 45"/>
                <a:gd name="T4" fmla="*/ 11 w 45"/>
                <a:gd name="T5" fmla="*/ 2 h 45"/>
                <a:gd name="T6" fmla="*/ 13 w 45"/>
                <a:gd name="T7" fmla="*/ 5 h 45"/>
                <a:gd name="T8" fmla="*/ 37 w 45"/>
                <a:gd name="T9" fmla="*/ 5 h 45"/>
                <a:gd name="T10" fmla="*/ 1 w 45"/>
                <a:gd name="T11" fmla="*/ 41 h 45"/>
                <a:gd name="T12" fmla="*/ 0 w 45"/>
                <a:gd name="T13" fmla="*/ 43 h 45"/>
                <a:gd name="T14" fmla="*/ 1 w 45"/>
                <a:gd name="T15" fmla="*/ 45 h 45"/>
                <a:gd name="T16" fmla="*/ 4 w 45"/>
                <a:gd name="T17" fmla="*/ 45 h 45"/>
                <a:gd name="T18" fmla="*/ 41 w 45"/>
                <a:gd name="T19" fmla="*/ 8 h 45"/>
                <a:gd name="T20" fmla="*/ 41 w 45"/>
                <a:gd name="T21" fmla="*/ 32 h 45"/>
                <a:gd name="T22" fmla="*/ 43 w 45"/>
                <a:gd name="T23" fmla="*/ 34 h 45"/>
                <a:gd name="T24" fmla="*/ 45 w 45"/>
                <a:gd name="T25" fmla="*/ 32 h 45"/>
                <a:gd name="T26" fmla="*/ 45 w 45"/>
                <a:gd name="T27" fmla="*/ 2 h 45"/>
                <a:gd name="T28" fmla="*/ 43 w 45"/>
                <a:gd name="T2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0"/>
                  </a:move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2" y="45"/>
                    <a:pt x="3" y="45"/>
                    <a:pt x="4" y="45"/>
                  </a:cubicBezTo>
                  <a:cubicBezTo>
                    <a:pt x="41" y="8"/>
                    <a:pt x="41" y="8"/>
                    <a:pt x="41" y="8"/>
                  </a:cubicBezTo>
                  <a:cubicBezTo>
                    <a:pt x="41" y="32"/>
                    <a:pt x="41" y="32"/>
                    <a:pt x="41" y="32"/>
                  </a:cubicBezTo>
                  <a:cubicBezTo>
                    <a:pt x="41" y="33"/>
                    <a:pt x="42" y="34"/>
                    <a:pt x="43" y="34"/>
                  </a:cubicBezTo>
                  <a:cubicBezTo>
                    <a:pt x="44" y="34"/>
                    <a:pt x="45" y="33"/>
                    <a:pt x="45" y="32"/>
                  </a:cubicBezTo>
                  <a:cubicBezTo>
                    <a:pt x="45" y="2"/>
                    <a:pt x="45" y="2"/>
                    <a:pt x="45" y="2"/>
                  </a:cubicBezTo>
                  <a:cubicBezTo>
                    <a:pt x="45" y="1"/>
                    <a:pt x="44" y="0"/>
                    <a:pt x="4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6" name="Freeform 111">
              <a:extLst>
                <a:ext uri="{FF2B5EF4-FFF2-40B4-BE49-F238E27FC236}">
                  <a16:creationId xmlns:a16="http://schemas.microsoft.com/office/drawing/2014/main" id="{E2F46766-F875-40F0-8ACA-05F6569C5C1A}"/>
                </a:ext>
              </a:extLst>
            </p:cNvPr>
            <p:cNvSpPr>
              <a:spLocks/>
            </p:cNvSpPr>
            <p:nvPr/>
          </p:nvSpPr>
          <p:spPr bwMode="auto">
            <a:xfrm>
              <a:off x="7607303" y="2540004"/>
              <a:ext cx="168275" cy="169863"/>
            </a:xfrm>
            <a:custGeom>
              <a:avLst/>
              <a:gdLst>
                <a:gd name="T0" fmla="*/ 8 w 45"/>
                <a:gd name="T1" fmla="*/ 5 h 45"/>
                <a:gd name="T2" fmla="*/ 32 w 45"/>
                <a:gd name="T3" fmla="*/ 5 h 45"/>
                <a:gd name="T4" fmla="*/ 34 w 45"/>
                <a:gd name="T5" fmla="*/ 2 h 45"/>
                <a:gd name="T6" fmla="*/ 32 w 45"/>
                <a:gd name="T7" fmla="*/ 0 h 45"/>
                <a:gd name="T8" fmla="*/ 2 w 45"/>
                <a:gd name="T9" fmla="*/ 0 h 45"/>
                <a:gd name="T10" fmla="*/ 0 w 45"/>
                <a:gd name="T11" fmla="*/ 2 h 45"/>
                <a:gd name="T12" fmla="*/ 0 w 45"/>
                <a:gd name="T13" fmla="*/ 32 h 45"/>
                <a:gd name="T14" fmla="*/ 2 w 45"/>
                <a:gd name="T15" fmla="*/ 34 h 45"/>
                <a:gd name="T16" fmla="*/ 4 w 45"/>
                <a:gd name="T17" fmla="*/ 32 h 45"/>
                <a:gd name="T18" fmla="*/ 4 w 45"/>
                <a:gd name="T19" fmla="*/ 8 h 45"/>
                <a:gd name="T20" fmla="*/ 41 w 45"/>
                <a:gd name="T21" fmla="*/ 45 h 45"/>
                <a:gd name="T22" fmla="*/ 43 w 45"/>
                <a:gd name="T23" fmla="*/ 45 h 45"/>
                <a:gd name="T24" fmla="*/ 44 w 45"/>
                <a:gd name="T25" fmla="*/ 45 h 45"/>
                <a:gd name="T26" fmla="*/ 44 w 45"/>
                <a:gd name="T27" fmla="*/ 41 h 45"/>
                <a:gd name="T28" fmla="*/ 8 w 45"/>
                <a:gd name="T2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3" y="34"/>
                    <a:pt x="4" y="33"/>
                    <a:pt x="4" y="32"/>
                  </a:cubicBezTo>
                  <a:cubicBezTo>
                    <a:pt x="4" y="8"/>
                    <a:pt x="4" y="8"/>
                    <a:pt x="4" y="8"/>
                  </a:cubicBezTo>
                  <a:cubicBezTo>
                    <a:pt x="41" y="45"/>
                    <a:pt x="41" y="45"/>
                    <a:pt x="41" y="45"/>
                  </a:cubicBezTo>
                  <a:cubicBezTo>
                    <a:pt x="41" y="45"/>
                    <a:pt x="42" y="45"/>
                    <a:pt x="43" y="45"/>
                  </a:cubicBezTo>
                  <a:cubicBezTo>
                    <a:pt x="43" y="45"/>
                    <a:pt x="44" y="45"/>
                    <a:pt x="44" y="45"/>
                  </a:cubicBezTo>
                  <a:cubicBezTo>
                    <a:pt x="45" y="44"/>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7" name="Freeform 112">
              <a:extLst>
                <a:ext uri="{FF2B5EF4-FFF2-40B4-BE49-F238E27FC236}">
                  <a16:creationId xmlns:a16="http://schemas.microsoft.com/office/drawing/2014/main" id="{834EF943-693F-44FE-B307-B61CD57025B7}"/>
                </a:ext>
              </a:extLst>
            </p:cNvPr>
            <p:cNvSpPr>
              <a:spLocks/>
            </p:cNvSpPr>
            <p:nvPr/>
          </p:nvSpPr>
          <p:spPr bwMode="auto">
            <a:xfrm>
              <a:off x="7296152" y="2228854"/>
              <a:ext cx="168275" cy="168275"/>
            </a:xfrm>
            <a:custGeom>
              <a:avLst/>
              <a:gdLst>
                <a:gd name="T0" fmla="*/ 43 w 45"/>
                <a:gd name="T1" fmla="*/ 11 h 45"/>
                <a:gd name="T2" fmla="*/ 41 w 45"/>
                <a:gd name="T3" fmla="*/ 13 h 45"/>
                <a:gd name="T4" fmla="*/ 41 w 45"/>
                <a:gd name="T5" fmla="*/ 38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2 w 45"/>
                <a:gd name="T19" fmla="*/ 41 h 45"/>
                <a:gd name="T20" fmla="*/ 11 w 45"/>
                <a:gd name="T21" fmla="*/ 43 h 45"/>
                <a:gd name="T22" fmla="*/ 13 w 45"/>
                <a:gd name="T23" fmla="*/ 45 h 45"/>
                <a:gd name="T24" fmla="*/ 43 w 45"/>
                <a:gd name="T25" fmla="*/ 45 h 45"/>
                <a:gd name="T26" fmla="*/ 45 w 45"/>
                <a:gd name="T27" fmla="*/ 43 h 45"/>
                <a:gd name="T28" fmla="*/ 45 w 45"/>
                <a:gd name="T29" fmla="*/ 13 h 45"/>
                <a:gd name="T30" fmla="*/ 43 w 45"/>
                <a:gd name="T31"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45">
                  <a:moveTo>
                    <a:pt x="43" y="11"/>
                  </a:moveTo>
                  <a:cubicBezTo>
                    <a:pt x="42" y="11"/>
                    <a:pt x="41" y="12"/>
                    <a:pt x="41" y="13"/>
                  </a:cubicBezTo>
                  <a:cubicBezTo>
                    <a:pt x="41" y="38"/>
                    <a:pt x="41" y="38"/>
                    <a:pt x="41" y="38"/>
                  </a:cubicBezTo>
                  <a:cubicBezTo>
                    <a:pt x="4" y="1"/>
                    <a:pt x="4" y="1"/>
                    <a:pt x="4" y="1"/>
                  </a:cubicBezTo>
                  <a:cubicBezTo>
                    <a:pt x="3" y="0"/>
                    <a:pt x="2" y="0"/>
                    <a:pt x="1" y="1"/>
                  </a:cubicBezTo>
                  <a:cubicBezTo>
                    <a:pt x="0" y="1"/>
                    <a:pt x="0" y="2"/>
                    <a:pt x="0" y="2"/>
                  </a:cubicBezTo>
                  <a:cubicBezTo>
                    <a:pt x="0" y="3"/>
                    <a:pt x="0" y="4"/>
                    <a:pt x="1" y="4"/>
                  </a:cubicBezTo>
                  <a:cubicBezTo>
                    <a:pt x="37" y="41"/>
                    <a:pt x="37" y="41"/>
                    <a:pt x="37" y="41"/>
                  </a:cubicBezTo>
                  <a:cubicBezTo>
                    <a:pt x="13" y="41"/>
                    <a:pt x="13" y="41"/>
                    <a:pt x="13" y="41"/>
                  </a:cubicBezTo>
                  <a:cubicBezTo>
                    <a:pt x="13" y="41"/>
                    <a:pt x="12" y="41"/>
                    <a:pt x="12" y="41"/>
                  </a:cubicBezTo>
                  <a:cubicBezTo>
                    <a:pt x="11" y="42"/>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8" name="组合 47">
            <a:extLst>
              <a:ext uri="{FF2B5EF4-FFF2-40B4-BE49-F238E27FC236}">
                <a16:creationId xmlns:a16="http://schemas.microsoft.com/office/drawing/2014/main" id="{E138031F-FDB6-4E53-A27A-EB83080EF0D4}"/>
              </a:ext>
            </a:extLst>
          </p:cNvPr>
          <p:cNvGrpSpPr/>
          <p:nvPr/>
        </p:nvGrpSpPr>
        <p:grpSpPr>
          <a:xfrm>
            <a:off x="844323" y="2690945"/>
            <a:ext cx="360000" cy="360000"/>
            <a:chOff x="6334127" y="2228854"/>
            <a:chExt cx="481013" cy="481013"/>
          </a:xfrm>
          <a:solidFill>
            <a:schemeClr val="bg1"/>
          </a:solidFill>
        </p:grpSpPr>
        <p:sp>
          <p:nvSpPr>
            <p:cNvPr id="49" name="Freeform 113">
              <a:extLst>
                <a:ext uri="{FF2B5EF4-FFF2-40B4-BE49-F238E27FC236}">
                  <a16:creationId xmlns:a16="http://schemas.microsoft.com/office/drawing/2014/main" id="{5DAAE761-1C8A-4DEE-B80B-46FBECF16E0E}"/>
                </a:ext>
              </a:extLst>
            </p:cNvPr>
            <p:cNvSpPr>
              <a:spLocks/>
            </p:cNvSpPr>
            <p:nvPr/>
          </p:nvSpPr>
          <p:spPr bwMode="auto">
            <a:xfrm>
              <a:off x="6645277" y="2228854"/>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0" name="Freeform 114">
              <a:extLst>
                <a:ext uri="{FF2B5EF4-FFF2-40B4-BE49-F238E27FC236}">
                  <a16:creationId xmlns:a16="http://schemas.microsoft.com/office/drawing/2014/main" id="{B35D2BA3-7796-403D-AC58-C4B677F0A685}"/>
                </a:ext>
              </a:extLst>
            </p:cNvPr>
            <p:cNvSpPr>
              <a:spLocks/>
            </p:cNvSpPr>
            <p:nvPr/>
          </p:nvSpPr>
          <p:spPr bwMode="auto">
            <a:xfrm>
              <a:off x="6334127" y="2540004"/>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1" name="Freeform 115">
              <a:extLst>
                <a:ext uri="{FF2B5EF4-FFF2-40B4-BE49-F238E27FC236}">
                  <a16:creationId xmlns:a16="http://schemas.microsoft.com/office/drawing/2014/main" id="{C1D28959-884E-4C7E-BD89-BD02AB9C37C1}"/>
                </a:ext>
              </a:extLst>
            </p:cNvPr>
            <p:cNvSpPr>
              <a:spLocks/>
            </p:cNvSpPr>
            <p:nvPr/>
          </p:nvSpPr>
          <p:spPr bwMode="auto">
            <a:xfrm>
              <a:off x="6645277" y="2540004"/>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2" name="Freeform 116">
              <a:extLst>
                <a:ext uri="{FF2B5EF4-FFF2-40B4-BE49-F238E27FC236}">
                  <a16:creationId xmlns:a16="http://schemas.microsoft.com/office/drawing/2014/main" id="{D2FECB05-BDFF-4637-BCA6-042FB80DF2DB}"/>
                </a:ext>
              </a:extLst>
            </p:cNvPr>
            <p:cNvSpPr>
              <a:spLocks/>
            </p:cNvSpPr>
            <p:nvPr/>
          </p:nvSpPr>
          <p:spPr bwMode="auto">
            <a:xfrm>
              <a:off x="6334127" y="2228854"/>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284454666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死代码的危害</a:t>
            </a:r>
          </a:p>
        </p:txBody>
      </p:sp>
      <p:grpSp>
        <p:nvGrpSpPr>
          <p:cNvPr id="26" name="组合 25">
            <a:extLst>
              <a:ext uri="{FF2B5EF4-FFF2-40B4-BE49-F238E27FC236}">
                <a16:creationId xmlns:a16="http://schemas.microsoft.com/office/drawing/2014/main" id="{91BC9E9C-D4BE-4B70-AC09-530AA6F7273D}"/>
              </a:ext>
            </a:extLst>
          </p:cNvPr>
          <p:cNvGrpSpPr/>
          <p:nvPr/>
        </p:nvGrpSpPr>
        <p:grpSpPr>
          <a:xfrm>
            <a:off x="678857" y="1518219"/>
            <a:ext cx="2160001" cy="4318673"/>
            <a:chOff x="678857" y="1565844"/>
            <a:chExt cx="2160001" cy="4318673"/>
          </a:xfrm>
        </p:grpSpPr>
        <p:sp>
          <p:nvSpPr>
            <p:cNvPr id="31" name="矩形 30">
              <a:extLst>
                <a:ext uri="{FF2B5EF4-FFF2-40B4-BE49-F238E27FC236}">
                  <a16:creationId xmlns:a16="http://schemas.microsoft.com/office/drawing/2014/main" id="{5203396D-4DCB-41B5-AF04-2867F7A9A271}"/>
                </a:ext>
              </a:extLst>
            </p:cNvPr>
            <p:cNvSpPr/>
            <p:nvPr/>
          </p:nvSpPr>
          <p:spPr>
            <a:xfrm>
              <a:off x="678857" y="2197330"/>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2" name="文本框 31">
              <a:extLst>
                <a:ext uri="{FF2B5EF4-FFF2-40B4-BE49-F238E27FC236}">
                  <a16:creationId xmlns:a16="http://schemas.microsoft.com/office/drawing/2014/main" id="{58670C33-36D4-4971-8EE4-3647D84638AC}"/>
                </a:ext>
              </a:extLst>
            </p:cNvPr>
            <p:cNvSpPr txBox="1"/>
            <p:nvPr/>
          </p:nvSpPr>
          <p:spPr>
            <a:xfrm>
              <a:off x="678857" y="1565844"/>
              <a:ext cx="1708160" cy="400110"/>
            </a:xfrm>
            <a:prstGeom prst="rect">
              <a:avLst/>
            </a:prstGeom>
            <a:noFill/>
          </p:spPr>
          <p:txBody>
            <a:bodyPr wrap="none" lIns="0" rtlCol="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0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代码更难理解</a:t>
              </a:r>
            </a:p>
          </p:txBody>
        </p:sp>
        <p:sp>
          <p:nvSpPr>
            <p:cNvPr id="33" name="文本框 32">
              <a:extLst>
                <a:ext uri="{FF2B5EF4-FFF2-40B4-BE49-F238E27FC236}">
                  <a16:creationId xmlns:a16="http://schemas.microsoft.com/office/drawing/2014/main" id="{8A1BF197-4A0B-4910-943A-0EE202B5F583}"/>
                </a:ext>
              </a:extLst>
            </p:cNvPr>
            <p:cNvSpPr txBox="1"/>
            <p:nvPr/>
          </p:nvSpPr>
          <p:spPr>
            <a:xfrm>
              <a:off x="678858" y="2500706"/>
              <a:ext cx="2160000" cy="3383811"/>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对于经验尚不丰富的新开发人员，他们可能会误以为死代码是有用的，任其累积以致代码库的质量越来越差</a:t>
              </a:r>
            </a:p>
          </p:txBody>
        </p:sp>
      </p:grpSp>
      <p:grpSp>
        <p:nvGrpSpPr>
          <p:cNvPr id="34" name="组合 33">
            <a:extLst>
              <a:ext uri="{FF2B5EF4-FFF2-40B4-BE49-F238E27FC236}">
                <a16:creationId xmlns:a16="http://schemas.microsoft.com/office/drawing/2014/main" id="{25FB572E-FB32-4F75-A721-1A507BD070D5}"/>
              </a:ext>
            </a:extLst>
          </p:cNvPr>
          <p:cNvGrpSpPr/>
          <p:nvPr/>
        </p:nvGrpSpPr>
        <p:grpSpPr>
          <a:xfrm>
            <a:off x="3570285" y="1518219"/>
            <a:ext cx="2160001" cy="4318673"/>
            <a:chOff x="3570285" y="1565844"/>
            <a:chExt cx="2160001" cy="4318673"/>
          </a:xfrm>
        </p:grpSpPr>
        <p:sp>
          <p:nvSpPr>
            <p:cNvPr id="35" name="矩形 34">
              <a:extLst>
                <a:ext uri="{FF2B5EF4-FFF2-40B4-BE49-F238E27FC236}">
                  <a16:creationId xmlns:a16="http://schemas.microsoft.com/office/drawing/2014/main" id="{FA2FB662-0C0F-49BB-9CBF-0D03681114F1}"/>
                </a:ext>
              </a:extLst>
            </p:cNvPr>
            <p:cNvSpPr/>
            <p:nvPr/>
          </p:nvSpPr>
          <p:spPr>
            <a:xfrm>
              <a:off x="3570285" y="2197330"/>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文本框 35">
              <a:extLst>
                <a:ext uri="{FF2B5EF4-FFF2-40B4-BE49-F238E27FC236}">
                  <a16:creationId xmlns:a16="http://schemas.microsoft.com/office/drawing/2014/main" id="{5C482913-F9C8-437D-A6FA-A6BF23FA9F1E}"/>
                </a:ext>
              </a:extLst>
            </p:cNvPr>
            <p:cNvSpPr txBox="1"/>
            <p:nvPr/>
          </p:nvSpPr>
          <p:spPr>
            <a:xfrm>
              <a:off x="3570285" y="1565844"/>
              <a:ext cx="1708160" cy="400110"/>
            </a:xfrm>
            <a:prstGeom prst="rect">
              <a:avLst/>
            </a:prstGeom>
            <a:noFill/>
          </p:spPr>
          <p:txBody>
            <a:bodyPr wrap="none" lIns="0" rtlCol="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0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增加维护难度</a:t>
              </a:r>
            </a:p>
          </p:txBody>
        </p:sp>
        <p:sp>
          <p:nvSpPr>
            <p:cNvPr id="37" name="文本框 36">
              <a:extLst>
                <a:ext uri="{FF2B5EF4-FFF2-40B4-BE49-F238E27FC236}">
                  <a16:creationId xmlns:a16="http://schemas.microsoft.com/office/drawing/2014/main" id="{7C1A201D-B558-4397-83C4-9CCCD60A7F6D}"/>
                </a:ext>
              </a:extLst>
            </p:cNvPr>
            <p:cNvSpPr txBox="1"/>
            <p:nvPr/>
          </p:nvSpPr>
          <p:spPr>
            <a:xfrm>
              <a:off x="3570286" y="2500706"/>
              <a:ext cx="2160000" cy="3383811"/>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在日常维护或升级迭代时影响开发人员的工作效率、在降低代码质量的同时可能还会引入新的缺陷甚至错误</a:t>
              </a:r>
            </a:p>
          </p:txBody>
        </p:sp>
      </p:grpSp>
      <p:grpSp>
        <p:nvGrpSpPr>
          <p:cNvPr id="38" name="组合 37">
            <a:extLst>
              <a:ext uri="{FF2B5EF4-FFF2-40B4-BE49-F238E27FC236}">
                <a16:creationId xmlns:a16="http://schemas.microsoft.com/office/drawing/2014/main" id="{E6B0E4E5-B3F9-4C6C-AEA4-61F66DF10313}"/>
              </a:ext>
            </a:extLst>
          </p:cNvPr>
          <p:cNvGrpSpPr/>
          <p:nvPr/>
        </p:nvGrpSpPr>
        <p:grpSpPr>
          <a:xfrm>
            <a:off x="6461713" y="1518219"/>
            <a:ext cx="2160001" cy="4318673"/>
            <a:chOff x="6461713" y="1565844"/>
            <a:chExt cx="2160001" cy="4318673"/>
          </a:xfrm>
        </p:grpSpPr>
        <p:sp>
          <p:nvSpPr>
            <p:cNvPr id="39" name="矩形 38">
              <a:extLst>
                <a:ext uri="{FF2B5EF4-FFF2-40B4-BE49-F238E27FC236}">
                  <a16:creationId xmlns:a16="http://schemas.microsoft.com/office/drawing/2014/main" id="{D7245695-AE57-4991-AC99-5C33C7F0B011}"/>
                </a:ext>
              </a:extLst>
            </p:cNvPr>
            <p:cNvSpPr/>
            <p:nvPr/>
          </p:nvSpPr>
          <p:spPr>
            <a:xfrm>
              <a:off x="6461713" y="2197330"/>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0" name="文本框 39">
              <a:extLst>
                <a:ext uri="{FF2B5EF4-FFF2-40B4-BE49-F238E27FC236}">
                  <a16:creationId xmlns:a16="http://schemas.microsoft.com/office/drawing/2014/main" id="{7F9F0DA0-1BFE-4361-AD6B-595BEA1AB324}"/>
                </a:ext>
              </a:extLst>
            </p:cNvPr>
            <p:cNvSpPr txBox="1"/>
            <p:nvPr/>
          </p:nvSpPr>
          <p:spPr>
            <a:xfrm>
              <a:off x="6461713" y="1565844"/>
              <a:ext cx="1708160" cy="400110"/>
            </a:xfrm>
            <a:prstGeom prst="rect">
              <a:avLst/>
            </a:prstGeom>
            <a:noFill/>
          </p:spPr>
          <p:txBody>
            <a:bodyPr wrap="none" lIns="0" rtlCol="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0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徒增开发工时</a:t>
              </a:r>
            </a:p>
          </p:txBody>
        </p:sp>
        <p:sp>
          <p:nvSpPr>
            <p:cNvPr id="41" name="文本框 40">
              <a:extLst>
                <a:ext uri="{FF2B5EF4-FFF2-40B4-BE49-F238E27FC236}">
                  <a16:creationId xmlns:a16="http://schemas.microsoft.com/office/drawing/2014/main" id="{4120430B-242D-44A1-8BA5-67FF66F1675B}"/>
                </a:ext>
              </a:extLst>
            </p:cNvPr>
            <p:cNvSpPr txBox="1"/>
            <p:nvPr/>
          </p:nvSpPr>
          <p:spPr>
            <a:xfrm>
              <a:off x="6461714" y="2500706"/>
              <a:ext cx="2160000" cy="3383811"/>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开发者花费无用的时间维护死代码或对其进行缺陷排除，而这部分工作对项目并无任何帮助</a:t>
              </a:r>
            </a:p>
          </p:txBody>
        </p:sp>
      </p:grpSp>
      <p:grpSp>
        <p:nvGrpSpPr>
          <p:cNvPr id="42" name="组合 41">
            <a:extLst>
              <a:ext uri="{FF2B5EF4-FFF2-40B4-BE49-F238E27FC236}">
                <a16:creationId xmlns:a16="http://schemas.microsoft.com/office/drawing/2014/main" id="{316AC45E-442B-4F49-BBE7-3AA63B808C2C}"/>
              </a:ext>
            </a:extLst>
          </p:cNvPr>
          <p:cNvGrpSpPr/>
          <p:nvPr/>
        </p:nvGrpSpPr>
        <p:grpSpPr>
          <a:xfrm>
            <a:off x="9353141" y="1518219"/>
            <a:ext cx="2160001" cy="4318673"/>
            <a:chOff x="9353141" y="1565844"/>
            <a:chExt cx="2160001" cy="4318673"/>
          </a:xfrm>
        </p:grpSpPr>
        <p:sp>
          <p:nvSpPr>
            <p:cNvPr id="43" name="矩形 42">
              <a:extLst>
                <a:ext uri="{FF2B5EF4-FFF2-40B4-BE49-F238E27FC236}">
                  <a16:creationId xmlns:a16="http://schemas.microsoft.com/office/drawing/2014/main" id="{889BC644-1DA4-4EFF-8D04-D62156F7F16A}"/>
                </a:ext>
              </a:extLst>
            </p:cNvPr>
            <p:cNvSpPr/>
            <p:nvPr/>
          </p:nvSpPr>
          <p:spPr>
            <a:xfrm>
              <a:off x="9353141" y="2197330"/>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4" name="文本框 43">
              <a:extLst>
                <a:ext uri="{FF2B5EF4-FFF2-40B4-BE49-F238E27FC236}">
                  <a16:creationId xmlns:a16="http://schemas.microsoft.com/office/drawing/2014/main" id="{786785D3-3722-4B7F-92D0-13760E3F6EE9}"/>
                </a:ext>
              </a:extLst>
            </p:cNvPr>
            <p:cNvSpPr txBox="1"/>
            <p:nvPr/>
          </p:nvSpPr>
          <p:spPr>
            <a:xfrm>
              <a:off x="9353141" y="1565844"/>
              <a:ext cx="1708160" cy="400110"/>
            </a:xfrm>
            <a:prstGeom prst="rect">
              <a:avLst/>
            </a:prstGeom>
            <a:noFill/>
          </p:spPr>
          <p:txBody>
            <a:bodyPr wrap="none" lIns="0" rtlCol="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0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降低运行效率</a:t>
              </a:r>
            </a:p>
          </p:txBody>
        </p:sp>
        <p:sp>
          <p:nvSpPr>
            <p:cNvPr id="45" name="文本框 44">
              <a:extLst>
                <a:ext uri="{FF2B5EF4-FFF2-40B4-BE49-F238E27FC236}">
                  <a16:creationId xmlns:a16="http://schemas.microsoft.com/office/drawing/2014/main" id="{EF4C2F98-846F-4644-AF4B-B3BA8F7DD5EA}"/>
                </a:ext>
              </a:extLst>
            </p:cNvPr>
            <p:cNvSpPr txBox="1"/>
            <p:nvPr/>
          </p:nvSpPr>
          <p:spPr>
            <a:xfrm>
              <a:off x="9353142" y="2500706"/>
              <a:ext cx="2160000" cy="3383811"/>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虽非总是如此，但死代码有可能降低软件运行效率或徒增内存占用</a:t>
              </a:r>
            </a:p>
          </p:txBody>
        </p:sp>
      </p:grpSp>
      <p:cxnSp>
        <p:nvCxnSpPr>
          <p:cNvPr id="46" name="直接连接符 45">
            <a:extLst>
              <a:ext uri="{FF2B5EF4-FFF2-40B4-BE49-F238E27FC236}">
                <a16:creationId xmlns:a16="http://schemas.microsoft.com/office/drawing/2014/main" id="{FBAF0CCC-F545-4C58-B314-03E8E8EBF8E7}"/>
              </a:ext>
            </a:extLst>
          </p:cNvPr>
          <p:cNvCxnSpPr/>
          <p:nvPr/>
        </p:nvCxnSpPr>
        <p:spPr>
          <a:xfrm>
            <a:off x="3227985" y="1359278"/>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285153C-CA81-4747-AAFF-6408B189053A}"/>
              </a:ext>
            </a:extLst>
          </p:cNvPr>
          <p:cNvCxnSpPr/>
          <p:nvPr/>
        </p:nvCxnSpPr>
        <p:spPr>
          <a:xfrm>
            <a:off x="6091989" y="1359278"/>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A10030D5-0BBA-4707-82EA-317E714EF78B}"/>
              </a:ext>
            </a:extLst>
          </p:cNvPr>
          <p:cNvCxnSpPr/>
          <p:nvPr/>
        </p:nvCxnSpPr>
        <p:spPr>
          <a:xfrm>
            <a:off x="8955992" y="1359278"/>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607642"/>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PA" val="v5.1.2"/>
</p:tagLst>
</file>

<file path=ppt/tags/tag2.xml><?xml version="1.0" encoding="utf-8"?>
<p:tagLst xmlns:a="http://schemas.openxmlformats.org/drawingml/2006/main" xmlns:r="http://schemas.openxmlformats.org/officeDocument/2006/relationships" xmlns:p="http://schemas.openxmlformats.org/presentationml/2006/main">
  <p:tag name="PA" val="v5.1.2"/>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PA" val="v5.1.2"/>
</p:tagLst>
</file>

<file path=ppt/tags/tag7.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封2​​">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内页​​">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522</TotalTime>
  <Words>1911</Words>
  <Application>Microsoft Office PowerPoint</Application>
  <PresentationFormat>宽屏</PresentationFormat>
  <Paragraphs>154</Paragraphs>
  <Slides>24</Slides>
  <Notes>24</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24</vt:i4>
      </vt:variant>
    </vt:vector>
  </HeadingPairs>
  <TitlesOfParts>
    <vt:vector size="35" baseType="lpstr">
      <vt:lpstr>等线</vt:lpstr>
      <vt:lpstr>黑体</vt:lpstr>
      <vt:lpstr>微软雅黑</vt:lpstr>
      <vt:lpstr>微软雅黑 Light</vt:lpstr>
      <vt:lpstr>Arial</vt:lpstr>
      <vt:lpstr>Century Gothic</vt:lpstr>
      <vt:lpstr>SpaceMono Nerd Font Mono</vt:lpstr>
      <vt:lpstr>Wingdings</vt:lpstr>
      <vt:lpstr>封2​​</vt:lpstr>
      <vt:lpstr>目6​​</vt:lpstr>
      <vt:lpstr>内页​​</vt:lpstr>
      <vt:lpstr>基于死代码移除的跨操作系统软件移植方案 开题报告</vt:lpstr>
      <vt:lpstr>PowerPoint 演示文稿</vt:lpstr>
      <vt:lpstr>PowerPoint 演示文稿</vt:lpstr>
      <vt:lpstr>1.1 选题背景</vt:lpstr>
      <vt:lpstr>1.1 选题背景</vt:lpstr>
      <vt:lpstr>1.2 国内外研究现状 – 软件移植技术</vt:lpstr>
      <vt:lpstr>1.2 国内外研究现状 – 软件移植难度评估</vt:lpstr>
      <vt:lpstr>1.2 国内外研究现状 – 死代码的定义</vt:lpstr>
      <vt:lpstr>1.2 国内外研究现状 – 死代码的危害</vt:lpstr>
      <vt:lpstr>1.2 国内外研究现状 – 死代码探测技术</vt:lpstr>
      <vt:lpstr>1.2 国内外研究现状 – IR与函数调用图</vt:lpstr>
      <vt:lpstr>1.2 国内外研究现状 – Rust的函数调用图</vt:lpstr>
      <vt:lpstr>1.2 国内外研究现状 – 移植对象介绍</vt:lpstr>
      <vt:lpstr>1.2 国内外研究现状 – SNT代码结构</vt:lpstr>
      <vt:lpstr>1.2 国内外研究现状 – SNT的模块间关系</vt:lpstr>
      <vt:lpstr>1.2 国内外研究现状 – SNT依赖项的兼容性</vt:lpstr>
      <vt:lpstr>1.2 国内外研究现状 – SNT依赖项的兼容性</vt:lpstr>
      <vt:lpstr>1.3 选题研究内容</vt:lpstr>
      <vt:lpstr>PowerPoint 演示文稿</vt:lpstr>
      <vt:lpstr>2.1死代码探测方案设计 </vt:lpstr>
      <vt:lpstr>2.1死代码探测方案设计 – 构造函数调用图 </vt:lpstr>
      <vt:lpstr>2.1死代码探测方案设计 – 输出结构化信息</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基于死代码移除的跨操作系统软件移植方案 开题报告</dc:title>
  <dc:creator>Endericedragon Fu</dc:creator>
  <cp:lastModifiedBy>Endericedragon Fu</cp:lastModifiedBy>
  <cp:revision>47</cp:revision>
  <dcterms:created xsi:type="dcterms:W3CDTF">2024-07-18T14:08:55Z</dcterms:created>
  <dcterms:modified xsi:type="dcterms:W3CDTF">2024-07-20T15:10:09Z</dcterms:modified>
</cp:coreProperties>
</file>