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8" r:id="rId3"/>
  </p:sldMasterIdLst>
  <p:notesMasterIdLst>
    <p:notesMasterId r:id="rId33"/>
  </p:notesMasterIdLst>
  <p:sldIdLst>
    <p:sldId id="1834" r:id="rId4"/>
    <p:sldId id="2164" r:id="rId5"/>
    <p:sldId id="2165" r:id="rId6"/>
    <p:sldId id="3132" r:id="rId7"/>
    <p:sldId id="3139" r:id="rId8"/>
    <p:sldId id="3134" r:id="rId9"/>
    <p:sldId id="3141" r:id="rId10"/>
    <p:sldId id="3142" r:id="rId11"/>
    <p:sldId id="3144" r:id="rId12"/>
    <p:sldId id="3157" r:id="rId13"/>
    <p:sldId id="3158" r:id="rId14"/>
    <p:sldId id="3159" r:id="rId15"/>
    <p:sldId id="3161" r:id="rId16"/>
    <p:sldId id="3162" r:id="rId17"/>
    <p:sldId id="3180" r:id="rId18"/>
    <p:sldId id="3143" r:id="rId19"/>
    <p:sldId id="3181" r:id="rId20"/>
    <p:sldId id="2166" r:id="rId21"/>
    <p:sldId id="3182" r:id="rId22"/>
    <p:sldId id="3168" r:id="rId23"/>
    <p:sldId id="3183" r:id="rId24"/>
    <p:sldId id="3184" r:id="rId25"/>
    <p:sldId id="3185" r:id="rId26"/>
    <p:sldId id="3186" r:id="rId27"/>
    <p:sldId id="2167" r:id="rId28"/>
    <p:sldId id="3187" r:id="rId29"/>
    <p:sldId id="3135" r:id="rId30"/>
    <p:sldId id="3188" r:id="rId31"/>
    <p:sldId id="183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AEA85-1D83-4579-885C-0D33F46B8F89}" type="datetimeFigureOut">
              <a:rPr lang="zh-CN" altLang="en-US" smtClean="0"/>
              <a:t>2024/7/23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2A913-BF9B-45D1-813E-9ADE0445560C}" type="slidenum">
              <a:rPr lang="zh-CN" altLang="en-US" smtClean="0"/>
              <a:t>‹#›</a:t>
            </a:fld>
            <a:endParaRPr lang="zh-CN" altLang="en-US"/>
          </a:p>
        </p:txBody>
      </p:sp>
    </p:spTree>
    <p:extLst>
      <p:ext uri="{BB962C8B-B14F-4D97-AF65-F5344CB8AC3E}">
        <p14:creationId xmlns:p14="http://schemas.microsoft.com/office/powerpoint/2010/main" val="252928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98651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795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3133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85787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303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4063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363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6909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005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71721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73262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55173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98748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11739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4063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27935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64279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719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802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170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00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297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53896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0761A886-F0D7-4C39-AFFF-052DB74E32F7}"/>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 name="PA-矩形 7">
            <a:extLst>
              <a:ext uri="{FF2B5EF4-FFF2-40B4-BE49-F238E27FC236}">
                <a16:creationId xmlns:a16="http://schemas.microsoft.com/office/drawing/2014/main" id="{61E30CDC-6882-4EF4-A98A-D29C1686BFEA}"/>
              </a:ext>
            </a:extLst>
          </p:cNvPr>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任意多边形: 形状 39">
            <a:extLst>
              <a:ext uri="{FF2B5EF4-FFF2-40B4-BE49-F238E27FC236}">
                <a16:creationId xmlns:a16="http://schemas.microsoft.com/office/drawing/2014/main" id="{B18E0BAC-81B9-4AB0-A570-682285AF4673}"/>
              </a:ext>
            </a:extLst>
          </p:cNvPr>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任意多边形: 形状 39">
            <a:extLst>
              <a:ext uri="{FF2B5EF4-FFF2-40B4-BE49-F238E27FC236}">
                <a16:creationId xmlns:a16="http://schemas.microsoft.com/office/drawing/2014/main" id="{B18E0BAC-81B9-4AB0-A570-682285AF4673}"/>
              </a:ext>
            </a:extLst>
          </p:cNvPr>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任意多边形: 形状 39">
            <a:extLst>
              <a:ext uri="{FF2B5EF4-FFF2-40B4-BE49-F238E27FC236}">
                <a16:creationId xmlns:a16="http://schemas.microsoft.com/office/drawing/2014/main" id="{B18E0BAC-81B9-4AB0-A570-682285AF4673}"/>
              </a:ext>
            </a:extLst>
          </p:cNvPr>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任意多边形: 形状 74">
            <a:extLst>
              <a:ext uri="{FF2B5EF4-FFF2-40B4-BE49-F238E27FC236}">
                <a16:creationId xmlns:a16="http://schemas.microsoft.com/office/drawing/2014/main" id="{4CEDE2BC-7BF6-4AE3-8B04-4514441E4040}"/>
              </a:ext>
            </a:extLst>
          </p:cNvPr>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标题 47">
            <a:extLst>
              <a:ext uri="{FF2B5EF4-FFF2-40B4-BE49-F238E27FC236}">
                <a16:creationId xmlns:a16="http://schemas.microsoft.com/office/drawing/2014/main" id="{26FA9A66-DBB6-484A-829A-BC30DE67252C}"/>
              </a:ext>
            </a:extLst>
          </p:cNvPr>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pitchFamily="34" charset="-122"/>
                <a:ea typeface="微软雅黑" panose="020B0503020204020204" pitchFamily="3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a:extLst>
              <a:ext uri="{FF2B5EF4-FFF2-40B4-BE49-F238E27FC236}">
                <a16:creationId xmlns:a16="http://schemas.microsoft.com/office/drawing/2014/main" id="{F56DEE86-1AA4-4820-A7A1-E4F787904C00}"/>
              </a:ext>
            </a:extLst>
          </p:cNvPr>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a:extLst>
              <a:ext uri="{FF2B5EF4-FFF2-40B4-BE49-F238E27FC236}">
                <a16:creationId xmlns:a16="http://schemas.microsoft.com/office/drawing/2014/main" id="{28747CEA-1C37-4144-A247-245AD1393504}"/>
              </a:ext>
            </a:extLst>
          </p:cNvPr>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6">
                <a:extLst>
                  <a:ext uri="{FF2B5EF4-FFF2-40B4-BE49-F238E27FC236}">
                    <a16:creationId xmlns:a16="http://schemas.microsoft.com/office/drawing/2014/main" id="{CC1FA68D-3307-481A-8E89-D3CB2E8693F4}"/>
                  </a:ext>
                </a:extLst>
              </p:cNvPr>
              <p:cNvSpPr>
                <a:spLocks/>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91" name="组合 9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9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2" name="组合 9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9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8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7" name="组合 7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8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8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109287719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414072551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2-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75E756C-98CD-4DE4-BB41-9C72D0D63F70}"/>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9610729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2-一段一图-2">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spTree>
    <p:extLst>
      <p:ext uri="{BB962C8B-B14F-4D97-AF65-F5344CB8AC3E}">
        <p14:creationId xmlns:p14="http://schemas.microsoft.com/office/powerpoint/2010/main" val="287345775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a:extLst>
              <a:ext uri="{FF2B5EF4-FFF2-40B4-BE49-F238E27FC236}">
                <a16:creationId xmlns:a16="http://schemas.microsoft.com/office/drawing/2014/main" id="{234BC7E1-028A-4463-99ED-1994A3ADEC14}"/>
              </a:ext>
            </a:extLst>
          </p:cNvPr>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a:extLst>
              <a:ext uri="{FF2B5EF4-FFF2-40B4-BE49-F238E27FC236}">
                <a16:creationId xmlns:a16="http://schemas.microsoft.com/office/drawing/2014/main" id="{91BC6857-420C-4F20-ABBF-78DDE1D9F36B}"/>
              </a:ext>
            </a:extLst>
          </p:cNvPr>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45666361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3-一段一图-1">
    <p:spTree>
      <p:nvGrpSpPr>
        <p:cNvPr id="1" name=""/>
        <p:cNvGrpSpPr/>
        <p:nvPr/>
      </p:nvGrpSpPr>
      <p:grpSpPr>
        <a:xfrm>
          <a:off x="0" y="0"/>
          <a:ext cx="0" cy="0"/>
          <a:chOff x="0" y="0"/>
          <a:chExt cx="0" cy="0"/>
        </a:xfrm>
      </p:grpSpPr>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9983291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14947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４-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0" name="图片 1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1">
            <a:extLst>
              <a:ext uri="{FF2B5EF4-FFF2-40B4-BE49-F238E27FC236}">
                <a16:creationId xmlns:a16="http://schemas.microsoft.com/office/drawing/2014/main" id="{B751A2AD-C679-48C2-AFF3-1AB781A3D02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113524142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样式４-一段一图-2">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63838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a:extLst>
                <a:ext uri="{FF2B5EF4-FFF2-40B4-BE49-F238E27FC236}">
                  <a16:creationId xmlns:a16="http://schemas.microsoft.com/office/drawing/2014/main" id="{5065A524-15E6-4769-B9ED-7868E19ADB1E}"/>
                </a:ext>
              </a:extLst>
            </p:cNvPr>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a:extLst>
                <a:ext uri="{FF2B5EF4-FFF2-40B4-BE49-F238E27FC236}">
                  <a16:creationId xmlns:a16="http://schemas.microsoft.com/office/drawing/2014/main" id="{AC403C93-604F-4B72-B919-463ACA49C29B}"/>
                </a:ext>
              </a:extLst>
            </p:cNvPr>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a:extLst>
                <a:ext uri="{FF2B5EF4-FFF2-40B4-BE49-F238E27FC236}">
                  <a16:creationId xmlns:a16="http://schemas.microsoft.com/office/drawing/2014/main" id="{AC403C93-604F-4B72-B919-463ACA49C29B}"/>
                </a:ext>
              </a:extLst>
            </p:cNvPr>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888060704"/>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样式5-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0F4148E-045B-44EE-8A4E-88B14DCC5EAE}"/>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358132475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PA-矩形 7">
            <a:extLst>
              <a:ext uri="{FF2B5EF4-FFF2-40B4-BE49-F238E27FC236}">
                <a16:creationId xmlns:a16="http://schemas.microsoft.com/office/drawing/2014/main" id="{F617AE56-2DFD-4B3C-9381-5F4B6AA7F4D0}"/>
              </a:ext>
            </a:extLst>
          </p:cNvPr>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610651" y="161103"/>
            <a:ext cx="6791691" cy="6535792"/>
          </a:xfrm>
          <a:prstGeom prst="rect">
            <a:avLst/>
          </a:prstGeom>
        </p:spPr>
      </p:pic>
      <p:sp>
        <p:nvSpPr>
          <p:cNvPr id="3" name="矩形 2">
            <a:extLst>
              <a:ext uri="{FF2B5EF4-FFF2-40B4-BE49-F238E27FC236}">
                <a16:creationId xmlns:a16="http://schemas.microsoft.com/office/drawing/2014/main" id="{B9BCF8FA-A10E-4A84-94FB-9EE190AFE929}"/>
              </a:ext>
            </a:extLst>
          </p:cNvPr>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1" name="任意多边形: 形状 30">
            <a:extLst>
              <a:ext uri="{FF2B5EF4-FFF2-40B4-BE49-F238E27FC236}">
                <a16:creationId xmlns:a16="http://schemas.microsoft.com/office/drawing/2014/main" id="{C46A2DAE-C2C5-44C0-8C41-6B17019A21CC}"/>
              </a:ext>
            </a:extLst>
          </p:cNvPr>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8" name="标题 47">
            <a:extLst>
              <a:ext uri="{FF2B5EF4-FFF2-40B4-BE49-F238E27FC236}">
                <a16:creationId xmlns:a16="http://schemas.microsoft.com/office/drawing/2014/main" id="{253B7C5E-3F08-4EBF-9056-30949C85AEF8}"/>
              </a:ext>
            </a:extLst>
          </p:cNvPr>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a:extLst>
              <a:ext uri="{FF2B5EF4-FFF2-40B4-BE49-F238E27FC236}">
                <a16:creationId xmlns:a16="http://schemas.microsoft.com/office/drawing/2014/main" id="{00D06366-D345-4DCE-A938-EC3BB78363D4}"/>
              </a:ext>
            </a:extLst>
          </p:cNvPr>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a:extLst>
              <a:ext uri="{FF2B5EF4-FFF2-40B4-BE49-F238E27FC236}">
                <a16:creationId xmlns:a16="http://schemas.microsoft.com/office/drawing/2014/main" id="{6465F7BF-7316-4A2A-9ECF-AB9E637FFCF4}"/>
              </a:ext>
            </a:extLst>
          </p:cNvPr>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11261" y="2359437"/>
            <a:ext cx="2855386" cy="2169616"/>
          </a:xfrm>
          <a:prstGeom prst="rect">
            <a:avLst/>
          </a:prstGeom>
        </p:spPr>
      </p:pic>
    </p:spTree>
    <p:extLst>
      <p:ext uri="{BB962C8B-B14F-4D97-AF65-F5344CB8AC3E}">
        <p14:creationId xmlns:p14="http://schemas.microsoft.com/office/powerpoint/2010/main" val="1402675752"/>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页样式5-一段一图-2">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86" name="图片 85"/>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spTree>
    <p:extLst>
      <p:ext uri="{BB962C8B-B14F-4D97-AF65-F5344CB8AC3E}">
        <p14:creationId xmlns:p14="http://schemas.microsoft.com/office/powerpoint/2010/main" val="380736128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89265200"/>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样式6-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9" name="标题 11">
            <a:extLst>
              <a:ext uri="{FF2B5EF4-FFF2-40B4-BE49-F238E27FC236}">
                <a16:creationId xmlns:a16="http://schemas.microsoft.com/office/drawing/2014/main" id="{0D0682F6-A194-4FB3-8EF2-674B6164F91F}"/>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698245133"/>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页样式6-一段一图-2">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spTree>
    <p:extLst>
      <p:ext uri="{BB962C8B-B14F-4D97-AF65-F5344CB8AC3E}">
        <p14:creationId xmlns:p14="http://schemas.microsoft.com/office/powerpoint/2010/main" val="1257775111"/>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00950970"/>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页样式7-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4" name="标题 11">
            <a:extLst>
              <a:ext uri="{FF2B5EF4-FFF2-40B4-BE49-F238E27FC236}">
                <a16:creationId xmlns:a16="http://schemas.microsoft.com/office/drawing/2014/main" id="{FDDD1B7B-042D-4B1B-81C1-5A7085CDFC26}"/>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118572786"/>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页样式7-一段一图-2">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Tree>
    <p:extLst>
      <p:ext uri="{BB962C8B-B14F-4D97-AF65-F5344CB8AC3E}">
        <p14:creationId xmlns:p14="http://schemas.microsoft.com/office/powerpoint/2010/main" val="113642633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625783344"/>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页样式8-一段一图-1">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2" name="标题 11">
            <a:extLst>
              <a:ext uri="{FF2B5EF4-FFF2-40B4-BE49-F238E27FC236}">
                <a16:creationId xmlns:a16="http://schemas.microsoft.com/office/drawing/2014/main" id="{A87381B5-231A-44CC-994D-B480CB6C319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94049907"/>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页样式8-一段一图-2">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spTree>
    <p:extLst>
      <p:ext uri="{BB962C8B-B14F-4D97-AF65-F5344CB8AC3E}">
        <p14:creationId xmlns:p14="http://schemas.microsoft.com/office/powerpoint/2010/main" val="27303941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9" name="任意多边形: 形状 118">
            <a:extLst>
              <a:ext uri="{FF2B5EF4-FFF2-40B4-BE49-F238E27FC236}">
                <a16:creationId xmlns:a16="http://schemas.microsoft.com/office/drawing/2014/main" id="{2598B5BD-9CE3-4414-BCF1-860652297EE0}"/>
              </a:ext>
            </a:extLst>
          </p:cNvPr>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6" name="任意多边形: 形状 105">
            <a:extLst>
              <a:ext uri="{FF2B5EF4-FFF2-40B4-BE49-F238E27FC236}">
                <a16:creationId xmlns:a16="http://schemas.microsoft.com/office/drawing/2014/main" id="{71EDBCA9-8B80-4A76-9586-83EE76079DF6}"/>
              </a:ext>
            </a:extLst>
          </p:cNvPr>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8" name="任意多边形: 形状 117">
            <a:extLst>
              <a:ext uri="{FF2B5EF4-FFF2-40B4-BE49-F238E27FC236}">
                <a16:creationId xmlns:a16="http://schemas.microsoft.com/office/drawing/2014/main" id="{D3BDC8EB-D763-47E3-A6AE-FBF19E39A979}"/>
              </a:ext>
            </a:extLst>
          </p:cNvPr>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任意多边形: 形状 83">
            <a:extLst>
              <a:ext uri="{FF2B5EF4-FFF2-40B4-BE49-F238E27FC236}">
                <a16:creationId xmlns:a16="http://schemas.microsoft.com/office/drawing/2014/main" id="{BF5A8484-2D5B-4F59-A3A8-5B9369A9154A}"/>
              </a:ext>
            </a:extLst>
          </p:cNvPr>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50" name="任意多边形: 形状 83">
            <a:extLst>
              <a:ext uri="{FF2B5EF4-FFF2-40B4-BE49-F238E27FC236}">
                <a16:creationId xmlns:a16="http://schemas.microsoft.com/office/drawing/2014/main" id="{BF5A8484-2D5B-4F59-A3A8-5B9369A9154A}"/>
              </a:ext>
            </a:extLst>
          </p:cNvPr>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102" name="任意多边形: 形状 101">
            <a:extLst>
              <a:ext uri="{FF2B5EF4-FFF2-40B4-BE49-F238E27FC236}">
                <a16:creationId xmlns:a16="http://schemas.microsoft.com/office/drawing/2014/main" id="{0EDC3667-87B7-4232-9F74-2F0E9CE7574F}"/>
              </a:ext>
            </a:extLst>
          </p:cNvPr>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4" name="任意多边形: 形状 83">
            <a:extLst>
              <a:ext uri="{FF2B5EF4-FFF2-40B4-BE49-F238E27FC236}">
                <a16:creationId xmlns:a16="http://schemas.microsoft.com/office/drawing/2014/main" id="{BF5A8484-2D5B-4F59-A3A8-5B9369A9154A}"/>
              </a:ext>
            </a:extLst>
          </p:cNvPr>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48" name="标题 47">
            <a:extLst>
              <a:ext uri="{FF2B5EF4-FFF2-40B4-BE49-F238E27FC236}">
                <a16:creationId xmlns:a16="http://schemas.microsoft.com/office/drawing/2014/main" id="{253B7C5E-3F08-4EBF-9056-30949C85AEF8}"/>
              </a:ext>
            </a:extLst>
          </p:cNvPr>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a:extLst>
              <a:ext uri="{FF2B5EF4-FFF2-40B4-BE49-F238E27FC236}">
                <a16:creationId xmlns:a16="http://schemas.microsoft.com/office/drawing/2014/main" id="{6465F7BF-7316-4A2A-9ECF-AB9E637FFCF4}"/>
              </a:ext>
            </a:extLst>
          </p:cNvPr>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a:extLst>
              <a:ext uri="{FF2B5EF4-FFF2-40B4-BE49-F238E27FC236}">
                <a16:creationId xmlns:a16="http://schemas.microsoft.com/office/drawing/2014/main" id="{598AF966-7C79-45DC-9C70-AB081DBECE7D}"/>
              </a:ext>
            </a:extLst>
          </p:cNvPr>
          <p:cNvCxnSpPr>
            <a:cxnSpLocks/>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1" name="Freeform 6">
                <a:extLst>
                  <a:ext uri="{FF2B5EF4-FFF2-40B4-BE49-F238E27FC236}">
                    <a16:creationId xmlns:a16="http://schemas.microsoft.com/office/drawing/2014/main" id="{CC1FA68D-3307-481A-8E89-D3CB2E8693F4}"/>
                  </a:ext>
                </a:extLst>
              </p:cNvPr>
              <p:cNvSpPr>
                <a:spLocks/>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2" name="组合 7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7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6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3" name="组合 42">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6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4" name="组合 43">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a:extLst>
                    <a:ext uri="{FF2B5EF4-FFF2-40B4-BE49-F238E27FC236}">
                      <a16:creationId xmlns:a16="http://schemas.microsoft.com/office/drawing/2014/main" id="{9E7CBDC3-9BA0-4307-8967-3267E5966ED9}"/>
                    </a:ext>
                  </a:extLst>
                </p:cNvPr>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7" name="Freeform 12">
                  <a:extLst>
                    <a:ext uri="{FF2B5EF4-FFF2-40B4-BE49-F238E27FC236}">
                      <a16:creationId xmlns:a16="http://schemas.microsoft.com/office/drawing/2014/main" id="{D88D9717-3185-4A77-8E18-2A8659D441F7}"/>
                    </a:ext>
                  </a:extLst>
                </p:cNvPr>
                <p:cNvSpPr>
                  <a:spLocks/>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2255938968"/>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36757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a:extLst>
              <a:ext uri="{FF2B5EF4-FFF2-40B4-BE49-F238E27FC236}">
                <a16:creationId xmlns:a16="http://schemas.microsoft.com/office/drawing/2014/main" id="{17BF7535-8F01-44D8-BF44-00C5CD915389}"/>
              </a:ext>
            </a:extLst>
          </p:cNvPr>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 fmla="*/ 0 w 3162300"/>
              <a:gd name="connsiteY0" fmla="*/ 2147409 h 2238849"/>
              <a:gd name="connsiteX1" fmla="*/ 0 w 3162300"/>
              <a:gd name="connsiteY1" fmla="*/ 1565265 h 2238849"/>
              <a:gd name="connsiteX2" fmla="*/ 0 w 3162300"/>
              <a:gd name="connsiteY2" fmla="*/ 1544697 h 2238849"/>
              <a:gd name="connsiteX3" fmla="*/ 0 w 3162300"/>
              <a:gd name="connsiteY3" fmla="*/ 0 h 2238849"/>
              <a:gd name="connsiteX4" fmla="*/ 1585774 w 3162300"/>
              <a:gd name="connsiteY4" fmla="*/ 1112898 h 2238849"/>
              <a:gd name="connsiteX5" fmla="*/ 3162300 w 3162300"/>
              <a:gd name="connsiteY5" fmla="*/ 0 h 2238849"/>
              <a:gd name="connsiteX6" fmla="*/ 3162300 w 3162300"/>
              <a:gd name="connsiteY6" fmla="*/ 1544697 h 2238849"/>
              <a:gd name="connsiteX7" fmla="*/ 3162300 w 3162300"/>
              <a:gd name="connsiteY7" fmla="*/ 1565265 h 2238849"/>
              <a:gd name="connsiteX8" fmla="*/ 3162300 w 3162300"/>
              <a:gd name="connsiteY8" fmla="*/ 2147409 h 2238849"/>
              <a:gd name="connsiteX9" fmla="*/ 91440 w 3162300"/>
              <a:gd name="connsiteY9" fmla="*/ 2238849 h 2238849"/>
              <a:gd name="connsiteX0" fmla="*/ 0 w 3162300"/>
              <a:gd name="connsiteY0" fmla="*/ 2147409 h 2147409"/>
              <a:gd name="connsiteX1" fmla="*/ 0 w 3162300"/>
              <a:gd name="connsiteY1" fmla="*/ 1565265 h 2147409"/>
              <a:gd name="connsiteX2" fmla="*/ 0 w 3162300"/>
              <a:gd name="connsiteY2" fmla="*/ 1544697 h 2147409"/>
              <a:gd name="connsiteX3" fmla="*/ 0 w 3162300"/>
              <a:gd name="connsiteY3" fmla="*/ 0 h 2147409"/>
              <a:gd name="connsiteX4" fmla="*/ 1585774 w 3162300"/>
              <a:gd name="connsiteY4" fmla="*/ 1112898 h 2147409"/>
              <a:gd name="connsiteX5" fmla="*/ 3162300 w 3162300"/>
              <a:gd name="connsiteY5" fmla="*/ 0 h 2147409"/>
              <a:gd name="connsiteX6" fmla="*/ 3162300 w 3162300"/>
              <a:gd name="connsiteY6" fmla="*/ 1544697 h 2147409"/>
              <a:gd name="connsiteX7" fmla="*/ 3162300 w 3162300"/>
              <a:gd name="connsiteY7" fmla="*/ 1565265 h 2147409"/>
              <a:gd name="connsiteX8" fmla="*/ 3162300 w 3162300"/>
              <a:gd name="connsiteY8" fmla="*/ 2147409 h 214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a:extLst>
              <a:ext uri="{FF2B5EF4-FFF2-40B4-BE49-F238E27FC236}">
                <a16:creationId xmlns:a16="http://schemas.microsoft.com/office/drawing/2014/main" id="{65B2E1B6-E350-4024-A69C-C064D4BB9540}"/>
              </a:ext>
            </a:extLst>
          </p:cNvPr>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 fmla="*/ 0 w 3162300"/>
              <a:gd name="connsiteY0" fmla="*/ 1871961 h 1963401"/>
              <a:gd name="connsiteX1" fmla="*/ 0 w 3162300"/>
              <a:gd name="connsiteY1" fmla="*/ 0 h 1963401"/>
              <a:gd name="connsiteX2" fmla="*/ 3162300 w 3162300"/>
              <a:gd name="connsiteY2" fmla="*/ 0 h 1963401"/>
              <a:gd name="connsiteX3" fmla="*/ 3162300 w 3162300"/>
              <a:gd name="connsiteY3" fmla="*/ 1871961 h 1963401"/>
              <a:gd name="connsiteX4" fmla="*/ 91440 w 3162300"/>
              <a:gd name="connsiteY4" fmla="*/ 1963401 h 1963401"/>
              <a:gd name="connsiteX0" fmla="*/ 0 w 3162300"/>
              <a:gd name="connsiteY0" fmla="*/ 1871961 h 1871961"/>
              <a:gd name="connsiteX1" fmla="*/ 0 w 3162300"/>
              <a:gd name="connsiteY1" fmla="*/ 0 h 1871961"/>
              <a:gd name="connsiteX2" fmla="*/ 3162300 w 3162300"/>
              <a:gd name="connsiteY2" fmla="*/ 0 h 1871961"/>
              <a:gd name="connsiteX3" fmla="*/ 3162300 w 3162300"/>
              <a:gd name="connsiteY3" fmla="*/ 1871961 h 1871961"/>
            </a:gdLst>
            <a:ahLst/>
            <a:cxnLst>
              <a:cxn ang="0">
                <a:pos x="connsiteX0" y="connsiteY0"/>
              </a:cxn>
              <a:cxn ang="0">
                <a:pos x="connsiteX1" y="connsiteY1"/>
              </a:cxn>
              <a:cxn ang="0">
                <a:pos x="connsiteX2" y="connsiteY2"/>
              </a:cxn>
              <a:cxn ang="0">
                <a:pos x="connsiteX3" y="connsiteY3"/>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sp>
        <p:nvSpPr>
          <p:cNvPr id="12" name="等腰三角形 11">
            <a:extLst>
              <a:ext uri="{FF2B5EF4-FFF2-40B4-BE49-F238E27FC236}">
                <a16:creationId xmlns:a16="http://schemas.microsoft.com/office/drawing/2014/main" id="{F3B0B805-869F-4D89-BEB0-0E0DA525C8EE}"/>
              </a:ext>
            </a:extLst>
          </p:cNvPr>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974749" y="1401223"/>
            <a:ext cx="2256308" cy="631546"/>
          </a:xfrm>
          <a:prstGeom prst="rect">
            <a:avLst/>
          </a:prstGeom>
        </p:spPr>
      </p:pic>
    </p:spTree>
    <p:extLst>
      <p:ext uri="{BB962C8B-B14F-4D97-AF65-F5344CB8AC3E}">
        <p14:creationId xmlns:p14="http://schemas.microsoft.com/office/powerpoint/2010/main" val="85162125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6-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l="29063" r="32938"/>
          <a:stretch/>
        </p:blipFill>
        <p:spPr>
          <a:xfrm>
            <a:off x="0" y="0"/>
            <a:ext cx="3914775" cy="6857999"/>
          </a:xfrm>
          <a:prstGeom prst="rect">
            <a:avLst/>
          </a:prstGeom>
        </p:spPr>
      </p:pic>
      <p:sp>
        <p:nvSpPr>
          <p:cNvPr id="13" name="矩形 12">
            <a:extLst>
              <a:ext uri="{FF2B5EF4-FFF2-40B4-BE49-F238E27FC236}">
                <a16:creationId xmlns:a16="http://schemas.microsoft.com/office/drawing/2014/main" id="{79F2EAE9-B638-4AA2-8264-4D37EBBEE86D}"/>
              </a:ext>
            </a:extLst>
          </p:cNvPr>
          <p:cNvSpPr/>
          <p:nvPr userDrawn="1"/>
        </p:nvSpPr>
        <p:spPr>
          <a:xfrm>
            <a:off x="0" y="1"/>
            <a:ext cx="3914775" cy="6857999"/>
          </a:xfrm>
          <a:prstGeom prst="rect">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DFF6BFE1-1DD5-454F-BE20-A55DAB22A652}"/>
              </a:ext>
            </a:extLst>
          </p:cNvPr>
          <p:cNvSpPr/>
          <p:nvPr userDrawn="1"/>
        </p:nvSpPr>
        <p:spPr>
          <a:xfrm>
            <a:off x="0" y="0"/>
            <a:ext cx="3914774" cy="6858000"/>
          </a:xfrm>
          <a:prstGeom prst="rect">
            <a:avLst/>
          </a:prstGeom>
          <a:gradFill flip="none" rotWithShape="1">
            <a:gsLst>
              <a:gs pos="25000">
                <a:schemeClr val="accent1">
                  <a:alpha val="0"/>
                </a:schemeClr>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16" name="直接连接符 15">
            <a:extLst>
              <a:ext uri="{FF2B5EF4-FFF2-40B4-BE49-F238E27FC236}">
                <a16:creationId xmlns:a16="http://schemas.microsoft.com/office/drawing/2014/main" id="{D14117E2-1B64-4454-AB72-FC04D0614552}"/>
              </a:ext>
            </a:extLst>
          </p:cNvPr>
          <p:cNvCxnSpPr>
            <a:cxnSpLocks/>
          </p:cNvCxnSpPr>
          <p:nvPr userDrawn="1"/>
        </p:nvCxnSpPr>
        <p:spPr>
          <a:xfrm>
            <a:off x="3960456" y="0"/>
            <a:ext cx="0" cy="6858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DC6CB049-19D4-44DA-8BA3-2A55CACC560A}"/>
              </a:ext>
            </a:extLst>
          </p:cNvPr>
          <p:cNvGrpSpPr/>
          <p:nvPr userDrawn="1"/>
        </p:nvGrpSpPr>
        <p:grpSpPr>
          <a:xfrm>
            <a:off x="3961505" y="2797003"/>
            <a:ext cx="122686" cy="1263995"/>
            <a:chOff x="4630742" y="2258287"/>
            <a:chExt cx="122686" cy="1263995"/>
          </a:xfrm>
          <a:solidFill>
            <a:schemeClr val="accent4"/>
          </a:solidFill>
        </p:grpSpPr>
        <p:sp>
          <p:nvSpPr>
            <p:cNvPr id="22" name="等腰三角形 21">
              <a:extLst>
                <a:ext uri="{FF2B5EF4-FFF2-40B4-BE49-F238E27FC236}">
                  <a16:creationId xmlns:a16="http://schemas.microsoft.com/office/drawing/2014/main" id="{8AAB1992-5EF7-487C-AD2A-01E2865C7E72}"/>
                </a:ext>
              </a:extLst>
            </p:cNvPr>
            <p:cNvSpPr/>
            <p:nvPr/>
          </p:nvSpPr>
          <p:spPr>
            <a:xfrm rot="5400000">
              <a:off x="4620926" y="2839164"/>
              <a:ext cx="142318" cy="122686"/>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23" name="直接连接符 22">
              <a:extLst>
                <a:ext uri="{FF2B5EF4-FFF2-40B4-BE49-F238E27FC236}">
                  <a16:creationId xmlns:a16="http://schemas.microsoft.com/office/drawing/2014/main" id="{E8C48E93-E5B1-4737-8427-44C095BEBB9E}"/>
                </a:ext>
              </a:extLst>
            </p:cNvPr>
            <p:cNvCxnSpPr>
              <a:cxnSpLocks/>
            </p:cNvCxnSpPr>
            <p:nvPr/>
          </p:nvCxnSpPr>
          <p:spPr>
            <a:xfrm>
              <a:off x="4630742" y="2258287"/>
              <a:ext cx="0" cy="1263995"/>
            </a:xfrm>
            <a:prstGeom prst="line">
              <a:avLst/>
            </a:prstGeom>
            <a:grpFill/>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a:extLst>
              <a:ext uri="{FF2B5EF4-FFF2-40B4-BE49-F238E27FC236}">
                <a16:creationId xmlns:a16="http://schemas.microsoft.com/office/drawing/2014/main" id="{88499905-D7C1-4B31-8F42-54B3A36F0B1E}"/>
              </a:ext>
            </a:extLst>
          </p:cNvPr>
          <p:cNvCxnSpPr>
            <a:cxnSpLocks/>
          </p:cNvCxnSpPr>
          <p:nvPr userDrawn="1"/>
        </p:nvCxnSpPr>
        <p:spPr>
          <a:xfrm>
            <a:off x="1053541" y="2793542"/>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1DFE5ED-5D7B-4B26-99EA-A40BED7DC14E}"/>
              </a:ext>
            </a:extLst>
          </p:cNvPr>
          <p:cNvSpPr/>
          <p:nvPr userDrawn="1"/>
        </p:nvSpPr>
        <p:spPr>
          <a:xfrm>
            <a:off x="846867" y="2752385"/>
            <a:ext cx="2136282" cy="923330"/>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zh-CN" altLang="en-US" sz="5400" b="0" i="0" u="none" strike="noStrike" kern="1200" cap="none" spc="600" normalizeH="0" baseline="0" noProof="0" dirty="0">
                <a:ln>
                  <a:noFill/>
                </a:ln>
                <a:solidFill>
                  <a:prstClr val="white"/>
                </a:solidFill>
                <a:effectLst/>
                <a:uLnTx/>
                <a:uFillTx/>
                <a:latin typeface="微软雅黑"/>
                <a:ea typeface="微软雅黑"/>
                <a:cs typeface="+mn-cs"/>
              </a:rPr>
              <a:t>目录</a:t>
            </a:r>
          </a:p>
        </p:txBody>
      </p:sp>
      <p:sp>
        <p:nvSpPr>
          <p:cNvPr id="44" name="矩形 43">
            <a:extLst>
              <a:ext uri="{FF2B5EF4-FFF2-40B4-BE49-F238E27FC236}">
                <a16:creationId xmlns:a16="http://schemas.microsoft.com/office/drawing/2014/main" id="{2DD1A83F-A1E9-43D7-9CDC-7AC02BED1EE5}"/>
              </a:ext>
            </a:extLst>
          </p:cNvPr>
          <p:cNvSpPr/>
          <p:nvPr userDrawn="1"/>
        </p:nvSpPr>
        <p:spPr>
          <a:xfrm>
            <a:off x="963806" y="3595872"/>
            <a:ext cx="1906502" cy="461665"/>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CONTENTS</a:t>
            </a:r>
          </a:p>
        </p:txBody>
      </p:sp>
      <p:cxnSp>
        <p:nvCxnSpPr>
          <p:cNvPr id="45" name="直接连接符 44">
            <a:extLst>
              <a:ext uri="{FF2B5EF4-FFF2-40B4-BE49-F238E27FC236}">
                <a16:creationId xmlns:a16="http://schemas.microsoft.com/office/drawing/2014/main" id="{3E103341-A23F-42AF-90B6-8B36EF542949}"/>
              </a:ext>
            </a:extLst>
          </p:cNvPr>
          <p:cNvCxnSpPr>
            <a:cxnSpLocks/>
          </p:cNvCxnSpPr>
          <p:nvPr userDrawn="1"/>
        </p:nvCxnSpPr>
        <p:spPr>
          <a:xfrm>
            <a:off x="1053541" y="4060998"/>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64854" y="2218510"/>
            <a:ext cx="1715719" cy="480234"/>
          </a:xfrm>
          <a:prstGeom prst="rect">
            <a:avLst/>
          </a:prstGeom>
        </p:spPr>
      </p:pic>
      <p:pic>
        <p:nvPicPr>
          <p:cNvPr id="6" name="图片 5"/>
          <p:cNvPicPr>
            <a:picLocks noChangeAspect="1"/>
          </p:cNvPicPr>
          <p:nvPr userDrawn="1"/>
        </p:nvPicPr>
        <p:blipFill rotWithShape="1">
          <a:blip r:embed="rId4" cstate="print">
            <a:extLst>
              <a:ext uri="{28A0092B-C50C-407E-A947-70E740481C1C}">
                <a14:useLocalDpi xmlns:a14="http://schemas.microsoft.com/office/drawing/2010/main"/>
              </a:ext>
            </a:extLst>
          </a:blip>
          <a:srcRect r="15912" b="16285"/>
          <a:stretch/>
        </p:blipFill>
        <p:spPr>
          <a:xfrm>
            <a:off x="7258050" y="1942165"/>
            <a:ext cx="4949784" cy="4933648"/>
          </a:xfrm>
          <a:prstGeom prst="rect">
            <a:avLst/>
          </a:prstGeom>
        </p:spPr>
      </p:pic>
    </p:spTree>
    <p:extLst>
      <p:ext uri="{BB962C8B-B14F-4D97-AF65-F5344CB8AC3E}">
        <p14:creationId xmlns:p14="http://schemas.microsoft.com/office/powerpoint/2010/main" val="287754683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样式6-2">
    <p:bg>
      <p:bgPr>
        <a:gradFill>
          <a:gsLst>
            <a:gs pos="25000">
              <a:schemeClr val="accent1">
                <a:alpha val="0"/>
              </a:schemeClr>
            </a:gs>
            <a:gs pos="100000">
              <a:schemeClr val="accent1"/>
            </a:gs>
          </a:gsLst>
          <a:lin ang="0" scaled="1"/>
        </a:gra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EDD8B33-19AA-4632-BE4B-A5744CEC2C45}"/>
              </a:ext>
            </a:extLst>
          </p:cNvPr>
          <p:cNvSpPr/>
          <p:nvPr userDrawn="1"/>
        </p:nvSpPr>
        <p:spPr>
          <a:xfrm>
            <a:off x="0" y="0"/>
            <a:ext cx="12192000" cy="6858000"/>
          </a:xfrm>
          <a:prstGeom prst="rect">
            <a:avLst/>
          </a:prstGeom>
          <a:gradFill flip="none" rotWithShape="1">
            <a:gsLst>
              <a:gs pos="0">
                <a:srgbClr val="007E42"/>
              </a:gs>
              <a:gs pos="100000">
                <a:schemeClr val="accent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43725" y="493231"/>
            <a:ext cx="5251028" cy="5254131"/>
          </a:xfrm>
          <a:prstGeom prst="rect">
            <a:avLst/>
          </a:prstGeom>
        </p:spPr>
      </p:pic>
      <p:sp>
        <p:nvSpPr>
          <p:cNvPr id="10" name="矩形 9">
            <a:extLst>
              <a:ext uri="{FF2B5EF4-FFF2-40B4-BE49-F238E27FC236}">
                <a16:creationId xmlns:a16="http://schemas.microsoft.com/office/drawing/2014/main" id="{D1BADEE0-5304-4D64-BC33-E82C8C71DF4D}"/>
              </a:ext>
            </a:extLst>
          </p:cNvPr>
          <p:cNvSpPr/>
          <p:nvPr userDrawn="1"/>
        </p:nvSpPr>
        <p:spPr>
          <a:xfrm>
            <a:off x="6943725" y="0"/>
            <a:ext cx="5248273" cy="6858001"/>
          </a:xfrm>
          <a:prstGeom prst="rect">
            <a:avLst/>
          </a:prstGeom>
          <a:gradFill flip="none" rotWithShape="1">
            <a:gsLst>
              <a:gs pos="0">
                <a:srgbClr val="006C39">
                  <a:alpha val="0"/>
                </a:srgbClr>
              </a:gs>
              <a:gs pos="100000">
                <a:schemeClr val="accent1">
                  <a:alpha val="7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0" name="矩形 119">
            <a:extLst>
              <a:ext uri="{FF2B5EF4-FFF2-40B4-BE49-F238E27FC236}">
                <a16:creationId xmlns:a16="http://schemas.microsoft.com/office/drawing/2014/main" id="{93E9B806-B3B5-4857-9763-985BB906449B}"/>
              </a:ext>
            </a:extLst>
          </p:cNvPr>
          <p:cNvSpPr/>
          <p:nvPr userDrawn="1"/>
        </p:nvSpPr>
        <p:spPr>
          <a:xfrm>
            <a:off x="660400" y="6054314"/>
            <a:ext cx="2014538" cy="1438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占位符 15">
            <a:extLst>
              <a:ext uri="{FF2B5EF4-FFF2-40B4-BE49-F238E27FC236}">
                <a16:creationId xmlns:a16="http://schemas.microsoft.com/office/drawing/2014/main" id="{98EFC2AF-0299-489A-9F1D-9F6AA1D1AED1}"/>
              </a:ext>
            </a:extLst>
          </p:cNvPr>
          <p:cNvSpPr>
            <a:spLocks noGrp="1"/>
          </p:cNvSpPr>
          <p:nvPr>
            <p:ph type="body" sz="quarter" idx="12" hasCustomPrompt="1"/>
          </p:nvPr>
        </p:nvSpPr>
        <p:spPr>
          <a:xfrm>
            <a:off x="510342" y="982400"/>
            <a:ext cx="3551237" cy="606922"/>
          </a:xfrm>
          <a:prstGeom prst="rect">
            <a:avLst/>
          </a:prstGeom>
        </p:spPr>
        <p:txBody>
          <a:bodyPr/>
          <a:lstStyle>
            <a:lvl1pPr marL="0" indent="0">
              <a:buNone/>
              <a:defRPr sz="3200" spc="100">
                <a:solidFill>
                  <a:schemeClr val="bg1"/>
                </a:solidFill>
                <a:latin typeface="微软雅黑" panose="020B0503020204020204" pitchFamily="34" charset="-122"/>
                <a:ea typeface="微软雅黑" panose="020B0503020204020204" pitchFamily="34" charset="-122"/>
              </a:defRPr>
            </a:lvl1pPr>
          </a:lstStyle>
          <a:p>
            <a:pPr lvl="0"/>
            <a:r>
              <a:rPr lang="zh-CN" altLang="en-US" dirty="0"/>
              <a:t>第几部分 ▶</a:t>
            </a:r>
          </a:p>
        </p:txBody>
      </p:sp>
      <p:sp>
        <p:nvSpPr>
          <p:cNvPr id="122" name="文本占位符 15">
            <a:extLst>
              <a:ext uri="{FF2B5EF4-FFF2-40B4-BE49-F238E27FC236}">
                <a16:creationId xmlns:a16="http://schemas.microsoft.com/office/drawing/2014/main" id="{9F0152B4-A135-47ED-A86F-89E402C2B1C0}"/>
              </a:ext>
            </a:extLst>
          </p:cNvPr>
          <p:cNvSpPr>
            <a:spLocks noGrp="1"/>
          </p:cNvSpPr>
          <p:nvPr>
            <p:ph type="body" sz="quarter" idx="13" hasCustomPrompt="1"/>
          </p:nvPr>
        </p:nvSpPr>
        <p:spPr>
          <a:xfrm>
            <a:off x="510342" y="2742089"/>
            <a:ext cx="7197752" cy="606922"/>
          </a:xfrm>
          <a:prstGeom prst="rect">
            <a:avLst/>
          </a:prstGeom>
        </p:spPr>
        <p:txBody>
          <a:bodyPr/>
          <a:lstStyle>
            <a:lvl1pPr marL="0" indent="0">
              <a:buNone/>
              <a:defRPr sz="4400" spc="1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a:t>请在此处添加你的标题</a:t>
            </a:r>
          </a:p>
        </p:txBody>
      </p:sp>
      <p:sp>
        <p:nvSpPr>
          <p:cNvPr id="123" name="文本占位符 15">
            <a:extLst>
              <a:ext uri="{FF2B5EF4-FFF2-40B4-BE49-F238E27FC236}">
                <a16:creationId xmlns:a16="http://schemas.microsoft.com/office/drawing/2014/main" id="{CF347087-2148-4765-A644-2EF9176FD633}"/>
              </a:ext>
            </a:extLst>
          </p:cNvPr>
          <p:cNvSpPr>
            <a:spLocks noGrp="1"/>
          </p:cNvSpPr>
          <p:nvPr>
            <p:ph type="body" sz="quarter" idx="14" hasCustomPrompt="1"/>
          </p:nvPr>
        </p:nvSpPr>
        <p:spPr>
          <a:xfrm>
            <a:off x="561172" y="3837713"/>
            <a:ext cx="7146922" cy="1522912"/>
          </a:xfrm>
          <a:prstGeom prst="rect">
            <a:avLst/>
          </a:prstGeom>
        </p:spPr>
        <p:txBody>
          <a:bodyPr/>
          <a:lstStyle>
            <a:lvl1pPr marL="285750" indent="-285750">
              <a:lnSpc>
                <a:spcPct val="120000"/>
              </a:lnSpc>
              <a:buFont typeface="Arial" panose="020B0604020202020204" pitchFamily="34" charset="0"/>
              <a:buChar char="•"/>
              <a:defRPr sz="1400" spc="100" baseline="0">
                <a:solidFill>
                  <a:schemeClr val="bg1"/>
                </a:solidFill>
                <a:latin typeface="+mn-ea"/>
                <a:ea typeface="+mn-ea"/>
              </a:defRPr>
            </a:lvl1pPr>
          </a:lstStyle>
          <a:p>
            <a:pPr lvl="0"/>
            <a:r>
              <a:rPr lang="zh-CN" altLang="en-US" dirty="0"/>
              <a:t>这里可以写一点点文字，介绍此章节主要内容</a:t>
            </a:r>
            <a:endParaRPr lang="en-US" altLang="zh-CN" dirty="0"/>
          </a:p>
          <a:p>
            <a:pPr lvl="0"/>
            <a:r>
              <a:rPr lang="zh-CN" altLang="en-US" dirty="0"/>
              <a:t>国外现状</a:t>
            </a:r>
            <a:endParaRPr lang="en-US" altLang="zh-CN" dirty="0"/>
          </a:p>
          <a:p>
            <a:pPr lvl="0"/>
            <a:r>
              <a:rPr lang="zh-CN" altLang="en-US" dirty="0"/>
              <a:t>国内现状</a:t>
            </a:r>
            <a:endParaRPr lang="en-US" altLang="zh-CN" dirty="0"/>
          </a:p>
          <a:p>
            <a:pPr lvl="0"/>
            <a:r>
              <a:rPr lang="en-US" altLang="zh-CN" dirty="0"/>
              <a:t>…</a:t>
            </a:r>
          </a:p>
          <a:p>
            <a:pPr lvl="0"/>
            <a:endParaRPr lang="zh-CN" altLang="en-US" dirty="0"/>
          </a:p>
        </p:txBody>
      </p:sp>
      <p:sp>
        <p:nvSpPr>
          <p:cNvPr id="2" name="矩形 1">
            <a:extLst>
              <a:ext uri="{FF2B5EF4-FFF2-40B4-BE49-F238E27FC236}">
                <a16:creationId xmlns:a16="http://schemas.microsoft.com/office/drawing/2014/main" id="{AF65482F-D2BD-4FA5-8FA9-E44AB00F6475}"/>
              </a:ext>
            </a:extLst>
          </p:cNvPr>
          <p:cNvSpPr/>
          <p:nvPr userDrawn="1"/>
        </p:nvSpPr>
        <p:spPr>
          <a:xfrm>
            <a:off x="0" y="6167300"/>
            <a:ext cx="12192000" cy="690700"/>
          </a:xfrm>
          <a:prstGeom prst="rect">
            <a:avLst/>
          </a:prstGeom>
          <a:solidFill>
            <a:schemeClr val="bg1"/>
          </a:solidFill>
          <a:ln>
            <a:noFill/>
          </a:ln>
          <a:effectLst>
            <a:outerShdw blurRad="3810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pic>
        <p:nvPicPr>
          <p:cNvPr id="143" name="图片 14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03766" y="6386257"/>
            <a:ext cx="1257421" cy="276480"/>
          </a:xfrm>
          <a:prstGeom prst="rect">
            <a:avLst/>
          </a:prstGeom>
        </p:spPr>
      </p:pic>
      <p:grpSp>
        <p:nvGrpSpPr>
          <p:cNvPr id="85" name="组合 84"/>
          <p:cNvGrpSpPr/>
          <p:nvPr userDrawn="1"/>
        </p:nvGrpSpPr>
        <p:grpSpPr>
          <a:xfrm>
            <a:off x="694004" y="6394741"/>
            <a:ext cx="1931864" cy="235412"/>
            <a:chOff x="10272478" y="6308389"/>
            <a:chExt cx="1629576" cy="198576"/>
          </a:xfrm>
        </p:grpSpPr>
        <p:grpSp>
          <p:nvGrpSpPr>
            <p:cNvPr id="86" name="组合 85"/>
            <p:cNvGrpSpPr/>
            <p:nvPr userDrawn="1"/>
          </p:nvGrpSpPr>
          <p:grpSpPr>
            <a:xfrm>
              <a:off x="11216726" y="6310650"/>
              <a:ext cx="685328" cy="194486"/>
              <a:chOff x="2373567" y="1096524"/>
              <a:chExt cx="2578404" cy="731714"/>
            </a:xfrm>
          </p:grpSpPr>
          <p:sp>
            <p:nvSpPr>
              <p:cNvPr id="101"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2" name="Freeform 6">
                <a:extLst>
                  <a:ext uri="{FF2B5EF4-FFF2-40B4-BE49-F238E27FC236}">
                    <a16:creationId xmlns:a16="http://schemas.microsoft.com/office/drawing/2014/main" id="{CC1FA68D-3307-481A-8E89-D3CB2E8693F4}"/>
                  </a:ext>
                </a:extLst>
              </p:cNvPr>
              <p:cNvSpPr>
                <a:spLocks/>
              </p:cNvSpPr>
              <p:nvPr/>
            </p:nvSpPr>
            <p:spPr bwMode="auto">
              <a:xfrm>
                <a:off x="4620306" y="1235296"/>
                <a:ext cx="331665" cy="499207"/>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103" name="组合 102">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10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104" name="组合 103">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10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6"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7"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87" name="组合 86"/>
            <p:cNvGrpSpPr/>
            <p:nvPr userDrawn="1"/>
          </p:nvGrpSpPr>
          <p:grpSpPr>
            <a:xfrm>
              <a:off x="10272478" y="6308389"/>
              <a:ext cx="716480" cy="198576"/>
              <a:chOff x="2372715" y="161759"/>
              <a:chExt cx="2695608" cy="747103"/>
            </a:xfrm>
          </p:grpSpPr>
          <p:grpSp>
            <p:nvGrpSpPr>
              <p:cNvPr id="88" name="组合 87">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9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89" name="组合 8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9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0" name="组合 8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9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1" name="组合 90"/>
              <p:cNvGrpSpPr/>
              <p:nvPr/>
            </p:nvGrpSpPr>
            <p:grpSpPr>
              <a:xfrm>
                <a:off x="4613362" y="313351"/>
                <a:ext cx="454961" cy="453362"/>
                <a:chOff x="11893465" y="1994536"/>
                <a:chExt cx="274986" cy="274018"/>
              </a:xfrm>
              <a:solidFill>
                <a:schemeClr val="accent3"/>
              </a:solidFill>
            </p:grpSpPr>
            <p:sp>
              <p:nvSpPr>
                <p:cNvPr id="92"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3"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255113564"/>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87733592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1-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标题 11">
            <a:extLst>
              <a:ext uri="{FF2B5EF4-FFF2-40B4-BE49-F238E27FC236}">
                <a16:creationId xmlns:a16="http://schemas.microsoft.com/office/drawing/2014/main" id="{F740B2F3-F46E-47AE-8C0D-F561C0D52E87}"/>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7052220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1-一段一图-2">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00996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2024/7/23</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860125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2024/7/23</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909833604"/>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pPr>
                <a:defRPr/>
              </a:pPr>
              <a:t>2024/7/23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pPr>
                <a:defRPr/>
              </a:pPr>
              <a:t>‹#›</a:t>
            </a:fld>
            <a:endParaRPr lang="zh-CN" altLang="en-US"/>
          </a:p>
        </p:txBody>
      </p:sp>
    </p:spTree>
    <p:extLst>
      <p:ext uri="{BB962C8B-B14F-4D97-AF65-F5344CB8AC3E}">
        <p14:creationId xmlns:p14="http://schemas.microsoft.com/office/powerpoint/2010/main" val="33531519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5938" y="3810046"/>
            <a:ext cx="11160124" cy="1323439"/>
          </a:xfrm>
        </p:spPr>
        <p:txBody>
          <a:bodyPr/>
          <a:lstStyle/>
          <a:p>
            <a:r>
              <a:rPr lang="zh-CN" altLang="en-US" dirty="0"/>
              <a:t>基于死代码移除的跨操作系统软件移植方案</a:t>
            </a:r>
            <a:br>
              <a:rPr lang="en-US" altLang="zh-CN" dirty="0"/>
            </a:br>
            <a:r>
              <a:rPr lang="zh-CN" altLang="en-US" dirty="0"/>
              <a:t>开题报告</a:t>
            </a:r>
          </a:p>
        </p:txBody>
      </p:sp>
      <p:sp>
        <p:nvSpPr>
          <p:cNvPr id="6" name="文本占位符 5"/>
          <p:cNvSpPr>
            <a:spLocks noGrp="1"/>
          </p:cNvSpPr>
          <p:nvPr>
            <p:ph type="body" sz="quarter" idx="16"/>
          </p:nvPr>
        </p:nvSpPr>
        <p:spPr>
          <a:xfrm>
            <a:off x="2141362" y="5541877"/>
            <a:ext cx="7909277" cy="345094"/>
          </a:xfrm>
        </p:spPr>
        <p:txBody>
          <a:bodyPr/>
          <a:lstStyle/>
          <a:p>
            <a:r>
              <a:rPr lang="zh-CN" altLang="en-US" dirty="0"/>
              <a:t>答辩人：傅泽　　　导　师：陆慧梅　　　时间：</a:t>
            </a:r>
            <a:fld id="{DFF7108A-04D0-404E-9D44-4DF45664CBC8}" type="datetime1">
              <a:rPr lang="zh-CN" altLang="en-US" smtClean="0"/>
              <a:t>2024/7/23</a:t>
            </a:fld>
            <a:endParaRPr lang="en-US" altLang="zh-CN" dirty="0"/>
          </a:p>
        </p:txBody>
      </p:sp>
    </p:spTree>
    <p:extLst>
      <p:ext uri="{BB962C8B-B14F-4D97-AF65-F5344CB8AC3E}">
        <p14:creationId xmlns:p14="http://schemas.microsoft.com/office/powerpoint/2010/main" val="3812825445"/>
      </p:ext>
    </p:extLst>
  </p:cSld>
  <p:clrMapOvr>
    <a:masterClrMapping/>
  </p:clrMapOvr>
  <p:transition spd="slow" advTm="8599">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IR</a:t>
            </a:r>
            <a:r>
              <a:rPr lang="zh-CN" altLang="en-US" dirty="0"/>
              <a:t>与函数调用图</a:t>
            </a:r>
          </a:p>
        </p:txBody>
      </p:sp>
      <p:grpSp>
        <p:nvGrpSpPr>
          <p:cNvPr id="19" name="组合 18">
            <a:extLst>
              <a:ext uri="{FF2B5EF4-FFF2-40B4-BE49-F238E27FC236}">
                <a16:creationId xmlns:a16="http://schemas.microsoft.com/office/drawing/2014/main" id="{1F878FEE-4A16-4101-8605-05963C0C2010}"/>
              </a:ext>
            </a:extLst>
          </p:cNvPr>
          <p:cNvGrpSpPr/>
          <p:nvPr/>
        </p:nvGrpSpPr>
        <p:grpSpPr>
          <a:xfrm>
            <a:off x="2189136" y="4193160"/>
            <a:ext cx="1657350" cy="78394"/>
            <a:chOff x="1721420" y="2967038"/>
            <a:chExt cx="1657350" cy="78394"/>
          </a:xfrm>
          <a:solidFill>
            <a:schemeClr val="accent4"/>
          </a:solidFill>
        </p:grpSpPr>
        <p:cxnSp>
          <p:nvCxnSpPr>
            <p:cNvPr id="20" name="直接连接符 19">
              <a:extLst>
                <a:ext uri="{FF2B5EF4-FFF2-40B4-BE49-F238E27FC236}">
                  <a16:creationId xmlns:a16="http://schemas.microsoft.com/office/drawing/2014/main" id="{3D68916B-FF00-4BDF-A2F7-9A870D3F708A}"/>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06277A43-3946-4E51-A573-25F0F89F9368}"/>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2" name="文本框 21">
            <a:extLst>
              <a:ext uri="{FF2B5EF4-FFF2-40B4-BE49-F238E27FC236}">
                <a16:creationId xmlns:a16="http://schemas.microsoft.com/office/drawing/2014/main" id="{8A5BDF80-372D-4445-BE80-17B1660D9F4C}"/>
              </a:ext>
            </a:extLst>
          </p:cNvPr>
          <p:cNvSpPr txBox="1"/>
          <p:nvPr/>
        </p:nvSpPr>
        <p:spPr>
          <a:xfrm>
            <a:off x="457200" y="4223189"/>
            <a:ext cx="5216236"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提出一种基于寄存器传送语言中间表示（</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）的分析方法，从</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GCC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编译器输出的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 </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中提取指定软件包中的函数定义、函数调用信息，最终绘制成一张函数调用有向图。</a:t>
            </a:r>
          </a:p>
        </p:txBody>
      </p:sp>
      <p:sp>
        <p:nvSpPr>
          <p:cNvPr id="23" name="矩形: 圆角 20">
            <a:extLst>
              <a:ext uri="{FF2B5EF4-FFF2-40B4-BE49-F238E27FC236}">
                <a16:creationId xmlns:a16="http://schemas.microsoft.com/office/drawing/2014/main" id="{D762B24E-F8C6-4ADD-9A8E-75D8B237FB85}"/>
              </a:ext>
            </a:extLst>
          </p:cNvPr>
          <p:cNvSpPr/>
          <p:nvPr/>
        </p:nvSpPr>
        <p:spPr>
          <a:xfrm>
            <a:off x="2134053" y="3699751"/>
            <a:ext cx="1767599"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CG-RTL</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grpSp>
        <p:nvGrpSpPr>
          <p:cNvPr id="24" name="组合 23">
            <a:extLst>
              <a:ext uri="{FF2B5EF4-FFF2-40B4-BE49-F238E27FC236}">
                <a16:creationId xmlns:a16="http://schemas.microsoft.com/office/drawing/2014/main" id="{EB0368D6-1A2F-4EE2-88ED-B54D0CB040E9}"/>
              </a:ext>
            </a:extLst>
          </p:cNvPr>
          <p:cNvGrpSpPr/>
          <p:nvPr/>
        </p:nvGrpSpPr>
        <p:grpSpPr>
          <a:xfrm>
            <a:off x="8251909" y="4193160"/>
            <a:ext cx="1657350" cy="78394"/>
            <a:chOff x="1721420" y="2967038"/>
            <a:chExt cx="1657350" cy="78394"/>
          </a:xfrm>
          <a:solidFill>
            <a:schemeClr val="accent4"/>
          </a:solidFill>
        </p:grpSpPr>
        <p:cxnSp>
          <p:nvCxnSpPr>
            <p:cNvPr id="25" name="直接连接符 24">
              <a:extLst>
                <a:ext uri="{FF2B5EF4-FFF2-40B4-BE49-F238E27FC236}">
                  <a16:creationId xmlns:a16="http://schemas.microsoft.com/office/drawing/2014/main" id="{11174D3D-605D-407A-862A-4D7738A58B0E}"/>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等腰三角形 25">
              <a:extLst>
                <a:ext uri="{FF2B5EF4-FFF2-40B4-BE49-F238E27FC236}">
                  <a16:creationId xmlns:a16="http://schemas.microsoft.com/office/drawing/2014/main" id="{E9647B3D-00E3-4A3C-9291-69DADF0283C3}"/>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7" name="文本框 26">
            <a:extLst>
              <a:ext uri="{FF2B5EF4-FFF2-40B4-BE49-F238E27FC236}">
                <a16:creationId xmlns:a16="http://schemas.microsoft.com/office/drawing/2014/main" id="{46509FA7-CC25-43A9-AD21-7CAC8619DBE0}"/>
              </a:ext>
            </a:extLst>
          </p:cNvPr>
          <p:cNvSpPr txBox="1"/>
          <p:nvPr/>
        </p:nvSpPr>
        <p:spPr>
          <a:xfrm>
            <a:off x="6443346" y="4223189"/>
            <a:ext cx="5291453"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使用四种不同层级的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lang="zh-CN" altLang="en-US" dirty="0">
                <a:solidFill>
                  <a:prstClr val="black"/>
                </a:solidFill>
                <a:latin typeface="Century Gothic" panose="020B0502020202020204" pitchFamily="34" charset="0"/>
                <a:ea typeface="微软雅黑" panose="020B0503020204020204" pitchFamily="34" charset="-122"/>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LLVM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lang="en-US" altLang="zh-CN" dirty="0">
                <a:solidFill>
                  <a:prstClr val="black"/>
                </a:solidFill>
                <a:latin typeface="Century Gothic" panose="020B0502020202020204" pitchFamily="34" charset="0"/>
                <a:ea typeface="微软雅黑" panose="020B0503020204020204" pitchFamily="34" charset="-122"/>
              </a:rPr>
              <a:t>R</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rustc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提供了一组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API</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接口，允许外部程序查询编译获得的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，因此</a:t>
            </a:r>
            <a:r>
              <a:rPr lang="zh-CN" altLang="en-US" dirty="0">
                <a:solidFill>
                  <a:prstClr val="black"/>
                </a:solidFill>
                <a:latin typeface="Century Gothic" panose="020B0502020202020204" pitchFamily="34" charset="0"/>
                <a:ea typeface="微软雅黑" panose="020B0503020204020204" pitchFamily="34" charset="-122"/>
              </a:rPr>
              <a:t>许多</a:t>
            </a:r>
            <a:r>
              <a:rPr lang="en-US" altLang="zh-CN" dirty="0">
                <a:solidFill>
                  <a:prstClr val="black"/>
                </a:solidFill>
                <a:latin typeface="Century Gothic" panose="020B0502020202020204" pitchFamily="34" charset="0"/>
                <a:ea typeface="微软雅黑" panose="020B0503020204020204" pitchFamily="34" charset="-122"/>
              </a:rPr>
              <a:t>Rust</a:t>
            </a:r>
            <a:r>
              <a:rPr lang="zh-CN" altLang="en-US" dirty="0">
                <a:solidFill>
                  <a:prstClr val="black"/>
                </a:solidFill>
                <a:latin typeface="Century Gothic" panose="020B0502020202020204" pitchFamily="34" charset="0"/>
                <a:ea typeface="微软雅黑" panose="020B0503020204020204" pitchFamily="34" charset="-122"/>
              </a:rPr>
              <a:t>分析工具将</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lang="zh-CN" altLang="en-US" dirty="0">
                <a:solidFill>
                  <a:prstClr val="black"/>
                </a:solidFill>
                <a:latin typeface="Century Gothic" panose="020B0502020202020204" pitchFamily="34" charset="0"/>
                <a:ea typeface="微软雅黑" panose="020B0503020204020204" pitchFamily="34" charset="-122"/>
              </a:rPr>
              <a:t>选作分析目标</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p>
        </p:txBody>
      </p:sp>
      <p:sp>
        <p:nvSpPr>
          <p:cNvPr id="28" name="矩形: 圆角 37">
            <a:extLst>
              <a:ext uri="{FF2B5EF4-FFF2-40B4-BE49-F238E27FC236}">
                <a16:creationId xmlns:a16="http://schemas.microsoft.com/office/drawing/2014/main" id="{CC930519-10A1-4C84-90B5-2033B2A89415}"/>
              </a:ext>
            </a:extLst>
          </p:cNvPr>
          <p:cNvSpPr/>
          <p:nvPr/>
        </p:nvSpPr>
        <p:spPr>
          <a:xfrm>
            <a:off x="8103221" y="3699751"/>
            <a:ext cx="1954726"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Rust IR</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3" name="图形 2">
            <a:extLst>
              <a:ext uri="{FF2B5EF4-FFF2-40B4-BE49-F238E27FC236}">
                <a16:creationId xmlns:a16="http://schemas.microsoft.com/office/drawing/2014/main" id="{55FE8078-C53A-6D40-628E-CC209004CA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4052" y="1485727"/>
            <a:ext cx="1767600" cy="1953664"/>
          </a:xfrm>
          <a:prstGeom prst="rect">
            <a:avLst/>
          </a:prstGeom>
        </p:spPr>
      </p:pic>
      <p:pic>
        <p:nvPicPr>
          <p:cNvPr id="5" name="图形 4">
            <a:extLst>
              <a:ext uri="{FF2B5EF4-FFF2-40B4-BE49-F238E27FC236}">
                <a16:creationId xmlns:a16="http://schemas.microsoft.com/office/drawing/2014/main" id="{C2CF48ED-A37F-98A9-6E0D-37D5B8EF64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3221" y="1493833"/>
            <a:ext cx="1954726" cy="1954726"/>
          </a:xfrm>
          <a:prstGeom prst="rect">
            <a:avLst/>
          </a:prstGeom>
        </p:spPr>
      </p:pic>
    </p:spTree>
    <p:extLst>
      <p:ext uri="{BB962C8B-B14F-4D97-AF65-F5344CB8AC3E}">
        <p14:creationId xmlns:p14="http://schemas.microsoft.com/office/powerpoint/2010/main" val="219754734"/>
      </p:ext>
    </p:extLst>
  </p:cSld>
  <p:clrMapOvr>
    <a:masterClrMapping/>
  </p:clrMapOvr>
  <p:transition spd="slow" advTm="57371">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Rust</a:t>
            </a:r>
            <a:r>
              <a:rPr lang="zh-CN" altLang="en-US" dirty="0"/>
              <a:t>的函数调用图</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640757"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84574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Prazi</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一项研究</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crates.io</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上所有</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之间的函数调用关系的工程。研究团队编写</a:t>
              </a:r>
              <a:r>
                <a:rPr lang="zh-CN" altLang="en-US" spc="100" dirty="0">
                  <a:solidFill>
                    <a:prstClr val="black"/>
                  </a:solidFill>
                  <a:latin typeface="微软雅黑"/>
                  <a:ea typeface="微软雅黑" panose="020B0503020204020204" pitchFamily="34" charset="-122"/>
                </a:rPr>
                <a:t>了</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函数调用分析器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 </a:t>
              </a: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callgraph</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，但版本过旧，已无法编译。</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01245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MIRAI</a:t>
              </a: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Prazi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团队推荐的新函数调用图生成器，由</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Facebook</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团队编写。其输出规整，易于分析。然而，其低假阳性的设计不合乎死代码移除的目标。</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9000452"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101886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Rupta</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基于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改进而来，使用上下文敏感指针分析算法，查全率显著优于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。美中不足在于，其输出信息与格式不及</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全面、结构化。</a:t>
              </a:r>
            </a:p>
          </p:txBody>
        </p:sp>
      </p:grpSp>
      <p:sp>
        <p:nvSpPr>
          <p:cNvPr id="23" name="right-arrow_339913">
            <a:extLst>
              <a:ext uri="{FF2B5EF4-FFF2-40B4-BE49-F238E27FC236}">
                <a16:creationId xmlns:a16="http://schemas.microsoft.com/office/drawing/2014/main" id="{358D34DA-96BD-462C-A5D9-F385FCFCCD26}"/>
              </a:ext>
            </a:extLst>
          </p:cNvPr>
          <p:cNvSpPr>
            <a:spLocks noChangeAspect="1"/>
          </p:cNvSpPr>
          <p:nvPr/>
        </p:nvSpPr>
        <p:spPr bwMode="auto">
          <a:xfrm>
            <a:off x="3520065"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24" name="right-arrow_339913">
            <a:extLst>
              <a:ext uri="{FF2B5EF4-FFF2-40B4-BE49-F238E27FC236}">
                <a16:creationId xmlns:a16="http://schemas.microsoft.com/office/drawing/2014/main" id="{8E16FC23-C0A0-4D47-B980-B3CBABCC9486}"/>
              </a:ext>
            </a:extLst>
          </p:cNvPr>
          <p:cNvSpPr>
            <a:spLocks noChangeAspect="1"/>
          </p:cNvSpPr>
          <p:nvPr/>
        </p:nvSpPr>
        <p:spPr bwMode="auto">
          <a:xfrm>
            <a:off x="7993058"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28475003"/>
      </p:ext>
    </p:extLst>
  </p:cSld>
  <p:clrMapOvr>
    <a:masterClrMapping/>
  </p:clrMapOvr>
  <p:transition spd="slow" advTm="60415">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移植对象介绍</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2360839"/>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由以太坊项目的联合创始人</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Gavin Wood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率领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Parity</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团队开发，是一个基于</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的开源区块链框架。它对于多链结构提供了较好的支持，能够克服传统单链存在的诸多问题。得益于官方提供的节点模板（</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 Node Template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，下称</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SNT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）以及灵活的模块化设计，</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能够以功能模块</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pallet </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为单位进行组件增删，允许开发者将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打造成契合具体需求的区块链。</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Substrate</a:t>
            </a:r>
            <a:endPar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endParaRPr>
          </a:p>
        </p:txBody>
      </p:sp>
    </p:spTree>
    <p:extLst>
      <p:ext uri="{BB962C8B-B14F-4D97-AF65-F5344CB8AC3E}">
        <p14:creationId xmlns:p14="http://schemas.microsoft.com/office/powerpoint/2010/main" val="2834005830"/>
      </p:ext>
    </p:extLst>
  </p:cSld>
  <p:clrMapOvr>
    <a:masterClrMapping/>
  </p:clrMapOvr>
  <p:transition spd="slow" advTm="26133">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代码结构</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683256" y="2045010"/>
            <a:ext cx="4248387" cy="2845010"/>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的代码库本质是一个</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工作空间，内含三个成员：</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 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。这其中，</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成员存储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使用的所有自定义功能模块；</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成员主要定义了</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在运行时的链上状态转换逻辑；</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成员负责</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P2P</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网络通信、区块产生和确认等链外事务。</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9" name="图片 8" descr="图示&#10;&#10;描述已自动生成">
            <a:extLst>
              <a:ext uri="{FF2B5EF4-FFF2-40B4-BE49-F238E27FC236}">
                <a16:creationId xmlns:a16="http://schemas.microsoft.com/office/drawing/2014/main" id="{D8CDBBBD-5EF7-89BA-EFA5-88A38F20B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86" y="1360509"/>
            <a:ext cx="5838114" cy="43363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78844582"/>
      </p:ext>
    </p:extLst>
  </p:cSld>
  <p:clrMapOvr>
    <a:masterClrMapping/>
  </p:clrMapOvr>
  <p:transition spd="slow" advTm="17078">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的模块间关系</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712672" y="2437989"/>
            <a:ext cx="4248387" cy="2124812"/>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的三个模块内部由一个或多个源文件构成。在借助文档手册等明确各源文件在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运行期间的作用的同时，有必要通过观察分析模块间引用关系，绘制一张模块间关系示意图。</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5" name="图片 4" descr="图示&#10;&#10;描述已自动生成">
            <a:extLst>
              <a:ext uri="{FF2B5EF4-FFF2-40B4-BE49-F238E27FC236}">
                <a16:creationId xmlns:a16="http://schemas.microsoft.com/office/drawing/2014/main" id="{950088FF-6C8D-9650-74C1-8F8811746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61" y="1372394"/>
            <a:ext cx="5990770" cy="436351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75336878"/>
      </p:ext>
    </p:extLst>
  </p:cSld>
  <p:clrMapOvr>
    <a:masterClrMapping/>
  </p:clrMapOvr>
  <p:transition spd="slow" advTm="10703">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SNT</a:t>
            </a:r>
            <a:r>
              <a:rPr lang="zh-CN" altLang="en-US" dirty="0"/>
              <a:t>依赖项的兼容性</a:t>
            </a:r>
          </a:p>
        </p:txBody>
      </p:sp>
      <p:graphicFrame>
        <p:nvGraphicFramePr>
          <p:cNvPr id="121" name="表格 120">
            <a:extLst>
              <a:ext uri="{FF2B5EF4-FFF2-40B4-BE49-F238E27FC236}">
                <a16:creationId xmlns:a16="http://schemas.microsoft.com/office/drawing/2014/main" id="{5937376B-7820-4618-9E90-28FAF8819F07}"/>
              </a:ext>
            </a:extLst>
          </p:cNvPr>
          <p:cNvGraphicFramePr>
            <a:graphicFrameLocks noGrp="1"/>
          </p:cNvGraphicFramePr>
          <p:nvPr>
            <p:extLst>
              <p:ext uri="{D42A27DB-BD31-4B8C-83A1-F6EECF244321}">
                <p14:modId xmlns:p14="http://schemas.microsoft.com/office/powerpoint/2010/main" val="2003786128"/>
              </p:ext>
            </p:extLst>
          </p:nvPr>
        </p:nvGraphicFramePr>
        <p:xfrm>
          <a:off x="1173493" y="3472249"/>
          <a:ext cx="9428604" cy="2044338"/>
        </p:xfrm>
        <a:graphic>
          <a:graphicData uri="http://schemas.openxmlformats.org/drawingml/2006/table">
            <a:tbl>
              <a:tblPr firstRow="1" bandRow="1">
                <a:tableStyleId>{5C22544A-7EE6-4342-B048-85BDC9FD1C3A}</a:tableStyleId>
              </a:tblPr>
              <a:tblGrid>
                <a:gridCol w="3217748">
                  <a:extLst>
                    <a:ext uri="{9D8B030D-6E8A-4147-A177-3AD203B41FA5}">
                      <a16:colId xmlns:a16="http://schemas.microsoft.com/office/drawing/2014/main" val="20000"/>
                    </a:ext>
                  </a:extLst>
                </a:gridCol>
                <a:gridCol w="3606303">
                  <a:extLst>
                    <a:ext uri="{9D8B030D-6E8A-4147-A177-3AD203B41FA5}">
                      <a16:colId xmlns:a16="http://schemas.microsoft.com/office/drawing/2014/main" val="20001"/>
                    </a:ext>
                  </a:extLst>
                </a:gridCol>
                <a:gridCol w="2604553">
                  <a:extLst>
                    <a:ext uri="{9D8B030D-6E8A-4147-A177-3AD203B41FA5}">
                      <a16:colId xmlns:a16="http://schemas.microsoft.com/office/drawing/2014/main" val="20002"/>
                    </a:ext>
                  </a:extLst>
                </a:gridCol>
              </a:tblGrid>
              <a:tr h="447594">
                <a:tc>
                  <a:txBody>
                    <a:bodyPr/>
                    <a:lstStyle/>
                    <a:p>
                      <a:pPr algn="ctr"/>
                      <a:r>
                        <a:rPr lang="zh-CN" altLang="en-US" sz="1600" spc="300" dirty="0">
                          <a:solidFill>
                            <a:schemeClr val="accent1"/>
                          </a:solidFill>
                          <a:latin typeface="+mn-ea"/>
                          <a:ea typeface="+mn-ea"/>
                        </a:rPr>
                        <a:t>依赖项命名前缀</a:t>
                      </a:r>
                    </a:p>
                  </a:txBody>
                  <a:tcPr anchor="ctr">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作用</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兼容性情况</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0"/>
                  </a:ext>
                </a:extLst>
              </a:tr>
              <a:tr h="399186">
                <a:tc>
                  <a:txBody>
                    <a:bodyPr/>
                    <a:lstStyle/>
                    <a:p>
                      <a:pPr algn="ctr"/>
                      <a:r>
                        <a:rPr lang="en-US" altLang="zh-CN" sz="1600" spc="300" dirty="0">
                          <a:solidFill>
                            <a:schemeClr val="tx1">
                              <a:lumMod val="85000"/>
                              <a:lumOff val="15000"/>
                            </a:schemeClr>
                          </a:solidFill>
                          <a:latin typeface="SpaceMono Nerd Font Mono" panose="02000509040000020004" pitchFamily="49" charset="0"/>
                          <a:ea typeface="+mn-ea"/>
                        </a:rPr>
                        <a:t>frame_*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rowSpan="2">
                  <a:txBody>
                    <a:bodyPr/>
                    <a:lstStyle/>
                    <a:p>
                      <a:pPr algn="ctr"/>
                      <a:r>
                        <a:rPr lang="zh-CN" altLang="en-US" sz="1600" spc="300" dirty="0">
                          <a:solidFill>
                            <a:schemeClr val="tx1">
                              <a:lumMod val="85000"/>
                              <a:lumOff val="15000"/>
                            </a:schemeClr>
                          </a:solidFill>
                          <a:latin typeface="+mn-ea"/>
                          <a:ea typeface="+mn-ea"/>
                        </a:rPr>
                        <a:t>链上状态转换逻辑</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大多不可兼容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r h="399186">
                <a:tc>
                  <a:txBody>
                    <a:bodyPr/>
                    <a:lstStyle/>
                    <a:p>
                      <a:pPr algn="ctr"/>
                      <a:r>
                        <a:rPr lang="en-US" altLang="zh-CN" sz="1600" spc="300" dirty="0">
                          <a:solidFill>
                            <a:schemeClr val="tx1">
                              <a:lumMod val="85000"/>
                              <a:lumOff val="15000"/>
                            </a:schemeClr>
                          </a:solidFill>
                          <a:latin typeface="SpaceMono Nerd Font Mono" panose="02000509040000020004" pitchFamily="49" charset="0"/>
                          <a:ea typeface="+mn-ea"/>
                        </a:rPr>
                        <a:t>pallet_*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vMerge="1">
                  <a:txBody>
                    <a:bodyPr/>
                    <a:lstStyle/>
                    <a:p>
                      <a:pPr algn="ctr"/>
                      <a:r>
                        <a:rPr lang="zh-CN" altLang="en-US" sz="1600" spc="300" dirty="0">
                          <a:solidFill>
                            <a:schemeClr val="tx1">
                              <a:lumMod val="85000"/>
                              <a:lumOff val="15000"/>
                            </a:schemeClr>
                          </a:solidFill>
                          <a:latin typeface="+mn-ea"/>
                          <a:ea typeface="+mn-ea"/>
                        </a:rPr>
                        <a:t>城市民办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完全不可兼容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2"/>
                  </a:ext>
                </a:extLst>
              </a:tr>
              <a:tr h="399186">
                <a:tc>
                  <a:txBody>
                    <a:bodyPr/>
                    <a:lstStyle/>
                    <a:p>
                      <a:pPr algn="ctr"/>
                      <a:r>
                        <a:rPr lang="en-US" altLang="zh-CN" sz="1600" spc="300" dirty="0" err="1">
                          <a:solidFill>
                            <a:schemeClr val="tx1">
                              <a:lumMod val="85000"/>
                              <a:lumOff val="15000"/>
                            </a:schemeClr>
                          </a:solidFill>
                          <a:latin typeface="SpaceMono Nerd Font Mono" panose="02000509040000020004" pitchFamily="49" charset="0"/>
                          <a:ea typeface="+mn-ea"/>
                        </a:rPr>
                        <a:t>sp</a:t>
                      </a:r>
                      <a:r>
                        <a:rPr lang="en-US" altLang="zh-CN" sz="1600" spc="300" dirty="0">
                          <a:solidFill>
                            <a:schemeClr val="tx1">
                              <a:lumMod val="85000"/>
                              <a:lumOff val="15000"/>
                            </a:schemeClr>
                          </a:solidFill>
                          <a:latin typeface="SpaceMono Nerd Font Mono" panose="02000509040000020004" pitchFamily="49" charset="0"/>
                          <a:ea typeface="+mn-ea"/>
                        </a:rPr>
                        <a: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模块间数据交换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大约一半可兼容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3"/>
                  </a:ext>
                </a:extLst>
              </a:tr>
              <a:tr h="399186">
                <a:tc>
                  <a:txBody>
                    <a:bodyPr/>
                    <a:lstStyle/>
                    <a:p>
                      <a:pPr algn="ctr"/>
                      <a:r>
                        <a:rPr lang="en-US" altLang="zh-CN" sz="1600" spc="300" dirty="0" err="1">
                          <a:solidFill>
                            <a:schemeClr val="tx1">
                              <a:lumMod val="85000"/>
                              <a:lumOff val="15000"/>
                            </a:schemeClr>
                          </a:solidFill>
                          <a:latin typeface="SpaceMono Nerd Font Mono" panose="02000509040000020004" pitchFamily="49" charset="0"/>
                          <a:ea typeface="+mn-ea"/>
                        </a:rPr>
                        <a:t>sc</a:t>
                      </a:r>
                      <a:r>
                        <a:rPr lang="en-US" altLang="zh-CN" sz="1600" spc="300" dirty="0">
                          <a:solidFill>
                            <a:schemeClr val="tx1">
                              <a:lumMod val="85000"/>
                              <a:lumOff val="15000"/>
                            </a:schemeClr>
                          </a:solidFill>
                          <a:latin typeface="SpaceMono Nerd Font Mono" panose="02000509040000020004" pitchFamily="49" charset="0"/>
                          <a:ea typeface="+mn-ea"/>
                        </a:rPr>
                        <a: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节点间通讯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完全不可兼容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内容占位符 1">
            <a:extLst>
              <a:ext uri="{FF2B5EF4-FFF2-40B4-BE49-F238E27FC236}">
                <a16:creationId xmlns:a16="http://schemas.microsoft.com/office/drawing/2014/main" id="{C7E16DF0-CC97-D823-BA11-F6426146C698}"/>
              </a:ext>
            </a:extLst>
          </p:cNvPr>
          <p:cNvSpPr txBox="1">
            <a:spLocks/>
          </p:cNvSpPr>
          <p:nvPr/>
        </p:nvSpPr>
        <p:spPr>
          <a:xfrm>
            <a:off x="1545981" y="1341413"/>
            <a:ext cx="9100038" cy="182573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为评估将</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移植入内核的难易程度，有必要对</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的一级依赖项与操作系统的耦合度进行评估。以</a:t>
            </a:r>
            <a:r>
              <a:rPr kumimoji="0" lang="en-US" altLang="zh-CN" sz="24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为基底，逐一尝试将它们作为依赖项引入</a:t>
            </a:r>
            <a:r>
              <a:rPr kumimoji="0" lang="en-US" altLang="zh-CN" sz="24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的</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Cargo</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清单文件中，并观察编译是否顺利结束，从而得出了以下结果。</a:t>
            </a:r>
          </a:p>
        </p:txBody>
      </p:sp>
    </p:spTree>
    <p:extLst>
      <p:ext uri="{BB962C8B-B14F-4D97-AF65-F5344CB8AC3E}">
        <p14:creationId xmlns:p14="http://schemas.microsoft.com/office/powerpoint/2010/main" val="2449909644"/>
      </p:ext>
    </p:extLst>
  </p:cSld>
  <p:clrMapOvr>
    <a:masterClrMapping/>
  </p:clrMapOvr>
  <p:transition spd="slow" advTm="42116">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依赖项的兼容性</a:t>
            </a:r>
          </a:p>
        </p:txBody>
      </p:sp>
      <p:sp>
        <p:nvSpPr>
          <p:cNvPr id="32" name="矩形 31">
            <a:extLst>
              <a:ext uri="{FF2B5EF4-FFF2-40B4-BE49-F238E27FC236}">
                <a16:creationId xmlns:a16="http://schemas.microsoft.com/office/drawing/2014/main" id="{C26FDF4B-DF2A-42A0-AC9A-44EB3A58DC57}"/>
              </a:ext>
            </a:extLst>
          </p:cNvPr>
          <p:cNvSpPr/>
          <p:nvPr/>
        </p:nvSpPr>
        <p:spPr>
          <a:xfrm>
            <a:off x="4777429" y="273027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BD6F4000-594E-40D3-940D-643B631BB399}"/>
              </a:ext>
            </a:extLst>
          </p:cNvPr>
          <p:cNvSpPr txBox="1"/>
          <p:nvPr/>
        </p:nvSpPr>
        <p:spPr>
          <a:xfrm>
            <a:off x="981685" y="1997225"/>
            <a:ext cx="4883709" cy="58477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兼容性与依赖层级的关系</a:t>
            </a:r>
          </a:p>
        </p:txBody>
      </p:sp>
      <p:sp>
        <p:nvSpPr>
          <p:cNvPr id="34" name="文本框 33">
            <a:extLst>
              <a:ext uri="{FF2B5EF4-FFF2-40B4-BE49-F238E27FC236}">
                <a16:creationId xmlns:a16="http://schemas.microsoft.com/office/drawing/2014/main" id="{D3C07288-9E2C-41A0-9BD8-FC6941580CF1}"/>
              </a:ext>
            </a:extLst>
          </p:cNvPr>
          <p:cNvSpPr txBox="1"/>
          <p:nvPr/>
        </p:nvSpPr>
        <p:spPr>
          <a:xfrm>
            <a:off x="847724" y="2989828"/>
            <a:ext cx="4791075" cy="2405522"/>
          </a:xfrm>
          <a:prstGeom prst="rect">
            <a:avLst/>
          </a:prstGeom>
          <a:noFill/>
        </p:spPr>
        <p:txBody>
          <a:bodyPr wrap="square" lIns="0" rtlCol="0">
            <a:normAutofit fontScale="92500"/>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在</a:t>
            </a:r>
            <a:r>
              <a:rPr kumimoji="0" lang="en-US" altLang="zh-CN" sz="1600" b="0" i="0" u="none" strike="noStrike" kern="1200" cap="none" spc="100" normalizeH="0" baseline="0" noProof="0" dirty="0">
                <a:ln>
                  <a:noFill/>
                </a:ln>
                <a:solidFill>
                  <a:prstClr val="black"/>
                </a:solidFill>
                <a:effectLst/>
                <a:uLnTx/>
                <a:uFillTx/>
                <a:latin typeface="微软雅黑"/>
                <a:ea typeface="微软雅黑"/>
                <a:cs typeface="+mn-cs"/>
              </a:rPr>
              <a:t>SNT</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的依赖项模块设计中，节点间通信模块</a:t>
            </a:r>
            <a:r>
              <a:rPr kumimoji="0" lang="en-US" altLang="zh-CN" sz="1600" b="0" i="0" u="none" strike="noStrike" kern="1200" cap="none" spc="100" normalizeH="0" baseline="0" noProof="0" dirty="0" err="1">
                <a:ln>
                  <a:noFill/>
                </a:ln>
                <a:solidFill>
                  <a:prstClr val="black"/>
                </a:solidFill>
                <a:effectLst/>
                <a:uLnTx/>
                <a:uFillTx/>
                <a:latin typeface="SpaceMono Nerd Font Mono" panose="02000509040000020004" pitchFamily="49" charset="0"/>
                <a:ea typeface="微软雅黑"/>
              </a:rPr>
              <a:t>sp</a:t>
            </a:r>
            <a:r>
              <a:rPr kumimoji="0" lang="en-US" altLang="zh-CN" sz="1600" b="0" i="0" u="none" strike="noStrike" kern="1200" cap="none" spc="100" normalizeH="0" baseline="0" noProof="0" dirty="0">
                <a:ln>
                  <a:noFill/>
                </a:ln>
                <a:solidFill>
                  <a:prstClr val="black"/>
                </a:solidFill>
                <a:effectLst/>
                <a:uLnTx/>
                <a:uFillTx/>
                <a:latin typeface="SpaceMono Nerd Font Mono" panose="02000509040000020004" pitchFamily="49" charset="0"/>
                <a:ea typeface="微软雅黑"/>
              </a:rPr>
              <a:t>_*</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是一切服务的基石，其中即有与具体操作系统无关的功能，也有诸如</a:t>
            </a:r>
            <a:r>
              <a:rPr kumimoji="0" lang="en-US" altLang="zh-CN" sz="1600" b="0" i="0" u="none" strike="noStrike" kern="1200" cap="none" spc="100" normalizeH="0" baseline="0" noProof="0" dirty="0">
                <a:ln>
                  <a:noFill/>
                </a:ln>
                <a:solidFill>
                  <a:prstClr val="black"/>
                </a:solidFill>
                <a:effectLst/>
                <a:uLnTx/>
                <a:uFillTx/>
                <a:latin typeface="微软雅黑"/>
                <a:ea typeface="微软雅黑"/>
                <a:cs typeface="+mn-cs"/>
              </a:rPr>
              <a:t>p2p</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网络等有依赖于操作系统提供的服务的功能；而其余两个功能模块依赖于节点通信模块，依赖层级均高于后者。于是，不难得出结论：随依赖层级逐渐上升，依赖项的兼容性越来越差。</a:t>
            </a:r>
          </a:p>
        </p:txBody>
      </p:sp>
      <p:sp>
        <p:nvSpPr>
          <p:cNvPr id="35" name="矩形 34">
            <a:extLst>
              <a:ext uri="{FF2B5EF4-FFF2-40B4-BE49-F238E27FC236}">
                <a16:creationId xmlns:a16="http://schemas.microsoft.com/office/drawing/2014/main" id="{678EE4BB-86C1-4632-85D4-AFD8DA732254}"/>
              </a:ext>
            </a:extLst>
          </p:cNvPr>
          <p:cNvSpPr/>
          <p:nvPr/>
        </p:nvSpPr>
        <p:spPr>
          <a:xfrm>
            <a:off x="6703872" y="272455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文本框 35">
            <a:extLst>
              <a:ext uri="{FF2B5EF4-FFF2-40B4-BE49-F238E27FC236}">
                <a16:creationId xmlns:a16="http://schemas.microsoft.com/office/drawing/2014/main" id="{7E57FC14-8070-4F3F-87EA-DA88182E25E6}"/>
              </a:ext>
            </a:extLst>
          </p:cNvPr>
          <p:cNvSpPr txBox="1"/>
          <p:nvPr/>
        </p:nvSpPr>
        <p:spPr>
          <a:xfrm>
            <a:off x="6703872" y="1997816"/>
            <a:ext cx="3901068" cy="58477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10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cs"/>
              </a:rPr>
              <a:t>不兼容项的共性问题</a:t>
            </a:r>
          </a:p>
        </p:txBody>
      </p:sp>
      <p:sp>
        <p:nvSpPr>
          <p:cNvPr id="37" name="文本框 36">
            <a:extLst>
              <a:ext uri="{FF2B5EF4-FFF2-40B4-BE49-F238E27FC236}">
                <a16:creationId xmlns:a16="http://schemas.microsoft.com/office/drawing/2014/main" id="{9813BEEA-754F-47C9-8A5D-B53A56379029}"/>
              </a:ext>
            </a:extLst>
          </p:cNvPr>
          <p:cNvSpPr txBox="1"/>
          <p:nvPr/>
        </p:nvSpPr>
        <p:spPr>
          <a:xfrm>
            <a:off x="6686550" y="2989828"/>
            <a:ext cx="4826592" cy="2405522"/>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多数依赖项在编译报错时的错误信息具有不少共性，例如找不到</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Ok</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Result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等常见的</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结构体等。这些错误信息表明，依赖项在编译时使用了</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rust-std</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，而</a:t>
            </a:r>
            <a:r>
              <a:rPr kumimoji="0" lang="en-US" altLang="zh-CN" sz="15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rCore</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操作系统没有提供这一库。只需将其替换为</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核心库</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core</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中具有相同功能的同名结构体，问题便可解决。</a:t>
            </a:r>
          </a:p>
        </p:txBody>
      </p:sp>
      <p:cxnSp>
        <p:nvCxnSpPr>
          <p:cNvPr id="38" name="直接连接符 37">
            <a:extLst>
              <a:ext uri="{FF2B5EF4-FFF2-40B4-BE49-F238E27FC236}">
                <a16:creationId xmlns:a16="http://schemas.microsoft.com/office/drawing/2014/main" id="{C14ACC5A-7664-41DD-9813-A2F68F0E03E2}"/>
              </a:ext>
            </a:extLst>
          </p:cNvPr>
          <p:cNvCxnSpPr>
            <a:cxnSpLocks/>
          </p:cNvCxnSpPr>
          <p:nvPr/>
        </p:nvCxnSpPr>
        <p:spPr>
          <a:xfrm>
            <a:off x="6091989" y="1997816"/>
            <a:ext cx="0" cy="319829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536869"/>
      </p:ext>
    </p:extLst>
  </p:cSld>
  <p:clrMapOvr>
    <a:masterClrMapping/>
  </p:clrMapOvr>
  <p:transition spd="slow" advTm="4806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1.3 </a:t>
            </a:r>
            <a:r>
              <a:rPr lang="zh-CN" altLang="en-US" dirty="0"/>
              <a:t>选题研究内容</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52331" y="1890508"/>
            <a:ext cx="9100038" cy="1178926"/>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本选题提出一种基于函数调用图进行死代码探测的技术方案，帮助开发者更高效地移除死代码；为验证这一方案的可行性，本选题还将以</a:t>
            </a:r>
            <a:r>
              <a:rPr kumimoji="0" lang="en-US" altLang="zh-CN" sz="1600" b="0" i="0" u="none" strike="noStrike" kern="1200" cap="none" spc="300" normalizeH="0" baseline="0" noProof="0" dirty="0">
                <a:ln>
                  <a:noFill/>
                </a:ln>
                <a:solidFill>
                  <a:srgbClr val="000000"/>
                </a:solidFill>
                <a:effectLst/>
                <a:uLnTx/>
                <a:uFillTx/>
                <a:latin typeface="微软雅黑"/>
                <a:ea typeface="微软雅黑"/>
                <a:cs typeface="+mn-cs"/>
              </a:rPr>
              <a:t>Substrate</a:t>
            </a: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区块链项目为对象进行死代码移除，并移植到</a:t>
            </a:r>
            <a:r>
              <a:rPr kumimoji="0" lang="en-US" altLang="zh-CN" sz="16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操作系统中。工作大致可分为三个阶段：</a:t>
            </a: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D11C0B15-8F4D-E4B4-36C3-8CFFEC223162}"/>
              </a:ext>
            </a:extLst>
          </p:cNvPr>
          <p:cNvSpPr txBox="1"/>
          <p:nvPr/>
        </p:nvSpPr>
        <p:spPr>
          <a:xfrm>
            <a:off x="1539631" y="2987842"/>
            <a:ext cx="9100038" cy="2289473"/>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ea typeface="+mn-ea"/>
              </a:rPr>
              <a:t>改进并利用</a:t>
            </a:r>
            <a:r>
              <a:rPr lang="en-US" altLang="zh-CN" sz="1600" dirty="0" err="1">
                <a:latin typeface="+mn-ea"/>
                <a:ea typeface="+mn-ea"/>
              </a:rPr>
              <a:t>Rupta</a:t>
            </a:r>
            <a:r>
              <a:rPr lang="zh-CN" altLang="en-US" sz="1600" dirty="0">
                <a:latin typeface="+mn-ea"/>
                <a:ea typeface="+mn-ea"/>
              </a:rPr>
              <a:t>分析工具，获取</a:t>
            </a:r>
            <a:r>
              <a:rPr lang="en-US" altLang="zh-CN" sz="1600" dirty="0">
                <a:latin typeface="+mn-ea"/>
                <a:ea typeface="+mn-ea"/>
              </a:rPr>
              <a:t>rust</a:t>
            </a:r>
            <a:r>
              <a:rPr lang="zh-CN" altLang="en-US" sz="1600" dirty="0">
                <a:latin typeface="+mn-ea"/>
                <a:ea typeface="+mn-ea"/>
              </a:rPr>
              <a:t>软件项目的函数调用图。采用基于函数调用图的方法探测死代码并标记之，以求在简化软件业务逻辑理解的同时，降低代码库体积，提升软件运行效率。</a:t>
            </a:r>
            <a:endParaRPr lang="en-US" altLang="zh-CN" sz="1600" dirty="0">
              <a:latin typeface="+mn-ea"/>
              <a:ea typeface="+mn-ea"/>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rPr>
              <a:t>将经过代码裁剪的</a:t>
            </a:r>
            <a:r>
              <a:rPr lang="en-US" altLang="zh-CN" sz="1600" dirty="0">
                <a:latin typeface="+mn-ea"/>
              </a:rPr>
              <a:t>Substrate</a:t>
            </a:r>
            <a:r>
              <a:rPr lang="zh-CN" altLang="en-US" sz="1600" dirty="0">
                <a:latin typeface="+mn-ea"/>
              </a:rPr>
              <a:t>的</a:t>
            </a:r>
            <a:r>
              <a:rPr lang="en-US" altLang="zh-CN" sz="1600" dirty="0">
                <a:latin typeface="+mn-ea"/>
              </a:rPr>
              <a:t>P2P</a:t>
            </a:r>
            <a:r>
              <a:rPr lang="zh-CN" altLang="en-US" sz="1600" dirty="0">
                <a:latin typeface="+mn-ea"/>
              </a:rPr>
              <a:t>网络部分移植到</a:t>
            </a:r>
            <a:r>
              <a:rPr lang="en-US" altLang="zh-CN" sz="1600" dirty="0" err="1">
                <a:latin typeface="+mn-ea"/>
              </a:rPr>
              <a:t>rCore</a:t>
            </a:r>
            <a:r>
              <a:rPr lang="zh-CN" altLang="en-US" sz="1600" dirty="0">
                <a:latin typeface="+mn-ea"/>
              </a:rPr>
              <a:t>操作系统中，为打造区块链操作系统打下基础。</a:t>
            </a:r>
            <a:endParaRPr lang="en-US" altLang="zh-CN" sz="1600" dirty="0">
              <a:latin typeface="+mn-ea"/>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rPr>
              <a:t>基于移植完成的</a:t>
            </a:r>
            <a:r>
              <a:rPr lang="en-US" altLang="zh-CN" sz="1600" dirty="0">
                <a:latin typeface="+mn-ea"/>
              </a:rPr>
              <a:t>P2P</a:t>
            </a:r>
            <a:r>
              <a:rPr lang="zh-CN" altLang="en-US" sz="1600" dirty="0">
                <a:latin typeface="+mn-ea"/>
              </a:rPr>
              <a:t>网络机能，向</a:t>
            </a:r>
            <a:r>
              <a:rPr lang="en-US" altLang="zh-CN" sz="1600" dirty="0" err="1">
                <a:latin typeface="+mn-ea"/>
              </a:rPr>
              <a:t>rCore</a:t>
            </a:r>
            <a:r>
              <a:rPr lang="zh-CN" altLang="en-US" sz="1600" dirty="0">
                <a:latin typeface="+mn-ea"/>
              </a:rPr>
              <a:t>中移植更多</a:t>
            </a:r>
            <a:r>
              <a:rPr lang="en-US" altLang="zh-CN" sz="1600" dirty="0">
                <a:latin typeface="+mn-ea"/>
              </a:rPr>
              <a:t>SNT</a:t>
            </a:r>
            <a:r>
              <a:rPr lang="zh-CN" altLang="en-US" sz="1600" dirty="0">
                <a:latin typeface="+mn-ea"/>
              </a:rPr>
              <a:t>的区块链功能特性，使之成为顺应</a:t>
            </a:r>
            <a:r>
              <a:rPr lang="en-US" altLang="zh-CN" sz="1600" dirty="0">
                <a:latin typeface="+mn-ea"/>
              </a:rPr>
              <a:t>Web 3.0</a:t>
            </a:r>
            <a:r>
              <a:rPr lang="zh-CN" altLang="en-US" sz="1600" dirty="0">
                <a:latin typeface="+mn-ea"/>
              </a:rPr>
              <a:t>时代潮流的操作系统内核。</a:t>
            </a:r>
            <a:endParaRPr lang="en-US" altLang="zh-CN" sz="1600" dirty="0">
              <a:latin typeface="+mn-ea"/>
            </a:endParaRPr>
          </a:p>
        </p:txBody>
      </p:sp>
    </p:spTree>
    <p:extLst>
      <p:ext uri="{BB962C8B-B14F-4D97-AF65-F5344CB8AC3E}">
        <p14:creationId xmlns:p14="http://schemas.microsoft.com/office/powerpoint/2010/main" val="3881100383"/>
      </p:ext>
    </p:extLst>
  </p:cSld>
  <p:clrMapOvr>
    <a:masterClrMapping/>
  </p:clrMapOvr>
  <p:transition spd="slow" advTm="28671">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第二部分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研究方案设计</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死代码探测方案设计</a:t>
            </a:r>
            <a:endParaRPr lang="en-US" altLang="zh-CN" dirty="0"/>
          </a:p>
          <a:p>
            <a:r>
              <a:rPr lang="zh-CN" altLang="en-US" dirty="0"/>
              <a:t>跨操作系统移植方案</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72708502"/>
      </p:ext>
    </p:extLst>
  </p:cSld>
  <p:clrMapOvr>
    <a:masterClrMapping/>
  </p:clrMapOvr>
  <p:transition spd="slow" advTm="3262">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a:t>
            </a:r>
            <a:r>
              <a:rPr lang="en-US" altLang="zh-CN" dirty="0"/>
              <a:t> </a:t>
            </a:r>
            <a:endParaRPr lang="zh-CN" altLang="en-US" dirty="0"/>
          </a:p>
        </p:txBody>
      </p:sp>
      <p:sp>
        <p:nvSpPr>
          <p:cNvPr id="19" name="矩形 18">
            <a:extLst>
              <a:ext uri="{FF2B5EF4-FFF2-40B4-BE49-F238E27FC236}">
                <a16:creationId xmlns:a16="http://schemas.microsoft.com/office/drawing/2014/main" id="{E4F05BD1-6458-44F5-BD3F-8825DBFB80CB}"/>
              </a:ext>
            </a:extLst>
          </p:cNvPr>
          <p:cNvSpPr/>
          <p:nvPr/>
        </p:nvSpPr>
        <p:spPr>
          <a:xfrm>
            <a:off x="660400" y="2587336"/>
            <a:ext cx="5246913"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1044517"/>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目前，市面上尚无针对</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编程语言进行函数级死代码探测的工具。本选题计划借鉴</a:t>
            </a:r>
            <a:r>
              <a:rPr lang="en-US" altLang="zh-CN" spc="300" dirty="0">
                <a:solidFill>
                  <a:prstClr val="black"/>
                </a:solidFill>
                <a:latin typeface="Century Gothic" panose="020B0502020202020204" pitchFamily="34" charset="0"/>
                <a:ea typeface="微软雅黑" panose="020B0503020204020204" pitchFamily="34" charset="-122"/>
              </a:rPr>
              <a:t>DUM</a:t>
            </a:r>
            <a:r>
              <a:rPr lang="zh-CN" altLang="en-US" spc="300" dirty="0">
                <a:solidFill>
                  <a:prstClr val="black"/>
                </a:solidFill>
                <a:latin typeface="Century Gothic" panose="020B0502020202020204" pitchFamily="34" charset="0"/>
                <a:ea typeface="微软雅黑" panose="020B0503020204020204" pitchFamily="34" charset="-122"/>
              </a:rPr>
              <a:t>技术方案</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的思想，构造</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项目的函数调用图，根据其输出的信息识别不可达方法，从而实现</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上的死代码探测。</a:t>
            </a:r>
          </a:p>
        </p:txBody>
      </p:sp>
      <p:sp>
        <p:nvSpPr>
          <p:cNvPr id="32" name="椭圆 31">
            <a:extLst>
              <a:ext uri="{FF2B5EF4-FFF2-40B4-BE49-F238E27FC236}">
                <a16:creationId xmlns:a16="http://schemas.microsoft.com/office/drawing/2014/main" id="{C3A37D18-92CE-4107-844B-EAE59B7DF5EA}"/>
              </a:ext>
            </a:extLst>
          </p:cNvPr>
          <p:cNvSpPr/>
          <p:nvPr/>
        </p:nvSpPr>
        <p:spPr>
          <a:xfrm>
            <a:off x="2727789" y="3311669"/>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721414" y="4455810"/>
            <a:ext cx="3033490"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构造函数调用图</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587336"/>
            <a:ext cx="5246911"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3317958"/>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345700" y="4462099"/>
            <a:ext cx="3124886"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输出结构化信息</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3581960"/>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2998447" y="3577852"/>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532680832"/>
      </p:ext>
    </p:extLst>
  </p:cSld>
  <p:clrMapOvr>
    <a:masterClrMapping/>
  </p:clrMapOvr>
  <p:transition spd="slow" advTm="9598">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F022EDC2-0163-4D59-8AEE-B77C7B56ACDC}"/>
              </a:ext>
            </a:extLst>
          </p:cNvPr>
          <p:cNvGrpSpPr/>
          <p:nvPr/>
        </p:nvGrpSpPr>
        <p:grpSpPr>
          <a:xfrm>
            <a:off x="6096000" y="1563276"/>
            <a:ext cx="4740293" cy="1089209"/>
            <a:chOff x="5337036" y="1031947"/>
            <a:chExt cx="4740293" cy="1089209"/>
          </a:xfrm>
        </p:grpSpPr>
        <p:sp>
          <p:nvSpPr>
            <p:cNvPr id="32" name="文本框 31">
              <a:extLst>
                <a:ext uri="{FF2B5EF4-FFF2-40B4-BE49-F238E27FC236}">
                  <a16:creationId xmlns:a16="http://schemas.microsoft.com/office/drawing/2014/main" id="{49C81708-2DD4-42D2-8E80-8ABAEF83EBE2}"/>
                </a:ext>
              </a:extLst>
            </p:cNvPr>
            <p:cNvSpPr txBox="1"/>
            <p:nvPr/>
          </p:nvSpPr>
          <p:spPr>
            <a:xfrm>
              <a:off x="5337036" y="1031947"/>
              <a:ext cx="615874" cy="1089209"/>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1</a:t>
              </a:r>
              <a:endParaRPr kumimoji="0" lang="zh-CN" altLang="en-US" sz="54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DA740C2E-C38D-4F96-A002-B3F79BAE1788}"/>
                </a:ext>
              </a:extLst>
            </p:cNvPr>
            <p:cNvSpPr txBox="1"/>
            <p:nvPr/>
          </p:nvSpPr>
          <p:spPr>
            <a:xfrm>
              <a:off x="6384010" y="1309478"/>
              <a:ext cx="3693319"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选题依据及研究内容</a:t>
              </a:r>
            </a:p>
          </p:txBody>
        </p:sp>
      </p:grpSp>
      <p:grpSp>
        <p:nvGrpSpPr>
          <p:cNvPr id="41" name="组合 40">
            <a:extLst>
              <a:ext uri="{FF2B5EF4-FFF2-40B4-BE49-F238E27FC236}">
                <a16:creationId xmlns:a16="http://schemas.microsoft.com/office/drawing/2014/main" id="{BE300563-CF9C-4E5F-98A6-A489FEF59EBB}"/>
              </a:ext>
            </a:extLst>
          </p:cNvPr>
          <p:cNvGrpSpPr/>
          <p:nvPr/>
        </p:nvGrpSpPr>
        <p:grpSpPr>
          <a:xfrm>
            <a:off x="6096000" y="2911329"/>
            <a:ext cx="3509187" cy="1098506"/>
            <a:chOff x="5337036" y="1031947"/>
            <a:chExt cx="3509187" cy="1098506"/>
          </a:xfrm>
        </p:grpSpPr>
        <p:sp>
          <p:nvSpPr>
            <p:cNvPr id="42" name="文本框 41">
              <a:extLst>
                <a:ext uri="{FF2B5EF4-FFF2-40B4-BE49-F238E27FC236}">
                  <a16:creationId xmlns:a16="http://schemas.microsoft.com/office/drawing/2014/main" id="{C93C7166-B910-44BC-9A1A-11B7DFB2D36D}"/>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2</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4" name="文本框 43">
              <a:extLst>
                <a:ext uri="{FF2B5EF4-FFF2-40B4-BE49-F238E27FC236}">
                  <a16:creationId xmlns:a16="http://schemas.microsoft.com/office/drawing/2014/main" id="{6CF46444-6738-4E06-AA31-F49884B01C20}"/>
                </a:ext>
              </a:extLst>
            </p:cNvPr>
            <p:cNvSpPr txBox="1"/>
            <p:nvPr/>
          </p:nvSpPr>
          <p:spPr>
            <a:xfrm>
              <a:off x="6384010" y="1310773"/>
              <a:ext cx="2462213"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研究方案设计</a:t>
              </a:r>
            </a:p>
          </p:txBody>
        </p:sp>
      </p:grpSp>
      <p:grpSp>
        <p:nvGrpSpPr>
          <p:cNvPr id="46" name="组合 45">
            <a:extLst>
              <a:ext uri="{FF2B5EF4-FFF2-40B4-BE49-F238E27FC236}">
                <a16:creationId xmlns:a16="http://schemas.microsoft.com/office/drawing/2014/main" id="{8604B901-DEF0-4DA5-8081-584EDB1B10EB}"/>
              </a:ext>
            </a:extLst>
          </p:cNvPr>
          <p:cNvGrpSpPr/>
          <p:nvPr/>
        </p:nvGrpSpPr>
        <p:grpSpPr>
          <a:xfrm>
            <a:off x="6096000" y="4259382"/>
            <a:ext cx="3919555" cy="1098506"/>
            <a:chOff x="5337036" y="1031947"/>
            <a:chExt cx="3919555" cy="1098506"/>
          </a:xfrm>
        </p:grpSpPr>
        <p:sp>
          <p:nvSpPr>
            <p:cNvPr id="47" name="文本框 46">
              <a:extLst>
                <a:ext uri="{FF2B5EF4-FFF2-40B4-BE49-F238E27FC236}">
                  <a16:creationId xmlns:a16="http://schemas.microsoft.com/office/drawing/2014/main" id="{F93BA0B9-4FDA-4DEE-A82A-8733841DB5D6}"/>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3</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9" name="文本框 48">
              <a:extLst>
                <a:ext uri="{FF2B5EF4-FFF2-40B4-BE49-F238E27FC236}">
                  <a16:creationId xmlns:a16="http://schemas.microsoft.com/office/drawing/2014/main" id="{EAF4F4A3-E3E5-4ACB-B7C5-0D9279E93E0F}"/>
                </a:ext>
              </a:extLst>
            </p:cNvPr>
            <p:cNvSpPr txBox="1"/>
            <p:nvPr/>
          </p:nvSpPr>
          <p:spPr>
            <a:xfrm>
              <a:off x="6384010" y="1310773"/>
              <a:ext cx="2872581"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工作安排与预期</a:t>
              </a:r>
            </a:p>
          </p:txBody>
        </p:sp>
      </p:grpSp>
    </p:spTree>
    <p:extLst>
      <p:ext uri="{BB962C8B-B14F-4D97-AF65-F5344CB8AC3E}">
        <p14:creationId xmlns:p14="http://schemas.microsoft.com/office/powerpoint/2010/main" val="694635709"/>
      </p:ext>
    </p:extLst>
  </p:cSld>
  <p:clrMapOvr>
    <a:masterClrMapping/>
  </p:clrMapOvr>
  <p:transition spd="slow" advTm="1391">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 </a:t>
            </a:r>
            <a:r>
              <a:rPr lang="en-US" altLang="zh-CN" dirty="0"/>
              <a:t>– </a:t>
            </a:r>
            <a:r>
              <a:rPr lang="zh-CN" altLang="en-US" dirty="0"/>
              <a:t>构造函数调用图</a:t>
            </a:r>
            <a:r>
              <a:rPr lang="en-US" altLang="zh-CN" dirty="0"/>
              <a:t> </a:t>
            </a:r>
            <a:endParaRPr lang="zh-CN" altLang="en-US" dirty="0"/>
          </a:p>
        </p:txBody>
      </p:sp>
      <p:grpSp>
        <p:nvGrpSpPr>
          <p:cNvPr id="14" name="组合 13">
            <a:extLst>
              <a:ext uri="{FF2B5EF4-FFF2-40B4-BE49-F238E27FC236}">
                <a16:creationId xmlns:a16="http://schemas.microsoft.com/office/drawing/2014/main" id="{949FCF20-F8E9-43C6-B5FD-33B61EB6077B}"/>
              </a:ext>
            </a:extLst>
          </p:cNvPr>
          <p:cNvGrpSpPr/>
          <p:nvPr/>
        </p:nvGrpSpPr>
        <p:grpSpPr>
          <a:xfrm>
            <a:off x="442913" y="1920212"/>
            <a:ext cx="11306175" cy="3224349"/>
            <a:chOff x="1407886" y="2946399"/>
            <a:chExt cx="3715657" cy="3224349"/>
          </a:xfrm>
        </p:grpSpPr>
        <p:sp>
          <p:nvSpPr>
            <p:cNvPr id="15" name="矩形 14">
              <a:extLst>
                <a:ext uri="{FF2B5EF4-FFF2-40B4-BE49-F238E27FC236}">
                  <a16:creationId xmlns:a16="http://schemas.microsoft.com/office/drawing/2014/main" id="{28595557-35F4-43F1-97B1-ECD7078404E9}"/>
                </a:ext>
              </a:extLst>
            </p:cNvPr>
            <p:cNvSpPr/>
            <p:nvPr/>
          </p:nvSpPr>
          <p:spPr>
            <a:xfrm>
              <a:off x="1407886" y="2946399"/>
              <a:ext cx="3715657" cy="3178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B51CC417-4AA8-4078-AA63-92D7926C3C68}"/>
                </a:ext>
              </a:extLst>
            </p:cNvPr>
            <p:cNvSpPr/>
            <p:nvPr/>
          </p:nvSpPr>
          <p:spPr>
            <a:xfrm>
              <a:off x="1407886" y="6125029"/>
              <a:ext cx="371565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16">
            <a:extLst>
              <a:ext uri="{FF2B5EF4-FFF2-40B4-BE49-F238E27FC236}">
                <a16:creationId xmlns:a16="http://schemas.microsoft.com/office/drawing/2014/main" id="{B0D354E4-5E0C-4227-9260-51FCB2F27172}"/>
              </a:ext>
            </a:extLst>
          </p:cNvPr>
          <p:cNvSpPr txBox="1"/>
          <p:nvPr/>
        </p:nvSpPr>
        <p:spPr>
          <a:xfrm>
            <a:off x="1173494" y="2884997"/>
            <a:ext cx="4698963" cy="1782916"/>
          </a:xfrm>
          <a:prstGeom prst="rect">
            <a:avLst/>
          </a:prstGeom>
          <a:noFill/>
          <a:ln>
            <a:noFill/>
          </a:ln>
        </p:spPr>
        <p:txBody>
          <a:bodyPr wrap="square" lIns="180000" tIns="180000" rIns="180000" bIns="180000" rtlCol="0">
            <a:noAutofit/>
          </a:bodyPr>
          <a:lstStyle>
            <a:defPPr>
              <a:defRPr lang="zh-CN"/>
            </a:defPPr>
            <a:lvl1pPr>
              <a:lnSpc>
                <a:spcPct val="130000"/>
              </a:lnSpc>
              <a:defRPr spc="100">
                <a:solidFill>
                  <a:schemeClr val="tx1">
                    <a:lumMod val="75000"/>
                    <a:lumOff val="25000"/>
                  </a:schemeClr>
                </a:solidFill>
              </a:defRPr>
            </a:lvl1pPr>
          </a:lstStyle>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对同一项目分别采用</a:t>
            </a:r>
            <a:r>
              <a:rPr kumimoji="0" lang="en-US" altLang="zh-CN" sz="1800" b="0" i="0" u="none" strike="noStrike" kern="1200" cap="none" spc="100" normalizeH="0" baseline="0" noProof="0" dirty="0" err="1">
                <a:ln>
                  <a:noFill/>
                </a:ln>
                <a:solidFill>
                  <a:prstClr val="white"/>
                </a:solidFill>
                <a:effectLst/>
                <a:uLnTx/>
                <a:uFillTx/>
                <a:latin typeface="Century Gothic" panose="020B0502020202020204" pitchFamily="34" charset="0"/>
                <a:ea typeface="微软雅黑" panose="020B0503020204020204" pitchFamily="34" charset="-122"/>
                <a:cs typeface="+mn-cs"/>
              </a:rPr>
              <a:t>Rupta</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进行分析，前者找到的调用关系数量是后者的</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250</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倍。</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sp>
        <p:nvSpPr>
          <p:cNvPr id="18" name="矩形: 圆角 93">
            <a:extLst>
              <a:ext uri="{FF2B5EF4-FFF2-40B4-BE49-F238E27FC236}">
                <a16:creationId xmlns:a16="http://schemas.microsoft.com/office/drawing/2014/main" id="{71899987-5CE6-4E24-90B4-EBDD3128D869}"/>
              </a:ext>
            </a:extLst>
          </p:cNvPr>
          <p:cNvSpPr/>
          <p:nvPr/>
        </p:nvSpPr>
        <p:spPr>
          <a:xfrm>
            <a:off x="1173494" y="2250262"/>
            <a:ext cx="4067333"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利用</a:t>
            </a:r>
            <a:r>
              <a:rPr kumimoji="0" lang="en-US" altLang="zh-CN" sz="2400" b="1" i="0" u="none" strike="noStrike" kern="1200" cap="none" spc="0" normalizeH="0" baseline="0" noProof="0" dirty="0" err="1">
                <a:ln>
                  <a:noFill/>
                </a:ln>
                <a:solidFill>
                  <a:prstClr val="white"/>
                </a:solidFill>
                <a:effectLst/>
                <a:uLnTx/>
                <a:uFillTx/>
                <a:latin typeface="微软雅黑"/>
                <a:ea typeface="微软雅黑"/>
                <a:cs typeface="+mn-cs"/>
              </a:rPr>
              <a:t>Rupta</a:t>
            </a: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构造函数调用图</a:t>
            </a:r>
            <a:endParaRPr kumimoji="0" lang="zh-CN" altLang="en-US" sz="24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6" name="图片 5" descr="图示&#10;&#10;描述已自动生成">
            <a:extLst>
              <a:ext uri="{FF2B5EF4-FFF2-40B4-BE49-F238E27FC236}">
                <a16:creationId xmlns:a16="http://schemas.microsoft.com/office/drawing/2014/main" id="{35F22F35-943F-4B10-5673-7374FCD51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57" y="2406056"/>
            <a:ext cx="6039718" cy="204588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27695914"/>
      </p:ext>
    </p:extLst>
  </p:cSld>
  <p:clrMapOvr>
    <a:masterClrMapping/>
  </p:clrMapOvr>
  <p:transition spd="slow" advTm="1513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 </a:t>
            </a:r>
            <a:r>
              <a:rPr lang="en-US" altLang="zh-CN" dirty="0"/>
              <a:t>– </a:t>
            </a:r>
            <a:r>
              <a:rPr lang="zh-CN" altLang="en-US" dirty="0"/>
              <a:t>输出结构化信息</a:t>
            </a:r>
          </a:p>
        </p:txBody>
      </p:sp>
      <p:grpSp>
        <p:nvGrpSpPr>
          <p:cNvPr id="14" name="组合 13">
            <a:extLst>
              <a:ext uri="{FF2B5EF4-FFF2-40B4-BE49-F238E27FC236}">
                <a16:creationId xmlns:a16="http://schemas.microsoft.com/office/drawing/2014/main" id="{949FCF20-F8E9-43C6-B5FD-33B61EB6077B}"/>
              </a:ext>
            </a:extLst>
          </p:cNvPr>
          <p:cNvGrpSpPr/>
          <p:nvPr/>
        </p:nvGrpSpPr>
        <p:grpSpPr>
          <a:xfrm>
            <a:off x="442913" y="1920212"/>
            <a:ext cx="11306175" cy="3224349"/>
            <a:chOff x="1407886" y="2946399"/>
            <a:chExt cx="3715657" cy="3224349"/>
          </a:xfrm>
        </p:grpSpPr>
        <p:sp>
          <p:nvSpPr>
            <p:cNvPr id="15" name="矩形 14">
              <a:extLst>
                <a:ext uri="{FF2B5EF4-FFF2-40B4-BE49-F238E27FC236}">
                  <a16:creationId xmlns:a16="http://schemas.microsoft.com/office/drawing/2014/main" id="{28595557-35F4-43F1-97B1-ECD7078404E9}"/>
                </a:ext>
              </a:extLst>
            </p:cNvPr>
            <p:cNvSpPr/>
            <p:nvPr/>
          </p:nvSpPr>
          <p:spPr>
            <a:xfrm>
              <a:off x="1407886" y="2946399"/>
              <a:ext cx="3715657" cy="3178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B51CC417-4AA8-4078-AA63-92D7926C3C68}"/>
                </a:ext>
              </a:extLst>
            </p:cNvPr>
            <p:cNvSpPr/>
            <p:nvPr/>
          </p:nvSpPr>
          <p:spPr>
            <a:xfrm>
              <a:off x="1407886" y="6125029"/>
              <a:ext cx="371565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16">
            <a:extLst>
              <a:ext uri="{FF2B5EF4-FFF2-40B4-BE49-F238E27FC236}">
                <a16:creationId xmlns:a16="http://schemas.microsoft.com/office/drawing/2014/main" id="{B0D354E4-5E0C-4227-9260-51FCB2F27172}"/>
              </a:ext>
            </a:extLst>
          </p:cNvPr>
          <p:cNvSpPr txBox="1"/>
          <p:nvPr/>
        </p:nvSpPr>
        <p:spPr>
          <a:xfrm>
            <a:off x="1173494" y="2864490"/>
            <a:ext cx="4698963" cy="2234352"/>
          </a:xfrm>
          <a:prstGeom prst="rect">
            <a:avLst/>
          </a:prstGeom>
          <a:noFill/>
          <a:ln>
            <a:noFill/>
          </a:ln>
        </p:spPr>
        <p:txBody>
          <a:bodyPr wrap="square" lIns="180000" tIns="180000" rIns="180000" bIns="180000" rtlCol="0">
            <a:noAutofit/>
          </a:bodyPr>
          <a:lstStyle>
            <a:defPPr>
              <a:defRPr lang="zh-CN"/>
            </a:defPPr>
            <a:lvl1pPr>
              <a:lnSpc>
                <a:spcPct val="130000"/>
              </a:lnSpc>
              <a:defRPr spc="100">
                <a:solidFill>
                  <a:schemeClr val="tx1">
                    <a:lumMod val="75000"/>
                    <a:lumOff val="25000"/>
                  </a:schemeClr>
                </a:solidFill>
              </a:defRPr>
            </a:lvl1pPr>
          </a:lstStyle>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补充收集必要信息，例如函数所属的</a:t>
            </a:r>
            <a:r>
              <a:rPr lang="zh-CN" altLang="en-US" dirty="0">
                <a:solidFill>
                  <a:prstClr val="white"/>
                </a:solidFill>
                <a:latin typeface="Century Gothic" panose="020B0502020202020204" pitchFamily="34" charset="0"/>
                <a:ea typeface="微软雅黑" panose="020B0503020204020204" pitchFamily="34" charset="-122"/>
              </a:rPr>
              <a:t>依赖项、各依赖项的详细元数据等</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将上述信息输出为结构化数据，方便进行不可达代码的探测及标记。</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sp>
        <p:nvSpPr>
          <p:cNvPr id="18" name="矩形: 圆角 93">
            <a:extLst>
              <a:ext uri="{FF2B5EF4-FFF2-40B4-BE49-F238E27FC236}">
                <a16:creationId xmlns:a16="http://schemas.microsoft.com/office/drawing/2014/main" id="{71899987-5CE6-4E24-90B4-EBDD3128D869}"/>
              </a:ext>
            </a:extLst>
          </p:cNvPr>
          <p:cNvSpPr/>
          <p:nvPr/>
        </p:nvSpPr>
        <p:spPr>
          <a:xfrm>
            <a:off x="1173494" y="2250262"/>
            <a:ext cx="4067333"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基于</a:t>
            </a:r>
            <a:r>
              <a:rPr kumimoji="0" lang="en-US" altLang="zh-CN" sz="2400" b="1" i="0" u="none" strike="noStrike" kern="1200" cap="none" spc="0" normalizeH="0" baseline="0" noProof="0" dirty="0" err="1">
                <a:ln>
                  <a:noFill/>
                </a:ln>
                <a:solidFill>
                  <a:prstClr val="white"/>
                </a:solidFill>
                <a:effectLst/>
                <a:uLnTx/>
                <a:uFillTx/>
                <a:latin typeface="微软雅黑"/>
                <a:ea typeface="微软雅黑"/>
                <a:cs typeface="+mn-cs"/>
              </a:rPr>
              <a:t>Rupta</a:t>
            </a: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进行二次开发</a:t>
            </a:r>
            <a:endParaRPr kumimoji="0" lang="zh-CN" altLang="en-US" sz="24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4" name="图片 3" descr="文本&#10;&#10;描述已自动生成">
            <a:extLst>
              <a:ext uri="{FF2B5EF4-FFF2-40B4-BE49-F238E27FC236}">
                <a16:creationId xmlns:a16="http://schemas.microsoft.com/office/drawing/2014/main" id="{C6609BD0-AB9D-9913-1D9D-112F4B8D63DE}"/>
              </a:ext>
            </a:extLst>
          </p:cNvPr>
          <p:cNvPicPr>
            <a:picLocks noChangeAspect="1"/>
          </p:cNvPicPr>
          <p:nvPr/>
        </p:nvPicPr>
        <p:blipFill rotWithShape="1">
          <a:blip r:embed="rId3">
            <a:extLst>
              <a:ext uri="{28A0092B-C50C-407E-A947-70E740481C1C}">
                <a14:useLocalDpi xmlns:a14="http://schemas.microsoft.com/office/drawing/2010/main" val="0"/>
              </a:ext>
            </a:extLst>
          </a:blip>
          <a:srcRect l="5283" t="4361" r="4913" b="4542"/>
          <a:stretch/>
        </p:blipFill>
        <p:spPr>
          <a:xfrm>
            <a:off x="6951175" y="1152581"/>
            <a:ext cx="3632387" cy="48565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49265207"/>
      </p:ext>
    </p:extLst>
  </p:cSld>
  <p:clrMapOvr>
    <a:masterClrMapping/>
  </p:clrMapOvr>
  <p:transition spd="slow" advTm="27134">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2.1 </a:t>
            </a:r>
            <a:r>
              <a:rPr lang="zh-CN" altLang="en-US" dirty="0"/>
              <a:t>跨操作系统移植方案</a:t>
            </a:r>
          </a:p>
        </p:txBody>
      </p:sp>
      <p:sp>
        <p:nvSpPr>
          <p:cNvPr id="19" name="矩形 18">
            <a:extLst>
              <a:ext uri="{FF2B5EF4-FFF2-40B4-BE49-F238E27FC236}">
                <a16:creationId xmlns:a16="http://schemas.microsoft.com/office/drawing/2014/main" id="{E4F05BD1-6458-44F5-BD3F-8825DBFB80CB}"/>
              </a:ext>
            </a:extLst>
          </p:cNvPr>
          <p:cNvSpPr/>
          <p:nvPr/>
        </p:nvSpPr>
        <p:spPr>
          <a:xfrm>
            <a:off x="660400" y="2587336"/>
            <a:ext cx="5246913"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1044517"/>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操作系统同为</a:t>
            </a:r>
            <a:r>
              <a:rPr kumimoji="0" lang="en-US" altLang="zh-CN"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实现，结构简单利于分析，故以</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为目标平台，对精简的</a:t>
            </a:r>
            <a:r>
              <a:rPr kumimoji="0" lang="en-US" altLang="zh-CN"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开展移植工作，替换或重写不适配</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运行环境的依赖项，并为</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实现必须的系统调用，将</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打造成包含部分区块链特性的区块链操作系统。</a:t>
            </a:r>
          </a:p>
        </p:txBody>
      </p:sp>
      <p:sp>
        <p:nvSpPr>
          <p:cNvPr id="32" name="椭圆 31">
            <a:extLst>
              <a:ext uri="{FF2B5EF4-FFF2-40B4-BE49-F238E27FC236}">
                <a16:creationId xmlns:a16="http://schemas.microsoft.com/office/drawing/2014/main" id="{C3A37D18-92CE-4107-844B-EAE59B7DF5EA}"/>
              </a:ext>
            </a:extLst>
          </p:cNvPr>
          <p:cNvSpPr/>
          <p:nvPr/>
        </p:nvSpPr>
        <p:spPr>
          <a:xfrm>
            <a:off x="2727789" y="3311669"/>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721414" y="4455810"/>
            <a:ext cx="3033490"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rPr>
              <a:t>rust-std</a:t>
            </a: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标准库</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587336"/>
            <a:ext cx="5246911"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3317958"/>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345700" y="4462099"/>
            <a:ext cx="3124886"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A13F0B"/>
                </a:solidFill>
                <a:effectLst/>
                <a:uLnTx/>
                <a:uFillTx/>
                <a:latin typeface="微软雅黑"/>
                <a:ea typeface="微软雅黑"/>
                <a:cs typeface="+mn-cs"/>
              </a:rPr>
              <a:t>SNT</a:t>
            </a: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改造计划</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3581960"/>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2998447" y="3577852"/>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3984492162"/>
      </p:ext>
    </p:extLst>
  </p:cSld>
  <p:clrMapOvr>
    <a:masterClrMapping/>
  </p:clrMapOvr>
  <p:transition spd="slow" advTm="8462">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2.1 </a:t>
            </a:r>
            <a:r>
              <a:rPr lang="zh-CN" altLang="en-US" dirty="0"/>
              <a:t>跨操作系统移植方案 </a:t>
            </a:r>
            <a:r>
              <a:rPr lang="en-US" altLang="zh-CN" dirty="0"/>
              <a:t>- rust-std</a:t>
            </a:r>
            <a:r>
              <a:rPr lang="zh-CN" altLang="en-US" dirty="0"/>
              <a:t>标准库</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1960730"/>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为方便在主流操作系统上进行开发，</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为其在主流操作系统上的实现配备了标准库</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a:t>
            </a:r>
            <a:r>
              <a:rPr kumimoji="0" lang="en-US" altLang="zh-CN" sz="2000" b="0" i="0" u="none" strike="noStrike" kern="1200" cap="none" spc="300" normalizeH="0" baseline="0" noProof="0" dirty="0" err="1">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rCore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作为新兴的教学操作系统，尚无官方的</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实现。注意到一些</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crate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可兼容</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no-std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环境，即能在无</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支持的环境下提供至少一部分功能供应用使用。在进行依赖项替换时，应尽可能采用这些支持</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no-std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的</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crate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，以降低改写工作量。</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3299402" y="2026510"/>
            <a:ext cx="5593195"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lang="en-US" altLang="zh-CN" sz="4400" b="1" spc="300" dirty="0">
                <a:solidFill>
                  <a:srgbClr val="A13F0B"/>
                </a:solidFill>
                <a:latin typeface="微软雅黑"/>
                <a:ea typeface="微软雅黑" panose="020B0503020204020204" pitchFamily="34" charset="-122"/>
              </a:rPr>
              <a:t>r</a:t>
            </a:r>
            <a:r>
              <a:rPr kumimoji="0" lang="en-US" altLang="zh-CN" sz="4400" b="1" i="0" u="none" strike="noStrike" kern="1200" cap="none" spc="300" normalizeH="0" baseline="0" noProof="0" dirty="0" err="1">
                <a:ln>
                  <a:noFill/>
                </a:ln>
                <a:solidFill>
                  <a:srgbClr val="A13F0B"/>
                </a:solidFill>
                <a:effectLst/>
                <a:uLnTx/>
                <a:uFillTx/>
                <a:latin typeface="微软雅黑"/>
                <a:ea typeface="微软雅黑" panose="020B0503020204020204" pitchFamily="34" charset="-122"/>
                <a:cs typeface="+mn-cs"/>
              </a:rPr>
              <a:t>ust</a:t>
            </a: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-std</a:t>
            </a:r>
            <a:r>
              <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与</a:t>
            </a: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no-std</a:t>
            </a:r>
            <a:endPar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endParaRPr>
          </a:p>
        </p:txBody>
      </p:sp>
    </p:spTree>
    <p:extLst>
      <p:ext uri="{BB962C8B-B14F-4D97-AF65-F5344CB8AC3E}">
        <p14:creationId xmlns:p14="http://schemas.microsoft.com/office/powerpoint/2010/main" val="32478979"/>
      </p:ext>
    </p:extLst>
  </p:cSld>
  <p:clrMapOvr>
    <a:masterClrMapping/>
  </p:clrMapOvr>
  <p:transition spd="med" advTm="32217">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2.1 </a:t>
            </a:r>
            <a:r>
              <a:rPr lang="zh-CN" altLang="en-US" dirty="0"/>
              <a:t>跨操作系统移植方案 </a:t>
            </a:r>
            <a:r>
              <a:rPr lang="en-US" altLang="zh-CN" dirty="0"/>
              <a:t>- SNT</a:t>
            </a:r>
            <a:r>
              <a:rPr lang="zh-CN" altLang="en-US" dirty="0"/>
              <a:t>改造计划</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39631" y="1700198"/>
            <a:ext cx="9100038" cy="3610708"/>
          </a:xfrm>
          <a:prstGeom prst="rect">
            <a:avLst/>
          </a:prstGeom>
        </p:spPr>
        <p:txBody>
          <a:bodyPr vert="horz" lIns="0" tIns="0" rIns="0" bIns="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正如前文所述的兼容性测试所言，虽然</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的部分依赖项无法在</a:t>
            </a:r>
            <a:r>
              <a:rPr kumimoji="0" lang="en-US" altLang="zh-CN" sz="28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中直接使用，但可以通过使用</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核心库提供的服务，以及</a:t>
            </a:r>
            <a:r>
              <a:rPr kumimoji="0" lang="en-US" altLang="zh-CN" sz="28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提供的（以及未来能够提供的）服务加以替代，从而实现区块链操作系统的实现。因此，根据依赖层级由低向高的顺序，进行自顶向下和自底向上结合的依赖项改写工作。考虑到</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p2p</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网络功能为区块链所有服务的基石，故计划从网络模块开始改写，令</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使用的网络模块与</a:t>
            </a:r>
            <a:r>
              <a:rPr kumimoji="0" lang="en-US" altLang="zh-CN" sz="28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已经提供的网络通信原语相兼容；再以此为基础，逐步地尝试实现更多区块链的功能。</a:t>
            </a: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600420508"/>
      </p:ext>
    </p:extLst>
  </p:cSld>
  <p:clrMapOvr>
    <a:masterClrMapping/>
  </p:clrMapOvr>
  <p:transition spd="med" advTm="30983">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第三部分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工作安排与预期</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工作时间安排</a:t>
            </a:r>
            <a:endParaRPr lang="en-US" altLang="zh-CN" dirty="0"/>
          </a:p>
          <a:p>
            <a:r>
              <a:rPr lang="zh-CN" altLang="en-US" dirty="0"/>
              <a:t>预期研究成果</a:t>
            </a:r>
            <a:endParaRPr lang="en-US" altLang="zh-CN" dirty="0"/>
          </a:p>
          <a:p>
            <a:r>
              <a:rPr lang="zh-CN" altLang="en-US" dirty="0"/>
              <a:t>选题创新点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27804518"/>
      </p:ext>
    </p:extLst>
  </p:cSld>
  <p:clrMapOvr>
    <a:masterClrMapping/>
  </p:clrMapOvr>
  <p:transition spd="slow" advTm="2920">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工作时间安排</a:t>
            </a:r>
          </a:p>
        </p:txBody>
      </p:sp>
      <p:graphicFrame>
        <p:nvGraphicFramePr>
          <p:cNvPr id="121" name="表格 120">
            <a:extLst>
              <a:ext uri="{FF2B5EF4-FFF2-40B4-BE49-F238E27FC236}">
                <a16:creationId xmlns:a16="http://schemas.microsoft.com/office/drawing/2014/main" id="{5937376B-7820-4618-9E90-28FAF8819F07}"/>
              </a:ext>
            </a:extLst>
          </p:cNvPr>
          <p:cNvGraphicFramePr>
            <a:graphicFrameLocks noGrp="1"/>
          </p:cNvGraphicFramePr>
          <p:nvPr>
            <p:extLst>
              <p:ext uri="{D42A27DB-BD31-4B8C-83A1-F6EECF244321}">
                <p14:modId xmlns:p14="http://schemas.microsoft.com/office/powerpoint/2010/main" val="2864455315"/>
              </p:ext>
            </p:extLst>
          </p:nvPr>
        </p:nvGraphicFramePr>
        <p:xfrm>
          <a:off x="1411609" y="1140851"/>
          <a:ext cx="9368782" cy="5581488"/>
        </p:xfrm>
        <a:graphic>
          <a:graphicData uri="http://schemas.openxmlformats.org/drawingml/2006/table">
            <a:tbl>
              <a:tblPr firstRow="1" bandRow="1">
                <a:tableStyleId>{5C22544A-7EE6-4342-B048-85BDC9FD1C3A}</a:tableStyleId>
              </a:tblPr>
              <a:tblGrid>
                <a:gridCol w="2448437">
                  <a:extLst>
                    <a:ext uri="{9D8B030D-6E8A-4147-A177-3AD203B41FA5}">
                      <a16:colId xmlns:a16="http://schemas.microsoft.com/office/drawing/2014/main" val="20000"/>
                    </a:ext>
                  </a:extLst>
                </a:gridCol>
                <a:gridCol w="6920345">
                  <a:extLst>
                    <a:ext uri="{9D8B030D-6E8A-4147-A177-3AD203B41FA5}">
                      <a16:colId xmlns:a16="http://schemas.microsoft.com/office/drawing/2014/main" val="20001"/>
                    </a:ext>
                  </a:extLst>
                </a:gridCol>
              </a:tblGrid>
              <a:tr h="514940">
                <a:tc>
                  <a:txBody>
                    <a:bodyPr/>
                    <a:lstStyle/>
                    <a:p>
                      <a:pPr algn="ctr"/>
                      <a:r>
                        <a:rPr lang="zh-CN" altLang="en-US" sz="1600" spc="300" dirty="0">
                          <a:solidFill>
                            <a:schemeClr val="accent1"/>
                          </a:solidFill>
                          <a:latin typeface="+mn-ea"/>
                          <a:ea typeface="+mn-ea"/>
                        </a:rPr>
                        <a:t>时间段</a:t>
                      </a:r>
                    </a:p>
                  </a:txBody>
                  <a:tcPr anchor="ctr">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计划工作</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0"/>
                  </a:ext>
                </a:extLst>
              </a:tr>
              <a:tr h="459249">
                <a:tc>
                  <a:txBody>
                    <a:bodyPr/>
                    <a:lstStyle/>
                    <a:p>
                      <a:pPr algn="ctr"/>
                      <a:r>
                        <a:rPr lang="en-US" altLang="zh-CN" sz="1600" spc="300" dirty="0">
                          <a:solidFill>
                            <a:schemeClr val="tx1">
                              <a:lumMod val="85000"/>
                              <a:lumOff val="15000"/>
                            </a:schemeClr>
                          </a:solidFill>
                          <a:latin typeface="+mn-ea"/>
                          <a:ea typeface="+mn-ea"/>
                        </a:rPr>
                        <a:t>2024.3-2024.5</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文献阅读，调查研究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r h="459249">
                <a:tc>
                  <a:txBody>
                    <a:bodyPr/>
                    <a:lstStyle/>
                    <a:p>
                      <a:pPr algn="ctr"/>
                      <a:r>
                        <a:rPr lang="en-US" altLang="zh-CN" sz="1600" spc="300" dirty="0">
                          <a:solidFill>
                            <a:schemeClr val="tx1">
                              <a:lumMod val="85000"/>
                              <a:lumOff val="15000"/>
                            </a:schemeClr>
                          </a:solidFill>
                          <a:latin typeface="+mn-ea"/>
                          <a:ea typeface="+mn-ea"/>
                        </a:rPr>
                        <a:t>2024.6</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开题工作，方案设计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2"/>
                  </a:ext>
                </a:extLst>
              </a:tr>
              <a:tr h="459249">
                <a:tc>
                  <a:txBody>
                    <a:bodyPr/>
                    <a:lstStyle/>
                    <a:p>
                      <a:pPr algn="ctr"/>
                      <a:r>
                        <a:rPr lang="en-US" altLang="zh-CN" sz="1600" spc="300" dirty="0">
                          <a:solidFill>
                            <a:schemeClr val="tx1">
                              <a:lumMod val="85000"/>
                              <a:lumOff val="15000"/>
                            </a:schemeClr>
                          </a:solidFill>
                          <a:latin typeface="+mn-ea"/>
                          <a:ea typeface="+mn-ea"/>
                        </a:rPr>
                        <a:t>2024.7</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死代码探测方案设计、</a:t>
                      </a:r>
                      <a:r>
                        <a:rPr lang="en-US" altLang="zh-CN" sz="1600" spc="300" dirty="0" err="1">
                          <a:solidFill>
                            <a:schemeClr val="tx1">
                              <a:lumMod val="85000"/>
                              <a:lumOff val="15000"/>
                            </a:schemeClr>
                          </a:solidFill>
                          <a:latin typeface="+mn-ea"/>
                          <a:ea typeface="+mn-ea"/>
                        </a:rPr>
                        <a:t>Rupta</a:t>
                      </a:r>
                      <a:r>
                        <a:rPr lang="zh-CN" altLang="en-US" sz="1600" spc="300" dirty="0">
                          <a:solidFill>
                            <a:schemeClr val="tx1">
                              <a:lumMod val="85000"/>
                              <a:lumOff val="15000"/>
                            </a:schemeClr>
                          </a:solidFill>
                          <a:latin typeface="+mn-ea"/>
                          <a:ea typeface="+mn-ea"/>
                        </a:rPr>
                        <a:t>工具功能改进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3"/>
                  </a:ext>
                </a:extLst>
              </a:tr>
              <a:tr h="459249">
                <a:tc>
                  <a:txBody>
                    <a:bodyPr/>
                    <a:lstStyle/>
                    <a:p>
                      <a:pPr algn="ctr"/>
                      <a:r>
                        <a:rPr lang="en-US" altLang="zh-CN" sz="1600" spc="300" dirty="0">
                          <a:solidFill>
                            <a:schemeClr val="tx1">
                              <a:lumMod val="85000"/>
                              <a:lumOff val="15000"/>
                            </a:schemeClr>
                          </a:solidFill>
                          <a:latin typeface="+mn-ea"/>
                          <a:ea typeface="+mn-ea"/>
                        </a:rPr>
                        <a:t>2024.8【</a:t>
                      </a:r>
                      <a:r>
                        <a:rPr lang="zh-CN" altLang="en-US" sz="1600" spc="300">
                          <a:solidFill>
                            <a:schemeClr val="tx1">
                              <a:lumMod val="85000"/>
                              <a:lumOff val="15000"/>
                            </a:schemeClr>
                          </a:solidFill>
                          <a:latin typeface="+mn-ea"/>
                          <a:ea typeface="+mn-ea"/>
                        </a:rPr>
                        <a:t>分解工作，做一项勾一项，做完了很好，做不完说问题，能解决一部分也好</a:t>
                      </a:r>
                      <a:r>
                        <a:rPr lang="en-US" altLang="zh-CN" sz="1600" spc="300">
                          <a:solidFill>
                            <a:schemeClr val="tx1">
                              <a:lumMod val="85000"/>
                              <a:lumOff val="15000"/>
                            </a:schemeClr>
                          </a:solidFill>
                          <a:latin typeface="+mn-ea"/>
                          <a:ea typeface="+mn-ea"/>
                        </a:rPr>
                        <a:t>】</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细化</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模块化粒度，明晰</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的</a:t>
                      </a:r>
                      <a:r>
                        <a:rPr lang="en-US" altLang="zh-CN" sz="1600" spc="300" dirty="0">
                          <a:solidFill>
                            <a:schemeClr val="tx1">
                              <a:lumMod val="85000"/>
                              <a:lumOff val="15000"/>
                            </a:schemeClr>
                          </a:solidFill>
                          <a:latin typeface="+mn-ea"/>
                          <a:ea typeface="+mn-ea"/>
                        </a:rPr>
                        <a:t>P2P</a:t>
                      </a:r>
                      <a:r>
                        <a:rPr lang="zh-CN" altLang="en-US" sz="1600" spc="300" dirty="0">
                          <a:solidFill>
                            <a:schemeClr val="tx1">
                              <a:lumMod val="85000"/>
                              <a:lumOff val="15000"/>
                            </a:schemeClr>
                          </a:solidFill>
                          <a:latin typeface="+mn-ea"/>
                          <a:ea typeface="+mn-ea"/>
                        </a:rPr>
                        <a:t>网络模块实现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4"/>
                  </a:ext>
                </a:extLst>
              </a:tr>
              <a:tr h="459249">
                <a:tc>
                  <a:txBody>
                    <a:bodyPr/>
                    <a:lstStyle/>
                    <a:p>
                      <a:pPr algn="ctr"/>
                      <a:r>
                        <a:rPr lang="en-US" altLang="zh-CN" sz="1600" spc="300" dirty="0">
                          <a:solidFill>
                            <a:schemeClr val="tx1">
                              <a:lumMod val="85000"/>
                              <a:lumOff val="15000"/>
                            </a:schemeClr>
                          </a:solidFill>
                          <a:latin typeface="+mn-ea"/>
                          <a:ea typeface="+mn-ea"/>
                        </a:rPr>
                        <a:t>2024.9</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将</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的</a:t>
                      </a:r>
                      <a:r>
                        <a:rPr lang="en-US" altLang="zh-CN" sz="1600" spc="300" dirty="0">
                          <a:solidFill>
                            <a:schemeClr val="tx1">
                              <a:lumMod val="85000"/>
                              <a:lumOff val="15000"/>
                            </a:schemeClr>
                          </a:solidFill>
                          <a:latin typeface="+mn-ea"/>
                          <a:ea typeface="+mn-ea"/>
                        </a:rPr>
                        <a:t>P2P</a:t>
                      </a:r>
                      <a:r>
                        <a:rPr lang="zh-CN" altLang="en-US" sz="1600" spc="300" dirty="0">
                          <a:solidFill>
                            <a:schemeClr val="tx1">
                              <a:lumMod val="85000"/>
                              <a:lumOff val="15000"/>
                            </a:schemeClr>
                          </a:solidFill>
                          <a:latin typeface="+mn-ea"/>
                          <a:ea typeface="+mn-ea"/>
                        </a:rPr>
                        <a:t>网络模块与</a:t>
                      </a:r>
                      <a:r>
                        <a:rPr lang="en-US" altLang="zh-CN" sz="1600" spc="300" dirty="0" err="1">
                          <a:solidFill>
                            <a:schemeClr val="tx1">
                              <a:lumMod val="85000"/>
                              <a:lumOff val="15000"/>
                            </a:schemeClr>
                          </a:solidFill>
                          <a:latin typeface="+mn-ea"/>
                          <a:ea typeface="+mn-ea"/>
                        </a:rPr>
                        <a:t>rCore</a:t>
                      </a:r>
                      <a:r>
                        <a:rPr lang="zh-CN" altLang="en-US" sz="1600" spc="300" dirty="0">
                          <a:solidFill>
                            <a:schemeClr val="tx1">
                              <a:lumMod val="85000"/>
                              <a:lumOff val="15000"/>
                            </a:schemeClr>
                          </a:solidFill>
                          <a:latin typeface="+mn-ea"/>
                          <a:ea typeface="+mn-ea"/>
                        </a:rPr>
                        <a:t>中的网络服务对接</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980225710"/>
                  </a:ext>
                </a:extLst>
              </a:tr>
              <a:tr h="541165">
                <a:tc>
                  <a:txBody>
                    <a:bodyPr/>
                    <a:lstStyle/>
                    <a:p>
                      <a:pPr algn="ctr"/>
                      <a:r>
                        <a:rPr lang="en-US" altLang="zh-CN" sz="1600" spc="300" dirty="0">
                          <a:solidFill>
                            <a:schemeClr val="tx1">
                              <a:lumMod val="85000"/>
                              <a:lumOff val="15000"/>
                            </a:schemeClr>
                          </a:solidFill>
                          <a:latin typeface="+mn-ea"/>
                          <a:ea typeface="+mn-ea"/>
                        </a:rPr>
                        <a:t>2024.10</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将</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中基于</a:t>
                      </a:r>
                      <a:r>
                        <a:rPr lang="en-US" altLang="zh-CN" sz="1600" spc="300" dirty="0">
                          <a:solidFill>
                            <a:schemeClr val="tx1">
                              <a:lumMod val="85000"/>
                              <a:lumOff val="15000"/>
                            </a:schemeClr>
                          </a:solidFill>
                          <a:latin typeface="+mn-ea"/>
                          <a:ea typeface="+mn-ea"/>
                        </a:rPr>
                        <a:t>P2P</a:t>
                      </a:r>
                      <a:r>
                        <a:rPr lang="zh-CN" altLang="en-US" sz="1600" spc="300" dirty="0">
                          <a:solidFill>
                            <a:schemeClr val="tx1">
                              <a:lumMod val="85000"/>
                              <a:lumOff val="15000"/>
                            </a:schemeClr>
                          </a:solidFill>
                          <a:latin typeface="+mn-ea"/>
                          <a:ea typeface="+mn-ea"/>
                        </a:rPr>
                        <a:t>网络的简单功能移植到</a:t>
                      </a:r>
                      <a:r>
                        <a:rPr lang="en-US" altLang="zh-CN" sz="1600" spc="300" dirty="0" err="1">
                          <a:solidFill>
                            <a:schemeClr val="tx1">
                              <a:lumMod val="85000"/>
                              <a:lumOff val="15000"/>
                            </a:schemeClr>
                          </a:solidFill>
                          <a:latin typeface="+mn-ea"/>
                          <a:ea typeface="+mn-ea"/>
                        </a:rPr>
                        <a:t>rCore</a:t>
                      </a:r>
                      <a:r>
                        <a:rPr lang="zh-CN" altLang="en-US" sz="1600" spc="300" dirty="0">
                          <a:solidFill>
                            <a:schemeClr val="tx1">
                              <a:lumMod val="85000"/>
                              <a:lumOff val="15000"/>
                            </a:schemeClr>
                          </a:solidFill>
                          <a:latin typeface="+mn-ea"/>
                          <a:ea typeface="+mn-ea"/>
                        </a:rPr>
                        <a:t>内核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262862746"/>
                  </a:ext>
                </a:extLst>
              </a:tr>
              <a:tr h="459249">
                <a:tc>
                  <a:txBody>
                    <a:bodyPr/>
                    <a:lstStyle/>
                    <a:p>
                      <a:pPr algn="ctr"/>
                      <a:r>
                        <a:rPr lang="en-US" altLang="zh-CN" sz="1600" spc="300" dirty="0">
                          <a:solidFill>
                            <a:schemeClr val="tx1">
                              <a:lumMod val="85000"/>
                              <a:lumOff val="15000"/>
                            </a:schemeClr>
                          </a:solidFill>
                          <a:latin typeface="+mn-ea"/>
                          <a:ea typeface="+mn-ea"/>
                        </a:rPr>
                        <a:t>2024.11</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将</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的</a:t>
                      </a:r>
                      <a:r>
                        <a:rPr lang="zh-CN" altLang="en-US" sz="1600" b="1" spc="300" dirty="0">
                          <a:solidFill>
                            <a:schemeClr val="tx1">
                              <a:lumMod val="85000"/>
                              <a:lumOff val="15000"/>
                            </a:schemeClr>
                          </a:solidFill>
                          <a:latin typeface="+mn-ea"/>
                          <a:ea typeface="+mn-ea"/>
                        </a:rPr>
                        <a:t>更高层级功能</a:t>
                      </a:r>
                      <a:r>
                        <a:rPr lang="zh-CN" altLang="en-US" sz="1600" spc="300" dirty="0">
                          <a:solidFill>
                            <a:schemeClr val="tx1">
                              <a:lumMod val="85000"/>
                              <a:lumOff val="15000"/>
                            </a:schemeClr>
                          </a:solidFill>
                          <a:latin typeface="+mn-ea"/>
                          <a:ea typeface="+mn-ea"/>
                        </a:rPr>
                        <a:t>移植到</a:t>
                      </a:r>
                      <a:r>
                        <a:rPr lang="en-US" altLang="zh-CN" sz="1600" spc="300" dirty="0" err="1">
                          <a:solidFill>
                            <a:schemeClr val="tx1">
                              <a:lumMod val="85000"/>
                              <a:lumOff val="15000"/>
                            </a:schemeClr>
                          </a:solidFill>
                          <a:latin typeface="+mn-ea"/>
                          <a:ea typeface="+mn-ea"/>
                        </a:rPr>
                        <a:t>rCore</a:t>
                      </a:r>
                      <a:r>
                        <a:rPr lang="zh-CN" altLang="en-US" sz="1600" spc="300" dirty="0">
                          <a:solidFill>
                            <a:schemeClr val="tx1">
                              <a:lumMod val="85000"/>
                              <a:lumOff val="15000"/>
                            </a:schemeClr>
                          </a:solidFill>
                          <a:latin typeface="+mn-ea"/>
                          <a:ea typeface="+mn-ea"/>
                        </a:rPr>
                        <a:t>内核</a:t>
                      </a:r>
                      <a:r>
                        <a:rPr lang="en-US" altLang="zh-CN" sz="1600" spc="300" dirty="0">
                          <a:solidFill>
                            <a:schemeClr val="tx1">
                              <a:lumMod val="85000"/>
                              <a:lumOff val="15000"/>
                            </a:schemeClr>
                          </a:solidFill>
                          <a:latin typeface="+mn-ea"/>
                          <a:ea typeface="+mn-ea"/>
                        </a:rPr>
                        <a:t>【</a:t>
                      </a:r>
                      <a:r>
                        <a:rPr lang="zh-CN" altLang="en-US" sz="1600" spc="300" dirty="0">
                          <a:solidFill>
                            <a:schemeClr val="tx1">
                              <a:lumMod val="85000"/>
                              <a:lumOff val="15000"/>
                            </a:schemeClr>
                          </a:solidFill>
                          <a:latin typeface="+mn-ea"/>
                          <a:ea typeface="+mn-ea"/>
                        </a:rPr>
                        <a:t>细化</a:t>
                      </a:r>
                      <a:r>
                        <a:rPr lang="en-US" altLang="zh-CN" sz="1600" spc="300" dirty="0">
                          <a:solidFill>
                            <a:schemeClr val="tx1">
                              <a:lumMod val="85000"/>
                              <a:lumOff val="15000"/>
                            </a:schemeClr>
                          </a:solidFill>
                          <a:latin typeface="+mn-ea"/>
                          <a:ea typeface="+mn-ea"/>
                        </a:rPr>
                        <a:t>】</a:t>
                      </a:r>
                      <a:endParaRPr lang="zh-CN" altLang="en-US" sz="1600" spc="300" dirty="0">
                        <a:solidFill>
                          <a:schemeClr val="tx1">
                            <a:lumMod val="85000"/>
                            <a:lumOff val="15000"/>
                          </a:schemeClr>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401487712"/>
                  </a:ext>
                </a:extLst>
              </a:tr>
              <a:tr h="459249">
                <a:tc>
                  <a:txBody>
                    <a:bodyPr/>
                    <a:lstStyle/>
                    <a:p>
                      <a:pPr algn="ctr"/>
                      <a:r>
                        <a:rPr lang="en-US" altLang="zh-CN" sz="1600" spc="300" dirty="0">
                          <a:solidFill>
                            <a:schemeClr val="tx1">
                              <a:lumMod val="85000"/>
                              <a:lumOff val="15000"/>
                            </a:schemeClr>
                          </a:solidFill>
                          <a:latin typeface="+mn-ea"/>
                          <a:ea typeface="+mn-ea"/>
                        </a:rPr>
                        <a:t>2024.12-2025.2</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毕业论文撰写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659224884"/>
                  </a:ext>
                </a:extLst>
              </a:tr>
              <a:tr h="459249">
                <a:tc>
                  <a:txBody>
                    <a:bodyPr/>
                    <a:lstStyle/>
                    <a:p>
                      <a:pPr algn="ctr"/>
                      <a:r>
                        <a:rPr lang="en-US" altLang="zh-CN" sz="1600" spc="300" dirty="0">
                          <a:solidFill>
                            <a:schemeClr val="tx1">
                              <a:lumMod val="85000"/>
                              <a:lumOff val="15000"/>
                            </a:schemeClr>
                          </a:solidFill>
                          <a:latin typeface="+mn-ea"/>
                          <a:ea typeface="+mn-ea"/>
                        </a:rPr>
                        <a:t>2025.3-2025.6</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毕业论文完善，毕业答辩</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57319090"/>
                  </a:ext>
                </a:extLst>
              </a:tr>
            </a:tbl>
          </a:graphicData>
        </a:graphic>
      </p:graphicFrame>
    </p:spTree>
    <p:extLst>
      <p:ext uri="{BB962C8B-B14F-4D97-AF65-F5344CB8AC3E}">
        <p14:creationId xmlns:p14="http://schemas.microsoft.com/office/powerpoint/2010/main" val="2135480690"/>
      </p:ext>
    </p:extLst>
  </p:cSld>
  <p:clrMapOvr>
    <a:masterClrMapping/>
  </p:clrMapOvr>
  <p:transition spd="med" advTm="12273">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6826" y="1996203"/>
            <a:ext cx="10498347" cy="2865593"/>
          </a:xfrm>
          <a:prstGeom prst="rect">
            <a:avLst/>
          </a:prstGeom>
          <a:noFill/>
        </p:spPr>
        <p:txBody>
          <a:bodyPr wrap="square" rtlCol="0">
            <a:spAutoFit/>
          </a:bodyPr>
          <a:lstStyle/>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基于函数调用图的死代码探测技术方案一份。</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移除死代码后的</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SNT</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区块链软件一份。</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至少包含区块链所需的</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p2p</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网络功能的</a:t>
            </a:r>
            <a:r>
              <a:rPr kumimoji="0" lang="en-US" altLang="zh-CN" sz="2200" b="0" i="0" u="none" strike="noStrike" kern="1200" cap="none" spc="0" normalizeH="0" baseline="0" noProof="0" dirty="0" err="1">
                <a:ln>
                  <a:noFill/>
                </a:ln>
                <a:solidFill>
                  <a:prstClr val="black"/>
                </a:solidFill>
                <a:effectLst/>
                <a:uLnTx/>
                <a:uFillTx/>
                <a:latin typeface="微软雅黑"/>
                <a:ea typeface="微软雅黑"/>
                <a:cs typeface="+mn-cs"/>
              </a:rPr>
              <a:t>rCore</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操作系统一份。</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描述以上两款软件的文档各一份。</a:t>
            </a:r>
            <a:endPar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endParaRP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lang="zh-CN" altLang="en-US" sz="2200" dirty="0">
                <a:solidFill>
                  <a:prstClr val="black"/>
                </a:solidFill>
                <a:latin typeface="微软雅黑"/>
                <a:ea typeface="微软雅黑"/>
              </a:rPr>
              <a:t>毕业论文一篇。</a:t>
            </a:r>
            <a:endParaRPr kumimoji="0" lang="en-US" altLang="zh-CN" sz="2200" b="0"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n-cs"/>
            </a:endParaRPr>
          </a:p>
        </p:txBody>
      </p:sp>
      <p:sp>
        <p:nvSpPr>
          <p:cNvPr id="9" name="标题 8"/>
          <p:cNvSpPr>
            <a:spLocks noGrp="1"/>
          </p:cNvSpPr>
          <p:nvPr>
            <p:ph type="title"/>
          </p:nvPr>
        </p:nvSpPr>
        <p:spPr/>
        <p:txBody>
          <a:bodyPr/>
          <a:lstStyle/>
          <a:p>
            <a:r>
              <a:rPr lang="en-US" altLang="zh-CN" dirty="0"/>
              <a:t>3.2</a:t>
            </a:r>
            <a:r>
              <a:rPr lang="zh-CN" altLang="en-US" dirty="0"/>
              <a:t> 预期研究成果</a:t>
            </a:r>
            <a:r>
              <a:rPr lang="en-US" altLang="zh-CN" dirty="0"/>
              <a:t>【</a:t>
            </a:r>
            <a:r>
              <a:rPr lang="zh-CN" altLang="en-US" dirty="0"/>
              <a:t>加料</a:t>
            </a:r>
            <a:r>
              <a:rPr lang="en-US" altLang="zh-CN" dirty="0"/>
              <a:t>】</a:t>
            </a:r>
            <a:endParaRPr lang="zh-CN" altLang="en-US" dirty="0"/>
          </a:p>
        </p:txBody>
      </p:sp>
    </p:spTree>
    <p:extLst>
      <p:ext uri="{BB962C8B-B14F-4D97-AF65-F5344CB8AC3E}">
        <p14:creationId xmlns:p14="http://schemas.microsoft.com/office/powerpoint/2010/main" val="2946920551"/>
      </p:ext>
    </p:extLst>
  </p:cSld>
  <p:clrMapOvr>
    <a:masterClrMapping/>
  </p:clrMapOvr>
  <p:transition spd="med" advTm="21011">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6826" y="1930031"/>
            <a:ext cx="10498347" cy="3591945"/>
          </a:xfrm>
          <a:prstGeom prst="rect">
            <a:avLst/>
          </a:prstGeom>
          <a:noFill/>
        </p:spPr>
        <p:txBody>
          <a:bodyPr wrap="square" rtlCol="0">
            <a:spAutoFit/>
          </a:bodyPr>
          <a:lstStyle/>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为</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rust</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编程语言实现了一种基于函数调用图的死代码探测技术</a:t>
            </a:r>
            <a:endPar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endParaRP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将经过死代码移除处理后的软件移植到另一操作系统中，以证明该技术对于移植工作的便利性贡献度</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比较模糊</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a:t>
            </a:r>
          </a:p>
          <a:p>
            <a:pPr marL="342900" indent="-342900" algn="just" fontAlgn="base" hangingPunct="0">
              <a:lnSpc>
                <a:spcPct val="130000"/>
              </a:lnSpc>
              <a:spcBef>
                <a:spcPts val="600"/>
              </a:spcBef>
              <a:spcAft>
                <a:spcPts val="600"/>
              </a:spcAft>
              <a:buClr>
                <a:srgbClr val="006C39"/>
              </a:buClr>
              <a:buFont typeface="Wingdings" panose="05000000000000000000" pitchFamily="2" charset="2"/>
              <a:buChar char="n"/>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三是探索了已有</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rust</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软件产品与具体操作系统解耦并在新操作系统上重新兼容的可能解决方案，对嵌入式开发、软硬件平台完全自主可控开发等开发场景的软件生态扩展工作具有一定参考意义。</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比较模糊</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endParaRPr kumimoji="0" lang="en-US" altLang="zh-CN" sz="2200" b="0"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n-cs"/>
            </a:endParaRPr>
          </a:p>
        </p:txBody>
      </p:sp>
      <p:sp>
        <p:nvSpPr>
          <p:cNvPr id="9" name="标题 8"/>
          <p:cNvSpPr>
            <a:spLocks noGrp="1"/>
          </p:cNvSpPr>
          <p:nvPr>
            <p:ph type="title"/>
          </p:nvPr>
        </p:nvSpPr>
        <p:spPr/>
        <p:txBody>
          <a:bodyPr/>
          <a:lstStyle/>
          <a:p>
            <a:r>
              <a:rPr lang="en-US" altLang="zh-CN" dirty="0"/>
              <a:t>3.3</a:t>
            </a:r>
            <a:r>
              <a:rPr lang="zh-CN" altLang="en-US" dirty="0"/>
              <a:t> 选题创新点</a:t>
            </a:r>
          </a:p>
        </p:txBody>
      </p:sp>
    </p:spTree>
    <p:extLst>
      <p:ext uri="{BB962C8B-B14F-4D97-AF65-F5344CB8AC3E}">
        <p14:creationId xmlns:p14="http://schemas.microsoft.com/office/powerpoint/2010/main" val="3594411054"/>
      </p:ext>
    </p:extLst>
  </p:cSld>
  <p:clrMapOvr>
    <a:masterClrMapping/>
  </p:clrMapOvr>
  <p:transition spd="med" advTm="49853">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888EE62-795D-4B4E-A32A-3C2373FD4959}"/>
              </a:ext>
            </a:extLst>
          </p:cNvPr>
          <p:cNvSpPr txBox="1"/>
          <p:nvPr/>
        </p:nvSpPr>
        <p:spPr>
          <a:xfrm>
            <a:off x="1833796" y="2659559"/>
            <a:ext cx="8524408" cy="76944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敬请各位老师批评指正</a:t>
            </a:r>
          </a:p>
        </p:txBody>
      </p:sp>
      <p:sp>
        <p:nvSpPr>
          <p:cNvPr id="16" name="文本框 15">
            <a:extLst>
              <a:ext uri="{FF2B5EF4-FFF2-40B4-BE49-F238E27FC236}">
                <a16:creationId xmlns:a16="http://schemas.microsoft.com/office/drawing/2014/main" id="{4141CD5C-FFFA-4995-8EEA-070AB8DE8083}"/>
              </a:ext>
            </a:extLst>
          </p:cNvPr>
          <p:cNvSpPr txBox="1"/>
          <p:nvPr/>
        </p:nvSpPr>
        <p:spPr>
          <a:xfrm>
            <a:off x="5052591" y="4089237"/>
            <a:ext cx="2100625" cy="54906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答辩人：傅   泽</a:t>
            </a:r>
            <a:endParaRPr kumimoji="0" lang="en-US" altLang="zh-CN"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导　师：陆慧梅</a:t>
            </a:r>
          </a:p>
        </p:txBody>
      </p:sp>
    </p:spTree>
    <p:extLst>
      <p:ext uri="{BB962C8B-B14F-4D97-AF65-F5344CB8AC3E}">
        <p14:creationId xmlns:p14="http://schemas.microsoft.com/office/powerpoint/2010/main" val="3847178462"/>
      </p:ext>
    </p:extLst>
  </p:cSld>
  <p:clrMapOvr>
    <a:masterClrMapping/>
  </p:clrMapOvr>
  <p:transition spd="slow" advTm="17703">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第一部分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选题依据及研究内容</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选题背景 </a:t>
            </a:r>
            <a:r>
              <a:rPr lang="en-US" altLang="zh-CN" dirty="0"/>
              <a:t>&amp; </a:t>
            </a:r>
            <a:r>
              <a:rPr lang="zh-CN" altLang="en-US" dirty="0"/>
              <a:t>意义</a:t>
            </a:r>
          </a:p>
          <a:p>
            <a:r>
              <a:rPr lang="zh-CN" altLang="en-US" dirty="0"/>
              <a:t>国内外研究现状</a:t>
            </a:r>
            <a:endParaRPr lang="en-US" altLang="zh-CN" dirty="0"/>
          </a:p>
          <a:p>
            <a:r>
              <a:rPr lang="zh-CN" altLang="en-US" dirty="0"/>
              <a:t>选题研究内容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84088402"/>
      </p:ext>
    </p:extLst>
  </p:cSld>
  <p:clrMapOvr>
    <a:masterClrMapping/>
  </p:clrMapOvr>
  <p:transition spd="slow" advTm="558">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1.1 </a:t>
            </a:r>
            <a:r>
              <a:rPr lang="zh-CN" altLang="en-US" dirty="0"/>
              <a:t>选题背景</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45981" y="2054284"/>
            <a:ext cx="9100038" cy="3131575"/>
          </a:xfrm>
          <a:prstGeom prst="rect">
            <a:avLst/>
          </a:prstGeom>
        </p:spPr>
        <p:txBody>
          <a:bodyPr vert="horz" lIns="0" tIns="0" rIns="0" bIns="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	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编程语言以其高效率和高内存安全性博得了操作系统开发者的青睐。然而，随着越来越基于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的操作系统问世，这些操作系统软件生态贫乏的问题也日益凸显。鉴于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操作系统的生态环境相对成熟，将</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应用程序移植到新兴操作系统旋即成为了快速拓展新兴操作系统软件生态环境的方案之一。</a:t>
            </a:r>
            <a:endPar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4246472720"/>
      </p:ext>
    </p:extLst>
  </p:cSld>
  <p:clrMapOvr>
    <a:masterClrMapping/>
  </p:clrMapOvr>
  <p:transition spd="slow" advTm="2561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1.1 </a:t>
            </a:r>
            <a:r>
              <a:rPr lang="zh-CN" altLang="en-US" dirty="0"/>
              <a:t>选题背景</a:t>
            </a:r>
          </a:p>
        </p:txBody>
      </p:sp>
      <p:sp>
        <p:nvSpPr>
          <p:cNvPr id="8" name="平行四边形 7">
            <a:extLst>
              <a:ext uri="{FF2B5EF4-FFF2-40B4-BE49-F238E27FC236}">
                <a16:creationId xmlns:a16="http://schemas.microsoft.com/office/drawing/2014/main" id="{32348477-5D10-4901-9173-DC964BF89229}"/>
              </a:ext>
            </a:extLst>
          </p:cNvPr>
          <p:cNvSpPr/>
          <p:nvPr/>
        </p:nvSpPr>
        <p:spPr>
          <a:xfrm>
            <a:off x="674412" y="1626014"/>
            <a:ext cx="5724000" cy="3207658"/>
          </a:xfrm>
          <a:prstGeom prst="parallelogram">
            <a:avLst/>
          </a:prstGeom>
          <a:noFill/>
          <a:ln w="38100">
            <a:gradFill>
              <a:gsLst>
                <a:gs pos="20000">
                  <a:srgbClr val="003378">
                    <a:alpha val="0"/>
                  </a:srgbClr>
                </a:gs>
                <a:gs pos="0">
                  <a:schemeClr val="accent1">
                    <a:alpha val="0"/>
                  </a:schemeClr>
                </a:gs>
                <a:gs pos="100000">
                  <a:schemeClr val="accent1"/>
                </a:gs>
              </a:gsLst>
              <a:lin ang="1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平行四边形 10">
            <a:extLst>
              <a:ext uri="{FF2B5EF4-FFF2-40B4-BE49-F238E27FC236}">
                <a16:creationId xmlns:a16="http://schemas.microsoft.com/office/drawing/2014/main" id="{0A034329-0ACC-472E-884C-4E78CC69A788}"/>
              </a:ext>
            </a:extLst>
          </p:cNvPr>
          <p:cNvSpPr/>
          <p:nvPr/>
        </p:nvSpPr>
        <p:spPr>
          <a:xfrm>
            <a:off x="5822046" y="2366244"/>
            <a:ext cx="5724000" cy="3207658"/>
          </a:xfrm>
          <a:prstGeom prst="parallelogram">
            <a:avLst/>
          </a:prstGeom>
          <a:noFill/>
          <a:ln w="38100">
            <a:gradFill>
              <a:gsLst>
                <a:gs pos="20000">
                  <a:srgbClr val="003378">
                    <a:alpha val="0"/>
                  </a:srgbClr>
                </a:gs>
                <a:gs pos="0">
                  <a:schemeClr val="accent1">
                    <a:alpha val="0"/>
                  </a:schemeClr>
                </a:gs>
                <a:gs pos="100000">
                  <a:schemeClr val="accent4"/>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框 15">
            <a:extLst>
              <a:ext uri="{FF2B5EF4-FFF2-40B4-BE49-F238E27FC236}">
                <a16:creationId xmlns:a16="http://schemas.microsoft.com/office/drawing/2014/main" id="{51AADF55-D27C-40F9-930F-99385A786CB9}"/>
              </a:ext>
            </a:extLst>
          </p:cNvPr>
          <p:cNvSpPr txBox="1"/>
          <p:nvPr/>
        </p:nvSpPr>
        <p:spPr>
          <a:xfrm>
            <a:off x="4978400" y="2558913"/>
            <a:ext cx="2235200" cy="1653914"/>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rPr>
              <a:t>VS</a:t>
            </a:r>
            <a:endParaRPr kumimoji="0" lang="zh-CN" altLang="en-US"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B84415BE-297A-4670-8F68-6825798EB1BD}"/>
              </a:ext>
            </a:extLst>
          </p:cNvPr>
          <p:cNvSpPr txBox="1"/>
          <p:nvPr/>
        </p:nvSpPr>
        <p:spPr>
          <a:xfrm>
            <a:off x="6723709" y="3696181"/>
            <a:ext cx="3904343" cy="1160511"/>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已有软件冗余代码量庞大</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难以理清业务逻辑</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移植工作少有先例可供参考</a:t>
            </a:r>
          </a:p>
        </p:txBody>
      </p:sp>
      <p:sp>
        <p:nvSpPr>
          <p:cNvPr id="18" name="文本框 17">
            <a:extLst>
              <a:ext uri="{FF2B5EF4-FFF2-40B4-BE49-F238E27FC236}">
                <a16:creationId xmlns:a16="http://schemas.microsoft.com/office/drawing/2014/main" id="{24A929E3-FE8C-44A4-AA75-7D72577C71D4}"/>
              </a:ext>
            </a:extLst>
          </p:cNvPr>
          <p:cNvSpPr txBox="1"/>
          <p:nvPr/>
        </p:nvSpPr>
        <p:spPr>
          <a:xfrm>
            <a:off x="6723709" y="2892691"/>
            <a:ext cx="2656114" cy="505588"/>
          </a:xfrm>
          <a:prstGeom prst="rect">
            <a:avLst/>
          </a:prstGeom>
          <a:noFill/>
        </p:spPr>
        <p:txBody>
          <a:bodyPr wrap="square" lIns="0" tIns="0" rIns="0" bIns="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问题</a:t>
            </a:r>
          </a:p>
        </p:txBody>
      </p:sp>
      <p:sp>
        <p:nvSpPr>
          <p:cNvPr id="19" name="文本框 18">
            <a:extLst>
              <a:ext uri="{FF2B5EF4-FFF2-40B4-BE49-F238E27FC236}">
                <a16:creationId xmlns:a16="http://schemas.microsoft.com/office/drawing/2014/main" id="{A9427E30-E0A0-458E-BE46-90E9D0AEE789}"/>
              </a:ext>
            </a:extLst>
          </p:cNvPr>
          <p:cNvSpPr txBox="1"/>
          <p:nvPr/>
        </p:nvSpPr>
        <p:spPr>
          <a:xfrm>
            <a:off x="966355" y="2719151"/>
            <a:ext cx="4426949" cy="1557286"/>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快速了解已有软件业务逻辑</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根据移植目标编写等价程序</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移植到目标平台进行测试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拓展新兴操作系统软件生态</a:t>
            </a:r>
            <a:endPar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BFE2F0AC-FD39-4750-8D6D-33E078192640}"/>
              </a:ext>
            </a:extLst>
          </p:cNvPr>
          <p:cNvSpPr txBox="1"/>
          <p:nvPr/>
        </p:nvSpPr>
        <p:spPr>
          <a:xfrm>
            <a:off x="1488960" y="2027056"/>
            <a:ext cx="3904343" cy="505588"/>
          </a:xfrm>
          <a:prstGeom prst="rect">
            <a:avLst/>
          </a:prstGeom>
          <a:noFill/>
        </p:spPr>
        <p:txBody>
          <a:bodyPr wrap="square" lIns="0" tIns="0" rIns="0" bIns="0" rtlCol="0">
            <a:spAutoFit/>
          </a:body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需求</a:t>
            </a:r>
          </a:p>
        </p:txBody>
      </p:sp>
    </p:spTree>
    <p:extLst>
      <p:ext uri="{BB962C8B-B14F-4D97-AF65-F5344CB8AC3E}">
        <p14:creationId xmlns:p14="http://schemas.microsoft.com/office/powerpoint/2010/main" val="3582543036"/>
      </p:ext>
    </p:extLst>
  </p:cSld>
  <p:clrMapOvr>
    <a:masterClrMapping/>
  </p:clrMapOvr>
  <p:transition spd="slow" advTm="30892">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软件移植技术</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1960730"/>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将软件从一个操作系统或硬件平台移植到另一个的技术。软件移植以小于重新开发的代价令已有软件在新平台上得以运行，有益于拓宽市场，优化用户使用体验。然而，跨操作系统甚至硬件平台的移植并非易事，可能需要处理一系列来自硬件或软件的阻碍。因此，评估软件移植难度，并设法降低这个难度便成为了众多开发者的共同目标。</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软件移植</a:t>
            </a:r>
          </a:p>
        </p:txBody>
      </p:sp>
    </p:spTree>
    <p:extLst>
      <p:ext uri="{BB962C8B-B14F-4D97-AF65-F5344CB8AC3E}">
        <p14:creationId xmlns:p14="http://schemas.microsoft.com/office/powerpoint/2010/main" val="2782062516"/>
      </p:ext>
    </p:extLst>
  </p:cSld>
  <p:clrMapOvr>
    <a:masterClrMapping/>
  </p:clrMapOvr>
  <p:transition spd="slow" advTm="31403">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软件移植难度评估</a:t>
            </a:r>
          </a:p>
        </p:txBody>
      </p:sp>
      <p:sp>
        <p:nvSpPr>
          <p:cNvPr id="19" name="矩形 18">
            <a:extLst>
              <a:ext uri="{FF2B5EF4-FFF2-40B4-BE49-F238E27FC236}">
                <a16:creationId xmlns:a16="http://schemas.microsoft.com/office/drawing/2014/main" id="{E4F05BD1-6458-44F5-BD3F-8825DBFB80CB}"/>
              </a:ext>
            </a:extLst>
          </p:cNvPr>
          <p:cNvSpPr/>
          <p:nvPr/>
        </p:nvSpPr>
        <p:spPr>
          <a:xfrm>
            <a:off x="660400" y="2426768"/>
            <a:ext cx="5246913"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760401"/>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不少研究指出，软件移植的难度可用一组特征定量地评估。这其中，</a:t>
            </a:r>
            <a:r>
              <a:rPr kumimoji="0" lang="zh-CN" altLang="en-US" sz="2000" b="1"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代码行数</a:t>
            </a: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对移植难度的贡献非常大，在部分评估模型中甚至达到了指数级别。</a:t>
            </a:r>
          </a:p>
        </p:txBody>
      </p:sp>
      <p:sp>
        <p:nvSpPr>
          <p:cNvPr id="32" name="椭圆 31">
            <a:extLst>
              <a:ext uri="{FF2B5EF4-FFF2-40B4-BE49-F238E27FC236}">
                <a16:creationId xmlns:a16="http://schemas.microsoft.com/office/drawing/2014/main" id="{C3A37D18-92CE-4107-844B-EAE59B7DF5EA}"/>
              </a:ext>
            </a:extLst>
          </p:cNvPr>
          <p:cNvSpPr/>
          <p:nvPr/>
        </p:nvSpPr>
        <p:spPr>
          <a:xfrm>
            <a:off x="2757298" y="2649204"/>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663426" y="3788089"/>
            <a:ext cx="3208483"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rPr>
              <a:t>J.R </a:t>
            </a:r>
            <a:r>
              <a:rPr kumimoji="0" lang="en-US" altLang="zh-CN" sz="2800" b="1" i="0" u="none" strike="noStrike" kern="1200" cap="none" spc="300" normalizeH="0" baseline="0" noProof="0" dirty="0" err="1">
                <a:ln>
                  <a:noFill/>
                </a:ln>
                <a:solidFill>
                  <a:srgbClr val="006C39"/>
                </a:solidFill>
                <a:effectLst/>
                <a:uLnTx/>
                <a:uFillTx/>
                <a:latin typeface="微软雅黑"/>
                <a:ea typeface="微软雅黑"/>
                <a:cs typeface="+mn-cs"/>
              </a:rPr>
              <a:t>Wolberg</a:t>
            </a:r>
            <a:r>
              <a:rPr lang="zh-CN" altLang="en-US" sz="2800" b="1" spc="300" dirty="0">
                <a:solidFill>
                  <a:srgbClr val="006C39"/>
                </a:solidFill>
                <a:latin typeface="微软雅黑"/>
                <a:ea typeface="微软雅黑"/>
              </a:rPr>
              <a:t>等</a:t>
            </a:r>
            <a:endPar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34" name="文本框 33">
            <a:extLst>
              <a:ext uri="{FF2B5EF4-FFF2-40B4-BE49-F238E27FC236}">
                <a16:creationId xmlns:a16="http://schemas.microsoft.com/office/drawing/2014/main" id="{BA921EF8-76CA-4D2D-BB1B-B4129424ADCA}"/>
              </a:ext>
            </a:extLst>
          </p:cNvPr>
          <p:cNvSpPr txBox="1"/>
          <p:nvPr/>
        </p:nvSpPr>
        <p:spPr>
          <a:xfrm>
            <a:off x="974271" y="4505437"/>
            <a:ext cx="4619170" cy="684418"/>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认为代码库尺寸（即代码行数）与移植难度呈现指数级正相关。</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426768"/>
            <a:ext cx="5246911"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2649204"/>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580086" y="3793345"/>
            <a:ext cx="2656114"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err="1">
                <a:ln>
                  <a:noFill/>
                </a:ln>
                <a:solidFill>
                  <a:srgbClr val="A13F0B"/>
                </a:solidFill>
                <a:effectLst/>
                <a:uLnTx/>
                <a:uFillTx/>
                <a:latin typeface="微软雅黑"/>
                <a:ea typeface="微软雅黑"/>
                <a:cs typeface="+mn-cs"/>
              </a:rPr>
              <a:t>M.Hakuta</a:t>
            </a: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等</a:t>
            </a:r>
          </a:p>
        </p:txBody>
      </p:sp>
      <p:sp>
        <p:nvSpPr>
          <p:cNvPr id="38" name="文本框 37">
            <a:extLst>
              <a:ext uri="{FF2B5EF4-FFF2-40B4-BE49-F238E27FC236}">
                <a16:creationId xmlns:a16="http://schemas.microsoft.com/office/drawing/2014/main" id="{0F39C68A-2BAC-4940-81CE-B0E7AECDD19C}"/>
              </a:ext>
            </a:extLst>
          </p:cNvPr>
          <p:cNvSpPr txBox="1"/>
          <p:nvPr/>
        </p:nvSpPr>
        <p:spPr>
          <a:xfrm>
            <a:off x="6598558" y="4505437"/>
            <a:ext cx="4619170" cy="1044517"/>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在前者的基础上进一步纳入更多因素。在该新模型中，代码行数仍然占有可观的权重。</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2913206"/>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3027956" y="2964811"/>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193595055"/>
      </p:ext>
    </p:extLst>
  </p:cSld>
  <p:clrMapOvr>
    <a:masterClrMapping/>
  </p:clrMapOvr>
  <p:transition spd="slow" advTm="34202">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7DCBB94-C16B-416B-854E-293A3C122917}"/>
              </a:ext>
            </a:extLst>
          </p:cNvPr>
          <p:cNvSpPr/>
          <p:nvPr/>
        </p:nvSpPr>
        <p:spPr>
          <a:xfrm>
            <a:off x="6342186" y="2523956"/>
            <a:ext cx="5176713"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死代码的定义</a:t>
            </a:r>
          </a:p>
        </p:txBody>
      </p:sp>
      <p:sp>
        <p:nvSpPr>
          <p:cNvPr id="21" name="直角三角形 20">
            <a:extLst>
              <a:ext uri="{FF2B5EF4-FFF2-40B4-BE49-F238E27FC236}">
                <a16:creationId xmlns:a16="http://schemas.microsoft.com/office/drawing/2014/main" id="{BD63249E-819E-4D82-AFD0-17BEE8596E3D}"/>
              </a:ext>
            </a:extLst>
          </p:cNvPr>
          <p:cNvSpPr/>
          <p:nvPr/>
        </p:nvSpPr>
        <p:spPr>
          <a:xfrm flipV="1">
            <a:off x="6342186" y="2523953"/>
            <a:ext cx="1190868" cy="1190868"/>
          </a:xfrm>
          <a:prstGeom prst="rtTriangl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文本框 21">
            <a:extLst>
              <a:ext uri="{FF2B5EF4-FFF2-40B4-BE49-F238E27FC236}">
                <a16:creationId xmlns:a16="http://schemas.microsoft.com/office/drawing/2014/main" id="{042D8C2B-DFB7-4ABB-8B52-F5116B1ED5AB}"/>
              </a:ext>
            </a:extLst>
          </p:cNvPr>
          <p:cNvSpPr txBox="1"/>
          <p:nvPr/>
        </p:nvSpPr>
        <p:spPr>
          <a:xfrm>
            <a:off x="660400" y="1254680"/>
            <a:ext cx="10858500" cy="913455"/>
          </a:xfrm>
          <a:prstGeom prst="rect">
            <a:avLst/>
          </a:prstGeom>
          <a:noFill/>
        </p:spPr>
        <p:txBody>
          <a:bodyPr wrap="square" lIns="0" tIns="0" rIns="0" bIns="0" rtlCol="0">
            <a:spAutoFit/>
          </a:bodyPr>
          <a:lstStyle/>
          <a:p>
            <a:pPr marL="0" marR="0" lvl="0" indent="0" algn="just" defTabSz="914400" rtl="0" eaLnBrk="1" fontAlgn="base" latinLnBrk="0" hangingPunct="0">
              <a:lnSpc>
                <a:spcPct val="130000"/>
              </a:lnSpc>
              <a:spcBef>
                <a:spcPct val="0"/>
              </a:spcBef>
              <a:spcAft>
                <a:spcPct val="0"/>
              </a:spcAft>
              <a:buClrTx/>
              <a:buSzTx/>
              <a:buFontTx/>
              <a:buNone/>
              <a:tabLst/>
              <a:defRPr/>
            </a:pPr>
            <a:r>
              <a:rPr kumimoji="0" lang="en-US" altLang="zh-CN" sz="2400" b="0" i="0" u="none" strike="noStrike" kern="1200" cap="none" spc="30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300" normalizeH="0" baseline="0" noProof="0" dirty="0">
                <a:ln>
                  <a:noFill/>
                </a:ln>
                <a:solidFill>
                  <a:prstClr val="black"/>
                </a:solidFill>
                <a:effectLst/>
                <a:uLnTx/>
                <a:uFillTx/>
                <a:latin typeface="微软雅黑"/>
                <a:ea typeface="微软雅黑"/>
                <a:cs typeface="+mn-cs"/>
              </a:rPr>
              <a:t>死代码是一种广泛存在于软件源代码中的代码异味。不同学派对死代码的定义不尽相同。</a:t>
            </a:r>
          </a:p>
        </p:txBody>
      </p:sp>
      <p:sp>
        <p:nvSpPr>
          <p:cNvPr id="23" name="矩形 22">
            <a:extLst>
              <a:ext uri="{FF2B5EF4-FFF2-40B4-BE49-F238E27FC236}">
                <a16:creationId xmlns:a16="http://schemas.microsoft.com/office/drawing/2014/main" id="{88808EA3-88AC-48E0-8B63-CF0A11088905}"/>
              </a:ext>
            </a:extLst>
          </p:cNvPr>
          <p:cNvSpPr/>
          <p:nvPr/>
        </p:nvSpPr>
        <p:spPr>
          <a:xfrm>
            <a:off x="673101" y="2523956"/>
            <a:ext cx="5176714"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直角三角形 23">
            <a:extLst>
              <a:ext uri="{FF2B5EF4-FFF2-40B4-BE49-F238E27FC236}">
                <a16:creationId xmlns:a16="http://schemas.microsoft.com/office/drawing/2014/main" id="{564FF75F-5928-4B38-A2F2-11F3B1F2874A}"/>
              </a:ext>
            </a:extLst>
          </p:cNvPr>
          <p:cNvSpPr/>
          <p:nvPr/>
        </p:nvSpPr>
        <p:spPr>
          <a:xfrm flipV="1">
            <a:off x="673101" y="2523953"/>
            <a:ext cx="1190868" cy="1190868"/>
          </a:xfrm>
          <a:prstGeom prst="rtTriangl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D399A8DF-DB0D-4928-A78D-A2BD4636C142}"/>
              </a:ext>
            </a:extLst>
          </p:cNvPr>
          <p:cNvSpPr txBox="1"/>
          <p:nvPr/>
        </p:nvSpPr>
        <p:spPr>
          <a:xfrm>
            <a:off x="1182738" y="2923694"/>
            <a:ext cx="3410043"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软件工程领域</a:t>
            </a:r>
            <a:endPar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26" name="文本框 25">
            <a:extLst>
              <a:ext uri="{FF2B5EF4-FFF2-40B4-BE49-F238E27FC236}">
                <a16:creationId xmlns:a16="http://schemas.microsoft.com/office/drawing/2014/main" id="{8D37F88B-F39A-4642-AA47-61CBA3939E9A}"/>
              </a:ext>
            </a:extLst>
          </p:cNvPr>
          <p:cNvSpPr txBox="1"/>
          <p:nvPr/>
        </p:nvSpPr>
        <p:spPr>
          <a:xfrm>
            <a:off x="983116" y="3719713"/>
            <a:ext cx="4556684" cy="1568635"/>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不断变化的软件设计中始终未移除的未使用代码</a:t>
            </a:r>
            <a:endParaRPr kumimoji="0" lang="en-US" altLang="zh-CN"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lang="zh-CN" altLang="en-US" sz="1600" spc="300" dirty="0">
                <a:solidFill>
                  <a:prstClr val="black"/>
                </a:solidFill>
                <a:latin typeface="Century Gothic" panose="020B0502020202020204" pitchFamily="34" charset="0"/>
                <a:ea typeface="微软雅黑" panose="020B0503020204020204" pitchFamily="34" charset="-122"/>
              </a:rPr>
              <a:t>过去使用过，但现今已不再使用的代码</a:t>
            </a:r>
            <a:endParaRPr lang="en-US" altLang="zh-CN" sz="1600" spc="300" dirty="0">
              <a:solidFill>
                <a:prstClr val="black"/>
              </a:solidFill>
              <a:latin typeface="Century Gothic" panose="020B0502020202020204" pitchFamily="34" charset="0"/>
              <a:ea typeface="微软雅黑" panose="020B0503020204020204" pitchFamily="34" charset="-122"/>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未使用的变量、函数参数、类成员属性、类方法和类本身</a:t>
            </a:r>
          </a:p>
        </p:txBody>
      </p:sp>
      <p:sp>
        <p:nvSpPr>
          <p:cNvPr id="28" name="文本框 27">
            <a:extLst>
              <a:ext uri="{FF2B5EF4-FFF2-40B4-BE49-F238E27FC236}">
                <a16:creationId xmlns:a16="http://schemas.microsoft.com/office/drawing/2014/main" id="{C668360F-875D-4B68-8804-1911645EDCA0}"/>
              </a:ext>
            </a:extLst>
          </p:cNvPr>
          <p:cNvSpPr txBox="1"/>
          <p:nvPr/>
        </p:nvSpPr>
        <p:spPr>
          <a:xfrm>
            <a:off x="6831311" y="2923694"/>
            <a:ext cx="3829762"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编程语言设计领域</a:t>
            </a:r>
            <a:endParaRPr kumimoji="0" lang="en-US" altLang="zh-CN" sz="2800" b="1" i="0" u="none" strike="noStrike" kern="1200" cap="none" spc="300" normalizeH="0" baseline="0" noProof="0" dirty="0">
              <a:ln>
                <a:noFill/>
              </a:ln>
              <a:solidFill>
                <a:srgbClr val="A13F0B"/>
              </a:solidFill>
              <a:effectLst/>
              <a:uLnTx/>
              <a:uFillTx/>
              <a:latin typeface="微软雅黑"/>
              <a:ea typeface="微软雅黑"/>
              <a:cs typeface="+mn-cs"/>
            </a:endParaRPr>
          </a:p>
        </p:txBody>
      </p:sp>
      <p:sp>
        <p:nvSpPr>
          <p:cNvPr id="29" name="文本框 28">
            <a:extLst>
              <a:ext uri="{FF2B5EF4-FFF2-40B4-BE49-F238E27FC236}">
                <a16:creationId xmlns:a16="http://schemas.microsoft.com/office/drawing/2014/main" id="{5874D11C-E6F9-493B-BEA2-58B0E67318E5}"/>
              </a:ext>
            </a:extLst>
          </p:cNvPr>
          <p:cNvSpPr txBox="1"/>
          <p:nvPr/>
        </p:nvSpPr>
        <p:spPr>
          <a:xfrm>
            <a:off x="6652200" y="3719713"/>
            <a:ext cx="4556684" cy="288284"/>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计算结果从未被使用的计算过程</a:t>
            </a:r>
          </a:p>
        </p:txBody>
      </p:sp>
      <p:grpSp>
        <p:nvGrpSpPr>
          <p:cNvPr id="30" name="组合 29">
            <a:extLst>
              <a:ext uri="{FF2B5EF4-FFF2-40B4-BE49-F238E27FC236}">
                <a16:creationId xmlns:a16="http://schemas.microsoft.com/office/drawing/2014/main" id="{FB7C90D9-CA5F-4B37-A1E1-CF1E9B82EF54}"/>
              </a:ext>
            </a:extLst>
          </p:cNvPr>
          <p:cNvGrpSpPr/>
          <p:nvPr/>
        </p:nvGrpSpPr>
        <p:grpSpPr>
          <a:xfrm>
            <a:off x="6510909" y="2690945"/>
            <a:ext cx="360000" cy="360000"/>
            <a:chOff x="7296152" y="2228854"/>
            <a:chExt cx="479426" cy="481013"/>
          </a:xfrm>
          <a:solidFill>
            <a:schemeClr val="bg1"/>
          </a:solidFill>
        </p:grpSpPr>
        <p:sp>
          <p:nvSpPr>
            <p:cNvPr id="31" name="Freeform 109">
              <a:extLst>
                <a:ext uri="{FF2B5EF4-FFF2-40B4-BE49-F238E27FC236}">
                  <a16:creationId xmlns:a16="http://schemas.microsoft.com/office/drawing/2014/main" id="{B2511941-62EE-40D2-9C58-7A5E84D399A8}"/>
                </a:ext>
              </a:extLst>
            </p:cNvPr>
            <p:cNvSpPr>
              <a:spLocks/>
            </p:cNvSpPr>
            <p:nvPr/>
          </p:nvSpPr>
          <p:spPr bwMode="auto">
            <a:xfrm>
              <a:off x="7607303" y="2228854"/>
              <a:ext cx="168275" cy="168275"/>
            </a:xfrm>
            <a:custGeom>
              <a:avLst/>
              <a:gdLst>
                <a:gd name="T0" fmla="*/ 2 w 45"/>
                <a:gd name="T1" fmla="*/ 45 h 45"/>
                <a:gd name="T2" fmla="*/ 32 w 45"/>
                <a:gd name="T3" fmla="*/ 45 h 45"/>
                <a:gd name="T4" fmla="*/ 34 w 45"/>
                <a:gd name="T5" fmla="*/ 43 h 45"/>
                <a:gd name="T6" fmla="*/ 32 w 45"/>
                <a:gd name="T7" fmla="*/ 41 h 45"/>
                <a:gd name="T8" fmla="*/ 8 w 45"/>
                <a:gd name="T9" fmla="*/ 41 h 45"/>
                <a:gd name="T10" fmla="*/ 44 w 45"/>
                <a:gd name="T11" fmla="*/ 4 h 45"/>
                <a:gd name="T12" fmla="*/ 44 w 45"/>
                <a:gd name="T13" fmla="*/ 1 h 45"/>
                <a:gd name="T14" fmla="*/ 41 w 45"/>
                <a:gd name="T15" fmla="*/ 1 h 45"/>
                <a:gd name="T16" fmla="*/ 4 w 45"/>
                <a:gd name="T17" fmla="*/ 38 h 45"/>
                <a:gd name="T18" fmla="*/ 4 w 45"/>
                <a:gd name="T19" fmla="*/ 13 h 45"/>
                <a:gd name="T20" fmla="*/ 2 w 45"/>
                <a:gd name="T21" fmla="*/ 11 h 45"/>
                <a:gd name="T22" fmla="*/ 0 w 45"/>
                <a:gd name="T23" fmla="*/ 13 h 45"/>
                <a:gd name="T24" fmla="*/ 0 w 45"/>
                <a:gd name="T25" fmla="*/ 43 h 45"/>
                <a:gd name="T26" fmla="*/ 2 w 45"/>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 y="45"/>
                  </a:move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3"/>
                    <a:pt x="45" y="2"/>
                    <a:pt x="44" y="1"/>
                  </a:cubicBezTo>
                  <a:cubicBezTo>
                    <a:pt x="43" y="0"/>
                    <a:pt x="42" y="0"/>
                    <a:pt x="41" y="1"/>
                  </a:cubicBezTo>
                  <a:cubicBezTo>
                    <a:pt x="4" y="38"/>
                    <a:pt x="4" y="38"/>
                    <a:pt x="4" y="38"/>
                  </a:cubicBezTo>
                  <a:cubicBezTo>
                    <a:pt x="4" y="13"/>
                    <a:pt x="4" y="13"/>
                    <a:pt x="4" y="13"/>
                  </a:cubicBezTo>
                  <a:cubicBezTo>
                    <a:pt x="4" y="12"/>
                    <a:pt x="3" y="11"/>
                    <a:pt x="2" y="11"/>
                  </a:cubicBezTo>
                  <a:cubicBezTo>
                    <a:pt x="1" y="11"/>
                    <a:pt x="0" y="12"/>
                    <a:pt x="0" y="13"/>
                  </a:cubicBezTo>
                  <a:cubicBezTo>
                    <a:pt x="0" y="43"/>
                    <a:pt x="0" y="43"/>
                    <a:pt x="0" y="43"/>
                  </a:cubicBezTo>
                  <a:cubicBezTo>
                    <a:pt x="0" y="44"/>
                    <a:pt x="1" y="45"/>
                    <a:pt x="2"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5" name="Freeform 110">
              <a:extLst>
                <a:ext uri="{FF2B5EF4-FFF2-40B4-BE49-F238E27FC236}">
                  <a16:creationId xmlns:a16="http://schemas.microsoft.com/office/drawing/2014/main" id="{DD40EEBF-75C5-4F7C-BB7E-C9AEB3CAD61B}"/>
                </a:ext>
              </a:extLst>
            </p:cNvPr>
            <p:cNvSpPr>
              <a:spLocks/>
            </p:cNvSpPr>
            <p:nvPr/>
          </p:nvSpPr>
          <p:spPr bwMode="auto">
            <a:xfrm>
              <a:off x="7296152" y="2540004"/>
              <a:ext cx="168275" cy="169863"/>
            </a:xfrm>
            <a:custGeom>
              <a:avLst/>
              <a:gdLst>
                <a:gd name="T0" fmla="*/ 43 w 45"/>
                <a:gd name="T1" fmla="*/ 0 h 45"/>
                <a:gd name="T2" fmla="*/ 13 w 45"/>
                <a:gd name="T3" fmla="*/ 0 h 45"/>
                <a:gd name="T4" fmla="*/ 11 w 45"/>
                <a:gd name="T5" fmla="*/ 2 h 45"/>
                <a:gd name="T6" fmla="*/ 13 w 45"/>
                <a:gd name="T7" fmla="*/ 5 h 45"/>
                <a:gd name="T8" fmla="*/ 37 w 45"/>
                <a:gd name="T9" fmla="*/ 5 h 45"/>
                <a:gd name="T10" fmla="*/ 1 w 45"/>
                <a:gd name="T11" fmla="*/ 41 h 45"/>
                <a:gd name="T12" fmla="*/ 0 w 45"/>
                <a:gd name="T13" fmla="*/ 43 h 45"/>
                <a:gd name="T14" fmla="*/ 1 w 45"/>
                <a:gd name="T15" fmla="*/ 45 h 45"/>
                <a:gd name="T16" fmla="*/ 4 w 45"/>
                <a:gd name="T17" fmla="*/ 45 h 45"/>
                <a:gd name="T18" fmla="*/ 41 w 45"/>
                <a:gd name="T19" fmla="*/ 8 h 45"/>
                <a:gd name="T20" fmla="*/ 41 w 45"/>
                <a:gd name="T21" fmla="*/ 32 h 45"/>
                <a:gd name="T22" fmla="*/ 43 w 45"/>
                <a:gd name="T23" fmla="*/ 34 h 45"/>
                <a:gd name="T24" fmla="*/ 45 w 45"/>
                <a:gd name="T25" fmla="*/ 32 h 45"/>
                <a:gd name="T26" fmla="*/ 45 w 45"/>
                <a:gd name="T27" fmla="*/ 2 h 45"/>
                <a:gd name="T28" fmla="*/ 43 w 45"/>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0"/>
                  </a:move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2" y="45"/>
                    <a:pt x="3" y="45"/>
                    <a:pt x="4" y="45"/>
                  </a:cubicBezTo>
                  <a:cubicBezTo>
                    <a:pt x="41" y="8"/>
                    <a:pt x="41" y="8"/>
                    <a:pt x="41" y="8"/>
                  </a:cubicBezTo>
                  <a:cubicBezTo>
                    <a:pt x="41" y="32"/>
                    <a:pt x="41" y="32"/>
                    <a:pt x="41" y="32"/>
                  </a:cubicBezTo>
                  <a:cubicBezTo>
                    <a:pt x="41" y="33"/>
                    <a:pt x="42" y="34"/>
                    <a:pt x="43" y="34"/>
                  </a:cubicBezTo>
                  <a:cubicBezTo>
                    <a:pt x="44" y="34"/>
                    <a:pt x="45" y="33"/>
                    <a:pt x="45" y="32"/>
                  </a:cubicBezTo>
                  <a:cubicBezTo>
                    <a:pt x="45" y="2"/>
                    <a:pt x="45" y="2"/>
                    <a:pt x="45" y="2"/>
                  </a:cubicBezTo>
                  <a:cubicBezTo>
                    <a:pt x="45" y="1"/>
                    <a:pt x="44" y="0"/>
                    <a:pt x="4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6" name="Freeform 111">
              <a:extLst>
                <a:ext uri="{FF2B5EF4-FFF2-40B4-BE49-F238E27FC236}">
                  <a16:creationId xmlns:a16="http://schemas.microsoft.com/office/drawing/2014/main" id="{E2F46766-F875-40F0-8ACA-05F6569C5C1A}"/>
                </a:ext>
              </a:extLst>
            </p:cNvPr>
            <p:cNvSpPr>
              <a:spLocks/>
            </p:cNvSpPr>
            <p:nvPr/>
          </p:nvSpPr>
          <p:spPr bwMode="auto">
            <a:xfrm>
              <a:off x="7607303" y="2540004"/>
              <a:ext cx="168275" cy="169863"/>
            </a:xfrm>
            <a:custGeom>
              <a:avLst/>
              <a:gdLst>
                <a:gd name="T0" fmla="*/ 8 w 45"/>
                <a:gd name="T1" fmla="*/ 5 h 45"/>
                <a:gd name="T2" fmla="*/ 32 w 45"/>
                <a:gd name="T3" fmla="*/ 5 h 45"/>
                <a:gd name="T4" fmla="*/ 34 w 45"/>
                <a:gd name="T5" fmla="*/ 2 h 45"/>
                <a:gd name="T6" fmla="*/ 32 w 45"/>
                <a:gd name="T7" fmla="*/ 0 h 45"/>
                <a:gd name="T8" fmla="*/ 2 w 45"/>
                <a:gd name="T9" fmla="*/ 0 h 45"/>
                <a:gd name="T10" fmla="*/ 0 w 45"/>
                <a:gd name="T11" fmla="*/ 2 h 45"/>
                <a:gd name="T12" fmla="*/ 0 w 45"/>
                <a:gd name="T13" fmla="*/ 32 h 45"/>
                <a:gd name="T14" fmla="*/ 2 w 45"/>
                <a:gd name="T15" fmla="*/ 34 h 45"/>
                <a:gd name="T16" fmla="*/ 4 w 45"/>
                <a:gd name="T17" fmla="*/ 32 h 45"/>
                <a:gd name="T18" fmla="*/ 4 w 45"/>
                <a:gd name="T19" fmla="*/ 8 h 45"/>
                <a:gd name="T20" fmla="*/ 41 w 45"/>
                <a:gd name="T21" fmla="*/ 45 h 45"/>
                <a:gd name="T22" fmla="*/ 43 w 45"/>
                <a:gd name="T23" fmla="*/ 45 h 45"/>
                <a:gd name="T24" fmla="*/ 44 w 45"/>
                <a:gd name="T25" fmla="*/ 45 h 45"/>
                <a:gd name="T26" fmla="*/ 44 w 45"/>
                <a:gd name="T27" fmla="*/ 41 h 45"/>
                <a:gd name="T28" fmla="*/ 8 w 45"/>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3" y="34"/>
                    <a:pt x="4" y="33"/>
                    <a:pt x="4" y="32"/>
                  </a:cubicBezTo>
                  <a:cubicBezTo>
                    <a:pt x="4" y="8"/>
                    <a:pt x="4" y="8"/>
                    <a:pt x="4" y="8"/>
                  </a:cubicBezTo>
                  <a:cubicBezTo>
                    <a:pt x="41" y="45"/>
                    <a:pt x="41" y="45"/>
                    <a:pt x="41" y="45"/>
                  </a:cubicBezTo>
                  <a:cubicBezTo>
                    <a:pt x="41" y="45"/>
                    <a:pt x="42" y="45"/>
                    <a:pt x="43" y="45"/>
                  </a:cubicBezTo>
                  <a:cubicBezTo>
                    <a:pt x="43" y="45"/>
                    <a:pt x="44" y="45"/>
                    <a:pt x="44" y="45"/>
                  </a:cubicBezTo>
                  <a:cubicBezTo>
                    <a:pt x="45" y="44"/>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7" name="Freeform 112">
              <a:extLst>
                <a:ext uri="{FF2B5EF4-FFF2-40B4-BE49-F238E27FC236}">
                  <a16:creationId xmlns:a16="http://schemas.microsoft.com/office/drawing/2014/main" id="{834EF943-693F-44FE-B307-B61CD57025B7}"/>
                </a:ext>
              </a:extLst>
            </p:cNvPr>
            <p:cNvSpPr>
              <a:spLocks/>
            </p:cNvSpPr>
            <p:nvPr/>
          </p:nvSpPr>
          <p:spPr bwMode="auto">
            <a:xfrm>
              <a:off x="7296152" y="2228854"/>
              <a:ext cx="168275" cy="168275"/>
            </a:xfrm>
            <a:custGeom>
              <a:avLst/>
              <a:gdLst>
                <a:gd name="T0" fmla="*/ 43 w 45"/>
                <a:gd name="T1" fmla="*/ 11 h 45"/>
                <a:gd name="T2" fmla="*/ 41 w 45"/>
                <a:gd name="T3" fmla="*/ 13 h 45"/>
                <a:gd name="T4" fmla="*/ 41 w 45"/>
                <a:gd name="T5" fmla="*/ 38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2 w 45"/>
                <a:gd name="T19" fmla="*/ 41 h 45"/>
                <a:gd name="T20" fmla="*/ 11 w 45"/>
                <a:gd name="T21" fmla="*/ 43 h 45"/>
                <a:gd name="T22" fmla="*/ 13 w 45"/>
                <a:gd name="T23" fmla="*/ 45 h 45"/>
                <a:gd name="T24" fmla="*/ 43 w 45"/>
                <a:gd name="T25" fmla="*/ 45 h 45"/>
                <a:gd name="T26" fmla="*/ 45 w 45"/>
                <a:gd name="T27" fmla="*/ 43 h 45"/>
                <a:gd name="T28" fmla="*/ 45 w 45"/>
                <a:gd name="T29" fmla="*/ 13 h 45"/>
                <a:gd name="T30" fmla="*/ 43 w 45"/>
                <a:gd name="T3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45">
                  <a:moveTo>
                    <a:pt x="43" y="11"/>
                  </a:moveTo>
                  <a:cubicBezTo>
                    <a:pt x="42" y="11"/>
                    <a:pt x="41" y="12"/>
                    <a:pt x="41" y="13"/>
                  </a:cubicBezTo>
                  <a:cubicBezTo>
                    <a:pt x="41" y="38"/>
                    <a:pt x="41" y="38"/>
                    <a:pt x="41" y="38"/>
                  </a:cubicBezTo>
                  <a:cubicBezTo>
                    <a:pt x="4" y="1"/>
                    <a:pt x="4" y="1"/>
                    <a:pt x="4" y="1"/>
                  </a:cubicBezTo>
                  <a:cubicBezTo>
                    <a:pt x="3" y="0"/>
                    <a:pt x="2" y="0"/>
                    <a:pt x="1" y="1"/>
                  </a:cubicBezTo>
                  <a:cubicBezTo>
                    <a:pt x="0" y="1"/>
                    <a:pt x="0" y="2"/>
                    <a:pt x="0" y="2"/>
                  </a:cubicBezTo>
                  <a:cubicBezTo>
                    <a:pt x="0" y="3"/>
                    <a:pt x="0" y="4"/>
                    <a:pt x="1" y="4"/>
                  </a:cubicBezTo>
                  <a:cubicBezTo>
                    <a:pt x="37" y="41"/>
                    <a:pt x="37" y="41"/>
                    <a:pt x="37" y="41"/>
                  </a:cubicBezTo>
                  <a:cubicBezTo>
                    <a:pt x="13" y="41"/>
                    <a:pt x="13" y="41"/>
                    <a:pt x="13" y="41"/>
                  </a:cubicBezTo>
                  <a:cubicBezTo>
                    <a:pt x="13" y="41"/>
                    <a:pt x="12" y="41"/>
                    <a:pt x="12" y="41"/>
                  </a:cubicBezTo>
                  <a:cubicBezTo>
                    <a:pt x="11" y="42"/>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8" name="组合 47">
            <a:extLst>
              <a:ext uri="{FF2B5EF4-FFF2-40B4-BE49-F238E27FC236}">
                <a16:creationId xmlns:a16="http://schemas.microsoft.com/office/drawing/2014/main" id="{E138031F-FDB6-4E53-A27A-EB83080EF0D4}"/>
              </a:ext>
            </a:extLst>
          </p:cNvPr>
          <p:cNvGrpSpPr/>
          <p:nvPr/>
        </p:nvGrpSpPr>
        <p:grpSpPr>
          <a:xfrm>
            <a:off x="844323" y="2690945"/>
            <a:ext cx="360000" cy="360000"/>
            <a:chOff x="6334127" y="2228854"/>
            <a:chExt cx="481013" cy="481013"/>
          </a:xfrm>
          <a:solidFill>
            <a:schemeClr val="bg1"/>
          </a:solidFill>
        </p:grpSpPr>
        <p:sp>
          <p:nvSpPr>
            <p:cNvPr id="49" name="Freeform 113">
              <a:extLst>
                <a:ext uri="{FF2B5EF4-FFF2-40B4-BE49-F238E27FC236}">
                  <a16:creationId xmlns:a16="http://schemas.microsoft.com/office/drawing/2014/main" id="{5DAAE761-1C8A-4DEE-B80B-46FBECF16E0E}"/>
                </a:ext>
              </a:extLst>
            </p:cNvPr>
            <p:cNvSpPr>
              <a:spLocks/>
            </p:cNvSpPr>
            <p:nvPr/>
          </p:nvSpPr>
          <p:spPr bwMode="auto">
            <a:xfrm>
              <a:off x="6645277" y="2228854"/>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0" name="Freeform 114">
              <a:extLst>
                <a:ext uri="{FF2B5EF4-FFF2-40B4-BE49-F238E27FC236}">
                  <a16:creationId xmlns:a16="http://schemas.microsoft.com/office/drawing/2014/main" id="{B35D2BA3-7796-403D-AC58-C4B677F0A685}"/>
                </a:ext>
              </a:extLst>
            </p:cNvPr>
            <p:cNvSpPr>
              <a:spLocks/>
            </p:cNvSpPr>
            <p:nvPr/>
          </p:nvSpPr>
          <p:spPr bwMode="auto">
            <a:xfrm>
              <a:off x="6334127" y="2540004"/>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1" name="Freeform 115">
              <a:extLst>
                <a:ext uri="{FF2B5EF4-FFF2-40B4-BE49-F238E27FC236}">
                  <a16:creationId xmlns:a16="http://schemas.microsoft.com/office/drawing/2014/main" id="{C1D28959-884E-4C7E-BD89-BD02AB9C37C1}"/>
                </a:ext>
              </a:extLst>
            </p:cNvPr>
            <p:cNvSpPr>
              <a:spLocks/>
            </p:cNvSpPr>
            <p:nvPr/>
          </p:nvSpPr>
          <p:spPr bwMode="auto">
            <a:xfrm>
              <a:off x="6645277" y="2540004"/>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2" name="Freeform 116">
              <a:extLst>
                <a:ext uri="{FF2B5EF4-FFF2-40B4-BE49-F238E27FC236}">
                  <a16:creationId xmlns:a16="http://schemas.microsoft.com/office/drawing/2014/main" id="{D2FECB05-BDFF-4637-BCA6-042FB80DF2DB}"/>
                </a:ext>
              </a:extLst>
            </p:cNvPr>
            <p:cNvSpPr>
              <a:spLocks/>
            </p:cNvSpPr>
            <p:nvPr/>
          </p:nvSpPr>
          <p:spPr bwMode="auto">
            <a:xfrm>
              <a:off x="6334127" y="2228854"/>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844546664"/>
      </p:ext>
    </p:extLst>
  </p:cSld>
  <p:clrMapOvr>
    <a:masterClrMapping/>
  </p:clrMapOvr>
  <p:transition spd="slow" advTm="17829">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死代码探测技术</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1315743"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214257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Tree Shaking</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依赖</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ES2015</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的</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import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export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模块语法，分析依赖关系，确定未使用的模块，在最终生成的代码中将它们剔除。</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69052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动态标记法</a:t>
              </a:r>
              <a:endPar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记录构成</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PHP Web</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系统的所有源文件，逐一标注元数据。待系统启动后，利用动态分析技术维护并追踪上述元数据的变化，即可统计得知不常用（冗余）的源文件。</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8462090"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210249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DUM</a:t>
              </a: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技术方案</a:t>
              </a: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被设计为在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Java</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字节码上工作，利用其信息将源程序转换为</a:t>
              </a:r>
              <a:r>
                <a:rPr kumimoji="0" lang="zh-CN" altLang="en-US" sz="1800" b="1"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有向图表示</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，并通过从一个起始节点开始遍历以标记可达节点。遍历结束时，不可达节点即为代表不可达方法的死代码。</a:t>
              </a:r>
            </a:p>
          </p:txBody>
        </p:sp>
      </p:grpSp>
    </p:spTree>
    <p:extLst>
      <p:ext uri="{BB962C8B-B14F-4D97-AF65-F5344CB8AC3E}">
        <p14:creationId xmlns:p14="http://schemas.microsoft.com/office/powerpoint/2010/main" val="4265882229"/>
      </p:ext>
    </p:extLst>
  </p:cSld>
  <p:clrMapOvr>
    <a:masterClrMapping/>
  </p:clrMapOvr>
  <p:transition spd="slow" advTm="74462">
    <p:push dir="u"/>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844</TotalTime>
  <Words>2351</Words>
  <Application>Microsoft Office PowerPoint</Application>
  <PresentationFormat>宽屏</PresentationFormat>
  <Paragraphs>190</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29</vt:i4>
      </vt:variant>
    </vt:vector>
  </HeadingPairs>
  <TitlesOfParts>
    <vt:vector size="40" baseType="lpstr">
      <vt:lpstr>等线</vt:lpstr>
      <vt:lpstr>黑体</vt:lpstr>
      <vt:lpstr>微软雅黑</vt:lpstr>
      <vt:lpstr>微软雅黑 Light</vt:lpstr>
      <vt:lpstr>Arial</vt:lpstr>
      <vt:lpstr>Century Gothic</vt:lpstr>
      <vt:lpstr>SpaceMono Nerd Font Mono</vt:lpstr>
      <vt:lpstr>Wingdings</vt:lpstr>
      <vt:lpstr>封2​​</vt:lpstr>
      <vt:lpstr>目6​​</vt:lpstr>
      <vt:lpstr>内页​​</vt:lpstr>
      <vt:lpstr>基于死代码移除的跨操作系统软件移植方案 开题报告</vt:lpstr>
      <vt:lpstr>PowerPoint 演示文稿</vt:lpstr>
      <vt:lpstr>PowerPoint 演示文稿</vt:lpstr>
      <vt:lpstr>1.1 选题背景</vt:lpstr>
      <vt:lpstr>1.1 选题背景</vt:lpstr>
      <vt:lpstr>1.2 国内外研究现状 – 软件移植技术</vt:lpstr>
      <vt:lpstr>1.2 国内外研究现状 – 软件移植难度评估</vt:lpstr>
      <vt:lpstr>1.2 国内外研究现状 – 死代码的定义</vt:lpstr>
      <vt:lpstr>1.2 国内外研究现状 – 死代码探测技术</vt:lpstr>
      <vt:lpstr>1.2 国内外研究现状 – IR与函数调用图</vt:lpstr>
      <vt:lpstr>1.2 国内外研究现状 – Rust的函数调用图</vt:lpstr>
      <vt:lpstr>1.2 国内外研究现状 – 移植对象介绍</vt:lpstr>
      <vt:lpstr>1.2 国内外研究现状 – SNT代码结构</vt:lpstr>
      <vt:lpstr>1.2 国内外研究现状 – SNT的模块间关系</vt:lpstr>
      <vt:lpstr>1.2 国内外研究现状 – SNT依赖项的兼容性</vt:lpstr>
      <vt:lpstr>1.2 国内外研究现状 – SNT依赖项的兼容性</vt:lpstr>
      <vt:lpstr>1.3 选题研究内容</vt:lpstr>
      <vt:lpstr>PowerPoint 演示文稿</vt:lpstr>
      <vt:lpstr>2.1 死代码探测方案设计 </vt:lpstr>
      <vt:lpstr>2.1 死代码探测方案设计 – 构造函数调用图 </vt:lpstr>
      <vt:lpstr>2.1 死代码探测方案设计 – 输出结构化信息</vt:lpstr>
      <vt:lpstr>2.1 跨操作系统移植方案</vt:lpstr>
      <vt:lpstr>2.1 跨操作系统移植方案 - rust-std标准库</vt:lpstr>
      <vt:lpstr>2.1 跨操作系统移植方案 - SNT改造计划</vt:lpstr>
      <vt:lpstr>PowerPoint 演示文稿</vt:lpstr>
      <vt:lpstr>3.1 工作时间安排</vt:lpstr>
      <vt:lpstr>3.2 预期研究成果【加料】</vt:lpstr>
      <vt:lpstr>3.3 选题创新点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基于死代码移除的跨操作系统软件移植方案 开题报告</dc:title>
  <dc:creator>Endericedragon Fu</dc:creator>
  <cp:lastModifiedBy>Endericedragon Fu</cp:lastModifiedBy>
  <cp:revision>64</cp:revision>
  <dcterms:created xsi:type="dcterms:W3CDTF">2024-07-18T14:08:55Z</dcterms:created>
  <dcterms:modified xsi:type="dcterms:W3CDTF">2024-07-23T04:04:36Z</dcterms:modified>
</cp:coreProperties>
</file>