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34"/>
  </p:notesMasterIdLst>
  <p:sldIdLst>
    <p:sldId id="1834" r:id="rId4"/>
    <p:sldId id="2164" r:id="rId5"/>
    <p:sldId id="2165" r:id="rId6"/>
    <p:sldId id="3132" r:id="rId7"/>
    <p:sldId id="3139" r:id="rId8"/>
    <p:sldId id="3134" r:id="rId9"/>
    <p:sldId id="3141" r:id="rId10"/>
    <p:sldId id="3142" r:id="rId11"/>
    <p:sldId id="3148" r:id="rId12"/>
    <p:sldId id="3144" r:id="rId13"/>
    <p:sldId id="3157" r:id="rId14"/>
    <p:sldId id="3158" r:id="rId15"/>
    <p:sldId id="3159" r:id="rId16"/>
    <p:sldId id="3161" r:id="rId17"/>
    <p:sldId id="3162" r:id="rId18"/>
    <p:sldId id="3180" r:id="rId19"/>
    <p:sldId id="3143" r:id="rId20"/>
    <p:sldId id="3181" r:id="rId21"/>
    <p:sldId id="2166" r:id="rId22"/>
    <p:sldId id="3182" r:id="rId23"/>
    <p:sldId id="3168" r:id="rId24"/>
    <p:sldId id="3183" r:id="rId25"/>
    <p:sldId id="3184" r:id="rId26"/>
    <p:sldId id="3185" r:id="rId27"/>
    <p:sldId id="3186" r:id="rId28"/>
    <p:sldId id="2167" r:id="rId29"/>
    <p:sldId id="3187" r:id="rId30"/>
    <p:sldId id="3135" r:id="rId31"/>
    <p:sldId id="3188" r:id="rId32"/>
    <p:sldId id="183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313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578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0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363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326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55173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9874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2793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427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81268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2024/7/21</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2024/7/21</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2024/7/21</a:t>
            </a:fld>
            <a:endParaRPr lang="en-US" altLang="zh-CN" dirty="0"/>
          </a:p>
        </p:txBody>
      </p:sp>
    </p:spTree>
    <p:extLst>
      <p:ext uri="{BB962C8B-B14F-4D97-AF65-F5344CB8AC3E}">
        <p14:creationId xmlns:p14="http://schemas.microsoft.com/office/powerpoint/2010/main" val="38128254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1315743"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8462090"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Tree>
    <p:extLst>
      <p:ext uri="{BB962C8B-B14F-4D97-AF65-F5344CB8AC3E}">
        <p14:creationId xmlns:p14="http://schemas.microsoft.com/office/powerpoint/2010/main" val="42658822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Rust</a:t>
            </a:r>
            <a:r>
              <a:rPr lang="zh-CN" altLang="en-US" dirty="0"/>
              <a:t>的函数调用图</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84574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Prazi</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一项研究</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crates.io</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上所有</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之间的函数调用关系的工程。研究团队编写</a:t>
              </a:r>
              <a:r>
                <a:rPr lang="zh-CN" altLang="en-US" spc="100" dirty="0">
                  <a:solidFill>
                    <a:prstClr val="black"/>
                  </a:solidFill>
                  <a:latin typeface="微软雅黑"/>
                  <a:ea typeface="微软雅黑" panose="020B0503020204020204" pitchFamily="34" charset="-122"/>
                </a:rPr>
                <a:t>了</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函数调用分析器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 </a:t>
              </a: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callgraph</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，但版本过旧，已无法编译。</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01245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MIRAI</a:t>
              </a: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Prazi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团队推荐的新函数调用图生成器，由</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Facebook</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团队编写。其输出规整，易于分析。然而，其低假阳性的设计不合乎死代码移除的目标。</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101886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Rupta</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基于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改进而来，使用上下文敏感指针分析算法，查全率显著优于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。美中不足在于，其输出信息与格式不及</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全面、结构化。</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284750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移植对象介绍</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2360839"/>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由以太坊项目的联合创始人</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Gavin Wood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率领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Parity</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团队开发，是一个基于</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的开源区块链框架。它对于多链结构提供了较好的支持，能够克服传统单链存在的诸多问题。得益于官方提供的节点模板（</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 Node Template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，下称</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SNT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）以及灵活的模块化设计，</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能够以功能模块</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pallet </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为单位进行组件增删，允许开发者将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打造成契合具体需求的区块链。</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Substrate</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283400583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代码结构</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683256" y="2045010"/>
            <a:ext cx="4248387" cy="2845010"/>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的代码库本质是一个</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工作空间，内含三个成员：</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 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。这其中，</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成员存储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使用的所有自定义功能模块；</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成员主要定义了</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在运行时的链上状态转换逻辑；</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成员负责</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P2P</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网络通信、区块产生和确认等链外事务。</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9" name="图片 8" descr="图示&#10;&#10;描述已自动生成">
            <a:extLst>
              <a:ext uri="{FF2B5EF4-FFF2-40B4-BE49-F238E27FC236}">
                <a16:creationId xmlns:a16="http://schemas.microsoft.com/office/drawing/2014/main" id="{D8CDBBBD-5EF7-89BA-EFA5-88A38F20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86" y="1360509"/>
            <a:ext cx="5838114" cy="43363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88445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的模块间关系</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712672" y="2437989"/>
            <a:ext cx="4248387" cy="2124812"/>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的三个模块内部由一个或多个源文件构成。在借助文档手册等明确各源文件在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运行期间的作用的同时，有必要通过观察分析模块间引用关系，绘制一张模块间关系示意图。</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图片 4" descr="图示&#10;&#10;描述已自动生成">
            <a:extLst>
              <a:ext uri="{FF2B5EF4-FFF2-40B4-BE49-F238E27FC236}">
                <a16:creationId xmlns:a16="http://schemas.microsoft.com/office/drawing/2014/main" id="{950088FF-6C8D-9650-74C1-8F881174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61" y="1372394"/>
            <a:ext cx="5990770" cy="43635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753368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SNT</a:t>
            </a:r>
            <a:r>
              <a:rPr lang="zh-CN" altLang="en-US" dirty="0"/>
              <a:t>依赖项的兼容性</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2003786128"/>
              </p:ext>
            </p:extLst>
          </p:nvPr>
        </p:nvGraphicFramePr>
        <p:xfrm>
          <a:off x="1173493" y="3472249"/>
          <a:ext cx="9428604" cy="2044338"/>
        </p:xfrm>
        <a:graphic>
          <a:graphicData uri="http://schemas.openxmlformats.org/drawingml/2006/table">
            <a:tbl>
              <a:tblPr firstRow="1" bandRow="1">
                <a:tableStyleId>{5C22544A-7EE6-4342-B048-85BDC9FD1C3A}</a:tableStyleId>
              </a:tblPr>
              <a:tblGrid>
                <a:gridCol w="3217748">
                  <a:extLst>
                    <a:ext uri="{9D8B030D-6E8A-4147-A177-3AD203B41FA5}">
                      <a16:colId xmlns:a16="http://schemas.microsoft.com/office/drawing/2014/main" val="20000"/>
                    </a:ext>
                  </a:extLst>
                </a:gridCol>
                <a:gridCol w="3606303">
                  <a:extLst>
                    <a:ext uri="{9D8B030D-6E8A-4147-A177-3AD203B41FA5}">
                      <a16:colId xmlns:a16="http://schemas.microsoft.com/office/drawing/2014/main" val="20001"/>
                    </a:ext>
                  </a:extLst>
                </a:gridCol>
                <a:gridCol w="2604553">
                  <a:extLst>
                    <a:ext uri="{9D8B030D-6E8A-4147-A177-3AD203B41FA5}">
                      <a16:colId xmlns:a16="http://schemas.microsoft.com/office/drawing/2014/main" val="20002"/>
                    </a:ext>
                  </a:extLst>
                </a:gridCol>
              </a:tblGrid>
              <a:tr h="447594">
                <a:tc>
                  <a:txBody>
                    <a:bodyPr/>
                    <a:lstStyle/>
                    <a:p>
                      <a:pPr algn="ctr"/>
                      <a:r>
                        <a:rPr lang="zh-CN" altLang="en-US" sz="1600" spc="300" dirty="0">
                          <a:solidFill>
                            <a:schemeClr val="accent1"/>
                          </a:solidFill>
                          <a:latin typeface="+mn-ea"/>
                          <a:ea typeface="+mn-ea"/>
                        </a:rPr>
                        <a:t>依赖项命名前缀</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作用</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兼容性情况</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frame_*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rowSpan="2">
                  <a:txBody>
                    <a:bodyPr/>
                    <a:lstStyle/>
                    <a:p>
                      <a:pPr algn="ctr"/>
                      <a:r>
                        <a:rPr lang="zh-CN" altLang="en-US" sz="1600" spc="300" dirty="0">
                          <a:solidFill>
                            <a:schemeClr val="tx1">
                              <a:lumMod val="85000"/>
                              <a:lumOff val="15000"/>
                            </a:schemeClr>
                          </a:solidFill>
                          <a:latin typeface="+mn-ea"/>
                          <a:ea typeface="+mn-ea"/>
                        </a:rPr>
                        <a:t>链上状态转换逻辑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大多不可兼容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pallet_*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vMerge="1">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sp</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模块间数据交换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大约一半可兼容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sc</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节点间通讯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内容占位符 1">
            <a:extLst>
              <a:ext uri="{FF2B5EF4-FFF2-40B4-BE49-F238E27FC236}">
                <a16:creationId xmlns:a16="http://schemas.microsoft.com/office/drawing/2014/main" id="{C7E16DF0-CC97-D823-BA11-F6426146C698}"/>
              </a:ext>
            </a:extLst>
          </p:cNvPr>
          <p:cNvSpPr txBox="1">
            <a:spLocks/>
          </p:cNvSpPr>
          <p:nvPr/>
        </p:nvSpPr>
        <p:spPr>
          <a:xfrm>
            <a:off x="1545981" y="1341413"/>
            <a:ext cx="9100038" cy="182573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为评估将</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移植入内核的难易程度，有必要对</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的一级依赖项与操作系统的耦合度进行评估。以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为基底，逐一尝试将它们作为依赖项引入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Cargo</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清单文件中，并观察编译是否顺利结束，从而得出了以下结果。</a:t>
            </a:r>
          </a:p>
        </p:txBody>
      </p:sp>
    </p:spTree>
    <p:extLst>
      <p:ext uri="{BB962C8B-B14F-4D97-AF65-F5344CB8AC3E}">
        <p14:creationId xmlns:p14="http://schemas.microsoft.com/office/powerpoint/2010/main" val="24499096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依赖项的兼容性</a:t>
            </a:r>
          </a:p>
        </p:txBody>
      </p:sp>
      <p:sp>
        <p:nvSpPr>
          <p:cNvPr id="32" name="矩形 31">
            <a:extLst>
              <a:ext uri="{FF2B5EF4-FFF2-40B4-BE49-F238E27FC236}">
                <a16:creationId xmlns:a16="http://schemas.microsoft.com/office/drawing/2014/main" id="{C26FDF4B-DF2A-42A0-AC9A-44EB3A58DC57}"/>
              </a:ext>
            </a:extLst>
          </p:cNvPr>
          <p:cNvSpPr/>
          <p:nvPr/>
        </p:nvSpPr>
        <p:spPr>
          <a:xfrm>
            <a:off x="4777429" y="273027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BD6F4000-594E-40D3-940D-643B631BB399}"/>
              </a:ext>
            </a:extLst>
          </p:cNvPr>
          <p:cNvSpPr txBox="1"/>
          <p:nvPr/>
        </p:nvSpPr>
        <p:spPr>
          <a:xfrm>
            <a:off x="981685" y="1997225"/>
            <a:ext cx="4883709"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兼容性与依赖层级的关系</a:t>
            </a:r>
          </a:p>
        </p:txBody>
      </p:sp>
      <p:sp>
        <p:nvSpPr>
          <p:cNvPr id="34" name="文本框 33">
            <a:extLst>
              <a:ext uri="{FF2B5EF4-FFF2-40B4-BE49-F238E27FC236}">
                <a16:creationId xmlns:a16="http://schemas.microsoft.com/office/drawing/2014/main" id="{D3C07288-9E2C-41A0-9BD8-FC6941580CF1}"/>
              </a:ext>
            </a:extLst>
          </p:cNvPr>
          <p:cNvSpPr txBox="1"/>
          <p:nvPr/>
        </p:nvSpPr>
        <p:spPr>
          <a:xfrm>
            <a:off x="847724" y="2989828"/>
            <a:ext cx="4791075" cy="2405522"/>
          </a:xfrm>
          <a:prstGeom prst="rect">
            <a:avLst/>
          </a:prstGeom>
          <a:noFill/>
        </p:spPr>
        <p:txBody>
          <a:bodyPr wrap="square" lIns="0" rtlCol="0">
            <a:normAutofit fontScale="92500"/>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在</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SNT</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的依赖项模块设计中，节点间通信模块</a:t>
            </a:r>
            <a:r>
              <a:rPr kumimoji="0" lang="en-US" altLang="zh-CN" sz="1600" b="0" i="0" u="none" strike="noStrike" kern="1200" cap="none" spc="100" normalizeH="0" baseline="0" noProof="0" dirty="0" err="1">
                <a:ln>
                  <a:noFill/>
                </a:ln>
                <a:solidFill>
                  <a:prstClr val="black"/>
                </a:solidFill>
                <a:effectLst/>
                <a:uLnTx/>
                <a:uFillTx/>
                <a:latin typeface="SpaceMono Nerd Font Mono" panose="02000509040000020004" pitchFamily="49" charset="0"/>
                <a:ea typeface="微软雅黑"/>
              </a:rPr>
              <a:t>sp</a:t>
            </a:r>
            <a:r>
              <a:rPr kumimoji="0" lang="en-US" altLang="zh-CN" sz="1600" b="0" i="0" u="none" strike="noStrike" kern="1200" cap="none" spc="100" normalizeH="0" baseline="0" noProof="0" dirty="0">
                <a:ln>
                  <a:noFill/>
                </a:ln>
                <a:solidFill>
                  <a:prstClr val="black"/>
                </a:solidFill>
                <a:effectLst/>
                <a:uLnTx/>
                <a:uFillTx/>
                <a:latin typeface="SpaceMono Nerd Font Mono" panose="02000509040000020004" pitchFamily="49" charset="0"/>
                <a:ea typeface="微软雅黑"/>
              </a:rPr>
              <a:t>_*</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是一切服务的基石，其中即有与具体操作系统无关的功能，也有诸如</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p2p</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网络等有依赖于操作系统提供的服务的功能；而其余两个功能模块依赖于节点通信模块，依赖层级均高于后者。于是，不难得出结论：随依赖层级逐渐上升，依赖项的兼容性越来越差。</a:t>
            </a:r>
          </a:p>
        </p:txBody>
      </p:sp>
      <p:sp>
        <p:nvSpPr>
          <p:cNvPr id="35" name="矩形 34">
            <a:extLst>
              <a:ext uri="{FF2B5EF4-FFF2-40B4-BE49-F238E27FC236}">
                <a16:creationId xmlns:a16="http://schemas.microsoft.com/office/drawing/2014/main" id="{678EE4BB-86C1-4632-85D4-AFD8DA732254}"/>
              </a:ext>
            </a:extLst>
          </p:cNvPr>
          <p:cNvSpPr/>
          <p:nvPr/>
        </p:nvSpPr>
        <p:spPr>
          <a:xfrm>
            <a:off x="6703872" y="272455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7E57FC14-8070-4F3F-87EA-DA88182E25E6}"/>
              </a:ext>
            </a:extLst>
          </p:cNvPr>
          <p:cNvSpPr txBox="1"/>
          <p:nvPr/>
        </p:nvSpPr>
        <p:spPr>
          <a:xfrm>
            <a:off x="6703872" y="1997816"/>
            <a:ext cx="3901068"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cs"/>
              </a:rPr>
              <a:t>不兼容项的共性问题</a:t>
            </a:r>
          </a:p>
        </p:txBody>
      </p:sp>
      <p:sp>
        <p:nvSpPr>
          <p:cNvPr id="37" name="文本框 36">
            <a:extLst>
              <a:ext uri="{FF2B5EF4-FFF2-40B4-BE49-F238E27FC236}">
                <a16:creationId xmlns:a16="http://schemas.microsoft.com/office/drawing/2014/main" id="{9813BEEA-754F-47C9-8A5D-B53A56379029}"/>
              </a:ext>
            </a:extLst>
          </p:cNvPr>
          <p:cNvSpPr txBox="1"/>
          <p:nvPr/>
        </p:nvSpPr>
        <p:spPr>
          <a:xfrm>
            <a:off x="6686550" y="2989828"/>
            <a:ext cx="4826592" cy="2405522"/>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多数依赖项在编译报错时的错误信息具有不少共性，例如找不到</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Ok</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Result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等常见的</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结构体等。这些错误信息表明，依赖项在编译时使用了</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rust-std</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，而</a:t>
            </a:r>
            <a:r>
              <a:rPr kumimoji="0" lang="en-US" altLang="zh-CN" sz="15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rCore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操作系统没有提供这一库。只需将其替换为</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核心库</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中具有相同功能的同名结构体，问题便可解决。</a:t>
            </a:r>
          </a:p>
        </p:txBody>
      </p:sp>
      <p:cxnSp>
        <p:nvCxnSpPr>
          <p:cNvPr id="38" name="直接连接符 37">
            <a:extLst>
              <a:ext uri="{FF2B5EF4-FFF2-40B4-BE49-F238E27FC236}">
                <a16:creationId xmlns:a16="http://schemas.microsoft.com/office/drawing/2014/main" id="{C14ACC5A-7664-41DD-9813-A2F68F0E03E2}"/>
              </a:ext>
            </a:extLst>
          </p:cNvPr>
          <p:cNvCxnSpPr>
            <a:cxnSpLocks/>
          </p:cNvCxnSpPr>
          <p:nvPr/>
        </p:nvCxnSpPr>
        <p:spPr>
          <a:xfrm>
            <a:off x="6091989" y="1997816"/>
            <a:ext cx="0" cy="319829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3686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1.3 </a:t>
            </a:r>
            <a:r>
              <a:rPr lang="zh-CN" altLang="en-US" dirty="0"/>
              <a:t>选题研究内容</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52331" y="1890508"/>
            <a:ext cx="9100038" cy="117892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本选题提出一种基于函数调用图进行死代码探测的技术方案，帮助开发者更高效地移除死代码；为验证这一方案的可行性，本选题还将以</a:t>
            </a:r>
            <a:r>
              <a:rPr kumimoji="0" lang="en-US" altLang="zh-CN" sz="1600" b="0" i="0" u="none" strike="noStrike" kern="1200" cap="none" spc="300" normalizeH="0" baseline="0" noProof="0" dirty="0">
                <a:ln>
                  <a:noFill/>
                </a:ln>
                <a:solidFill>
                  <a:srgbClr val="000000"/>
                </a:solidFill>
                <a:effectLst/>
                <a:uLnTx/>
                <a:uFillTx/>
                <a:latin typeface="微软雅黑"/>
                <a:ea typeface="微软雅黑"/>
                <a:cs typeface="+mn-cs"/>
              </a:rPr>
              <a:t>Substrate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区块链项目为对象进行死代码移除，并移植到</a:t>
            </a:r>
            <a:r>
              <a:rPr kumimoji="0" lang="en-US" altLang="zh-CN" sz="16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操作系统中。工作大致可分为三个阶段：</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D11C0B15-8F4D-E4B4-36C3-8CFFEC223162}"/>
              </a:ext>
            </a:extLst>
          </p:cNvPr>
          <p:cNvSpPr txBox="1"/>
          <p:nvPr/>
        </p:nvSpPr>
        <p:spPr>
          <a:xfrm>
            <a:off x="1539631" y="2987842"/>
            <a:ext cx="9100038" cy="2289473"/>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ea typeface="+mn-ea"/>
              </a:rPr>
              <a:t>改进并利用</a:t>
            </a:r>
            <a:r>
              <a:rPr lang="en-US" altLang="zh-CN" sz="1600" dirty="0" err="1">
                <a:latin typeface="+mn-ea"/>
                <a:ea typeface="+mn-ea"/>
              </a:rPr>
              <a:t>Rupta</a:t>
            </a:r>
            <a:r>
              <a:rPr lang="zh-CN" altLang="en-US" sz="1600" dirty="0">
                <a:latin typeface="+mn-ea"/>
                <a:ea typeface="+mn-ea"/>
              </a:rPr>
              <a:t>分析工具，获取</a:t>
            </a:r>
            <a:r>
              <a:rPr lang="en-US" altLang="zh-CN" sz="1600" dirty="0">
                <a:latin typeface="+mn-ea"/>
                <a:ea typeface="+mn-ea"/>
              </a:rPr>
              <a:t>rust</a:t>
            </a:r>
            <a:r>
              <a:rPr lang="zh-CN" altLang="en-US" sz="1600" dirty="0">
                <a:latin typeface="+mn-ea"/>
                <a:ea typeface="+mn-ea"/>
              </a:rPr>
              <a:t>软件项目的函数调用图。采用基于函数调用图的方法探测死代码并标记之，以求在简化软件业务逻辑理解的同时，降低代码库体积，提升软件运行效率。</a:t>
            </a:r>
            <a:endParaRPr lang="en-US" altLang="zh-CN" sz="1600" dirty="0">
              <a:latin typeface="+mn-ea"/>
              <a:ea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将经过代码裁剪的</a:t>
            </a:r>
            <a:r>
              <a:rPr lang="en-US" altLang="zh-CN" sz="1600" dirty="0">
                <a:latin typeface="+mn-ea"/>
              </a:rPr>
              <a:t>Substrate</a:t>
            </a:r>
            <a:r>
              <a:rPr lang="zh-CN" altLang="en-US" sz="1600" dirty="0">
                <a:latin typeface="+mn-ea"/>
              </a:rPr>
              <a:t>的</a:t>
            </a:r>
            <a:r>
              <a:rPr lang="en-US" altLang="zh-CN" sz="1600" dirty="0">
                <a:latin typeface="+mn-ea"/>
              </a:rPr>
              <a:t>P2P</a:t>
            </a:r>
            <a:r>
              <a:rPr lang="zh-CN" altLang="en-US" sz="1600" dirty="0">
                <a:latin typeface="+mn-ea"/>
              </a:rPr>
              <a:t>网络部分移植到</a:t>
            </a:r>
            <a:r>
              <a:rPr lang="en-US" altLang="zh-CN" sz="1600" dirty="0" err="1">
                <a:latin typeface="+mn-ea"/>
              </a:rPr>
              <a:t>rCore</a:t>
            </a:r>
            <a:r>
              <a:rPr lang="zh-CN" altLang="en-US" sz="1600" dirty="0">
                <a:latin typeface="+mn-ea"/>
              </a:rPr>
              <a:t>操作系统中，为打造区块链操作系统打下基础。</a:t>
            </a:r>
            <a:endParaRPr lang="en-US" altLang="zh-CN" sz="1600" dirty="0">
              <a:latin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基于移植完成的</a:t>
            </a:r>
            <a:r>
              <a:rPr lang="en-US" altLang="zh-CN" sz="1600" dirty="0">
                <a:latin typeface="+mn-ea"/>
              </a:rPr>
              <a:t>P2P</a:t>
            </a:r>
            <a:r>
              <a:rPr lang="zh-CN" altLang="en-US" sz="1600" dirty="0">
                <a:latin typeface="+mn-ea"/>
              </a:rPr>
              <a:t>网络机能，向</a:t>
            </a:r>
            <a:r>
              <a:rPr lang="en-US" altLang="zh-CN" sz="1600" dirty="0" err="1">
                <a:latin typeface="+mn-ea"/>
              </a:rPr>
              <a:t>rCore</a:t>
            </a:r>
            <a:r>
              <a:rPr lang="zh-CN" altLang="en-US" sz="1600" dirty="0">
                <a:latin typeface="+mn-ea"/>
              </a:rPr>
              <a:t>中移植更多</a:t>
            </a:r>
            <a:r>
              <a:rPr lang="en-US" altLang="zh-CN" sz="1600" dirty="0">
                <a:latin typeface="+mn-ea"/>
              </a:rPr>
              <a:t>SNT</a:t>
            </a:r>
            <a:r>
              <a:rPr lang="zh-CN" altLang="en-US" sz="1600" dirty="0">
                <a:latin typeface="+mn-ea"/>
              </a:rPr>
              <a:t>的区块链功能特性，使之成为顺应</a:t>
            </a:r>
            <a:r>
              <a:rPr lang="en-US" altLang="zh-CN" sz="1600" dirty="0">
                <a:latin typeface="+mn-ea"/>
              </a:rPr>
              <a:t>Web 3.0</a:t>
            </a:r>
            <a:r>
              <a:rPr lang="zh-CN" altLang="en-US" sz="1600" dirty="0">
                <a:latin typeface="+mn-ea"/>
              </a:rPr>
              <a:t>时代潮流的操作系统内核。</a:t>
            </a:r>
            <a:endParaRPr lang="en-US" altLang="zh-CN" sz="1600" dirty="0">
              <a:latin typeface="+mn-ea"/>
            </a:endParaRPr>
          </a:p>
        </p:txBody>
      </p:sp>
    </p:spTree>
    <p:extLst>
      <p:ext uri="{BB962C8B-B14F-4D97-AF65-F5344CB8AC3E}">
        <p14:creationId xmlns:p14="http://schemas.microsoft.com/office/powerpoint/2010/main" val="38811003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死代码探测方案设计</a:t>
            </a:r>
            <a:endParaRPr lang="en-US" altLang="zh-CN" dirty="0"/>
          </a:p>
          <a:p>
            <a:r>
              <a:rPr lang="zh-CN" altLang="en-US" dirty="0"/>
              <a:t>跨操作系统移植方案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a:t>
            </a:r>
            <a:r>
              <a:rPr lang="en-US" altLang="zh-CN" dirty="0"/>
              <a:t> </a:t>
            </a:r>
            <a:endParaRPr lang="zh-CN" altLang="en-US" dirty="0"/>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目前，市面上尚无针对</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编程语言进行函数级死代码探测的工具。本选题计划借鉴</a:t>
            </a:r>
            <a:r>
              <a:rPr lang="en-US" altLang="zh-CN" spc="300" dirty="0">
                <a:solidFill>
                  <a:prstClr val="black"/>
                </a:solidFill>
                <a:latin typeface="Century Gothic" panose="020B0502020202020204" pitchFamily="34" charset="0"/>
                <a:ea typeface="微软雅黑" panose="020B0503020204020204" pitchFamily="34" charset="-122"/>
              </a:rPr>
              <a:t>DUM</a:t>
            </a:r>
            <a:r>
              <a:rPr lang="zh-CN" altLang="en-US" spc="300" dirty="0">
                <a:solidFill>
                  <a:prstClr val="black"/>
                </a:solidFill>
                <a:latin typeface="Century Gothic" panose="020B0502020202020204" pitchFamily="34" charset="0"/>
                <a:ea typeface="微软雅黑" panose="020B0503020204020204" pitchFamily="34" charset="-122"/>
              </a:rPr>
              <a:t>技术方案</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的思想，构造</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项目的函数调用图，根据其输出的信息识别不可达方法，从而实现</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上的死代码探测。</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构造函数调用图</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输出结构化信息</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53268083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构造函数调用图</a:t>
            </a:r>
            <a:r>
              <a:rPr lang="en-US" altLang="zh-CN" dirty="0"/>
              <a:t> </a:t>
            </a:r>
            <a:endParaRPr lang="zh-CN" altLang="en-US" dirty="0"/>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708351"/>
            <a:ext cx="4698963" cy="1782916"/>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提供的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允许外部程序获取编译过程不同阶段的数据</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对同一项目分别采用</a:t>
            </a: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Rupta</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进行分析，前者找到的调用关系数量是后者的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250</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倍。</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利用</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构造函数调用图</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23" name="图片占位符 11" descr="图片包含 建筑物, 天空, 户外, 地面&#10;&#10;自动生成的说明">
            <a:extLst>
              <a:ext uri="{FF2B5EF4-FFF2-40B4-BE49-F238E27FC236}">
                <a16:creationId xmlns:a16="http://schemas.microsoft.com/office/drawing/2014/main" id="{7BB9192F-89EF-4FE2-917F-EAF0A0A7AB85}"/>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7553087" y="1171548"/>
            <a:ext cx="3248264" cy="2157429"/>
          </a:xfrm>
          <a:custGeom>
            <a:avLst/>
            <a:gdLst>
              <a:gd name="connsiteX0" fmla="*/ 0 w 3370863"/>
              <a:gd name="connsiteY0" fmla="*/ 0 h 2238857"/>
              <a:gd name="connsiteX1" fmla="*/ 3370863 w 3370863"/>
              <a:gd name="connsiteY1" fmla="*/ 0 h 2238857"/>
              <a:gd name="connsiteX2" fmla="*/ 3370863 w 3370863"/>
              <a:gd name="connsiteY2" fmla="*/ 2238857 h 2238857"/>
              <a:gd name="connsiteX3" fmla="*/ 0 w 3370863"/>
              <a:gd name="connsiteY3" fmla="*/ 2238857 h 2238857"/>
            </a:gdLst>
            <a:ahLst/>
            <a:cxnLst>
              <a:cxn ang="0">
                <a:pos x="connsiteX0" y="connsiteY0"/>
              </a:cxn>
              <a:cxn ang="0">
                <a:pos x="connsiteX1" y="connsiteY1"/>
              </a:cxn>
              <a:cxn ang="0">
                <a:pos x="connsiteX2" y="connsiteY2"/>
              </a:cxn>
              <a:cxn ang="0">
                <a:pos x="connsiteX3" y="connsiteY3"/>
              </a:cxn>
            </a:cxnLst>
            <a:rect l="l" t="t" r="r" b="b"/>
            <a:pathLst>
              <a:path w="3370863" h="2238857">
                <a:moveTo>
                  <a:pt x="0" y="0"/>
                </a:moveTo>
                <a:lnTo>
                  <a:pt x="3370863" y="0"/>
                </a:lnTo>
                <a:lnTo>
                  <a:pt x="3370863" y="2238857"/>
                </a:lnTo>
                <a:lnTo>
                  <a:pt x="0" y="2238857"/>
                </a:lnTo>
                <a:close/>
              </a:path>
            </a:pathLst>
          </a:custGeom>
          <a:solidFill>
            <a:srgbClr val="F2A900">
              <a:lumMod val="40000"/>
              <a:lumOff val="60000"/>
            </a:srgbClr>
          </a:solidFill>
          <a:ln w="95250">
            <a:solidFill>
              <a:srgbClr val="FFFFFF"/>
            </a:solidFill>
            <a:miter lim="800000"/>
          </a:ln>
          <a:effectLst>
            <a:outerShdw blurRad="127000" sx="102000" sy="102000" algn="ctr" rotWithShape="0">
              <a:prstClr val="black">
                <a:alpha val="12000"/>
              </a:prstClr>
            </a:outerShdw>
          </a:effectLst>
        </p:spPr>
      </p:pic>
      <p:pic>
        <p:nvPicPr>
          <p:cNvPr id="24" name="图片占位符 23" descr="图片包含 天空, 户外, 道路, 建筑物&#10;&#10;自动生成的说明">
            <a:extLst>
              <a:ext uri="{FF2B5EF4-FFF2-40B4-BE49-F238E27FC236}">
                <a16:creationId xmlns:a16="http://schemas.microsoft.com/office/drawing/2014/main" id="{3905977B-3D82-42F1-B2F8-E47F9BCD91FD}"/>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7553087" y="3742372"/>
            <a:ext cx="3248264" cy="2157429"/>
          </a:xfrm>
          <a:custGeom>
            <a:avLst/>
            <a:gdLst>
              <a:gd name="connsiteX0" fmla="*/ 0 w 3370863"/>
              <a:gd name="connsiteY0" fmla="*/ 0 h 2238857"/>
              <a:gd name="connsiteX1" fmla="*/ 3370863 w 3370863"/>
              <a:gd name="connsiteY1" fmla="*/ 0 h 2238857"/>
              <a:gd name="connsiteX2" fmla="*/ 3370863 w 3370863"/>
              <a:gd name="connsiteY2" fmla="*/ 2238857 h 2238857"/>
              <a:gd name="connsiteX3" fmla="*/ 0 w 3370863"/>
              <a:gd name="connsiteY3" fmla="*/ 2238857 h 2238857"/>
            </a:gdLst>
            <a:ahLst/>
            <a:cxnLst>
              <a:cxn ang="0">
                <a:pos x="connsiteX0" y="connsiteY0"/>
              </a:cxn>
              <a:cxn ang="0">
                <a:pos x="connsiteX1" y="connsiteY1"/>
              </a:cxn>
              <a:cxn ang="0">
                <a:pos x="connsiteX2" y="connsiteY2"/>
              </a:cxn>
              <a:cxn ang="0">
                <a:pos x="connsiteX3" y="connsiteY3"/>
              </a:cxn>
            </a:cxnLst>
            <a:rect l="l" t="t" r="r" b="b"/>
            <a:pathLst>
              <a:path w="3370863" h="2238857">
                <a:moveTo>
                  <a:pt x="0" y="0"/>
                </a:moveTo>
                <a:lnTo>
                  <a:pt x="3370863" y="0"/>
                </a:lnTo>
                <a:lnTo>
                  <a:pt x="3370863" y="2238857"/>
                </a:lnTo>
                <a:lnTo>
                  <a:pt x="0" y="2238857"/>
                </a:lnTo>
                <a:close/>
              </a:path>
            </a:pathLst>
          </a:custGeom>
          <a:solidFill>
            <a:srgbClr val="F2A900">
              <a:lumMod val="40000"/>
              <a:lumOff val="60000"/>
            </a:srgbClr>
          </a:solidFill>
          <a:ln w="95250">
            <a:solidFill>
              <a:srgbClr val="FFFFFF"/>
            </a:solidFill>
            <a:miter lim="800000"/>
          </a:ln>
          <a:effectLst>
            <a:outerShdw blurRad="127000" sx="102000" sy="102000" algn="ctr" rotWithShape="0">
              <a:prstClr val="black">
                <a:alpha val="12000"/>
              </a:prstClr>
            </a:outerShdw>
          </a:effectLst>
        </p:spPr>
      </p:pic>
    </p:spTree>
    <p:extLst>
      <p:ext uri="{BB962C8B-B14F-4D97-AF65-F5344CB8AC3E}">
        <p14:creationId xmlns:p14="http://schemas.microsoft.com/office/powerpoint/2010/main" val="242769591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输出结构化信息</a:t>
            </a:r>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64490"/>
            <a:ext cx="4698963" cy="2234352"/>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补充收集必要信息，例如函数所属的</a:t>
            </a:r>
            <a:r>
              <a:rPr lang="zh-CN" altLang="en-US" dirty="0">
                <a:solidFill>
                  <a:prstClr val="white"/>
                </a:solidFill>
                <a:latin typeface="Century Gothic" panose="020B0502020202020204" pitchFamily="34" charset="0"/>
                <a:ea typeface="微软雅黑" panose="020B0503020204020204" pitchFamily="34" charset="-122"/>
              </a:rPr>
              <a:t>依赖项、各依赖项的详细元数据等</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将上述信息输出为结构化数据，方便进行不可达代码的探测及标记。</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基于</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进行二次开发</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4" name="图片 3" descr="文本&#10;&#10;描述已自动生成">
            <a:extLst>
              <a:ext uri="{FF2B5EF4-FFF2-40B4-BE49-F238E27FC236}">
                <a16:creationId xmlns:a16="http://schemas.microsoft.com/office/drawing/2014/main" id="{C6609BD0-AB9D-9913-1D9D-112F4B8D63DE}"/>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4361" r="4913" b="4542"/>
          <a:stretch/>
        </p:blipFill>
        <p:spPr>
          <a:xfrm>
            <a:off x="6951175" y="1152581"/>
            <a:ext cx="3632387" cy="48565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926520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a:t>
            </a:r>
            <a:r>
              <a:rPr lang="en-US" altLang="zh-CN" dirty="0"/>
              <a:t> </a:t>
            </a:r>
            <a:endParaRPr lang="zh-CN" altLang="en-US" dirty="0"/>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操作系统同为</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实现，结构简单利于分析，故以</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为目标平台，对精简的</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开展移植工作，替换或重写不适配</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运行环境的依赖项，并为</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实现必须的系统调用，将</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打造成包含部分区块链特性的区块链操作系统。</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rust-std</a:t>
            </a: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标准库</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rPr>
              <a:t>SNT</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改造计划</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398449216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rust-std</a:t>
            </a:r>
            <a:r>
              <a:rPr lang="zh-CN" altLang="en-US" dirty="0"/>
              <a:t>标准库</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为方便在主流操作系统上进行开发，</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为其在主流操作系统上的实现配备了标准库</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a:t>
            </a:r>
            <a:r>
              <a:rPr kumimoji="0" lang="en-US" altLang="zh-CN" sz="2000" b="0" i="0" u="none" strike="noStrike" kern="1200" cap="none" spc="300" normalizeH="0" baseline="0" noProof="0" dirty="0" err="1">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rCore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作为新兴的教学操作系统，尚无官方的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实现。注意到一些</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可兼容</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环境，即能在无</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支持的环境下提供至少一部分功能供应用使用。在进行依赖项替换时，应尽可能采用这些支持</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，以降低改写工作量。</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3299402" y="2026510"/>
            <a:ext cx="5593195"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zh-CN" sz="4400" b="1" spc="300" dirty="0">
                <a:solidFill>
                  <a:srgbClr val="A13F0B"/>
                </a:solidFill>
                <a:latin typeface="微软雅黑"/>
                <a:ea typeface="微软雅黑" panose="020B0503020204020204" pitchFamily="34" charset="-122"/>
              </a:rPr>
              <a:t>r</a:t>
            </a:r>
            <a:r>
              <a:rPr kumimoji="0" lang="en-US" altLang="zh-CN" sz="4400" b="1" i="0" u="none" strike="noStrike" kern="1200" cap="none" spc="300" normalizeH="0" baseline="0" noProof="0" dirty="0" err="1">
                <a:ln>
                  <a:noFill/>
                </a:ln>
                <a:solidFill>
                  <a:srgbClr val="A13F0B"/>
                </a:solidFill>
                <a:effectLst/>
                <a:uLnTx/>
                <a:uFillTx/>
                <a:latin typeface="微软雅黑"/>
                <a:ea typeface="微软雅黑" panose="020B0503020204020204" pitchFamily="34" charset="-122"/>
                <a:cs typeface="+mn-cs"/>
              </a:rPr>
              <a:t>ust</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-std</a:t>
            </a: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与</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no-std</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3247897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SNT</a:t>
            </a:r>
            <a:r>
              <a:rPr lang="zh-CN" altLang="en-US" dirty="0"/>
              <a:t>改造计划</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39631" y="1700198"/>
            <a:ext cx="9100038" cy="3610708"/>
          </a:xfrm>
          <a:prstGeom prst="rect">
            <a:avLst/>
          </a:prstGeom>
        </p:spPr>
        <p:txBody>
          <a:bodyPr vert="horz" lIns="0" tIns="0" rIns="0" bIns="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正如前文所述的兼容性测试所言，虽然</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的部分依赖项无法在</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中直接使用，但可以通过使用</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核心库提供的服务，以及</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提供的（以及未来能够提供的）服务加以替代，从而实现区块链操作系统的实现。因此，根据依赖层级由低向高的顺序，进行自顶向下和自底向上结合的依赖项改写工作。考虑到</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p2p</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网络功能为区块链所有服务的基石，故计划从网络模块开始改写，令</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使用的网络模块与</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已经提供的网络通信原语相兼容；再以此为基础，逐步地尝试实现更多区块链的功能。</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60042050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选题创新点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工作时间安排</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4064112228"/>
              </p:ext>
            </p:extLst>
          </p:nvPr>
        </p:nvGraphicFramePr>
        <p:xfrm>
          <a:off x="1411609" y="1140851"/>
          <a:ext cx="9368782" cy="4730097"/>
        </p:xfrm>
        <a:graphic>
          <a:graphicData uri="http://schemas.openxmlformats.org/drawingml/2006/table">
            <a:tbl>
              <a:tblPr firstRow="1" bandRow="1">
                <a:tableStyleId>{5C22544A-7EE6-4342-B048-85BDC9FD1C3A}</a:tableStyleId>
              </a:tblPr>
              <a:tblGrid>
                <a:gridCol w="2448437">
                  <a:extLst>
                    <a:ext uri="{9D8B030D-6E8A-4147-A177-3AD203B41FA5}">
                      <a16:colId xmlns:a16="http://schemas.microsoft.com/office/drawing/2014/main" val="20000"/>
                    </a:ext>
                  </a:extLst>
                </a:gridCol>
                <a:gridCol w="6920345">
                  <a:extLst>
                    <a:ext uri="{9D8B030D-6E8A-4147-A177-3AD203B41FA5}">
                      <a16:colId xmlns:a16="http://schemas.microsoft.com/office/drawing/2014/main" val="20001"/>
                    </a:ext>
                  </a:extLst>
                </a:gridCol>
              </a:tblGrid>
              <a:tr h="514940">
                <a:tc>
                  <a:txBody>
                    <a:bodyPr/>
                    <a:lstStyle/>
                    <a:p>
                      <a:pPr algn="ctr"/>
                      <a:r>
                        <a:rPr lang="zh-CN" altLang="en-US" sz="1600" spc="300" dirty="0">
                          <a:solidFill>
                            <a:schemeClr val="accent1"/>
                          </a:solidFill>
                          <a:latin typeface="+mn-ea"/>
                          <a:ea typeface="+mn-ea"/>
                        </a:rPr>
                        <a:t>时间段</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计划工作</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459249">
                <a:tc>
                  <a:txBody>
                    <a:bodyPr/>
                    <a:lstStyle/>
                    <a:p>
                      <a:pPr algn="ctr"/>
                      <a:r>
                        <a:rPr lang="en-US" altLang="zh-CN" sz="1600" spc="300" dirty="0">
                          <a:solidFill>
                            <a:schemeClr val="tx1">
                              <a:lumMod val="85000"/>
                              <a:lumOff val="15000"/>
                            </a:schemeClr>
                          </a:solidFill>
                          <a:latin typeface="+mn-ea"/>
                          <a:ea typeface="+mn-ea"/>
                        </a:rPr>
                        <a:t>2024.3-2024.5</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文献阅读，调查研究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459249">
                <a:tc>
                  <a:txBody>
                    <a:bodyPr/>
                    <a:lstStyle/>
                    <a:p>
                      <a:pPr algn="ctr"/>
                      <a:r>
                        <a:rPr lang="en-US" altLang="zh-CN" sz="1600" spc="300" dirty="0">
                          <a:solidFill>
                            <a:schemeClr val="tx1">
                              <a:lumMod val="85000"/>
                              <a:lumOff val="15000"/>
                            </a:schemeClr>
                          </a:solidFill>
                          <a:latin typeface="+mn-ea"/>
                          <a:ea typeface="+mn-ea"/>
                        </a:rPr>
                        <a:t>2024.6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开题工作，方案设计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459249">
                <a:tc>
                  <a:txBody>
                    <a:bodyPr/>
                    <a:lstStyle/>
                    <a:p>
                      <a:pPr algn="ctr"/>
                      <a:r>
                        <a:rPr lang="en-US" altLang="zh-CN" sz="1600" spc="300" dirty="0">
                          <a:solidFill>
                            <a:schemeClr val="tx1">
                              <a:lumMod val="85000"/>
                              <a:lumOff val="15000"/>
                            </a:schemeClr>
                          </a:solidFill>
                          <a:latin typeface="+mn-ea"/>
                          <a:ea typeface="+mn-ea"/>
                        </a:rPr>
                        <a:t>2024.7</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死代码探测方案设计、</a:t>
                      </a:r>
                      <a:r>
                        <a:rPr lang="en-US" altLang="zh-CN" sz="1600" spc="300" dirty="0" err="1">
                          <a:solidFill>
                            <a:schemeClr val="tx1">
                              <a:lumMod val="85000"/>
                              <a:lumOff val="15000"/>
                            </a:schemeClr>
                          </a:solidFill>
                          <a:latin typeface="+mn-ea"/>
                          <a:ea typeface="+mn-ea"/>
                        </a:rPr>
                        <a:t>Rupta</a:t>
                      </a:r>
                      <a:r>
                        <a:rPr lang="zh-CN" altLang="en-US" sz="1600" spc="300" dirty="0">
                          <a:solidFill>
                            <a:schemeClr val="tx1">
                              <a:lumMod val="85000"/>
                              <a:lumOff val="15000"/>
                            </a:schemeClr>
                          </a:solidFill>
                          <a:latin typeface="+mn-ea"/>
                          <a:ea typeface="+mn-ea"/>
                        </a:rPr>
                        <a:t>工具功能改进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459249">
                <a:tc>
                  <a:txBody>
                    <a:bodyPr/>
                    <a:lstStyle/>
                    <a:p>
                      <a:pPr algn="ctr"/>
                      <a:r>
                        <a:rPr lang="en-US" altLang="zh-CN" sz="1600" spc="300" dirty="0">
                          <a:solidFill>
                            <a:schemeClr val="tx1">
                              <a:lumMod val="85000"/>
                              <a:lumOff val="15000"/>
                            </a:schemeClr>
                          </a:solidFill>
                          <a:latin typeface="+mn-ea"/>
                          <a:ea typeface="+mn-ea"/>
                        </a:rPr>
                        <a:t>2024.8</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细化</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模块化粒度，明晰</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r h="459249">
                <a:tc>
                  <a:txBody>
                    <a:bodyPr/>
                    <a:lstStyle/>
                    <a:p>
                      <a:pPr algn="ctr"/>
                      <a:r>
                        <a:rPr lang="en-US" altLang="zh-CN" sz="1600" spc="300" dirty="0">
                          <a:solidFill>
                            <a:schemeClr val="tx1">
                              <a:lumMod val="85000"/>
                              <a:lumOff val="15000"/>
                            </a:schemeClr>
                          </a:solidFill>
                          <a:latin typeface="+mn-ea"/>
                          <a:ea typeface="+mn-ea"/>
                        </a:rPr>
                        <a:t>2024.9</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网络模块与</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中的网络服务对接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980225710"/>
                  </a:ext>
                </a:extLst>
              </a:tr>
              <a:tr h="541165">
                <a:tc>
                  <a:txBody>
                    <a:bodyPr/>
                    <a:lstStyle/>
                    <a:p>
                      <a:pPr algn="ctr"/>
                      <a:r>
                        <a:rPr lang="en-US" altLang="zh-CN" sz="1600" spc="300" dirty="0">
                          <a:solidFill>
                            <a:schemeClr val="tx1">
                              <a:lumMod val="85000"/>
                              <a:lumOff val="15000"/>
                            </a:schemeClr>
                          </a:solidFill>
                          <a:latin typeface="+mn-ea"/>
                          <a:ea typeface="+mn-ea"/>
                        </a:rPr>
                        <a:t>2024.10</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中基于</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网络的简单功能移植到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262862746"/>
                  </a:ext>
                </a:extLst>
              </a:tr>
              <a:tr h="459249">
                <a:tc>
                  <a:txBody>
                    <a:bodyPr/>
                    <a:lstStyle/>
                    <a:p>
                      <a:pPr algn="ctr"/>
                      <a:r>
                        <a:rPr lang="en-US" altLang="zh-CN" sz="1600" spc="300" dirty="0">
                          <a:solidFill>
                            <a:schemeClr val="tx1">
                              <a:lumMod val="85000"/>
                              <a:lumOff val="15000"/>
                            </a:schemeClr>
                          </a:solidFill>
                          <a:latin typeface="+mn-ea"/>
                          <a:ea typeface="+mn-ea"/>
                        </a:rPr>
                        <a:t>2024.11</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的更高层级功能移植到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401487712"/>
                  </a:ext>
                </a:extLst>
              </a:tr>
              <a:tr h="459249">
                <a:tc>
                  <a:txBody>
                    <a:bodyPr/>
                    <a:lstStyle/>
                    <a:p>
                      <a:pPr algn="ctr"/>
                      <a:r>
                        <a:rPr lang="en-US" altLang="zh-CN" sz="1600" spc="300" dirty="0">
                          <a:solidFill>
                            <a:schemeClr val="tx1">
                              <a:lumMod val="85000"/>
                              <a:lumOff val="15000"/>
                            </a:schemeClr>
                          </a:solidFill>
                          <a:latin typeface="+mn-ea"/>
                          <a:ea typeface="+mn-ea"/>
                        </a:rPr>
                        <a:t>2024.12-2025.2</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毕业论文撰写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59224884"/>
                  </a:ext>
                </a:extLst>
              </a:tr>
              <a:tr h="459249">
                <a:tc>
                  <a:txBody>
                    <a:bodyPr/>
                    <a:lstStyle/>
                    <a:p>
                      <a:pPr algn="ctr"/>
                      <a:r>
                        <a:rPr lang="en-US" altLang="zh-CN" sz="1600" spc="300" dirty="0">
                          <a:solidFill>
                            <a:schemeClr val="tx1">
                              <a:lumMod val="85000"/>
                              <a:lumOff val="15000"/>
                            </a:schemeClr>
                          </a:solidFill>
                          <a:latin typeface="+mn-ea"/>
                          <a:ea typeface="+mn-ea"/>
                        </a:rPr>
                        <a:t>2025.3-2025.6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毕业论文完善，毕业答辩</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7319090"/>
                  </a:ext>
                </a:extLst>
              </a:tr>
            </a:tbl>
          </a:graphicData>
        </a:graphic>
      </p:graphicFrame>
    </p:spTree>
    <p:extLst>
      <p:ext uri="{BB962C8B-B14F-4D97-AF65-F5344CB8AC3E}">
        <p14:creationId xmlns:p14="http://schemas.microsoft.com/office/powerpoint/2010/main" val="213548069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2293208"/>
            <a:ext cx="10498347" cy="2271584"/>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基于函数调用图的死代码探测技术方案一份。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移除死代码后的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Substrate Node Template</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区块链软件一份。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至少包含区块链所需的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p2p</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网络功能的</a:t>
            </a:r>
            <a:r>
              <a:rPr kumimoji="0" lang="en-US" altLang="zh-CN" sz="2200" b="0" i="0" u="none" strike="noStrike" kern="1200" cap="none" spc="0" normalizeH="0" baseline="0" noProof="0" dirty="0" err="1">
                <a:ln>
                  <a:noFill/>
                </a:ln>
                <a:solidFill>
                  <a:prstClr val="black"/>
                </a:solidFill>
                <a:effectLst/>
                <a:uLnTx/>
                <a:uFillTx/>
                <a:latin typeface="微软雅黑"/>
                <a:ea typeface="微软雅黑"/>
                <a:cs typeface="+mn-cs"/>
              </a:rPr>
              <a:t>rCore</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操作系统一份。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描述以上两款软件的文档各一份。</a:t>
            </a: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3.2</a:t>
            </a:r>
            <a:r>
              <a:rPr lang="zh-CN" altLang="en-US" dirty="0"/>
              <a:t> 预期研究成果</a:t>
            </a:r>
          </a:p>
        </p:txBody>
      </p:sp>
    </p:spTree>
    <p:extLst>
      <p:ext uri="{BB962C8B-B14F-4D97-AF65-F5344CB8AC3E}">
        <p14:creationId xmlns:p14="http://schemas.microsoft.com/office/powerpoint/2010/main" val="294692055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1930031"/>
            <a:ext cx="10498347" cy="2997937"/>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为</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编程语言实现了一种基于函数调用图的死代码探测技术</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将经过死代码移除处理后的软件移植到另一操作系统中，以证明该技术对于移植工作的便利性贡献度</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三是探索了已有</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软件产品与具体操作系统解耦并在新操作系统上重新兼容的可能解决方案，对嵌入式开发、软硬件平台完全自主可控开发等开发场景的软件生态扩展工作具有一定参考意义。</a:t>
            </a: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3.3</a:t>
            </a:r>
            <a:r>
              <a:rPr lang="zh-CN" altLang="en-US" dirty="0"/>
              <a:t> 选题创新点</a:t>
            </a:r>
          </a:p>
        </p:txBody>
      </p:sp>
    </p:spTree>
    <p:extLst>
      <p:ext uri="{BB962C8B-B14F-4D97-AF65-F5344CB8AC3E}">
        <p14:creationId xmlns:p14="http://schemas.microsoft.com/office/powerpoint/2010/main" val="359441105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选题研究内容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矛盾</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软件移植技术</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将软件从一个操作系统或硬件平台移植到另一个的技术。软件移植以小于重新开发的代价令已有软件在新平台上得以运行，有益于拓宽市场，优化用户使用体验。然而，跨操作系统甚至硬件平台的移植并非易事，可能需要处理一系列来自硬件或软件的阻碍。因此，评估软件移植难度，并设法降低这个难度便成为了众多开发者的共同目标。</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软件移植</a:t>
            </a:r>
          </a:p>
        </p:txBody>
      </p:sp>
    </p:spTree>
    <p:extLst>
      <p:ext uri="{BB962C8B-B14F-4D97-AF65-F5344CB8AC3E}">
        <p14:creationId xmlns:p14="http://schemas.microsoft.com/office/powerpoint/2010/main" val="27820625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软件移植难度评估</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760401"/>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不少研究指出，软件移植的难度可用一组特征定量地评估。这其中，</a:t>
            </a:r>
            <a:r>
              <a:rPr kumimoji="0" lang="zh-CN" altLang="en-US" sz="2000" b="1"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代码行数</a:t>
            </a: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对移植难度的贡献非常大，在部分评估模型中甚至达到了指数级别。</a:t>
            </a:r>
          </a:p>
        </p:txBody>
      </p:sp>
      <p:sp>
        <p:nvSpPr>
          <p:cNvPr id="32" name="椭圆 31">
            <a:extLst>
              <a:ext uri="{FF2B5EF4-FFF2-40B4-BE49-F238E27FC236}">
                <a16:creationId xmlns:a16="http://schemas.microsoft.com/office/drawing/2014/main" id="{C3A37D18-92CE-4107-844B-EAE59B7DF5EA}"/>
              </a:ext>
            </a:extLst>
          </p:cNvPr>
          <p:cNvSpPr/>
          <p:nvPr/>
        </p:nvSpPr>
        <p:spPr>
          <a:xfrm>
            <a:off x="2757298" y="2649204"/>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663426" y="3788089"/>
            <a:ext cx="3208483"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J.R </a:t>
            </a:r>
            <a:r>
              <a:rPr kumimoji="0" lang="en-US" altLang="zh-CN" sz="2800" b="1" i="0" u="none" strike="noStrike" kern="1200" cap="none" spc="300" normalizeH="0" baseline="0" noProof="0" dirty="0" err="1">
                <a:ln>
                  <a:noFill/>
                </a:ln>
                <a:solidFill>
                  <a:srgbClr val="006C39"/>
                </a:solidFill>
                <a:effectLst/>
                <a:uLnTx/>
                <a:uFillTx/>
                <a:latin typeface="微软雅黑"/>
                <a:ea typeface="微软雅黑"/>
                <a:cs typeface="+mn-cs"/>
              </a:rPr>
              <a:t>Wolberg</a:t>
            </a:r>
            <a:r>
              <a:rPr lang="zh-CN" altLang="en-US" sz="2800" b="1" spc="300" dirty="0">
                <a:solidFill>
                  <a:srgbClr val="006C39"/>
                </a:solidFill>
                <a:latin typeface="微软雅黑"/>
                <a:ea typeface="微软雅黑"/>
              </a:rPr>
              <a:t>等</a:t>
            </a:r>
            <a:endPar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34" name="文本框 33">
            <a:extLst>
              <a:ext uri="{FF2B5EF4-FFF2-40B4-BE49-F238E27FC236}">
                <a16:creationId xmlns:a16="http://schemas.microsoft.com/office/drawing/2014/main" id="{BA921EF8-76CA-4D2D-BB1B-B4129424ADCA}"/>
              </a:ext>
            </a:extLst>
          </p:cNvPr>
          <p:cNvSpPr txBox="1"/>
          <p:nvPr/>
        </p:nvSpPr>
        <p:spPr>
          <a:xfrm>
            <a:off x="974271" y="4505437"/>
            <a:ext cx="4619170" cy="684418"/>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认为代码库尺寸（即代码行数）与移植难度呈现指数级正相关。</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2649204"/>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580086" y="3793345"/>
            <a:ext cx="2656114"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err="1">
                <a:ln>
                  <a:noFill/>
                </a:ln>
                <a:solidFill>
                  <a:srgbClr val="A13F0B"/>
                </a:solidFill>
                <a:effectLst/>
                <a:uLnTx/>
                <a:uFillTx/>
                <a:latin typeface="微软雅黑"/>
                <a:ea typeface="微软雅黑"/>
                <a:cs typeface="+mn-cs"/>
              </a:rPr>
              <a:t>M.Hakuta</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等</a:t>
            </a:r>
          </a:p>
        </p:txBody>
      </p:sp>
      <p:sp>
        <p:nvSpPr>
          <p:cNvPr id="38" name="文本框 37">
            <a:extLst>
              <a:ext uri="{FF2B5EF4-FFF2-40B4-BE49-F238E27FC236}">
                <a16:creationId xmlns:a16="http://schemas.microsoft.com/office/drawing/2014/main" id="{0F39C68A-2BAC-4940-81CE-B0E7AECDD19C}"/>
              </a:ext>
            </a:extLst>
          </p:cNvPr>
          <p:cNvSpPr txBox="1"/>
          <p:nvPr/>
        </p:nvSpPr>
        <p:spPr>
          <a:xfrm>
            <a:off x="6598558" y="4505437"/>
            <a:ext cx="4619170" cy="1044517"/>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在前者的基础上进一步纳入更多因素。在该新模型中，代码行数仍然占有可观的权重。</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2913206"/>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3027956" y="2964811"/>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19359505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913455"/>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4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死代码的危害</a:t>
            </a:r>
          </a:p>
        </p:txBody>
      </p:sp>
      <p:grpSp>
        <p:nvGrpSpPr>
          <p:cNvPr id="26" name="组合 25">
            <a:extLst>
              <a:ext uri="{FF2B5EF4-FFF2-40B4-BE49-F238E27FC236}">
                <a16:creationId xmlns:a16="http://schemas.microsoft.com/office/drawing/2014/main" id="{91BC9E9C-D4BE-4B70-AC09-530AA6F7273D}"/>
              </a:ext>
            </a:extLst>
          </p:cNvPr>
          <p:cNvGrpSpPr/>
          <p:nvPr/>
        </p:nvGrpSpPr>
        <p:grpSpPr>
          <a:xfrm>
            <a:off x="678857" y="1518219"/>
            <a:ext cx="2160001" cy="4318673"/>
            <a:chOff x="678857" y="1565844"/>
            <a:chExt cx="2160001" cy="4318673"/>
          </a:xfrm>
        </p:grpSpPr>
        <p:sp>
          <p:nvSpPr>
            <p:cNvPr id="31" name="矩形 30">
              <a:extLst>
                <a:ext uri="{FF2B5EF4-FFF2-40B4-BE49-F238E27FC236}">
                  <a16:creationId xmlns:a16="http://schemas.microsoft.com/office/drawing/2014/main" id="{5203396D-4DCB-41B5-AF04-2867F7A9A271}"/>
                </a:ext>
              </a:extLst>
            </p:cNvPr>
            <p:cNvSpPr/>
            <p:nvPr/>
          </p:nvSpPr>
          <p:spPr>
            <a:xfrm>
              <a:off x="678857"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文本框 31">
              <a:extLst>
                <a:ext uri="{FF2B5EF4-FFF2-40B4-BE49-F238E27FC236}">
                  <a16:creationId xmlns:a16="http://schemas.microsoft.com/office/drawing/2014/main" id="{58670C33-36D4-4971-8EE4-3647D84638AC}"/>
                </a:ext>
              </a:extLst>
            </p:cNvPr>
            <p:cNvSpPr txBox="1"/>
            <p:nvPr/>
          </p:nvSpPr>
          <p:spPr>
            <a:xfrm>
              <a:off x="678857"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代码更难理解</a:t>
              </a:r>
            </a:p>
          </p:txBody>
        </p:sp>
        <p:sp>
          <p:nvSpPr>
            <p:cNvPr id="33" name="文本框 32">
              <a:extLst>
                <a:ext uri="{FF2B5EF4-FFF2-40B4-BE49-F238E27FC236}">
                  <a16:creationId xmlns:a16="http://schemas.microsoft.com/office/drawing/2014/main" id="{8A1BF197-4A0B-4910-943A-0EE202B5F583}"/>
                </a:ext>
              </a:extLst>
            </p:cNvPr>
            <p:cNvSpPr txBox="1"/>
            <p:nvPr/>
          </p:nvSpPr>
          <p:spPr>
            <a:xfrm>
              <a:off x="678858"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对于经验尚不丰富的新开发人员，他们可能会误以为死代码是有用的，任其累积以致代码库的质量越来越差</a:t>
              </a:r>
            </a:p>
          </p:txBody>
        </p:sp>
      </p:grpSp>
      <p:grpSp>
        <p:nvGrpSpPr>
          <p:cNvPr id="34" name="组合 33">
            <a:extLst>
              <a:ext uri="{FF2B5EF4-FFF2-40B4-BE49-F238E27FC236}">
                <a16:creationId xmlns:a16="http://schemas.microsoft.com/office/drawing/2014/main" id="{25FB572E-FB32-4F75-A721-1A507BD070D5}"/>
              </a:ext>
            </a:extLst>
          </p:cNvPr>
          <p:cNvGrpSpPr/>
          <p:nvPr/>
        </p:nvGrpSpPr>
        <p:grpSpPr>
          <a:xfrm>
            <a:off x="3570285" y="1518219"/>
            <a:ext cx="2160001" cy="4318673"/>
            <a:chOff x="3570285" y="1565844"/>
            <a:chExt cx="2160001" cy="4318673"/>
          </a:xfrm>
        </p:grpSpPr>
        <p:sp>
          <p:nvSpPr>
            <p:cNvPr id="35" name="矩形 34">
              <a:extLst>
                <a:ext uri="{FF2B5EF4-FFF2-40B4-BE49-F238E27FC236}">
                  <a16:creationId xmlns:a16="http://schemas.microsoft.com/office/drawing/2014/main" id="{FA2FB662-0C0F-49BB-9CBF-0D03681114F1}"/>
                </a:ext>
              </a:extLst>
            </p:cNvPr>
            <p:cNvSpPr/>
            <p:nvPr/>
          </p:nvSpPr>
          <p:spPr>
            <a:xfrm>
              <a:off x="3570285"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5C482913-F9C8-437D-A6FA-A6BF23FA9F1E}"/>
                </a:ext>
              </a:extLst>
            </p:cNvPr>
            <p:cNvSpPr txBox="1"/>
            <p:nvPr/>
          </p:nvSpPr>
          <p:spPr>
            <a:xfrm>
              <a:off x="3570285"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增加维护难度</a:t>
              </a:r>
            </a:p>
          </p:txBody>
        </p:sp>
        <p:sp>
          <p:nvSpPr>
            <p:cNvPr id="37" name="文本框 36">
              <a:extLst>
                <a:ext uri="{FF2B5EF4-FFF2-40B4-BE49-F238E27FC236}">
                  <a16:creationId xmlns:a16="http://schemas.microsoft.com/office/drawing/2014/main" id="{7C1A201D-B558-4397-83C4-9CCCD60A7F6D}"/>
                </a:ext>
              </a:extLst>
            </p:cNvPr>
            <p:cNvSpPr txBox="1"/>
            <p:nvPr/>
          </p:nvSpPr>
          <p:spPr>
            <a:xfrm>
              <a:off x="3570286"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在日常维护或升级迭代时影响开发人员的工作效率、在降低代码质量的同时可能还会引入新的缺陷甚至错误</a:t>
              </a:r>
            </a:p>
          </p:txBody>
        </p:sp>
      </p:grpSp>
      <p:grpSp>
        <p:nvGrpSpPr>
          <p:cNvPr id="38" name="组合 37">
            <a:extLst>
              <a:ext uri="{FF2B5EF4-FFF2-40B4-BE49-F238E27FC236}">
                <a16:creationId xmlns:a16="http://schemas.microsoft.com/office/drawing/2014/main" id="{E6B0E4E5-B3F9-4C6C-AEA4-61F66DF10313}"/>
              </a:ext>
            </a:extLst>
          </p:cNvPr>
          <p:cNvGrpSpPr/>
          <p:nvPr/>
        </p:nvGrpSpPr>
        <p:grpSpPr>
          <a:xfrm>
            <a:off x="6461713" y="1518219"/>
            <a:ext cx="2160001" cy="4318673"/>
            <a:chOff x="6461713" y="1565844"/>
            <a:chExt cx="2160001" cy="4318673"/>
          </a:xfrm>
        </p:grpSpPr>
        <p:sp>
          <p:nvSpPr>
            <p:cNvPr id="39" name="矩形 38">
              <a:extLst>
                <a:ext uri="{FF2B5EF4-FFF2-40B4-BE49-F238E27FC236}">
                  <a16:creationId xmlns:a16="http://schemas.microsoft.com/office/drawing/2014/main" id="{D7245695-AE57-4991-AC99-5C33C7F0B011}"/>
                </a:ext>
              </a:extLst>
            </p:cNvPr>
            <p:cNvSpPr/>
            <p:nvPr/>
          </p:nvSpPr>
          <p:spPr>
            <a:xfrm>
              <a:off x="6461713"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文本框 39">
              <a:extLst>
                <a:ext uri="{FF2B5EF4-FFF2-40B4-BE49-F238E27FC236}">
                  <a16:creationId xmlns:a16="http://schemas.microsoft.com/office/drawing/2014/main" id="{7F9F0DA0-1BFE-4361-AD6B-595BEA1AB324}"/>
                </a:ext>
              </a:extLst>
            </p:cNvPr>
            <p:cNvSpPr txBox="1"/>
            <p:nvPr/>
          </p:nvSpPr>
          <p:spPr>
            <a:xfrm>
              <a:off x="6461713"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徒增开发工时</a:t>
              </a:r>
            </a:p>
          </p:txBody>
        </p:sp>
        <p:sp>
          <p:nvSpPr>
            <p:cNvPr id="41" name="文本框 40">
              <a:extLst>
                <a:ext uri="{FF2B5EF4-FFF2-40B4-BE49-F238E27FC236}">
                  <a16:creationId xmlns:a16="http://schemas.microsoft.com/office/drawing/2014/main" id="{4120430B-242D-44A1-8BA5-67FF66F1675B}"/>
                </a:ext>
              </a:extLst>
            </p:cNvPr>
            <p:cNvSpPr txBox="1"/>
            <p:nvPr/>
          </p:nvSpPr>
          <p:spPr>
            <a:xfrm>
              <a:off x="6461714"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开发者花费无用的时间维护死代码或对其进行缺陷排除，而这部分工作对项目并无任何帮助</a:t>
              </a:r>
            </a:p>
          </p:txBody>
        </p:sp>
      </p:grpSp>
      <p:grpSp>
        <p:nvGrpSpPr>
          <p:cNvPr id="42" name="组合 41">
            <a:extLst>
              <a:ext uri="{FF2B5EF4-FFF2-40B4-BE49-F238E27FC236}">
                <a16:creationId xmlns:a16="http://schemas.microsoft.com/office/drawing/2014/main" id="{316AC45E-442B-4F49-BBE7-3AA63B808C2C}"/>
              </a:ext>
            </a:extLst>
          </p:cNvPr>
          <p:cNvGrpSpPr/>
          <p:nvPr/>
        </p:nvGrpSpPr>
        <p:grpSpPr>
          <a:xfrm>
            <a:off x="9353141" y="1518219"/>
            <a:ext cx="2160001" cy="4318673"/>
            <a:chOff x="9353141" y="1565844"/>
            <a:chExt cx="2160001" cy="4318673"/>
          </a:xfrm>
        </p:grpSpPr>
        <p:sp>
          <p:nvSpPr>
            <p:cNvPr id="43" name="矩形 42">
              <a:extLst>
                <a:ext uri="{FF2B5EF4-FFF2-40B4-BE49-F238E27FC236}">
                  <a16:creationId xmlns:a16="http://schemas.microsoft.com/office/drawing/2014/main" id="{889BC644-1DA4-4EFF-8D04-D62156F7F16A}"/>
                </a:ext>
              </a:extLst>
            </p:cNvPr>
            <p:cNvSpPr/>
            <p:nvPr/>
          </p:nvSpPr>
          <p:spPr>
            <a:xfrm>
              <a:off x="9353141"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4" name="文本框 43">
              <a:extLst>
                <a:ext uri="{FF2B5EF4-FFF2-40B4-BE49-F238E27FC236}">
                  <a16:creationId xmlns:a16="http://schemas.microsoft.com/office/drawing/2014/main" id="{786785D3-3722-4B7F-92D0-13760E3F6EE9}"/>
                </a:ext>
              </a:extLst>
            </p:cNvPr>
            <p:cNvSpPr txBox="1"/>
            <p:nvPr/>
          </p:nvSpPr>
          <p:spPr>
            <a:xfrm>
              <a:off x="9353141"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降低运行效率</a:t>
              </a:r>
            </a:p>
          </p:txBody>
        </p:sp>
        <p:sp>
          <p:nvSpPr>
            <p:cNvPr id="45" name="文本框 44">
              <a:extLst>
                <a:ext uri="{FF2B5EF4-FFF2-40B4-BE49-F238E27FC236}">
                  <a16:creationId xmlns:a16="http://schemas.microsoft.com/office/drawing/2014/main" id="{EF4C2F98-846F-4644-AF4B-B3BA8F7DD5EA}"/>
                </a:ext>
              </a:extLst>
            </p:cNvPr>
            <p:cNvSpPr txBox="1"/>
            <p:nvPr/>
          </p:nvSpPr>
          <p:spPr>
            <a:xfrm>
              <a:off x="9353142"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虽非总是如此，但死代码有可能降低软件运行效率或徒增内存占用</a:t>
              </a:r>
            </a:p>
          </p:txBody>
        </p:sp>
      </p:grpSp>
      <p:cxnSp>
        <p:nvCxnSpPr>
          <p:cNvPr id="46" name="直接连接符 45">
            <a:extLst>
              <a:ext uri="{FF2B5EF4-FFF2-40B4-BE49-F238E27FC236}">
                <a16:creationId xmlns:a16="http://schemas.microsoft.com/office/drawing/2014/main" id="{FBAF0CCC-F545-4C58-B314-03E8E8EBF8E7}"/>
              </a:ext>
            </a:extLst>
          </p:cNvPr>
          <p:cNvCxnSpPr/>
          <p:nvPr/>
        </p:nvCxnSpPr>
        <p:spPr>
          <a:xfrm>
            <a:off x="3227985"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85153C-CA81-4747-AAFF-6408B189053A}"/>
              </a:ext>
            </a:extLst>
          </p:cNvPr>
          <p:cNvCxnSpPr/>
          <p:nvPr/>
        </p:nvCxnSpPr>
        <p:spPr>
          <a:xfrm>
            <a:off x="6091989"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0030D5-0BBA-4707-82EA-317E714EF78B}"/>
              </a:ext>
            </a:extLst>
          </p:cNvPr>
          <p:cNvCxnSpPr/>
          <p:nvPr/>
        </p:nvCxnSpPr>
        <p:spPr>
          <a:xfrm>
            <a:off x="8955992"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0764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566</TotalTime>
  <Words>2476</Words>
  <Application>Microsoft Office PowerPoint</Application>
  <PresentationFormat>宽屏</PresentationFormat>
  <Paragraphs>200</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30</vt:i4>
      </vt:variant>
    </vt:vector>
  </HeadingPairs>
  <TitlesOfParts>
    <vt:vector size="41" baseType="lpstr">
      <vt:lpstr>等线</vt:lpstr>
      <vt:lpstr>黑体</vt:lpstr>
      <vt:lpstr>微软雅黑</vt:lpstr>
      <vt:lpstr>微软雅黑 Light</vt:lpstr>
      <vt:lpstr>Arial</vt:lpstr>
      <vt:lpstr>Century Gothic</vt:lpstr>
      <vt:lpstr>SpaceMono Nerd Font Mono</vt:lpstr>
      <vt:lpstr>Wingdings</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软件移植技术</vt:lpstr>
      <vt:lpstr>1.2 国内外研究现状 – 软件移植难度评估</vt:lpstr>
      <vt:lpstr>1.2 国内外研究现状 – 死代码的定义</vt:lpstr>
      <vt:lpstr>1.2 国内外研究现状 – 死代码的危害</vt:lpstr>
      <vt:lpstr>1.2 国内外研究现状 – 死代码探测技术</vt:lpstr>
      <vt:lpstr>1.2 国内外研究现状 – IR与函数调用图</vt:lpstr>
      <vt:lpstr>1.2 国内外研究现状 – Rust的函数调用图</vt:lpstr>
      <vt:lpstr>1.2 国内外研究现状 – 移植对象介绍</vt:lpstr>
      <vt:lpstr>1.2 国内外研究现状 – SNT代码结构</vt:lpstr>
      <vt:lpstr>1.2 国内外研究现状 – SNT的模块间关系</vt:lpstr>
      <vt:lpstr>1.2 国内外研究现状 – SNT依赖项的兼容性</vt:lpstr>
      <vt:lpstr>1.2 国内外研究现状 – SNT依赖项的兼容性</vt:lpstr>
      <vt:lpstr>1.3 选题研究内容</vt:lpstr>
      <vt:lpstr>PowerPoint 演示文稿</vt:lpstr>
      <vt:lpstr>2.1 死代码探测方案设计 </vt:lpstr>
      <vt:lpstr>2.1 死代码探测方案设计 – 构造函数调用图 </vt:lpstr>
      <vt:lpstr>2.1 死代码探测方案设计 – 输出结构化信息</vt:lpstr>
      <vt:lpstr>2.1 死代码探测方案设计 </vt:lpstr>
      <vt:lpstr>2.1 死代码探测方案设计 - rust-std标准库</vt:lpstr>
      <vt:lpstr>2.1 死代码探测方案设计 - SNT改造计划</vt:lpstr>
      <vt:lpstr>PowerPoint 演示文稿</vt:lpstr>
      <vt:lpstr>3.1 工作时间安排</vt:lpstr>
      <vt:lpstr>3.2 预期研究成果</vt:lpstr>
      <vt:lpstr>3.3 选题创新点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基于死代码移除的跨操作系统软件移植方案 开题报告</dc:title>
  <dc:creator>Endericedragon Fu</dc:creator>
  <cp:lastModifiedBy>Endericedragon Fu</cp:lastModifiedBy>
  <cp:revision>57</cp:revision>
  <dcterms:created xsi:type="dcterms:W3CDTF">2024-07-18T14:08:55Z</dcterms:created>
  <dcterms:modified xsi:type="dcterms:W3CDTF">2024-07-21T14:06:23Z</dcterms:modified>
</cp:coreProperties>
</file>