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21"/>
  </p:notesMasterIdLst>
  <p:sldIdLst>
    <p:sldId id="270" r:id="rId2"/>
    <p:sldId id="258" r:id="rId3"/>
    <p:sldId id="280" r:id="rId4"/>
    <p:sldId id="268" r:id="rId5"/>
    <p:sldId id="285" r:id="rId6"/>
    <p:sldId id="271" r:id="rId7"/>
    <p:sldId id="267" r:id="rId8"/>
    <p:sldId id="286" r:id="rId9"/>
    <p:sldId id="274" r:id="rId10"/>
    <p:sldId id="275" r:id="rId11"/>
    <p:sldId id="276" r:id="rId12"/>
    <p:sldId id="277" r:id="rId13"/>
    <p:sldId id="284" r:id="rId14"/>
    <p:sldId id="278" r:id="rId15"/>
    <p:sldId id="279" r:id="rId16"/>
    <p:sldId id="281" r:id="rId17"/>
    <p:sldId id="282" r:id="rId18"/>
    <p:sldId id="28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874"/>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77749" autoAdjust="0"/>
  </p:normalViewPr>
  <p:slideViewPr>
    <p:cSldViewPr snapToGrid="0" snapToObjects="1">
      <p:cViewPr varScale="1">
        <p:scale>
          <a:sx n="64" d="100"/>
          <a:sy n="64" d="100"/>
        </p:scale>
        <p:origin x="970" y="58"/>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2024/5/31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extLst>
      <p:ext uri="{BB962C8B-B14F-4D97-AF65-F5344CB8AC3E}">
        <p14:creationId xmlns:p14="http://schemas.microsoft.com/office/powerpoint/2010/main" val="20152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大家好，今天我汇报的题目是操作系统中的异步与任务调度机制研究，指导老师是向勇老师。</a:t>
            </a: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a:t>
            </a:fld>
            <a:endParaRPr kumimoji="1" lang="zh-CN" altLang="en-US"/>
          </a:p>
        </p:txBody>
      </p:sp>
    </p:spTree>
    <p:extLst>
      <p:ext uri="{BB962C8B-B14F-4D97-AF65-F5344CB8AC3E}">
        <p14:creationId xmlns:p14="http://schemas.microsoft.com/office/powerpoint/2010/main" val="367366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我们在这些队列中维护了任务的标识符，当任务 </a:t>
            </a:r>
            <a:r>
              <a:rPr lang="en-US" altLang="zh-CN" b="0" dirty="0">
                <a:solidFill>
                  <a:srgbClr val="0E1116"/>
                </a:solidFill>
                <a:effectLst/>
                <a:highlight>
                  <a:srgbClr val="FFFFFF"/>
                </a:highlight>
                <a:latin typeface="Consolas" panose="020B0609020204030204" pitchFamily="49" charset="0"/>
              </a:rPr>
              <a:t>A </a:t>
            </a:r>
            <a:r>
              <a:rPr lang="zh-CN" altLang="en-US" b="0" dirty="0">
                <a:solidFill>
                  <a:srgbClr val="0E1116"/>
                </a:solidFill>
                <a:effectLst/>
                <a:highlight>
                  <a:srgbClr val="FFFFFF"/>
                </a:highlight>
                <a:latin typeface="Consolas" panose="020B0609020204030204" pitchFamily="49" charset="0"/>
              </a:rPr>
              <a:t>的标识符在控制器中的就绪队列时，则控制器能够感知到任务 </a:t>
            </a:r>
            <a:r>
              <a:rPr lang="en-US" altLang="zh-CN" b="0" dirty="0">
                <a:solidFill>
                  <a:srgbClr val="0E1116"/>
                </a:solidFill>
                <a:effectLst/>
                <a:highlight>
                  <a:srgbClr val="FFFFFF"/>
                </a:highlight>
                <a:latin typeface="Consolas" panose="020B0609020204030204" pitchFamily="49" charset="0"/>
              </a:rPr>
              <a:t>A </a:t>
            </a:r>
            <a:r>
              <a:rPr lang="zh-CN" altLang="en-US" b="0" dirty="0">
                <a:solidFill>
                  <a:srgbClr val="0E1116"/>
                </a:solidFill>
                <a:effectLst/>
                <a:highlight>
                  <a:srgbClr val="FFFFFF"/>
                </a:highlight>
                <a:latin typeface="Consolas" panose="020B0609020204030204" pitchFamily="49" charset="0"/>
              </a:rPr>
              <a:t>已经准备好执行了；而针对等待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的任务，我们根据外设的中断源的数量维护数量相等的阻塞队列，分别跟踪因等待不同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请求而阻塞的标识符。例如，如果网卡接收通道的中断号为 </a:t>
            </a:r>
            <a:r>
              <a:rPr lang="en-US" altLang="zh-CN" b="0" dirty="0">
                <a:solidFill>
                  <a:srgbClr val="0E1116"/>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，而任务 </a:t>
            </a:r>
            <a:r>
              <a:rPr lang="en-US" altLang="zh-CN" b="0" dirty="0">
                <a:solidFill>
                  <a:srgbClr val="0E1116"/>
                </a:solidFill>
                <a:effectLst/>
                <a:highlight>
                  <a:srgbClr val="FFFFFF"/>
                </a:highlight>
                <a:latin typeface="Consolas" panose="020B0609020204030204" pitchFamily="49" charset="0"/>
              </a:rPr>
              <a:t>B </a:t>
            </a:r>
            <a:r>
              <a:rPr lang="zh-CN" altLang="en-US" b="0" dirty="0">
                <a:solidFill>
                  <a:srgbClr val="0E1116"/>
                </a:solidFill>
                <a:effectLst/>
                <a:highlight>
                  <a:srgbClr val="FFFFFF"/>
                </a:highlight>
                <a:latin typeface="Consolas" panose="020B0609020204030204" pitchFamily="49" charset="0"/>
              </a:rPr>
              <a:t>因等待网卡接收到的数据包而处于阻塞状态，那么任务 </a:t>
            </a:r>
            <a:r>
              <a:rPr lang="en-US" altLang="zh-CN" b="0" dirty="0">
                <a:solidFill>
                  <a:srgbClr val="0E1116"/>
                </a:solidFill>
                <a:effectLst/>
                <a:highlight>
                  <a:srgbClr val="FFFFFF"/>
                </a:highlight>
                <a:latin typeface="Consolas" panose="020B0609020204030204" pitchFamily="49" charset="0"/>
              </a:rPr>
              <a:t>B </a:t>
            </a:r>
            <a:r>
              <a:rPr lang="zh-CN" altLang="en-US" b="0" dirty="0">
                <a:solidFill>
                  <a:srgbClr val="0E1116"/>
                </a:solidFill>
                <a:effectLst/>
                <a:highlight>
                  <a:srgbClr val="FFFFFF"/>
                </a:highlight>
                <a:latin typeface="Consolas" panose="020B0609020204030204" pitchFamily="49" charset="0"/>
              </a:rPr>
              <a:t>的标识符就会被记录在阻塞队列 </a:t>
            </a:r>
            <a:r>
              <a:rPr lang="en-US" altLang="zh-CN" b="0" dirty="0">
                <a:solidFill>
                  <a:srgbClr val="0E1116"/>
                </a:solidFill>
                <a:effectLst/>
                <a:highlight>
                  <a:srgbClr val="FFFFFF"/>
                </a:highlight>
                <a:latin typeface="Consolas" panose="020B0609020204030204" pitchFamily="49" charset="0"/>
              </a:rPr>
              <a:t>1 </a:t>
            </a:r>
            <a:r>
              <a:rPr lang="zh-CN" altLang="en-US" b="0" dirty="0">
                <a:solidFill>
                  <a:srgbClr val="0E1116"/>
                </a:solidFill>
                <a:effectLst/>
                <a:highlight>
                  <a:srgbClr val="FFFFFF"/>
                </a:highlight>
                <a:latin typeface="Consolas" panose="020B0609020204030204" pitchFamily="49" charset="0"/>
              </a:rPr>
              <a:t>中。通过这种方法，</a:t>
            </a:r>
            <a:r>
              <a:rPr lang="en-US" altLang="zh-CN" b="0" dirty="0">
                <a:solidFill>
                  <a:srgbClr val="0E1116"/>
                </a:solidFill>
                <a:effectLst/>
                <a:highlight>
                  <a:srgbClr val="FFFFFF"/>
                </a:highlight>
                <a:latin typeface="Consolas" panose="020B0609020204030204" pitchFamily="49" charset="0"/>
              </a:rPr>
              <a:t>TAIC</a:t>
            </a:r>
            <a:r>
              <a:rPr lang="zh-CN" altLang="en-US" b="0" dirty="0">
                <a:solidFill>
                  <a:srgbClr val="0E1116"/>
                </a:solidFill>
                <a:effectLst/>
                <a:highlight>
                  <a:srgbClr val="FFFFFF"/>
                </a:highlight>
                <a:latin typeface="Consolas" panose="020B0609020204030204" pitchFamily="49" charset="0"/>
              </a:rPr>
              <a:t>能够清晰地识别出每个任务因何原因而阻塞。</a:t>
            </a:r>
          </a:p>
          <a:p>
            <a:endParaRPr lang="en-US" altLang="zh-CN" b="0" dirty="0">
              <a:solidFill>
                <a:srgbClr val="0E1116"/>
              </a:solidFill>
              <a:effectLst/>
              <a:highlight>
                <a:srgbClr val="FFFFFF"/>
              </a:highlight>
              <a:latin typeface="Consolas" panose="020B0609020204030204" pitchFamily="49" charset="0"/>
            </a:endParaRPr>
          </a:p>
          <a:p>
            <a:r>
              <a:rPr lang="zh-CN" altLang="en-US" b="0" dirty="0">
                <a:solidFill>
                  <a:srgbClr val="0E1116"/>
                </a:solidFill>
                <a:effectLst/>
                <a:highlight>
                  <a:srgbClr val="FFFFFF"/>
                </a:highlight>
                <a:latin typeface="Consolas" panose="020B0609020204030204" pitchFamily="49" charset="0"/>
              </a:rPr>
              <a:t>那么控制器怎么处理中断，唤醒任务呢？我们将中断控制器处理中断的过程称之为快速唤醒。</a:t>
            </a:r>
          </a:p>
          <a:p>
            <a:br>
              <a:rPr lang="zh-CN" altLang="en-US" b="0" dirty="0">
                <a:solidFill>
                  <a:srgbClr val="0E1116"/>
                </a:solidFill>
                <a:effectLst/>
                <a:highlight>
                  <a:srgbClr val="FFFFFF"/>
                </a:highlight>
                <a:latin typeface="Consolas" panose="020B0609020204030204" pitchFamily="49" charset="0"/>
              </a:rPr>
            </a:br>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与传统的中断控制器相似，在初始化时，软件需要写控制器端口，将中断屏蔽位清空，使能快速唤醒机制，但 </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还需要向对应的阻塞队列中注册阻塞任务。（这两项操作是合并的）</a:t>
            </a:r>
          </a:p>
          <a:p>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传统的中断控制器在接收到设备的中断信号后，只能将中断信号传递给 </a:t>
            </a:r>
            <a:r>
              <a:rPr lang="en-US" altLang="zh-CN" b="0" dirty="0">
                <a:solidFill>
                  <a:srgbClr val="0E1116"/>
                </a:solidFill>
                <a:effectLst/>
                <a:highlight>
                  <a:srgbClr val="FFFFFF"/>
                </a:highlight>
                <a:latin typeface="Consolas" panose="020B0609020204030204" pitchFamily="49" charset="0"/>
              </a:rPr>
              <a:t>CPU</a:t>
            </a:r>
            <a:r>
              <a:rPr lang="zh-CN" altLang="en-US" b="0" dirty="0">
                <a:solidFill>
                  <a:srgbClr val="0E1116"/>
                </a:solidFill>
                <a:effectLst/>
                <a:highlight>
                  <a:srgbClr val="FFFFFF"/>
                </a:highlight>
                <a:latin typeface="Consolas" panose="020B0609020204030204" pitchFamily="49" charset="0"/>
              </a:rPr>
              <a:t>。而 </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的处理则是在收到中断信号后，将阻塞任务标识符从阻塞队列迁移至就绪队列，完成唤醒操作，并将中断屏蔽位置位，快速唤醒机制失效。</a:t>
            </a:r>
          </a:p>
          <a:p>
            <a:r>
              <a:rPr lang="en-US" altLang="zh-CN" b="0" dirty="0">
                <a:solidFill>
                  <a:srgbClr val="702C00"/>
                </a:solidFill>
                <a:effectLst/>
                <a:highlight>
                  <a:srgbClr val="FFFFFF"/>
                </a:highlight>
                <a:latin typeface="Consolas" panose="020B0609020204030204" pitchFamily="49" charset="0"/>
              </a:rPr>
              <a:t>3.</a:t>
            </a:r>
            <a:r>
              <a:rPr lang="zh-CN" altLang="en-US" b="0" dirty="0">
                <a:solidFill>
                  <a:srgbClr val="0E1116"/>
                </a:solidFill>
                <a:effectLst/>
                <a:highlight>
                  <a:srgbClr val="FFFFFF"/>
                </a:highlight>
                <a:latin typeface="Consolas" panose="020B0609020204030204" pitchFamily="49" charset="0"/>
              </a:rPr>
              <a:t> 真正的处理任务则与传统的中断控制器不同，需要 </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主动从控制器的就绪队列中取出优先级最高的任务执行。（我们将等待的任务设置成较高的优先级，来保证它能够被及时执行）</a:t>
            </a:r>
          </a:p>
          <a:p>
            <a:br>
              <a:rPr lang="zh-CN" altLang="en-US" b="0" dirty="0">
                <a:solidFill>
                  <a:srgbClr val="0E1116"/>
                </a:solidFill>
                <a:effectLst/>
                <a:highlight>
                  <a:srgbClr val="FFFFFF"/>
                </a:highlight>
                <a:latin typeface="Consolas" panose="020B0609020204030204" pitchFamily="49" charset="0"/>
              </a:rPr>
            </a:br>
            <a:r>
              <a:rPr lang="zh-CN" altLang="en-US" b="0" dirty="0">
                <a:solidFill>
                  <a:srgbClr val="0E1116"/>
                </a:solidFill>
                <a:effectLst/>
                <a:highlight>
                  <a:srgbClr val="FFFFFF"/>
                </a:highlight>
                <a:latin typeface="Consolas" panose="020B0609020204030204" pitchFamily="49" charset="0"/>
              </a:rPr>
              <a:t>这样的做法，减少了由于中断带来的直接开销和间接开销，也不需要 </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轮询设备状态寄存器，能够继承两种机制的优点。</a:t>
            </a:r>
          </a:p>
          <a:p>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12</a:t>
            </a:fld>
            <a:endParaRPr kumimoji="1" lang="zh-CN" altLang="en-US"/>
          </a:p>
        </p:txBody>
      </p:sp>
    </p:spTree>
    <p:extLst>
      <p:ext uri="{BB962C8B-B14F-4D97-AF65-F5344CB8AC3E}">
        <p14:creationId xmlns:p14="http://schemas.microsoft.com/office/powerpoint/2010/main" val="248873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我们同样也在 </a:t>
            </a:r>
            <a:r>
              <a:rPr lang="en-US" altLang="zh-CN" dirty="0"/>
              <a:t>FPGA </a:t>
            </a:r>
            <a:r>
              <a:rPr lang="zh-CN" altLang="en-US" dirty="0"/>
              <a:t>上对 </a:t>
            </a:r>
            <a:r>
              <a:rPr lang="en-US" altLang="zh-CN" dirty="0"/>
              <a:t>TAIC </a:t>
            </a:r>
            <a:r>
              <a:rPr lang="zh-CN" altLang="en-US" dirty="0"/>
              <a:t>进行了评估。</a:t>
            </a:r>
            <a:endParaRPr lang="en-US" altLang="zh-CN" dirty="0"/>
          </a:p>
          <a:p>
            <a:endParaRPr lang="en-US" altLang="zh-CN" dirty="0"/>
          </a:p>
          <a:p>
            <a:pPr marL="0" indent="0">
              <a:buNone/>
            </a:pPr>
            <a:r>
              <a:rPr lang="zh-CN" altLang="en-US" dirty="0"/>
              <a:t>首先，我们对比了协程切换的开销以及中断导致的上下文切换开销，协程切换开销低于中断上下文切换开销。</a:t>
            </a:r>
            <a:endParaRPr lang="en-US" altLang="zh-CN" dirty="0"/>
          </a:p>
          <a:p>
            <a:pPr marL="0" indent="0">
              <a:buNone/>
            </a:pPr>
            <a:r>
              <a:rPr lang="zh-CN" altLang="en-US" dirty="0"/>
              <a:t>其次，我们分别采用了轮询、中断、</a:t>
            </a:r>
            <a:r>
              <a:rPr lang="en-US" altLang="zh-CN" dirty="0"/>
              <a:t>TAIC</a:t>
            </a:r>
            <a:r>
              <a:rPr lang="zh-CN" altLang="en-US" dirty="0"/>
              <a:t>三种机制测量发送一个以太网帧所需要的时钟周期开销。（发送以太网帧需要向网卡提交缓冲区，等待网卡发送完成后回收缓冲区）</a:t>
            </a:r>
            <a:endParaRPr lang="en-US" altLang="zh-CN" dirty="0"/>
          </a:p>
          <a:p>
            <a:pPr marL="685800" lvl="1" indent="-228600">
              <a:buAutoNum type="arabicPeriod"/>
            </a:pPr>
            <a:r>
              <a:rPr lang="zh-CN" altLang="en-US" dirty="0"/>
              <a:t>轮询机制则是 </a:t>
            </a:r>
            <a:r>
              <a:rPr lang="en-US" altLang="zh-CN" dirty="0"/>
              <a:t>CPU </a:t>
            </a:r>
            <a:r>
              <a:rPr lang="zh-CN" altLang="en-US" dirty="0"/>
              <a:t>不断查询网卡的状态寄存器</a:t>
            </a:r>
            <a:endParaRPr lang="en-US" altLang="zh-CN" dirty="0"/>
          </a:p>
          <a:p>
            <a:pPr marL="685800" lvl="1" indent="-228600">
              <a:buAutoNum type="arabicPeriod"/>
            </a:pPr>
            <a:r>
              <a:rPr lang="zh-CN" altLang="en-US" dirty="0"/>
              <a:t>中断机制则需要进入中断处理函数中清除状态寄存器再回收</a:t>
            </a:r>
            <a:endParaRPr lang="en-US" altLang="zh-CN" dirty="0"/>
          </a:p>
          <a:p>
            <a:pPr marL="685800" lvl="1" indent="-228600">
              <a:buAutoNum type="arabicPeriod"/>
            </a:pPr>
            <a:r>
              <a:rPr lang="en-US" altLang="zh-CN" dirty="0"/>
              <a:t>TAIC </a:t>
            </a:r>
            <a:r>
              <a:rPr lang="zh-CN" altLang="en-US" dirty="0"/>
              <a:t>则不需要轮询，当设备产生中断后，</a:t>
            </a:r>
            <a:r>
              <a:rPr lang="en-US" altLang="zh-CN" dirty="0"/>
              <a:t>TAIC </a:t>
            </a:r>
            <a:r>
              <a:rPr lang="zh-CN" altLang="en-US" dirty="0"/>
              <a:t>唤醒回收协程，在回收协程中回收缓冲区。根据结果来看，</a:t>
            </a:r>
            <a:r>
              <a:rPr lang="en-US" altLang="zh-CN" dirty="0"/>
              <a:t>TAIC </a:t>
            </a:r>
            <a:r>
              <a:rPr lang="zh-CN" altLang="en-US" dirty="0"/>
              <a:t>将中断的上下文开销减少成了协程切换开销。</a:t>
            </a:r>
            <a:endParaRPr lang="en-US" altLang="zh-CN" dirty="0"/>
          </a:p>
          <a:p>
            <a:pPr marL="0" lvl="0" indent="0">
              <a:buNone/>
            </a:pPr>
            <a:r>
              <a:rPr lang="zh-CN" altLang="en-US" dirty="0"/>
              <a:t>随后，我们在系统中增加了额外的矩阵运算，用来模拟 </a:t>
            </a:r>
            <a:r>
              <a:rPr lang="en-US" altLang="zh-CN" dirty="0"/>
              <a:t>CPU </a:t>
            </a:r>
            <a:r>
              <a:rPr lang="zh-CN" altLang="en-US" dirty="0"/>
              <a:t>的其他负载，通过测量客户端发出请求、服务端计算矩阵乘法、服务端发送响应、客户端接收响应之间的时延来间接衡量了三种模式对 </a:t>
            </a:r>
            <a:r>
              <a:rPr lang="en-US" altLang="zh-CN" dirty="0"/>
              <a:t>CPU </a:t>
            </a:r>
            <a:r>
              <a:rPr lang="zh-CN" altLang="en-US" dirty="0"/>
              <a:t>占用率的影响。</a:t>
            </a:r>
            <a:endParaRPr lang="en-US" altLang="zh-CN" dirty="0"/>
          </a:p>
          <a:p>
            <a:pPr marL="0" lvl="0" indent="0">
              <a:buNone/>
            </a:pPr>
            <a:r>
              <a:rPr lang="en-US" altLang="zh-CN" dirty="0"/>
              <a:t>Poll </a:t>
            </a:r>
            <a:r>
              <a:rPr lang="zh-CN" altLang="en-US" dirty="0"/>
              <a:t>模式的 </a:t>
            </a:r>
            <a:r>
              <a:rPr lang="en-US" altLang="zh-CN" dirty="0"/>
              <a:t>CPU </a:t>
            </a:r>
            <a:r>
              <a:rPr lang="zh-CN" altLang="en-US" dirty="0"/>
              <a:t>占用率最高，中断模式的占用率其次，而 </a:t>
            </a:r>
            <a:r>
              <a:rPr lang="en-US" altLang="zh-CN" dirty="0"/>
              <a:t>TAIC </a:t>
            </a:r>
            <a:r>
              <a:rPr lang="zh-CN" altLang="en-US" dirty="0"/>
              <a:t>模式占用率最小。</a:t>
            </a:r>
            <a:endParaRPr lang="en-US" altLang="zh-CN" dirty="0"/>
          </a:p>
          <a:p>
            <a:pPr marL="0" lvl="0" indent="0">
              <a:buNone/>
            </a:pPr>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13</a:t>
            </a:fld>
            <a:endParaRPr kumimoji="1" lang="zh-CN" altLang="en-US"/>
          </a:p>
        </p:txBody>
      </p:sp>
    </p:spTree>
    <p:extLst>
      <p:ext uri="{BB962C8B-B14F-4D97-AF65-F5344CB8AC3E}">
        <p14:creationId xmlns:p14="http://schemas.microsoft.com/office/powerpoint/2010/main" val="1609852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buNone/>
            </a:pPr>
            <a:r>
              <a:rPr lang="zh-CN" altLang="en-US" dirty="0"/>
              <a:t>我们还测量了当计算负载与连接相关时，三种模式的时延：</a:t>
            </a:r>
            <a:endParaRPr lang="en-US" altLang="zh-CN" dirty="0"/>
          </a:p>
          <a:p>
            <a:pPr marL="0" lvl="0" indent="0">
              <a:buNone/>
            </a:pPr>
            <a:endParaRPr lang="en-US" altLang="zh-CN" dirty="0"/>
          </a:p>
          <a:p>
            <a:pPr marL="0" lvl="0" indent="0">
              <a:buNone/>
            </a:pPr>
            <a:r>
              <a:rPr lang="zh-CN" altLang="en-US" dirty="0"/>
              <a:t>当负载较小时，</a:t>
            </a:r>
            <a:r>
              <a:rPr lang="en-US" altLang="zh-CN" dirty="0"/>
              <a:t>TAIC </a:t>
            </a:r>
            <a:r>
              <a:rPr lang="zh-CN" altLang="en-US" dirty="0"/>
              <a:t>的平均时延与轮询机制相当，但时延小于中断机制；</a:t>
            </a:r>
            <a:endParaRPr lang="en-US" altLang="zh-CN" dirty="0"/>
          </a:p>
          <a:p>
            <a:pPr marL="0" lvl="0" indent="0">
              <a:buNone/>
            </a:pPr>
            <a:endParaRPr lang="en-US" altLang="zh-CN" dirty="0"/>
          </a:p>
          <a:p>
            <a:pPr marL="0" lvl="0" indent="0">
              <a:buNone/>
            </a:pPr>
            <a:r>
              <a:rPr lang="zh-CN" altLang="en-US" dirty="0"/>
              <a:t>当连接数增加后，</a:t>
            </a:r>
            <a:r>
              <a:rPr lang="en-US" altLang="zh-CN" dirty="0"/>
              <a:t>TAIC </a:t>
            </a:r>
            <a:r>
              <a:rPr lang="zh-CN" altLang="en-US" dirty="0"/>
              <a:t>的优势逐渐明显，从平均时延以及时延分布可以看出来这个趋势。</a:t>
            </a:r>
            <a:endParaRPr lang="en-US" altLang="zh-CN" dirty="0"/>
          </a:p>
          <a:p>
            <a:pPr marL="228600" lvl="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14</a:t>
            </a:fld>
            <a:endParaRPr kumimoji="1" lang="zh-CN" altLang="en-US"/>
          </a:p>
        </p:txBody>
      </p:sp>
    </p:spTree>
    <p:extLst>
      <p:ext uri="{BB962C8B-B14F-4D97-AF65-F5344CB8AC3E}">
        <p14:creationId xmlns:p14="http://schemas.microsoft.com/office/powerpoint/2010/main" val="2948658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除了进行了上述的微基准测试，我们还进行了综合测试。</a:t>
            </a:r>
            <a:endParaRPr lang="en-US" altLang="zh-CN" dirty="0"/>
          </a:p>
          <a:p>
            <a:endParaRPr lang="en-US" altLang="zh-CN" dirty="0"/>
          </a:p>
          <a:p>
            <a:r>
              <a:rPr lang="zh-CN" altLang="en-US" dirty="0"/>
              <a:t>我们分别使用了 </a:t>
            </a:r>
            <a:r>
              <a:rPr lang="en-US" altLang="zh-CN" dirty="0"/>
              <a:t>TAIC </a:t>
            </a:r>
            <a:r>
              <a:rPr lang="zh-CN" altLang="en-US" dirty="0"/>
              <a:t>快速唤醒机制、轮询机制构建了不同的网卡驱动，并在 </a:t>
            </a:r>
            <a:r>
              <a:rPr lang="en-US" altLang="zh-CN" dirty="0"/>
              <a:t>FPGA </a:t>
            </a:r>
            <a:r>
              <a:rPr lang="zh-CN" altLang="en-US" dirty="0"/>
              <a:t>中的 </a:t>
            </a:r>
            <a:r>
              <a:rPr lang="en-US" altLang="zh-CN" dirty="0" err="1"/>
              <a:t>riscv</a:t>
            </a:r>
            <a:r>
              <a:rPr lang="en-US" altLang="zh-CN" dirty="0"/>
              <a:t> </a:t>
            </a:r>
            <a:r>
              <a:rPr lang="zh-CN" altLang="en-US" dirty="0"/>
              <a:t>子系统中运行 </a:t>
            </a:r>
            <a:r>
              <a:rPr lang="en-US" altLang="zh-CN" dirty="0" err="1"/>
              <a:t>Arceos-redis</a:t>
            </a:r>
            <a:r>
              <a:rPr lang="en-US" altLang="zh-CN" dirty="0"/>
              <a:t> </a:t>
            </a:r>
            <a:r>
              <a:rPr lang="zh-CN" altLang="en-US" dirty="0"/>
              <a:t>服务端。</a:t>
            </a:r>
            <a:endParaRPr lang="en-US" altLang="zh-CN" dirty="0"/>
          </a:p>
          <a:p>
            <a:endParaRPr lang="en-US" altLang="zh-CN" dirty="0"/>
          </a:p>
          <a:p>
            <a:r>
              <a:rPr lang="zh-CN" altLang="en-US" dirty="0"/>
              <a:t>我们首先在 </a:t>
            </a:r>
            <a:r>
              <a:rPr lang="en-US" altLang="zh-CN" dirty="0"/>
              <a:t>PC </a:t>
            </a:r>
            <a:r>
              <a:rPr lang="zh-CN" altLang="en-US" dirty="0"/>
              <a:t>上使用了 </a:t>
            </a:r>
            <a:r>
              <a:rPr lang="en-US" altLang="zh-CN" dirty="0" err="1"/>
              <a:t>redis</a:t>
            </a:r>
            <a:r>
              <a:rPr lang="en-US" altLang="zh-CN" dirty="0"/>
              <a:t>-benchmark </a:t>
            </a:r>
            <a:r>
              <a:rPr lang="zh-CN" altLang="en-US" dirty="0"/>
              <a:t>测试了两者在不同的测试场景下的吞吐量。</a:t>
            </a:r>
            <a:endParaRPr lang="en-US" altLang="zh-CN" dirty="0"/>
          </a:p>
          <a:p>
            <a:endParaRPr lang="en-US" altLang="zh-CN" dirty="0"/>
          </a:p>
          <a:p>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在所有测试场景下，使用 </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快速唤醒机制的 </a:t>
            </a:r>
            <a:r>
              <a:rPr lang="en-US" altLang="zh-CN" b="0" dirty="0">
                <a:solidFill>
                  <a:srgbClr val="0E1116"/>
                </a:solidFill>
                <a:effectLst/>
                <a:highlight>
                  <a:srgbClr val="FFFFFF"/>
                </a:highlight>
                <a:latin typeface="Consolas" panose="020B0609020204030204" pitchFamily="49" charset="0"/>
              </a:rPr>
              <a:t>Redis </a:t>
            </a:r>
            <a:r>
              <a:rPr lang="zh-CN" altLang="en-US" b="0" dirty="0">
                <a:solidFill>
                  <a:srgbClr val="0E1116"/>
                </a:solidFill>
                <a:effectLst/>
                <a:highlight>
                  <a:srgbClr val="FFFFFF"/>
                </a:highlight>
                <a:latin typeface="Consolas" panose="020B0609020204030204" pitchFamily="49" charset="0"/>
              </a:rPr>
              <a:t>每秒能处理的请求数与使用轮询机制的基准相当，在某些测试场景下有所提高。</a:t>
            </a:r>
          </a:p>
          <a:p>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针对只有 </a:t>
            </a:r>
            <a:r>
              <a:rPr lang="en-US" altLang="zh-CN" b="0" dirty="0">
                <a:solidFill>
                  <a:srgbClr val="0E1116"/>
                </a:solidFill>
                <a:effectLst/>
                <a:highlight>
                  <a:srgbClr val="FFFFFF"/>
                </a:highlight>
                <a:latin typeface="Consolas" panose="020B0609020204030204" pitchFamily="49" charset="0"/>
              </a:rPr>
              <a:t>O(1) </a:t>
            </a:r>
            <a:r>
              <a:rPr lang="zh-CN" altLang="en-US" b="0" dirty="0">
                <a:solidFill>
                  <a:srgbClr val="0E1116"/>
                </a:solidFill>
                <a:effectLst/>
                <a:highlight>
                  <a:srgbClr val="FFFFFF"/>
                </a:highlight>
                <a:latin typeface="Consolas" panose="020B0609020204030204" pitchFamily="49" charset="0"/>
              </a:rPr>
              <a:t>时间复杂度的测试，</a:t>
            </a:r>
            <a:r>
              <a:rPr lang="en-US" altLang="zh-CN" b="0" dirty="0">
                <a:solidFill>
                  <a:srgbClr val="0E1116"/>
                </a:solidFill>
                <a:effectLst/>
                <a:highlight>
                  <a:srgbClr val="FFFFFF"/>
                </a:highlight>
                <a:latin typeface="Consolas" panose="020B0609020204030204" pitchFamily="49" charset="0"/>
              </a:rPr>
              <a:t>TAIC </a:t>
            </a:r>
            <a:r>
              <a:rPr lang="zh-CN" altLang="en-US" b="0" dirty="0">
                <a:solidFill>
                  <a:srgbClr val="0E1116"/>
                </a:solidFill>
                <a:effectLst/>
                <a:highlight>
                  <a:srgbClr val="FFFFFF"/>
                </a:highlight>
                <a:latin typeface="Consolas" panose="020B0609020204030204" pitchFamily="49" charset="0"/>
              </a:rPr>
              <a:t>快速唤醒机制对 </a:t>
            </a:r>
            <a:r>
              <a:rPr lang="en-US" altLang="zh-CN" b="0" dirty="0">
                <a:solidFill>
                  <a:srgbClr val="0E1116"/>
                </a:solidFill>
                <a:effectLst/>
                <a:highlight>
                  <a:srgbClr val="FFFFFF"/>
                </a:highlight>
                <a:latin typeface="Consolas" panose="020B0609020204030204" pitchFamily="49" charset="0"/>
              </a:rPr>
              <a:t>Redis </a:t>
            </a:r>
            <a:r>
              <a:rPr lang="zh-CN" altLang="en-US" b="0" dirty="0">
                <a:solidFill>
                  <a:srgbClr val="0E1116"/>
                </a:solidFill>
                <a:effectLst/>
                <a:highlight>
                  <a:srgbClr val="FFFFFF"/>
                </a:highlight>
                <a:latin typeface="Consolas" panose="020B0609020204030204" pitchFamily="49" charset="0"/>
              </a:rPr>
              <a:t>的吞吐量优化有限。对于操作的时间复杂度大于</a:t>
            </a:r>
            <a:r>
              <a:rPr lang="en-US" altLang="zh-CN" b="0" dirty="0">
                <a:solidFill>
                  <a:srgbClr val="0E1116"/>
                </a:solidFill>
                <a:effectLst/>
                <a:highlight>
                  <a:srgbClr val="FFFFFF"/>
                </a:highlight>
                <a:latin typeface="Consolas" panose="020B0609020204030204" pitchFamily="49" charset="0"/>
              </a:rPr>
              <a:t>O(1)</a:t>
            </a:r>
            <a:r>
              <a:rPr lang="zh-CN" altLang="en-US" b="0" dirty="0">
                <a:solidFill>
                  <a:srgbClr val="0E1116"/>
                </a:solidFill>
                <a:effectLst/>
                <a:highlight>
                  <a:srgbClr val="FFFFFF"/>
                </a:highlight>
                <a:latin typeface="Consolas" panose="020B0609020204030204" pitchFamily="49" charset="0"/>
              </a:rPr>
              <a:t>或存在其他负载时（例如</a:t>
            </a:r>
            <a:r>
              <a:rPr lang="en-US" altLang="zh-CN" b="0" dirty="0">
                <a:solidFill>
                  <a:srgbClr val="0E1116"/>
                </a:solidFill>
                <a:effectLst/>
                <a:highlight>
                  <a:srgbClr val="FFFFFF"/>
                </a:highlight>
                <a:latin typeface="Consolas" panose="020B0609020204030204" pitchFamily="49" charset="0"/>
              </a:rPr>
              <a:t>HSET</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SADD</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ZADD</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SPOP</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ZPOP</a:t>
            </a:r>
            <a:r>
              <a:rPr lang="zh-CN" altLang="en-US" b="0" dirty="0">
                <a:solidFill>
                  <a:srgbClr val="0E1116"/>
                </a:solidFill>
                <a:effectLst/>
                <a:highlight>
                  <a:srgbClr val="FFFFFF"/>
                </a:highlight>
                <a:latin typeface="Consolas" panose="020B0609020204030204" pitchFamily="49" charset="0"/>
              </a:rPr>
              <a:t>等），吞吐量优化明显。</a:t>
            </a:r>
            <a:endParaRPr lang="en-US" altLang="zh-CN" dirty="0"/>
          </a:p>
          <a:p>
            <a:endParaRPr lang="en-US" altLang="zh-CN" dirty="0"/>
          </a:p>
          <a:p>
            <a:r>
              <a:rPr lang="zh-CN" altLang="en-US" dirty="0"/>
              <a:t>其次，我们还使用了 </a:t>
            </a:r>
            <a:r>
              <a:rPr lang="en-US" altLang="zh-CN" dirty="0"/>
              <a:t>YCSB </a:t>
            </a:r>
            <a:r>
              <a:rPr lang="zh-CN" altLang="en-US" dirty="0"/>
              <a:t>测试了在不同的负载场景下的吞吐量。</a:t>
            </a:r>
            <a:endParaRPr lang="en-US" altLang="zh-CN" dirty="0"/>
          </a:p>
          <a:p>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YCSB-A</a:t>
            </a:r>
            <a:r>
              <a:rPr lang="zh-CN" altLang="en-US" b="0" dirty="0">
                <a:solidFill>
                  <a:srgbClr val="0E1116"/>
                </a:solidFill>
                <a:effectLst/>
                <a:highlight>
                  <a:srgbClr val="FFFFFF"/>
                </a:highlight>
                <a:latin typeface="Consolas" panose="020B0609020204030204" pitchFamily="49" charset="0"/>
              </a:rPr>
              <a:t>：由</a:t>
            </a:r>
            <a:r>
              <a:rPr lang="en-US" altLang="zh-CN" b="0" dirty="0">
                <a:solidFill>
                  <a:srgbClr val="0E1116"/>
                </a:solidFill>
                <a:effectLst/>
                <a:highlight>
                  <a:srgbClr val="FFFFFF"/>
                </a:highlight>
                <a:latin typeface="Consolas" panose="020B0609020204030204" pitchFamily="49" charset="0"/>
              </a:rPr>
              <a:t>50%</a:t>
            </a:r>
            <a:r>
              <a:rPr lang="zh-CN" altLang="en-US" b="0" dirty="0">
                <a:solidFill>
                  <a:srgbClr val="0E1116"/>
                </a:solidFill>
                <a:effectLst/>
                <a:highlight>
                  <a:srgbClr val="FFFFFF"/>
                </a:highlight>
                <a:latin typeface="Consolas" panose="020B0609020204030204" pitchFamily="49" charset="0"/>
              </a:rPr>
              <a:t>的读操作和</a:t>
            </a:r>
            <a:r>
              <a:rPr lang="en-US" altLang="zh-CN" b="0" dirty="0">
                <a:solidFill>
                  <a:srgbClr val="0E1116"/>
                </a:solidFill>
                <a:effectLst/>
                <a:highlight>
                  <a:srgbClr val="FFFFFF"/>
                </a:highlight>
                <a:latin typeface="Consolas" panose="020B0609020204030204" pitchFamily="49" charset="0"/>
              </a:rPr>
              <a:t>50%</a:t>
            </a:r>
            <a:r>
              <a:rPr lang="zh-CN" altLang="en-US" b="0" dirty="0">
                <a:solidFill>
                  <a:srgbClr val="0E1116"/>
                </a:solidFill>
                <a:effectLst/>
                <a:highlight>
                  <a:srgbClr val="FFFFFF"/>
                </a:highlight>
                <a:latin typeface="Consolas" panose="020B0609020204030204" pitchFamily="49" charset="0"/>
              </a:rPr>
              <a:t>的更新操作组成。</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YCSB-B</a:t>
            </a:r>
            <a:r>
              <a:rPr lang="zh-CN" altLang="en-US" b="0" dirty="0">
                <a:solidFill>
                  <a:srgbClr val="0E1116"/>
                </a:solidFill>
                <a:effectLst/>
                <a:highlight>
                  <a:srgbClr val="FFFFFF"/>
                </a:highlight>
                <a:latin typeface="Consolas" panose="020B0609020204030204" pitchFamily="49" charset="0"/>
              </a:rPr>
              <a:t>：以读操作为主，读操作占</a:t>
            </a:r>
            <a:r>
              <a:rPr lang="en-US" altLang="zh-CN" b="0" dirty="0">
                <a:solidFill>
                  <a:srgbClr val="0E1116"/>
                </a:solidFill>
                <a:effectLst/>
                <a:highlight>
                  <a:srgbClr val="FFFFFF"/>
                </a:highlight>
                <a:latin typeface="Consolas" panose="020B0609020204030204" pitchFamily="49" charset="0"/>
              </a:rPr>
              <a:t>95%</a:t>
            </a:r>
            <a:r>
              <a:rPr lang="zh-CN" altLang="en-US" b="0" dirty="0">
                <a:solidFill>
                  <a:srgbClr val="0E1116"/>
                </a:solidFill>
                <a:effectLst/>
                <a:highlight>
                  <a:srgbClr val="FFFFFF"/>
                </a:highlight>
                <a:latin typeface="Consolas" panose="020B0609020204030204" pitchFamily="49" charset="0"/>
              </a:rPr>
              <a:t>，写操作占</a:t>
            </a:r>
            <a:r>
              <a:rPr lang="en-US" altLang="zh-CN" b="0" dirty="0">
                <a:solidFill>
                  <a:srgbClr val="0E1116"/>
                </a:solidFill>
                <a:effectLst/>
                <a:highlight>
                  <a:srgbClr val="FFFFFF"/>
                </a:highlight>
                <a:latin typeface="Consolas" panose="020B0609020204030204" pitchFamily="49" charset="0"/>
              </a:rPr>
              <a:t>5%</a:t>
            </a:r>
            <a:r>
              <a:rPr lang="zh-CN" altLang="en-US" b="0" dirty="0">
                <a:solidFill>
                  <a:srgbClr val="0E1116"/>
                </a:solidFill>
                <a:effectLst/>
                <a:highlight>
                  <a:srgbClr val="FFFFFF"/>
                </a:highlight>
                <a:latin typeface="Consolas" panose="020B0609020204030204" pitchFamily="49" charset="0"/>
              </a:rPr>
              <a:t>。</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YCSB-C</a:t>
            </a:r>
            <a:r>
              <a:rPr lang="zh-CN" altLang="en-US" b="0" dirty="0">
                <a:solidFill>
                  <a:srgbClr val="0E1116"/>
                </a:solidFill>
                <a:effectLst/>
                <a:highlight>
                  <a:srgbClr val="FFFFFF"/>
                </a:highlight>
                <a:latin typeface="Consolas" panose="020B0609020204030204" pitchFamily="49" charset="0"/>
              </a:rPr>
              <a:t>：只包含读操作，</a:t>
            </a:r>
            <a:r>
              <a:rPr lang="en-US" altLang="zh-CN" b="0" dirty="0">
                <a:solidFill>
                  <a:srgbClr val="0E1116"/>
                </a:solidFill>
                <a:effectLst/>
                <a:highlight>
                  <a:srgbClr val="FFFFFF"/>
                </a:highlight>
                <a:latin typeface="Consolas" panose="020B0609020204030204" pitchFamily="49" charset="0"/>
              </a:rPr>
              <a:t>100%</a:t>
            </a:r>
            <a:r>
              <a:rPr lang="zh-CN" altLang="en-US" b="0" dirty="0">
                <a:solidFill>
                  <a:srgbClr val="0E1116"/>
                </a:solidFill>
                <a:effectLst/>
                <a:highlight>
                  <a:srgbClr val="FFFFFF"/>
                </a:highlight>
                <a:latin typeface="Consolas" panose="020B0609020204030204" pitchFamily="49" charset="0"/>
              </a:rPr>
              <a:t>的读取。</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YCSB-D</a:t>
            </a:r>
            <a:r>
              <a:rPr lang="zh-CN" altLang="en-US" b="0" dirty="0">
                <a:solidFill>
                  <a:srgbClr val="0E1116"/>
                </a:solidFill>
                <a:effectLst/>
                <a:highlight>
                  <a:srgbClr val="FFFFFF"/>
                </a:highlight>
                <a:latin typeface="Consolas" panose="020B0609020204030204" pitchFamily="49" charset="0"/>
              </a:rPr>
              <a:t>：在这个工作负载中，新的记录被插入，而最近的插入记录是最热的，即最受频繁访问的。</a:t>
            </a:r>
            <a:endParaRPr lang="en-US" altLang="zh-CN" b="0" dirty="0">
              <a:solidFill>
                <a:srgbClr val="0E1116"/>
              </a:solidFill>
              <a:effectLst/>
              <a:highlight>
                <a:srgbClr val="FFFFFF"/>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solidFill>
                  <a:srgbClr val="0E1116"/>
                </a:solidFill>
                <a:effectLst/>
                <a:highlight>
                  <a:srgbClr val="FFFFFF"/>
                </a:highlight>
                <a:latin typeface="Consolas" panose="020B0609020204030204" pitchFamily="49" charset="0"/>
              </a:rPr>
              <a:t>YCSB-F</a:t>
            </a:r>
            <a:r>
              <a:rPr lang="zh-CN" altLang="en-US" b="0" dirty="0">
                <a:solidFill>
                  <a:srgbClr val="0E1116"/>
                </a:solidFill>
                <a:effectLst/>
                <a:highlight>
                  <a:srgbClr val="FFFFFF"/>
                </a:highlight>
                <a:latin typeface="Consolas" panose="020B0609020204030204" pitchFamily="49" charset="0"/>
              </a:rPr>
              <a:t>：客户端将读取一条记录，修改它，然后再次写回。</a:t>
            </a:r>
          </a:p>
          <a:p>
            <a:endParaRPr lang="en-US" altLang="zh-CN" dirty="0"/>
          </a:p>
          <a:p>
            <a:r>
              <a:rPr lang="zh-CN" altLang="en-US" dirty="0"/>
              <a:t>我们可以得出以下结论：</a:t>
            </a:r>
            <a:endParaRPr lang="en-US" altLang="zh-CN" dirty="0"/>
          </a:p>
          <a:p>
            <a:endParaRPr lang="en-US" altLang="zh-CN" dirty="0"/>
          </a:p>
          <a:p>
            <a:pPr marL="228600" indent="-228600">
              <a:buAutoNum type="arabicPeriod"/>
            </a:pPr>
            <a:r>
              <a:rPr lang="zh-CN" altLang="en-US" b="0" dirty="0">
                <a:solidFill>
                  <a:srgbClr val="0E1116"/>
                </a:solidFill>
                <a:effectLst/>
                <a:highlight>
                  <a:srgbClr val="FFFFFF"/>
                </a:highlight>
                <a:latin typeface="Consolas" panose="020B0609020204030204" pitchFamily="49" charset="0"/>
              </a:rPr>
              <a:t>根据 </a:t>
            </a:r>
            <a:r>
              <a:rPr lang="en-US" altLang="zh-CN" b="0" dirty="0">
                <a:solidFill>
                  <a:srgbClr val="0E1116"/>
                </a:solidFill>
                <a:effectLst/>
                <a:highlight>
                  <a:srgbClr val="FFFFFF"/>
                </a:highlight>
                <a:latin typeface="Consolas" panose="020B0609020204030204" pitchFamily="49" charset="0"/>
              </a:rPr>
              <a:t>YCSB-A </a:t>
            </a:r>
            <a:r>
              <a:rPr lang="zh-CN" altLang="en-US" b="0" dirty="0">
                <a:solidFill>
                  <a:srgbClr val="0E1116"/>
                </a:solidFill>
                <a:effectLst/>
                <a:highlight>
                  <a:srgbClr val="FFFFFF"/>
                </a:highlight>
                <a:latin typeface="Consolas" panose="020B0609020204030204" pitchFamily="49" charset="0"/>
              </a:rPr>
              <a:t>以及 </a:t>
            </a:r>
            <a:r>
              <a:rPr lang="en-US" altLang="zh-CN" b="0" dirty="0">
                <a:solidFill>
                  <a:srgbClr val="0E1116"/>
                </a:solidFill>
                <a:effectLst/>
                <a:highlight>
                  <a:srgbClr val="FFFFFF"/>
                </a:highlight>
                <a:latin typeface="Consolas" panose="020B0609020204030204" pitchFamily="49" charset="0"/>
              </a:rPr>
              <a:t>YCSB-F </a:t>
            </a:r>
            <a:r>
              <a:rPr lang="zh-CN" altLang="en-US" b="0" dirty="0">
                <a:solidFill>
                  <a:srgbClr val="0E1116"/>
                </a:solidFill>
                <a:effectLst/>
                <a:highlight>
                  <a:srgbClr val="FFFFFF"/>
                </a:highlight>
                <a:latin typeface="Consolas" panose="020B0609020204030204" pitchFamily="49" charset="0"/>
              </a:rPr>
              <a:t>对比结果，</a:t>
            </a:r>
            <a:r>
              <a:rPr lang="en-US" altLang="zh-CN" b="0" dirty="0">
                <a:solidFill>
                  <a:srgbClr val="0E1116"/>
                </a:solidFill>
                <a:effectLst/>
                <a:highlight>
                  <a:srgbClr val="FFFFFF"/>
                </a:highlight>
                <a:latin typeface="Consolas" panose="020B0609020204030204" pitchFamily="49" charset="0"/>
              </a:rPr>
              <a:t>TAIC</a:t>
            </a:r>
            <a:r>
              <a:rPr lang="zh-CN" altLang="en-US" b="0" dirty="0">
                <a:solidFill>
                  <a:srgbClr val="0E1116"/>
                </a:solidFill>
                <a:effectLst/>
                <a:highlight>
                  <a:srgbClr val="FFFFFF"/>
                </a:highlight>
                <a:latin typeface="Consolas" panose="020B0609020204030204" pitchFamily="49" charset="0"/>
              </a:rPr>
              <a:t>快速唤醒机制在修改频繁的工作场景中，优化较明显，存在</a:t>
            </a:r>
            <a:r>
              <a:rPr lang="en-US" altLang="zh-CN" b="0" dirty="0">
                <a:solidFill>
                  <a:srgbClr val="0E1116"/>
                </a:solidFill>
                <a:effectLst/>
                <a:highlight>
                  <a:srgbClr val="FFFFFF"/>
                </a:highlight>
                <a:latin typeface="Consolas" panose="020B0609020204030204" pitchFamily="49" charset="0"/>
              </a:rPr>
              <a:t>6%</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7%</a:t>
            </a:r>
            <a:r>
              <a:rPr lang="zh-CN" altLang="en-US" b="0" dirty="0">
                <a:solidFill>
                  <a:srgbClr val="0E1116"/>
                </a:solidFill>
                <a:effectLst/>
                <a:highlight>
                  <a:srgbClr val="FFFFFF"/>
                </a:highlight>
                <a:latin typeface="Consolas" panose="020B0609020204030204" pitchFamily="49" charset="0"/>
              </a:rPr>
              <a:t>的提升；</a:t>
            </a:r>
            <a:endParaRPr lang="en-US" altLang="zh-CN" b="0" dirty="0">
              <a:solidFill>
                <a:srgbClr val="0E1116"/>
              </a:solidFill>
              <a:effectLst/>
              <a:highlight>
                <a:srgbClr val="FFFFFF"/>
              </a:highlight>
              <a:latin typeface="Consolas" panose="020B0609020204030204" pitchFamily="49" charset="0"/>
            </a:endParaRPr>
          </a:p>
          <a:p>
            <a:pPr marL="228600" indent="-228600">
              <a:buAutoNum type="arabicPeriod"/>
            </a:pPr>
            <a:r>
              <a:rPr lang="zh-CN" altLang="en-US" b="0" dirty="0">
                <a:solidFill>
                  <a:srgbClr val="0E1116"/>
                </a:solidFill>
                <a:effectLst/>
                <a:highlight>
                  <a:srgbClr val="FFFFFF"/>
                </a:highlight>
                <a:latin typeface="Consolas" panose="020B0609020204030204" pitchFamily="49" charset="0"/>
              </a:rPr>
              <a:t>根据 </a:t>
            </a:r>
            <a:r>
              <a:rPr lang="en-US" altLang="zh-CN" b="0" dirty="0">
                <a:solidFill>
                  <a:srgbClr val="0E1116"/>
                </a:solidFill>
                <a:effectLst/>
                <a:highlight>
                  <a:srgbClr val="FFFFFF"/>
                </a:highlight>
                <a:latin typeface="Consolas" panose="020B0609020204030204" pitchFamily="49" charset="0"/>
              </a:rPr>
              <a:t>YCSB-B</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YCSB-C </a:t>
            </a:r>
            <a:r>
              <a:rPr lang="zh-CN" altLang="en-US" b="0" dirty="0">
                <a:solidFill>
                  <a:srgbClr val="0E1116"/>
                </a:solidFill>
                <a:effectLst/>
                <a:highlight>
                  <a:srgbClr val="FFFFFF"/>
                </a:highlight>
                <a:latin typeface="Consolas" panose="020B0609020204030204" pitchFamily="49" charset="0"/>
              </a:rPr>
              <a:t>和 </a:t>
            </a:r>
            <a:r>
              <a:rPr lang="en-US" altLang="zh-CN" b="0" dirty="0">
                <a:solidFill>
                  <a:srgbClr val="0E1116"/>
                </a:solidFill>
                <a:effectLst/>
                <a:highlight>
                  <a:srgbClr val="FFFFFF"/>
                </a:highlight>
                <a:latin typeface="Consolas" panose="020B0609020204030204" pitchFamily="49" charset="0"/>
              </a:rPr>
              <a:t>YCSB-D</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TAIC</a:t>
            </a:r>
            <a:r>
              <a:rPr lang="zh-CN" altLang="en-US" b="0" dirty="0">
                <a:solidFill>
                  <a:srgbClr val="0E1116"/>
                </a:solidFill>
                <a:effectLst/>
                <a:highlight>
                  <a:srgbClr val="FFFFFF"/>
                </a:highlight>
                <a:latin typeface="Consolas" panose="020B0609020204030204" pitchFamily="49" charset="0"/>
              </a:rPr>
              <a:t>快速唤醒机制在读操作较多的工作场景中优化有限，仅有</a:t>
            </a:r>
            <a:r>
              <a:rPr lang="en-US" altLang="zh-CN" b="0" dirty="0">
                <a:solidFill>
                  <a:srgbClr val="0E1116"/>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a:t>
            </a:r>
            <a:r>
              <a:rPr lang="en-US" altLang="zh-CN" b="0" dirty="0">
                <a:solidFill>
                  <a:srgbClr val="0E1116"/>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的提升。</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15</a:t>
            </a:fld>
            <a:endParaRPr kumimoji="1" lang="zh-CN" altLang="en-US"/>
          </a:p>
        </p:txBody>
      </p:sp>
    </p:spTree>
    <p:extLst>
      <p:ext uri="{BB962C8B-B14F-4D97-AF65-F5344CB8AC3E}">
        <p14:creationId xmlns:p14="http://schemas.microsoft.com/office/powerpoint/2010/main" val="194331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未来，我们计划设计一款能够支持在多个设备、多个 </a:t>
            </a:r>
            <a:r>
              <a:rPr lang="en-US" altLang="zh-CN" dirty="0"/>
              <a:t>OS</a:t>
            </a:r>
            <a:r>
              <a:rPr lang="zh-CN" altLang="en-US" dirty="0"/>
              <a:t>、多个进程、多个任务之间进行通信的中断控制器</a:t>
            </a:r>
            <a:r>
              <a:rPr lang="en-US" altLang="zh-CN" dirty="0"/>
              <a:t>——MOIC</a:t>
            </a:r>
            <a:r>
              <a:rPr lang="zh-CN" altLang="en-US" dirty="0"/>
              <a:t>，用来提供开销更小的异步通信机制。</a:t>
            </a:r>
            <a:endParaRPr lang="en-US" altLang="zh-CN" dirty="0"/>
          </a:p>
          <a:p>
            <a:endParaRPr lang="en-US" altLang="zh-CN" dirty="0"/>
          </a:p>
          <a:p>
            <a:r>
              <a:rPr lang="zh-CN" altLang="en-US" dirty="0"/>
              <a:t>其中的关键思路仍是让控制器感知任务，但我们在 </a:t>
            </a:r>
            <a:r>
              <a:rPr lang="en-US" altLang="zh-CN" dirty="0"/>
              <a:t>TAIC </a:t>
            </a:r>
            <a:r>
              <a:rPr lang="zh-CN" altLang="en-US" dirty="0"/>
              <a:t>的基础上建立了完备的任务标识系统。完整的任务标识由 </a:t>
            </a:r>
            <a:r>
              <a:rPr lang="en-US" altLang="zh-CN" dirty="0"/>
              <a:t>OS </a:t>
            </a:r>
            <a:r>
              <a:rPr lang="zh-CN" altLang="en-US" dirty="0"/>
              <a:t>标识、进程标识和任务标识组成。每一级标识由各级控制块的基址、优先级、抢占标记以及下一级标识表的基址组成。</a:t>
            </a: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17</a:t>
            </a:fld>
            <a:endParaRPr kumimoji="1" lang="zh-CN" altLang="en-US"/>
          </a:p>
        </p:txBody>
      </p:sp>
    </p:spTree>
    <p:extLst>
      <p:ext uri="{BB962C8B-B14F-4D97-AF65-F5344CB8AC3E}">
        <p14:creationId xmlns:p14="http://schemas.microsoft.com/office/powerpoint/2010/main" val="3534772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通过完备的标识系统，</a:t>
            </a:r>
            <a:r>
              <a:rPr lang="en-US" altLang="zh-CN" dirty="0"/>
              <a:t>MOIC </a:t>
            </a:r>
            <a:r>
              <a:rPr lang="zh-CN" altLang="en-US" dirty="0"/>
              <a:t>可以支持</a:t>
            </a:r>
            <a:endParaRPr lang="en-US" altLang="zh-CN" dirty="0"/>
          </a:p>
          <a:p>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设备与任务之间的通信；</a:t>
            </a:r>
            <a:endParaRPr lang="en-US" altLang="zh-CN" dirty="0"/>
          </a:p>
          <a:p>
            <a:pPr marL="228600" indent="-228600">
              <a:buAutoNum type="arabicPeriod"/>
            </a:pPr>
            <a:r>
              <a:rPr lang="zh-CN" altLang="en-US" dirty="0"/>
              <a:t>在不同核上运行的相同 </a:t>
            </a:r>
            <a:r>
              <a:rPr lang="en-US" altLang="zh-CN" dirty="0"/>
              <a:t>OS </a:t>
            </a:r>
            <a:r>
              <a:rPr lang="zh-CN" altLang="en-US" dirty="0"/>
              <a:t>内的不同进程内的任务之间通信；</a:t>
            </a:r>
            <a:endParaRPr lang="en-US" altLang="zh-CN" dirty="0"/>
          </a:p>
          <a:p>
            <a:pPr marL="228600" indent="-228600">
              <a:buAutoNum type="arabicPeriod"/>
            </a:pPr>
            <a:r>
              <a:rPr lang="zh-CN" altLang="en-US" dirty="0"/>
              <a:t>在不同核上运行的不同 </a:t>
            </a:r>
            <a:r>
              <a:rPr lang="en-US" altLang="zh-CN" dirty="0"/>
              <a:t>OS </a:t>
            </a:r>
            <a:r>
              <a:rPr lang="zh-CN" altLang="en-US" dirty="0"/>
              <a:t>内的不同进程内的任务之间通信；</a:t>
            </a:r>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18</a:t>
            </a:fld>
            <a:endParaRPr kumimoji="1" lang="zh-CN" altLang="en-US"/>
          </a:p>
        </p:txBody>
      </p:sp>
    </p:spTree>
    <p:extLst>
      <p:ext uri="{BB962C8B-B14F-4D97-AF65-F5344CB8AC3E}">
        <p14:creationId xmlns:p14="http://schemas.microsoft.com/office/powerpoint/2010/main" val="3212567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感谢各位老师和同学聆听！</a:t>
            </a: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19</a:t>
            </a:fld>
            <a:endParaRPr kumimoji="1" lang="zh-CN" altLang="en-US"/>
          </a:p>
        </p:txBody>
      </p:sp>
    </p:spTree>
    <p:extLst>
      <p:ext uri="{BB962C8B-B14F-4D97-AF65-F5344CB8AC3E}">
        <p14:creationId xmlns:p14="http://schemas.microsoft.com/office/powerpoint/2010/main" val="204130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现代数据中心要求操作系统必须具备高效资源利用、快速响应以及适应高并发等特征，这些要求凸显了异步机制在操作系统设计中的重要性。</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但提到异步就不得不提任务调度，异步机制允许在等待某些操作完成时，</a:t>
            </a:r>
            <a:r>
              <a:rPr lang="en-US" altLang="zh-CN" b="0" i="0" dirty="0">
                <a:solidFill>
                  <a:srgbClr val="060607"/>
                </a:solidFill>
                <a:effectLst/>
                <a:highlight>
                  <a:srgbClr val="FFFFFF"/>
                </a:highlight>
                <a:latin typeface="-apple-system"/>
              </a:rPr>
              <a:t>CPU</a:t>
            </a:r>
            <a:r>
              <a:rPr lang="zh-CN" altLang="en-US" b="0" i="0" dirty="0">
                <a:solidFill>
                  <a:srgbClr val="060607"/>
                </a:solidFill>
                <a:effectLst/>
                <a:highlight>
                  <a:srgbClr val="FFFFFF"/>
                </a:highlight>
                <a:latin typeface="-apple-system"/>
              </a:rPr>
              <a:t>可以被其他任务使用，这与任务调度机制的目标一致，即最大化</a:t>
            </a:r>
            <a:r>
              <a:rPr lang="en-US" altLang="zh-CN" b="0" i="0" dirty="0">
                <a:solidFill>
                  <a:srgbClr val="060607"/>
                </a:solidFill>
                <a:effectLst/>
                <a:highlight>
                  <a:srgbClr val="FFFFFF"/>
                </a:highlight>
                <a:latin typeface="-apple-system"/>
              </a:rPr>
              <a:t>CPU</a:t>
            </a:r>
            <a:r>
              <a:rPr lang="zh-CN" altLang="en-US" b="0" i="0" dirty="0">
                <a:solidFill>
                  <a:srgbClr val="060607"/>
                </a:solidFill>
                <a:effectLst/>
                <a:highlight>
                  <a:srgbClr val="FFFFFF"/>
                </a:highlight>
                <a:latin typeface="-apple-system"/>
              </a:rPr>
              <a:t>资源的利用。这两者密切相关，共同确保了操作系统的高效和响应性。</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在操作系统中，无论是内核还是用户程序，都需要异步机制和任务调度机制来保证与外界进行高效的交互。就任务调度而言，在内核和用户程序中，已经存在很多成熟的调度算法以及库；而内核与用户程序中的异步支持则不同：</a:t>
            </a: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0" i="0" dirty="0">
                <a:solidFill>
                  <a:srgbClr val="060607"/>
                </a:solidFill>
                <a:effectLst/>
                <a:highlight>
                  <a:srgbClr val="FFFFFF"/>
                </a:highlight>
                <a:latin typeface="-apple-system"/>
              </a:rPr>
              <a:t>内核中的异步支持主要由中断机制提供；</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0" i="0" dirty="0">
                <a:solidFill>
                  <a:srgbClr val="060607"/>
                </a:solidFill>
                <a:effectLst/>
                <a:highlight>
                  <a:srgbClr val="FFFFFF"/>
                </a:highlight>
                <a:latin typeface="-apple-system"/>
              </a:rPr>
              <a:t>而用户态的异步支持则主要是通过内核提供的系统调用机制提供，近年来，在 </a:t>
            </a:r>
            <a:r>
              <a:rPr lang="en-US" altLang="zh-CN" b="0" i="0" dirty="0">
                <a:solidFill>
                  <a:srgbClr val="060607"/>
                </a:solidFill>
                <a:effectLst/>
                <a:highlight>
                  <a:srgbClr val="FFFFFF"/>
                </a:highlight>
                <a:latin typeface="-apple-system"/>
              </a:rPr>
              <a:t>x86 </a:t>
            </a:r>
            <a:r>
              <a:rPr lang="zh-CN" altLang="en-US" b="0" i="0" dirty="0">
                <a:solidFill>
                  <a:srgbClr val="060607"/>
                </a:solidFill>
                <a:effectLst/>
                <a:highlight>
                  <a:srgbClr val="FFFFFF"/>
                </a:highlight>
                <a:latin typeface="-apple-system"/>
              </a:rPr>
              <a:t>以及 </a:t>
            </a:r>
            <a:r>
              <a:rPr lang="en-US" altLang="zh-CN" b="0" i="0" dirty="0">
                <a:solidFill>
                  <a:srgbClr val="060607"/>
                </a:solidFill>
                <a:effectLst/>
                <a:highlight>
                  <a:srgbClr val="FFFFFF"/>
                </a:highlight>
                <a:latin typeface="-apple-system"/>
              </a:rPr>
              <a:t>RISC-V </a:t>
            </a:r>
            <a:r>
              <a:rPr lang="zh-CN" altLang="en-US" b="0" i="0" dirty="0">
                <a:solidFill>
                  <a:srgbClr val="060607"/>
                </a:solidFill>
                <a:effectLst/>
                <a:highlight>
                  <a:srgbClr val="FFFFFF"/>
                </a:highlight>
                <a:latin typeface="-apple-system"/>
              </a:rPr>
              <a:t>平台上，出现了用户态中断机制，增强了用户态的异步支持。</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4</a:t>
            </a:fld>
            <a:endParaRPr kumimoji="1" lang="zh-CN" altLang="en-US"/>
          </a:p>
        </p:txBody>
      </p:sp>
    </p:spTree>
    <p:extLst>
      <p:ext uri="{BB962C8B-B14F-4D97-AF65-F5344CB8AC3E}">
        <p14:creationId xmlns:p14="http://schemas.microsoft.com/office/powerpoint/2010/main" val="3807297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尽管目前的操作系统提供了异步机制且具有成熟的任务调度机制，但还存在着以下问题：</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dirty="0">
                <a:solidFill>
                  <a:srgbClr val="F8F8F2"/>
                </a:solidFill>
                <a:effectLst/>
                <a:highlight>
                  <a:srgbClr val="272822"/>
                </a:highlight>
                <a:latin typeface="Consolas" panose="020B0609020204030204" pitchFamily="49" charset="0"/>
              </a:rPr>
              <a:t>首先，内核无法感知到用户态的任务，从而导致无法更细粒度的控制用户态任务调度。以</a:t>
            </a:r>
            <a:r>
              <a:rPr lang="en-US" altLang="zh-CN" b="0" dirty="0">
                <a:solidFill>
                  <a:srgbClr val="F8F8F2"/>
                </a:solidFill>
                <a:effectLst/>
                <a:highlight>
                  <a:srgbClr val="272822"/>
                </a:highlight>
                <a:latin typeface="Consolas" panose="020B0609020204030204" pitchFamily="49" charset="0"/>
              </a:rPr>
              <a:t>1</a:t>
            </a:r>
            <a:r>
              <a:rPr lang="zh-CN" altLang="en-US" b="0" dirty="0">
                <a:solidFill>
                  <a:srgbClr val="F8F8F2"/>
                </a:solidFill>
                <a:effectLst/>
                <a:highlight>
                  <a:srgbClr val="272822"/>
                </a:highlight>
                <a:latin typeface="Consolas" panose="020B0609020204030204" pitchFamily="49" charset="0"/>
              </a:rPr>
              <a:t>对多线程模型为例，但某个用户线程阻塞时，其他的用户线程都将无法执行。</a:t>
            </a:r>
            <a:endParaRPr lang="en-US" altLang="zh-CN" b="0" dirty="0">
              <a:solidFill>
                <a:srgbClr val="F8F8F2"/>
              </a:solidFill>
              <a:effectLst/>
              <a:highlight>
                <a:srgbClr val="272822"/>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dirty="0">
                <a:solidFill>
                  <a:srgbClr val="F8F8F2"/>
                </a:solidFill>
                <a:effectLst/>
                <a:highlight>
                  <a:srgbClr val="272822"/>
                </a:highlight>
                <a:latin typeface="Consolas" panose="020B0609020204030204" pitchFamily="49" charset="0"/>
              </a:rPr>
              <a:t>其次，内核中对异步机制的支持通常需要在线程调度的基础上，增加额外的运行时，增加了内核的复杂性。例如 </a:t>
            </a:r>
            <a:r>
              <a:rPr lang="en-US" altLang="zh-CN" b="0" dirty="0" err="1">
                <a:solidFill>
                  <a:srgbClr val="F8F8F2"/>
                </a:solidFill>
                <a:effectLst/>
                <a:highlight>
                  <a:srgbClr val="272822"/>
                </a:highlight>
                <a:latin typeface="Consolas" panose="020B0609020204030204" pitchFamily="49" charset="0"/>
              </a:rPr>
              <a:t>linux</a:t>
            </a:r>
            <a:r>
              <a:rPr lang="en-US" altLang="zh-CN" b="0" dirty="0">
                <a:solidFill>
                  <a:srgbClr val="F8F8F2"/>
                </a:solidFill>
                <a:effectLst/>
                <a:highlight>
                  <a:srgbClr val="272822"/>
                </a:highlight>
                <a:latin typeface="Consolas" panose="020B0609020204030204" pitchFamily="49" charset="0"/>
              </a:rPr>
              <a:t> </a:t>
            </a:r>
            <a:r>
              <a:rPr lang="zh-CN" altLang="en-US" b="0" dirty="0">
                <a:solidFill>
                  <a:srgbClr val="F8F8F2"/>
                </a:solidFill>
                <a:effectLst/>
                <a:highlight>
                  <a:srgbClr val="272822"/>
                </a:highlight>
                <a:latin typeface="Consolas" panose="020B0609020204030204" pitchFamily="49" charset="0"/>
              </a:rPr>
              <a:t>中的 </a:t>
            </a:r>
            <a:r>
              <a:rPr lang="en-US" altLang="zh-CN" b="0" dirty="0" err="1">
                <a:solidFill>
                  <a:srgbClr val="F8F8F2"/>
                </a:solidFill>
                <a:effectLst/>
                <a:highlight>
                  <a:srgbClr val="272822"/>
                </a:highlight>
                <a:latin typeface="Consolas" panose="020B0609020204030204" pitchFamily="49" charset="0"/>
              </a:rPr>
              <a:t>epoll</a:t>
            </a:r>
            <a:r>
              <a:rPr lang="en-US" altLang="zh-CN" b="0" dirty="0">
                <a:solidFill>
                  <a:srgbClr val="F8F8F2"/>
                </a:solidFill>
                <a:effectLst/>
                <a:highlight>
                  <a:srgbClr val="272822"/>
                </a:highlight>
                <a:latin typeface="Consolas" panose="020B0609020204030204" pitchFamily="49" charset="0"/>
              </a:rPr>
              <a:t> </a:t>
            </a:r>
            <a:r>
              <a:rPr lang="zh-CN" altLang="en-US" b="0" dirty="0">
                <a:solidFill>
                  <a:srgbClr val="F8F8F2"/>
                </a:solidFill>
                <a:effectLst/>
                <a:highlight>
                  <a:srgbClr val="272822"/>
                </a:highlight>
                <a:latin typeface="Consolas" panose="020B0609020204030204" pitchFamily="49" charset="0"/>
              </a:rPr>
              <a:t>异步机制强制使用生产者消费者模型进行事件分发，除了 </a:t>
            </a:r>
            <a:r>
              <a:rPr lang="en-US" altLang="zh-CN" b="0" dirty="0">
                <a:solidFill>
                  <a:srgbClr val="F8F8F2"/>
                </a:solidFill>
                <a:effectLst/>
                <a:highlight>
                  <a:srgbClr val="272822"/>
                </a:highlight>
                <a:latin typeface="Consolas" panose="020B0609020204030204" pitchFamily="49" charset="0"/>
              </a:rPr>
              <a:t>socket </a:t>
            </a:r>
            <a:r>
              <a:rPr lang="zh-CN" altLang="en-US" b="0" dirty="0">
                <a:solidFill>
                  <a:srgbClr val="F8F8F2"/>
                </a:solidFill>
                <a:effectLst/>
                <a:highlight>
                  <a:srgbClr val="272822"/>
                </a:highlight>
                <a:latin typeface="Consolas" panose="020B0609020204030204" pitchFamily="49" charset="0"/>
              </a:rPr>
              <a:t>和进程之外，还需要操作 </a:t>
            </a:r>
            <a:r>
              <a:rPr lang="en-US" altLang="zh-CN" b="0" dirty="0" err="1">
                <a:solidFill>
                  <a:srgbClr val="F8F8F2"/>
                </a:solidFill>
                <a:effectLst/>
                <a:highlight>
                  <a:srgbClr val="272822"/>
                </a:highlight>
                <a:latin typeface="Consolas" panose="020B0609020204030204" pitchFamily="49" charset="0"/>
              </a:rPr>
              <a:t>eventpoll</a:t>
            </a:r>
            <a:r>
              <a:rPr lang="en-US" altLang="zh-CN" b="0" dirty="0">
                <a:solidFill>
                  <a:srgbClr val="F8F8F2"/>
                </a:solidFill>
                <a:effectLst/>
                <a:highlight>
                  <a:srgbClr val="272822"/>
                </a:highlight>
                <a:latin typeface="Consolas" panose="020B0609020204030204" pitchFamily="49" charset="0"/>
              </a:rPr>
              <a:t> </a:t>
            </a:r>
            <a:r>
              <a:rPr lang="zh-CN" altLang="en-US" b="0" dirty="0">
                <a:solidFill>
                  <a:srgbClr val="F8F8F2"/>
                </a:solidFill>
                <a:effectLst/>
                <a:highlight>
                  <a:srgbClr val="272822"/>
                </a:highlight>
                <a:latin typeface="Consolas" panose="020B0609020204030204" pitchFamily="49" charset="0"/>
              </a:rPr>
              <a:t>对象。</a:t>
            </a:r>
            <a:endParaRPr lang="en-US" altLang="zh-CN" b="0" dirty="0">
              <a:solidFill>
                <a:srgbClr val="F8F8F2"/>
              </a:solidFill>
              <a:effectLst/>
              <a:highlight>
                <a:srgbClr val="272822"/>
              </a:highligh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F8F8F2"/>
                </a:solidFill>
                <a:effectLst/>
                <a:highlight>
                  <a:srgbClr val="272822"/>
                </a:highlight>
                <a:latin typeface="Consolas" panose="020B0609020204030204" pitchFamily="49" charset="0"/>
              </a:rPr>
              <a:t>此外，中断、系统调用这些机制本身的开销不可忽略。左图描述了由于系统调用导致的性能开销，其中 </a:t>
            </a:r>
            <a:r>
              <a:rPr lang="en-US" altLang="zh-CN" b="0" i="0" dirty="0">
                <a:solidFill>
                  <a:srgbClr val="F8F8F2"/>
                </a:solidFill>
                <a:effectLst/>
                <a:highlight>
                  <a:srgbClr val="272822"/>
                </a:highlight>
                <a:latin typeface="Consolas" panose="020B0609020204030204" pitchFamily="49" charset="0"/>
              </a:rPr>
              <a:t>IPC </a:t>
            </a:r>
            <a:r>
              <a:rPr lang="zh-CN" altLang="en-US" b="0" i="0" dirty="0">
                <a:solidFill>
                  <a:srgbClr val="F8F8F2"/>
                </a:solidFill>
                <a:effectLst/>
                <a:highlight>
                  <a:srgbClr val="272822"/>
                </a:highlight>
                <a:latin typeface="Consolas" panose="020B0609020204030204" pitchFamily="49" charset="0"/>
              </a:rPr>
              <a:t>标识每个周期执行的指令数（</a:t>
            </a:r>
            <a:r>
              <a:rPr lang="en-US" altLang="zh-CN" b="0" i="0" dirty="0">
                <a:solidFill>
                  <a:srgbClr val="F8F8F2"/>
                </a:solidFill>
                <a:effectLst/>
                <a:highlight>
                  <a:srgbClr val="272822"/>
                </a:highlight>
                <a:latin typeface="Consolas" panose="020B0609020204030204" pitchFamily="49" charset="0"/>
              </a:rPr>
              <a:t>Instruction per cycle</a:t>
            </a:r>
            <a:r>
              <a:rPr lang="zh-CN" altLang="en-US" b="0" i="0" dirty="0">
                <a:solidFill>
                  <a:srgbClr val="F8F8F2"/>
                </a:solidFill>
                <a:effectLst/>
                <a:highlight>
                  <a:srgbClr val="272822"/>
                </a:highlight>
                <a:latin typeface="Consolas" panose="020B0609020204030204" pitchFamily="49" charset="0"/>
              </a:rPr>
              <a:t>）。右图统计了由于中断导致的直接开销。</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5</a:t>
            </a:fld>
            <a:endParaRPr kumimoji="1" lang="zh-CN" altLang="en-US"/>
          </a:p>
        </p:txBody>
      </p:sp>
    </p:spTree>
    <p:extLst>
      <p:ext uri="{BB962C8B-B14F-4D97-AF65-F5344CB8AC3E}">
        <p14:creationId xmlns:p14="http://schemas.microsoft.com/office/powerpoint/2010/main" val="66779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6</a:t>
            </a:fld>
            <a:endParaRPr kumimoji="1" lang="zh-CN" altLang="en-US"/>
          </a:p>
        </p:txBody>
      </p:sp>
    </p:spTree>
    <p:extLst>
      <p:ext uri="{BB962C8B-B14F-4D97-AF65-F5344CB8AC3E}">
        <p14:creationId xmlns:p14="http://schemas.microsoft.com/office/powerpoint/2010/main" val="1599889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针对上述现状与问题，我们旨在构建一个异步操作系统，尝试打通从内核、用户程序与外界的异步交互通道。</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首先针对用户程序到内核之间的交互，我们构建了 </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运行时，改造了异步系统调用，增强了用户态的异步支持。</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其次，针对内核与外界之间的交互，我们使用 </a:t>
            </a:r>
            <a:r>
              <a:rPr lang="en-US" altLang="zh-CN" b="0" i="0" dirty="0">
                <a:solidFill>
                  <a:srgbClr val="060607"/>
                </a:solidFill>
                <a:effectLst/>
                <a:highlight>
                  <a:srgbClr val="FFFFFF"/>
                </a:highlight>
                <a:latin typeface="-apple-system"/>
              </a:rPr>
              <a:t>TAIC </a:t>
            </a:r>
            <a:r>
              <a:rPr lang="zh-CN" altLang="en-US" b="0" i="0" dirty="0">
                <a:solidFill>
                  <a:srgbClr val="060607"/>
                </a:solidFill>
                <a:effectLst/>
                <a:highlight>
                  <a:srgbClr val="FFFFFF"/>
                </a:highlight>
                <a:latin typeface="-apple-system"/>
              </a:rPr>
              <a:t>中断控制器实现了开销更小的异步机制。</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7</a:t>
            </a:fld>
            <a:endParaRPr kumimoji="1" lang="zh-CN" altLang="en-US"/>
          </a:p>
        </p:txBody>
      </p:sp>
    </p:spTree>
    <p:extLst>
      <p:ext uri="{BB962C8B-B14F-4D97-AF65-F5344CB8AC3E}">
        <p14:creationId xmlns:p14="http://schemas.microsoft.com/office/powerpoint/2010/main" val="1529890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highlight>
                  <a:srgbClr val="FFFFFF"/>
                </a:highlight>
                <a:latin typeface="-apple-system"/>
              </a:rPr>
              <a:t>首先，介绍一下 </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异步运行时环境。我们的目标是：</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i="0" dirty="0">
                <a:solidFill>
                  <a:srgbClr val="060607"/>
                </a:solidFill>
                <a:effectLst/>
                <a:highlight>
                  <a:srgbClr val="FFFFFF"/>
                </a:highlight>
                <a:latin typeface="-apple-system"/>
              </a:rPr>
              <a:t>让内核能够感知用户态的任务；</a:t>
            </a:r>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i="0" dirty="0">
                <a:solidFill>
                  <a:srgbClr val="060607"/>
                </a:solidFill>
                <a:effectLst/>
                <a:highlight>
                  <a:srgbClr val="FFFFFF"/>
                </a:highlight>
                <a:latin typeface="-apple-system"/>
              </a:rPr>
              <a:t>统一内核与用户态的任务调度；</a:t>
            </a:r>
            <a:endParaRPr lang="en-US" altLang="zh-CN" b="0" i="0" dirty="0">
              <a:solidFill>
                <a:srgbClr val="060607"/>
              </a:solidFill>
              <a:effectLst/>
              <a:highlight>
                <a:srgbClr val="FFFFFF"/>
              </a:highlight>
              <a:latin typeface="-apple-system"/>
            </a:endParaRPr>
          </a:p>
          <a:p>
            <a:pPr marL="228600" indent="-228600">
              <a:buFont typeface="+mj-lt"/>
              <a:buAutoNum type="arabicPeriod"/>
            </a:pPr>
            <a:r>
              <a:rPr lang="zh-CN" altLang="en-US" b="0" i="0" dirty="0">
                <a:solidFill>
                  <a:srgbClr val="060607"/>
                </a:solidFill>
                <a:effectLst/>
                <a:highlight>
                  <a:srgbClr val="FFFFFF"/>
                </a:highlight>
                <a:latin typeface="-apple-system"/>
              </a:rPr>
              <a:t>增强用户态的异步支持；</a:t>
            </a:r>
            <a:endParaRPr lang="en-US" altLang="zh-CN" b="0" i="0" dirty="0">
              <a:solidFill>
                <a:srgbClr val="060607"/>
              </a:solidFill>
              <a:effectLst/>
              <a:highlight>
                <a:srgbClr val="FFFFFF"/>
              </a:highlight>
              <a:latin typeface="-apple-system"/>
            </a:endParaRPr>
          </a:p>
          <a:p>
            <a:pPr marL="0" indent="0">
              <a:buFont typeface="+mj-lt"/>
              <a:buNone/>
            </a:pPr>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为了达成以上目标，</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pPr marL="228600" indent="-228600">
              <a:buAutoNum type="arabicPeriod"/>
            </a:pPr>
            <a:r>
              <a:rPr lang="zh-CN" altLang="en-US" b="0" i="0" dirty="0">
                <a:solidFill>
                  <a:srgbClr val="060607"/>
                </a:solidFill>
                <a:effectLst/>
                <a:highlight>
                  <a:srgbClr val="FFFFFF"/>
                </a:highlight>
                <a:latin typeface="-apple-system"/>
              </a:rPr>
              <a:t>我们首先在内核中引入了协程，使用协程来替代传统的多线程并发模型，让协程成为内核、用户进程的最小任务单元。</a:t>
            </a:r>
            <a:endParaRPr lang="en-US" altLang="zh-CN" b="0" i="0" dirty="0">
              <a:solidFill>
                <a:srgbClr val="060607"/>
              </a:solidFill>
              <a:effectLst/>
              <a:highlight>
                <a:srgbClr val="FFFFFF"/>
              </a:highlight>
              <a:latin typeface="-apple-system"/>
            </a:endParaRPr>
          </a:p>
          <a:p>
            <a:pPr marL="228600" indent="-228600">
              <a:buAutoNum type="arabicPeriod"/>
            </a:pPr>
            <a:r>
              <a:rPr lang="zh-CN" altLang="en-US" b="0" i="0" dirty="0">
                <a:solidFill>
                  <a:srgbClr val="060607"/>
                </a:solidFill>
                <a:effectLst/>
                <a:highlight>
                  <a:srgbClr val="FFFFFF"/>
                </a:highlight>
                <a:latin typeface="-apple-system"/>
              </a:rPr>
              <a:t>在此基础上，我们通过 </a:t>
            </a:r>
            <a:r>
              <a:rPr lang="en-US" altLang="zh-CN" b="0" i="0" dirty="0" err="1">
                <a:solidFill>
                  <a:srgbClr val="060607"/>
                </a:solidFill>
                <a:effectLst/>
                <a:highlight>
                  <a:srgbClr val="FFFFFF"/>
                </a:highlight>
                <a:latin typeface="-apple-system"/>
              </a:rPr>
              <a:t>vDSO</a:t>
            </a:r>
            <a:r>
              <a:rPr lang="en-US" altLang="zh-CN" b="0" i="0" dirty="0">
                <a:solidFill>
                  <a:srgbClr val="060607"/>
                </a:solidFill>
                <a:effectLst/>
                <a:highlight>
                  <a:srgbClr val="FFFFFF"/>
                </a:highlight>
                <a:latin typeface="-apple-system"/>
              </a:rPr>
              <a:t> </a:t>
            </a:r>
            <a:r>
              <a:rPr lang="zh-CN" altLang="en-US" b="0" i="0" dirty="0">
                <a:solidFill>
                  <a:srgbClr val="060607"/>
                </a:solidFill>
                <a:effectLst/>
                <a:highlight>
                  <a:srgbClr val="FFFFFF"/>
                </a:highlight>
                <a:latin typeface="-apple-system"/>
              </a:rPr>
              <a:t>机制构建了一套在内核与用户进程中共享的运行时环境</a:t>
            </a:r>
            <a:r>
              <a:rPr lang="en-US" altLang="zh-CN" b="0" i="0" dirty="0">
                <a:solidFill>
                  <a:srgbClr val="060607"/>
                </a:solidFill>
                <a:effectLst/>
                <a:highlight>
                  <a:srgbClr val="FFFFFF"/>
                </a:highlight>
                <a:latin typeface="-apple-system"/>
              </a:rPr>
              <a:t>——COPS</a:t>
            </a:r>
            <a:r>
              <a:rPr lang="zh-CN" altLang="en-US" b="0" i="0" dirty="0">
                <a:solidFill>
                  <a:srgbClr val="060607"/>
                </a:solidFill>
                <a:effectLst/>
                <a:highlight>
                  <a:srgbClr val="FFFFFF"/>
                </a:highlight>
                <a:latin typeface="-apple-system"/>
              </a:rPr>
              <a:t>，从而统一了内核与用户态的任务调度，减小了内核调度的复杂性，并且共享运行时，能够避免内存资源浪费。</a:t>
            </a:r>
            <a:endParaRPr lang="en-US" altLang="zh-CN" b="0" i="0" dirty="0">
              <a:solidFill>
                <a:srgbClr val="060607"/>
              </a:solidFill>
              <a:effectLst/>
              <a:highlight>
                <a:srgbClr val="FFFFFF"/>
              </a:highlight>
              <a:latin typeface="-apple-system"/>
            </a:endParaRPr>
          </a:p>
          <a:p>
            <a:pPr marL="228600" indent="-228600">
              <a:buAutoNum type="arabicPeriod"/>
            </a:pP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使用基于协程的任务控制块，通过维护任务控制块中的优先级字段以及局部优先级位图，使得内核与用户进程在各自的地址空间内能够实现优先级调度。</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r>
              <a:rPr lang="zh-CN" altLang="en-US" b="0" i="0" dirty="0">
                <a:solidFill>
                  <a:srgbClr val="060607"/>
                </a:solidFill>
                <a:effectLst/>
                <a:highlight>
                  <a:srgbClr val="FFFFFF"/>
                </a:highlight>
                <a:latin typeface="-apple-system"/>
              </a:rPr>
              <a:t>并且 </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在内核中维护了全局优先级位图，在产生时钟中断时，内核更新全局位图，而用户进程只拥有对全局位图的可读权限，通过这种方式，</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让内核能够感知到用户态的任务。</a:t>
            </a:r>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a:p>
            <a:endParaRPr lang="en-US" altLang="zh-CN" b="0" i="0" dirty="0">
              <a:solidFill>
                <a:srgbClr val="060607"/>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8</a:t>
            </a:fld>
            <a:endParaRPr kumimoji="1" lang="zh-CN" altLang="en-US"/>
          </a:p>
        </p:txBody>
      </p:sp>
    </p:spTree>
    <p:extLst>
      <p:ext uri="{BB962C8B-B14F-4D97-AF65-F5344CB8AC3E}">
        <p14:creationId xmlns:p14="http://schemas.microsoft.com/office/powerpoint/2010/main" val="320813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此外，</a:t>
            </a:r>
            <a:r>
              <a:rPr lang="en-US" altLang="zh-CN" b="0" i="0" dirty="0">
                <a:solidFill>
                  <a:srgbClr val="060607"/>
                </a:solidFill>
                <a:effectLst/>
                <a:highlight>
                  <a:srgbClr val="FFFFFF"/>
                </a:highlight>
                <a:latin typeface="-apple-system"/>
              </a:rPr>
              <a:t>COPS </a:t>
            </a:r>
            <a:r>
              <a:rPr lang="zh-CN" altLang="en-US" b="0" i="0" dirty="0">
                <a:solidFill>
                  <a:srgbClr val="060607"/>
                </a:solidFill>
                <a:effectLst/>
                <a:highlight>
                  <a:srgbClr val="FFFFFF"/>
                </a:highlight>
                <a:latin typeface="-apple-system"/>
              </a:rPr>
              <a:t>还利用用户态中断机制优化了系统调用，为用户程序提供了更丰富的异步支持。</a:t>
            </a: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highlight>
                  <a:srgbClr val="FFFFFF"/>
                </a:highlight>
                <a:latin typeface="-apple-system"/>
              </a:rPr>
              <a:t>我们以异步从 </a:t>
            </a:r>
            <a:r>
              <a:rPr lang="en-US" altLang="zh-CN" b="0" i="0" dirty="0">
                <a:solidFill>
                  <a:srgbClr val="060607"/>
                </a:solidFill>
                <a:effectLst/>
                <a:highlight>
                  <a:srgbClr val="FFFFFF"/>
                </a:highlight>
                <a:latin typeface="-apple-system"/>
              </a:rPr>
              <a:t>socket </a:t>
            </a:r>
            <a:r>
              <a:rPr lang="zh-CN" altLang="en-US" b="0" i="0" dirty="0">
                <a:solidFill>
                  <a:srgbClr val="060607"/>
                </a:solidFill>
                <a:effectLst/>
                <a:highlight>
                  <a:srgbClr val="FFFFFF"/>
                </a:highlight>
                <a:latin typeface="-apple-system"/>
              </a:rPr>
              <a:t>中读取数据为例，假设此时 </a:t>
            </a:r>
            <a:r>
              <a:rPr lang="en-US" altLang="zh-CN" b="0" i="0" dirty="0">
                <a:solidFill>
                  <a:srgbClr val="060607"/>
                </a:solidFill>
                <a:effectLst/>
                <a:highlight>
                  <a:srgbClr val="FFFFFF"/>
                </a:highlight>
                <a:latin typeface="-apple-system"/>
              </a:rPr>
              <a:t>socket </a:t>
            </a:r>
            <a:r>
              <a:rPr lang="zh-CN" altLang="en-US" b="0" i="0" dirty="0">
                <a:solidFill>
                  <a:srgbClr val="060607"/>
                </a:solidFill>
                <a:effectLst/>
                <a:highlight>
                  <a:srgbClr val="FFFFFF"/>
                </a:highlight>
                <a:latin typeface="-apple-system"/>
              </a:rPr>
              <a:t>中没有数据。</a:t>
            </a: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首先，在 </a:t>
            </a:r>
            <a:r>
              <a:rPr lang="en-US" altLang="zh-CN" b="0" i="0" dirty="0">
                <a:solidFill>
                  <a:srgbClr val="060607"/>
                </a:solidFill>
                <a:effectLst/>
                <a:highlight>
                  <a:srgbClr val="FFFFFF"/>
                </a:highlight>
                <a:latin typeface="-apple-system"/>
              </a:rPr>
              <a:t>CPU0 </a:t>
            </a:r>
            <a:r>
              <a:rPr lang="zh-CN" altLang="en-US" b="0" i="0" dirty="0">
                <a:solidFill>
                  <a:srgbClr val="060607"/>
                </a:solidFill>
                <a:effectLst/>
                <a:highlight>
                  <a:srgbClr val="FFFFFF"/>
                </a:highlight>
                <a:latin typeface="-apple-system"/>
              </a:rPr>
              <a:t>上运行的用户进程的协程</a:t>
            </a:r>
            <a:r>
              <a:rPr lang="en-US" altLang="zh-CN" b="0" i="0" dirty="0">
                <a:solidFill>
                  <a:srgbClr val="060607"/>
                </a:solidFill>
                <a:effectLst/>
                <a:highlight>
                  <a:srgbClr val="FFFFFF"/>
                </a:highlight>
                <a:latin typeface="-apple-system"/>
              </a:rPr>
              <a:t>A</a:t>
            </a:r>
            <a:r>
              <a:rPr lang="zh-CN" altLang="en-US" b="0" i="0" dirty="0">
                <a:solidFill>
                  <a:srgbClr val="060607"/>
                </a:solidFill>
                <a:effectLst/>
                <a:highlight>
                  <a:srgbClr val="FFFFFF"/>
                </a:highlight>
                <a:latin typeface="-apple-system"/>
              </a:rPr>
              <a:t>，执行异步读系统调用，进入内核注册内核系统调用处理协程后，马上返回用户态；</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用户态的协程进入阻塞状态，执行其他协程</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当在 </a:t>
            </a:r>
            <a:r>
              <a:rPr lang="en-US" altLang="zh-CN" b="0" i="0" dirty="0">
                <a:solidFill>
                  <a:srgbClr val="060607"/>
                </a:solidFill>
                <a:effectLst/>
                <a:highlight>
                  <a:srgbClr val="FFFFFF"/>
                </a:highlight>
                <a:latin typeface="-apple-system"/>
              </a:rPr>
              <a:t>CPU1 </a:t>
            </a:r>
            <a:r>
              <a:rPr lang="zh-CN" altLang="en-US" b="0" i="0" dirty="0">
                <a:solidFill>
                  <a:srgbClr val="060607"/>
                </a:solidFill>
                <a:effectLst/>
                <a:highlight>
                  <a:srgbClr val="FFFFFF"/>
                </a:highlight>
                <a:latin typeface="-apple-system"/>
              </a:rPr>
              <a:t>上运行的内核收到网卡产生的中断后，唤醒了内核对应系统调用处理协程；</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0" i="0" dirty="0">
                <a:solidFill>
                  <a:srgbClr val="060607"/>
                </a:solidFill>
                <a:effectLst/>
                <a:highlight>
                  <a:srgbClr val="FFFFFF"/>
                </a:highlight>
                <a:latin typeface="-apple-system"/>
              </a:rPr>
              <a:t>内核协程执行完毕后，使用用户态中断唤醒在 </a:t>
            </a:r>
            <a:r>
              <a:rPr lang="en-US" altLang="zh-CN" b="0" i="0" dirty="0">
                <a:solidFill>
                  <a:srgbClr val="060607"/>
                </a:solidFill>
                <a:effectLst/>
                <a:highlight>
                  <a:srgbClr val="FFFFFF"/>
                </a:highlight>
                <a:latin typeface="-apple-system"/>
              </a:rPr>
              <a:t>CPU0 </a:t>
            </a:r>
            <a:r>
              <a:rPr lang="zh-CN" altLang="en-US" b="0" i="0" dirty="0">
                <a:solidFill>
                  <a:srgbClr val="060607"/>
                </a:solidFill>
                <a:effectLst/>
                <a:highlight>
                  <a:srgbClr val="FFFFFF"/>
                </a:highlight>
                <a:latin typeface="-apple-system"/>
              </a:rPr>
              <a:t>上运行的进程的阻塞协程。</a:t>
            </a:r>
            <a:endParaRPr lang="en-US" altLang="zh-CN" b="0" i="0" dirty="0">
              <a:solidFill>
                <a:srgbClr val="060607"/>
              </a:solidFill>
              <a:effectLst/>
              <a:highlight>
                <a:srgbClr val="FFFFFF"/>
              </a:highlight>
              <a:latin typeface="-apple-system"/>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b="0" i="0" dirty="0">
              <a:solidFill>
                <a:srgbClr val="060607"/>
              </a:solidFill>
              <a:effectLst/>
              <a:highlight>
                <a:srgbClr val="FFFFFF"/>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9</a:t>
            </a:fld>
            <a:endParaRPr kumimoji="1" lang="zh-CN" altLang="en-US"/>
          </a:p>
        </p:txBody>
      </p:sp>
    </p:spTree>
    <p:extLst>
      <p:ext uri="{BB962C8B-B14F-4D97-AF65-F5344CB8AC3E}">
        <p14:creationId xmlns:p14="http://schemas.microsoft.com/office/powerpoint/2010/main" val="1581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 </a:t>
            </a:r>
            <a:r>
              <a:rPr lang="en-US" altLang="zh-CN" dirty="0"/>
              <a:t>FPGA </a:t>
            </a:r>
            <a:r>
              <a:rPr lang="zh-CN" altLang="en-US" dirty="0"/>
              <a:t>上对 </a:t>
            </a:r>
            <a:r>
              <a:rPr lang="en-US" altLang="zh-CN" dirty="0"/>
              <a:t>COPS </a:t>
            </a:r>
            <a:r>
              <a:rPr lang="zh-CN" altLang="en-US" dirty="0"/>
              <a:t>进行了测试，我们 </a:t>
            </a:r>
            <a:r>
              <a:rPr lang="en-US" altLang="zh-CN" dirty="0"/>
              <a:t>FPGA </a:t>
            </a:r>
            <a:r>
              <a:rPr lang="zh-CN" altLang="en-US" dirty="0"/>
              <a:t>中的 </a:t>
            </a:r>
            <a:r>
              <a:rPr lang="en-US" altLang="zh-CN" dirty="0" err="1"/>
              <a:t>riscv</a:t>
            </a:r>
            <a:r>
              <a:rPr lang="en-US" altLang="zh-CN" dirty="0"/>
              <a:t> </a:t>
            </a:r>
            <a:r>
              <a:rPr lang="zh-CN" altLang="en-US" dirty="0"/>
              <a:t>子系统中构建了一个服务端，服务端由接收请求模块、处理模块和返回响应模块组成，</a:t>
            </a:r>
            <a:r>
              <a:rPr lang="en-US" altLang="zh-CN" dirty="0"/>
              <a:t>PC </a:t>
            </a:r>
            <a:r>
              <a:rPr lang="zh-CN" altLang="en-US" dirty="0"/>
              <a:t>上的客户端向服务端发送请求。</a:t>
            </a:r>
            <a:endParaRPr lang="en-US" altLang="zh-CN" dirty="0"/>
          </a:p>
          <a:p>
            <a:r>
              <a:rPr lang="zh-CN" altLang="en-US" dirty="0"/>
              <a:t>首先，我们对比了分别使用线程、协程来实现服务端三个模块的内存占用，由于线程需要分配固定大小的栈，而协程则是按需使用堆内存，因此线程模型的内存占用比协程高（数量级）。</a:t>
            </a:r>
            <a:endParaRPr lang="en-US" altLang="zh-CN" dirty="0"/>
          </a:p>
          <a:p>
            <a:r>
              <a:rPr lang="zh-CN" altLang="en-US" dirty="0"/>
              <a:t>其次，我们通过测量客户端发出请求到接收到服务端响应之间的时延和吞吐量进行了综合测试，证明了 </a:t>
            </a:r>
            <a:r>
              <a:rPr lang="en-US" altLang="zh-CN" dirty="0"/>
              <a:t>COPS </a:t>
            </a:r>
            <a:r>
              <a:rPr lang="zh-CN" altLang="en-US" dirty="0"/>
              <a:t>能够适应高负载的场景。</a:t>
            </a:r>
            <a:endParaRPr lang="en-US" altLang="zh-CN" dirty="0"/>
          </a:p>
          <a:p>
            <a:r>
              <a:rPr lang="zh-CN" altLang="en-US" dirty="0"/>
              <a:t>根据分别在内核与用户态使用线程还是协程，有 </a:t>
            </a:r>
            <a:r>
              <a:rPr lang="en-US" altLang="zh-CN" dirty="0"/>
              <a:t>4 </a:t>
            </a:r>
            <a:r>
              <a:rPr lang="zh-CN" altLang="en-US" dirty="0"/>
              <a:t>种组合模型：</a:t>
            </a:r>
            <a:endParaRPr lang="en-US" altLang="zh-CN" dirty="0"/>
          </a:p>
          <a:p>
            <a:pPr marL="228600" indent="-228600">
              <a:buFont typeface="+mj-lt"/>
              <a:buAutoNum type="arabicPeriod"/>
            </a:pPr>
            <a:r>
              <a:rPr lang="en-US" altLang="zh-CN" dirty="0"/>
              <a:t>KCUC</a:t>
            </a:r>
            <a:r>
              <a:rPr lang="zh-CN" altLang="en-US" dirty="0"/>
              <a:t>：内核、用户进程均使用协程</a:t>
            </a:r>
            <a:endParaRPr lang="en-US" altLang="zh-CN" dirty="0"/>
          </a:p>
          <a:p>
            <a:pPr marL="228600" indent="-228600">
              <a:buFont typeface="+mj-lt"/>
              <a:buAutoNum type="arabicPeriod"/>
            </a:pPr>
            <a:r>
              <a:rPr lang="en-US" altLang="zh-CN" dirty="0"/>
              <a:t>KCUT</a:t>
            </a:r>
            <a:r>
              <a:rPr lang="zh-CN" altLang="en-US" dirty="0"/>
              <a:t>：内核使用协程、用户态使用线程</a:t>
            </a:r>
            <a:endParaRPr lang="en-US" altLang="zh-CN" dirty="0"/>
          </a:p>
          <a:p>
            <a:pPr marL="228600" indent="-228600">
              <a:buFont typeface="+mj-lt"/>
              <a:buAutoNum type="arabicPeriod"/>
            </a:pPr>
            <a:r>
              <a:rPr lang="en-US" altLang="zh-CN" dirty="0"/>
              <a:t>KTUT</a:t>
            </a:r>
            <a:r>
              <a:rPr lang="zh-CN" altLang="en-US" dirty="0"/>
              <a:t>：内核与用户态均使用线程</a:t>
            </a:r>
            <a:endParaRPr lang="en-US" altLang="zh-CN" dirty="0"/>
          </a:p>
          <a:p>
            <a:pPr marL="228600" indent="-228600">
              <a:buFont typeface="+mj-lt"/>
              <a:buAutoNum type="arabicPeriod"/>
            </a:pPr>
            <a:r>
              <a:rPr lang="en-US" altLang="zh-CN" dirty="0"/>
              <a:t>KTUC</a:t>
            </a:r>
            <a:r>
              <a:rPr lang="zh-CN" altLang="en-US" dirty="0"/>
              <a:t>：内核使用专门线程、用户态使用协程，这与 </a:t>
            </a:r>
            <a:r>
              <a:rPr lang="en-US" altLang="zh-CN" dirty="0" err="1"/>
              <a:t>io_uring</a:t>
            </a:r>
            <a:r>
              <a:rPr lang="en-US" altLang="zh-CN" dirty="0"/>
              <a:t> </a:t>
            </a:r>
            <a:r>
              <a:rPr lang="zh-CN" altLang="en-US" dirty="0"/>
              <a:t>的做法类似</a:t>
            </a:r>
            <a:endParaRPr lang="en-US" altLang="zh-CN" dirty="0"/>
          </a:p>
          <a:p>
            <a:pPr marL="0" indent="0">
              <a:buFont typeface="+mj-lt"/>
              <a:buNone/>
            </a:pPr>
            <a:r>
              <a:rPr lang="zh-CN" altLang="en-US" dirty="0"/>
              <a:t>从数据的对比可以看出，</a:t>
            </a:r>
            <a:r>
              <a:rPr lang="en-US" altLang="zh-CN" dirty="0"/>
              <a:t>COPS </a:t>
            </a:r>
            <a:r>
              <a:rPr lang="zh-CN" altLang="en-US" dirty="0"/>
              <a:t>中使用的 </a:t>
            </a:r>
            <a:r>
              <a:rPr lang="en-US" altLang="zh-CN" dirty="0"/>
              <a:t>KCUC </a:t>
            </a:r>
            <a:r>
              <a:rPr lang="zh-CN" altLang="en-US" dirty="0"/>
              <a:t>模型，在负载较小时，不如其他三种模型，但随着负载逐渐增加（连接数</a:t>
            </a:r>
            <a:r>
              <a:rPr lang="en-US" altLang="zh-CN" dirty="0"/>
              <a:t>&gt;=16</a:t>
            </a:r>
            <a:r>
              <a:rPr lang="zh-CN" altLang="en-US" dirty="0"/>
              <a:t>时），其优势逐渐明显。在连接数 </a:t>
            </a:r>
            <a:r>
              <a:rPr lang="en-US" altLang="zh-CN" dirty="0"/>
              <a:t>&gt;=96 </a:t>
            </a:r>
            <a:r>
              <a:rPr lang="zh-CN" altLang="en-US" dirty="0"/>
              <a:t>时，</a:t>
            </a:r>
            <a:r>
              <a:rPr lang="en-US" altLang="zh-CN" dirty="0"/>
              <a:t>KCUC </a:t>
            </a:r>
            <a:r>
              <a:rPr lang="zh-CN" altLang="en-US" dirty="0"/>
              <a:t>模型的吞吐量已经高于 </a:t>
            </a:r>
            <a:r>
              <a:rPr lang="en-US" altLang="zh-CN" dirty="0"/>
              <a:t>KTUC </a:t>
            </a:r>
            <a:r>
              <a:rPr lang="zh-CN" altLang="en-US" dirty="0"/>
              <a:t>模型。</a:t>
            </a:r>
            <a:endParaRPr lang="en-US" altLang="zh-CN" dirty="0"/>
          </a:p>
          <a:p>
            <a:pPr marL="0" indent="0">
              <a:buFont typeface="+mj-lt"/>
              <a:buNone/>
            </a:pPr>
            <a:endParaRPr lang="en-US" altLang="zh-CN" dirty="0"/>
          </a:p>
          <a:p>
            <a:pPr marL="0" indent="0">
              <a:buFont typeface="+mj-lt"/>
              <a:buNone/>
            </a:pPr>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10</a:t>
            </a:fld>
            <a:endParaRPr kumimoji="1" lang="zh-CN" altLang="en-US"/>
          </a:p>
        </p:txBody>
      </p:sp>
    </p:spTree>
    <p:extLst>
      <p:ext uri="{BB962C8B-B14F-4D97-AF65-F5344CB8AC3E}">
        <p14:creationId xmlns:p14="http://schemas.microsoft.com/office/powerpoint/2010/main" val="34127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0E1116"/>
                </a:solidFill>
                <a:effectLst/>
                <a:highlight>
                  <a:srgbClr val="FFFFFF"/>
                </a:highlight>
                <a:latin typeface="Consolas" panose="020B0609020204030204" pitchFamily="49" charset="0"/>
              </a:rPr>
              <a:t>COPS </a:t>
            </a:r>
            <a:r>
              <a:rPr lang="zh-CN" altLang="en-US" b="0" dirty="0">
                <a:solidFill>
                  <a:srgbClr val="0E1116"/>
                </a:solidFill>
                <a:effectLst/>
                <a:highlight>
                  <a:srgbClr val="FFFFFF"/>
                </a:highlight>
                <a:latin typeface="Consolas" panose="020B0609020204030204" pitchFamily="49" charset="0"/>
              </a:rPr>
              <a:t>把协程引入内核，让内核能够感知用户态的协程，给内核与用户程序提供了共享的统一的调度，并使用用户态中断机制给用户程序提供异步机制，构建了适用于内核以及上层应用的异步环境。但它没有涉及底层的异步机制支持。因此，</a:t>
            </a:r>
            <a:r>
              <a:rPr lang="zh-CN" altLang="en-US" dirty="0"/>
              <a:t>我们还设计了</a:t>
            </a:r>
            <a:r>
              <a:rPr lang="en-US" altLang="zh-CN" dirty="0"/>
              <a:t>TAIC</a:t>
            </a:r>
            <a:r>
              <a:rPr lang="zh-CN" altLang="en-US" dirty="0"/>
              <a:t>中断控制器。</a:t>
            </a:r>
            <a:endParaRPr lang="en-US" altLang="zh-CN" dirty="0"/>
          </a:p>
          <a:p>
            <a:endParaRPr lang="en-US" altLang="zh-CN" dirty="0"/>
          </a:p>
          <a:p>
            <a:r>
              <a:rPr lang="en-US" altLang="zh-CN" dirty="0"/>
              <a:t>TAIC</a:t>
            </a:r>
            <a:r>
              <a:rPr lang="zh-CN" altLang="en-US" dirty="0"/>
              <a:t>的设计目标是减小中断机制的开销，为内核和用户程序提供开销更小的异步支持。其核心思路是让控制器感知任务，从而让控制器能够帮助 </a:t>
            </a:r>
            <a:r>
              <a:rPr lang="en-US" altLang="zh-CN" dirty="0"/>
              <a:t>CPU </a:t>
            </a:r>
            <a:r>
              <a:rPr lang="zh-CN" altLang="en-US" dirty="0"/>
              <a:t>处理中断。</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为什么要让控制器感知任务呢？</a:t>
            </a: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我们认为</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与外设之间的交互存在着信息差。中断机制只包含了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请求完成的时间，而不包含与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请求相关联的任务信息；轮询机制虽然包含了与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请求关联的任务信息，却没有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请求何时完成的信息。让控制器感知任务，既能够拥有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请求完成的时间信息，也拥有与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请求相关联的任务信息，从而弥补了 </a:t>
            </a:r>
            <a:r>
              <a:rPr lang="en-US" altLang="zh-CN" b="0" dirty="0">
                <a:solidFill>
                  <a:srgbClr val="0E1116"/>
                </a:solidFill>
                <a:effectLst/>
                <a:highlight>
                  <a:srgbClr val="FFFFFF"/>
                </a:highlight>
                <a:latin typeface="Consolas" panose="020B0609020204030204" pitchFamily="49" charset="0"/>
              </a:rPr>
              <a:t>CPU </a:t>
            </a:r>
            <a:r>
              <a:rPr lang="zh-CN" altLang="en-US" b="0" dirty="0">
                <a:solidFill>
                  <a:srgbClr val="0E1116"/>
                </a:solidFill>
                <a:effectLst/>
                <a:highlight>
                  <a:srgbClr val="FFFFFF"/>
                </a:highlight>
                <a:latin typeface="Consolas" panose="020B0609020204030204" pitchFamily="49" charset="0"/>
              </a:rPr>
              <a:t>与外设之间交互的信息差。</a:t>
            </a: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E1116"/>
                </a:solidFill>
                <a:effectLst/>
                <a:highlight>
                  <a:srgbClr val="FFFFFF"/>
                </a:highlight>
                <a:latin typeface="Consolas" panose="020B0609020204030204" pitchFamily="49" charset="0"/>
              </a:rPr>
              <a:t>那我们是如何做到让控制器感知任务呢？</a:t>
            </a:r>
            <a:endParaRPr lang="en-US" altLang="zh-CN" b="0" dirty="0">
              <a:solidFill>
                <a:srgbClr val="0E1116"/>
              </a:solidFill>
              <a:effectLst/>
              <a:highlight>
                <a:srgbClr val="FFFFFF"/>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E1116"/>
              </a:solidFill>
              <a:effectLst/>
              <a:highlight>
                <a:srgbClr val="FFFFFF"/>
              </a:highlight>
              <a:latin typeface="Consolas" panose="020B0609020204030204" pitchFamily="49" charset="0"/>
            </a:endParaRPr>
          </a:p>
          <a:p>
            <a:r>
              <a:rPr lang="zh-CN" altLang="en-US" b="0" dirty="0">
                <a:solidFill>
                  <a:srgbClr val="0E1116"/>
                </a:solidFill>
                <a:effectLst/>
                <a:highlight>
                  <a:srgbClr val="FFFFFF"/>
                </a:highlight>
                <a:latin typeface="Consolas" panose="020B0609020204030204" pitchFamily="49" charset="0"/>
              </a:rPr>
              <a:t>我们设计了软硬件协作管理的任务状态模型，其中虚线框内的任务状态由控制器进行维护。</a:t>
            </a:r>
          </a:p>
          <a:p>
            <a:br>
              <a:rPr lang="zh-CN" altLang="en-US" b="0" dirty="0">
                <a:solidFill>
                  <a:srgbClr val="0E1116"/>
                </a:solidFill>
                <a:effectLst/>
                <a:highlight>
                  <a:srgbClr val="FFFFFF"/>
                </a:highlight>
                <a:latin typeface="Consolas" panose="020B0609020204030204" pitchFamily="49" charset="0"/>
              </a:rPr>
            </a:br>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首先是在控制器中维护了就绪队列，让控制器能够感知就绪的任务。</a:t>
            </a:r>
          </a:p>
          <a:p>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其次，我们将处于阻塞状态的任务进一步被细分为两类：</a:t>
            </a:r>
          </a:p>
          <a:p>
            <a:r>
              <a:rPr lang="zh-CN" altLang="en-US" b="0" dirty="0">
                <a:solidFill>
                  <a:srgbClr val="0E1116"/>
                </a:solidFill>
                <a:effectLst/>
                <a:highlight>
                  <a:srgbClr val="FFFFFF"/>
                </a:highlight>
                <a:latin typeface="Consolas" panose="020B0609020204030204" pitchFamily="49" charset="0"/>
              </a:rPr>
              <a:t>   </a:t>
            </a:r>
            <a:r>
              <a:rPr lang="en-US" altLang="zh-CN" b="0" dirty="0">
                <a:solidFill>
                  <a:srgbClr val="702C00"/>
                </a:solidFill>
                <a:effectLst/>
                <a:highlight>
                  <a:srgbClr val="FFFFFF"/>
                </a:highlight>
                <a:latin typeface="Consolas" panose="020B0609020204030204" pitchFamily="49" charset="0"/>
              </a:rPr>
              <a:t>1.</a:t>
            </a:r>
            <a:r>
              <a:rPr lang="zh-CN" altLang="en-US" b="0" dirty="0">
                <a:solidFill>
                  <a:srgbClr val="0E1116"/>
                </a:solidFill>
                <a:effectLst/>
                <a:highlight>
                  <a:srgbClr val="FFFFFF"/>
                </a:highlight>
                <a:latin typeface="Consolas" panose="020B0609020204030204" pitchFamily="49" charset="0"/>
              </a:rPr>
              <a:t> 一类是由于任务与其他任务存在依赖关系而进入 </a:t>
            </a:r>
            <a:r>
              <a:rPr lang="en-US" altLang="zh-CN" b="0" dirty="0">
                <a:solidFill>
                  <a:srgbClr val="0E1116"/>
                </a:solidFill>
                <a:effectLst/>
                <a:highlight>
                  <a:srgbClr val="FFFFFF"/>
                </a:highlight>
                <a:latin typeface="Consolas" panose="020B0609020204030204" pitchFamily="49" charset="0"/>
              </a:rPr>
              <a:t>S-Blocked </a:t>
            </a:r>
            <a:r>
              <a:rPr lang="zh-CN" altLang="en-US" b="0" dirty="0">
                <a:solidFill>
                  <a:srgbClr val="0E1116"/>
                </a:solidFill>
                <a:effectLst/>
                <a:highlight>
                  <a:srgbClr val="FFFFFF"/>
                </a:highlight>
                <a:latin typeface="Consolas" panose="020B0609020204030204" pitchFamily="49" charset="0"/>
              </a:rPr>
              <a:t>状态，这类任务存储在软件管理的阻塞队列中，等待其他任务进行唤醒；</a:t>
            </a:r>
          </a:p>
          <a:p>
            <a:r>
              <a:rPr lang="zh-CN" altLang="en-US" b="0" dirty="0">
                <a:solidFill>
                  <a:srgbClr val="0E1116"/>
                </a:solidFill>
                <a:effectLst/>
                <a:highlight>
                  <a:srgbClr val="FFFFFF"/>
                </a:highlight>
                <a:latin typeface="Consolas" panose="020B0609020204030204" pitchFamily="49" charset="0"/>
              </a:rPr>
              <a:t>   </a:t>
            </a:r>
            <a:r>
              <a:rPr lang="en-US" altLang="zh-CN" b="0" dirty="0">
                <a:solidFill>
                  <a:srgbClr val="702C00"/>
                </a:solidFill>
                <a:effectLst/>
                <a:highlight>
                  <a:srgbClr val="FFFFFF"/>
                </a:highlight>
                <a:latin typeface="Consolas" panose="020B0609020204030204" pitchFamily="49" charset="0"/>
              </a:rPr>
              <a:t>2.</a:t>
            </a:r>
            <a:r>
              <a:rPr lang="zh-CN" altLang="en-US" b="0" dirty="0">
                <a:solidFill>
                  <a:srgbClr val="0E1116"/>
                </a:solidFill>
                <a:effectLst/>
                <a:highlight>
                  <a:srgbClr val="FFFFFF"/>
                </a:highlight>
                <a:latin typeface="Consolas" panose="020B0609020204030204" pitchFamily="49" charset="0"/>
              </a:rPr>
              <a:t> 另一类是因等待 </a:t>
            </a:r>
            <a:r>
              <a:rPr lang="en-US" altLang="zh-CN" b="0" dirty="0">
                <a:solidFill>
                  <a:srgbClr val="0E1116"/>
                </a:solidFill>
                <a:effectLst/>
                <a:highlight>
                  <a:srgbClr val="FFFFFF"/>
                </a:highlight>
                <a:latin typeface="Consolas" panose="020B0609020204030204" pitchFamily="49" charset="0"/>
              </a:rPr>
              <a:t>I/O </a:t>
            </a:r>
            <a:r>
              <a:rPr lang="zh-CN" altLang="en-US" b="0" dirty="0">
                <a:solidFill>
                  <a:srgbClr val="0E1116"/>
                </a:solidFill>
                <a:effectLst/>
                <a:highlight>
                  <a:srgbClr val="FFFFFF"/>
                </a:highlight>
                <a:latin typeface="Consolas" panose="020B0609020204030204" pitchFamily="49" charset="0"/>
              </a:rPr>
              <a:t>操作或其他事件而进入 </a:t>
            </a:r>
            <a:r>
              <a:rPr lang="en-US" altLang="zh-CN" b="0" dirty="0">
                <a:solidFill>
                  <a:srgbClr val="0E1116"/>
                </a:solidFill>
                <a:effectLst/>
                <a:highlight>
                  <a:srgbClr val="FFFFFF"/>
                </a:highlight>
                <a:latin typeface="Consolas" panose="020B0609020204030204" pitchFamily="49" charset="0"/>
              </a:rPr>
              <a:t>H-Blocked </a:t>
            </a:r>
            <a:r>
              <a:rPr lang="zh-CN" altLang="en-US" b="0" dirty="0">
                <a:solidFill>
                  <a:srgbClr val="0E1116"/>
                </a:solidFill>
                <a:effectLst/>
                <a:highlight>
                  <a:srgbClr val="FFFFFF"/>
                </a:highlight>
                <a:latin typeface="Consolas" panose="020B0609020204030204" pitchFamily="49" charset="0"/>
              </a:rPr>
              <a:t>状态，这类任务由控制器内部的阻塞队列中进行维护。</a:t>
            </a:r>
          </a:p>
          <a:p>
            <a:br>
              <a:rPr lang="zh-CN" altLang="en-US" b="0" dirty="0">
                <a:solidFill>
                  <a:srgbClr val="0E1116"/>
                </a:solidFill>
                <a:effectLst/>
                <a:highlight>
                  <a:srgbClr val="FFFFFF"/>
                </a:highlight>
                <a:latin typeface="Consolas" panose="020B0609020204030204" pitchFamily="49" charset="0"/>
              </a:rPr>
            </a:br>
            <a:endParaRPr lang="zh-CN" altLang="en-US" b="0" dirty="0">
              <a:solidFill>
                <a:srgbClr val="0E1116"/>
              </a:solidFill>
              <a:effectLst/>
              <a:highlight>
                <a:srgbClr val="FFFFFF"/>
              </a:highlight>
              <a:latin typeface="Consolas" panose="020B0609020204030204" pitchFamily="49" charset="0"/>
            </a:endParaRPr>
          </a:p>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11</a:t>
            </a:fld>
            <a:endParaRPr kumimoji="1" lang="zh-CN" altLang="en-US"/>
          </a:p>
        </p:txBody>
      </p:sp>
    </p:spTree>
    <p:extLst>
      <p:ext uri="{BB962C8B-B14F-4D97-AF65-F5344CB8AC3E}">
        <p14:creationId xmlns:p14="http://schemas.microsoft.com/office/powerpoint/2010/main" val="146922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8CDC32-572D-47A1-BA45-FD1522B5CEA1}"/>
              </a:ext>
            </a:extLst>
          </p:cNvPr>
          <p:cNvGrpSpPr/>
          <p:nvPr userDrawn="1"/>
        </p:nvGrpSpPr>
        <p:grpSpPr>
          <a:xfrm>
            <a:off x="599226" y="1732459"/>
            <a:ext cx="10993549" cy="1907212"/>
            <a:chOff x="599225" y="1732459"/>
            <a:chExt cx="10993549" cy="1907212"/>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736370"/>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C216EDB-A291-4C86-911A-A3F95FDC0CF3}"/>
                </a:ext>
              </a:extLst>
            </p:cNvPr>
            <p:cNvSpPr/>
            <p:nvPr userDrawn="1"/>
          </p:nvSpPr>
          <p:spPr>
            <a:xfrm>
              <a:off x="599225" y="1732459"/>
              <a:ext cx="489346" cy="792000"/>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1221831" y="3819054"/>
            <a:ext cx="9748337" cy="1340999"/>
          </a:xfrm>
        </p:spPr>
        <p:txBody>
          <a:bodyPr anchor="t">
            <a:normAutofit/>
          </a:bodyPr>
          <a:lstStyle>
            <a:lvl1pPr marL="0" indent="0" algn="ctr">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E4551058-E5DB-324A-A8E9-6D3BEF243C3B}" type="datetimeFigureOut">
              <a:rPr kumimoji="1" lang="zh-CN" altLang="en-US" smtClean="0"/>
              <a:t>2024/5/31</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6" name="标题 5">
            <a:extLst>
              <a:ext uri="{FF2B5EF4-FFF2-40B4-BE49-F238E27FC236}">
                <a16:creationId xmlns:a16="http://schemas.microsoft.com/office/drawing/2014/main" id="{030AE285-88AF-E941-9028-A7F40F9D5028}"/>
              </a:ext>
            </a:extLst>
          </p:cNvPr>
          <p:cNvSpPr>
            <a:spLocks noGrp="1"/>
          </p:cNvSpPr>
          <p:nvPr>
            <p:ph type="title"/>
          </p:nvPr>
        </p:nvSpPr>
        <p:spPr>
          <a:xfrm>
            <a:off x="1221831" y="2028083"/>
            <a:ext cx="9748800" cy="1317600"/>
          </a:xfrm>
        </p:spPr>
        <p:txBody>
          <a:bodyPr>
            <a:normAutofit/>
          </a:bodyPr>
          <a:lstStyle>
            <a:lvl1pPr algn="ctr">
              <a:defRPr sz="4000"/>
            </a:lvl1pPr>
          </a:lstStyle>
          <a:p>
            <a:r>
              <a:rPr kumimoji="1" lang="zh-CN" altLang="en-US" dirty="0"/>
              <a:t>单击此处编辑母版标题样式</a:t>
            </a:r>
          </a:p>
        </p:txBody>
      </p:sp>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2024/5/31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2024/5/31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E4551058-E5DB-324A-A8E9-6D3BEF243C3B}" type="datetimeFigureOut">
              <a:rPr kumimoji="1" lang="zh-CN" altLang="en-US" smtClean="0"/>
              <a:t>2024/5/31</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79494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dirty="0"/>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E4551058-E5DB-324A-A8E9-6D3BEF243C3B}" type="datetimeFigureOut">
              <a:rPr kumimoji="1" lang="zh-CN" altLang="en-US" smtClean="0"/>
              <a:t>2024/5/31</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687285" y="2329543"/>
            <a:ext cx="9923523" cy="3391101"/>
          </a:xfrm>
        </p:spPr>
        <p:txBody>
          <a:bodyPr anchor="t">
            <a:normAutofit/>
          </a:bodyPr>
          <a:lstStyle>
            <a:lvl1pPr algn="l">
              <a:defRPr sz="2800"/>
            </a:lvl1pPr>
            <a:lvl2pPr algn="l">
              <a:defRPr sz="2400"/>
            </a:lvl2pPr>
            <a:lvl3pPr algn="l">
              <a:defRPr sz="2000"/>
            </a:lvl3pPr>
            <a:lvl4pPr algn="l">
              <a:defRPr sz="1800"/>
            </a:lvl4pPr>
            <a:lvl5pPr algn="l">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t>2024/5/31</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687285" y="5592991"/>
            <a:ext cx="5811116"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687285" y="865998"/>
            <a:ext cx="9923522" cy="1351451"/>
          </a:xfrm>
          <a:prstGeom prst="rect">
            <a:avLst/>
          </a:prstGeom>
        </p:spPr>
        <p:txBody>
          <a:bodyPr anchor="ctr">
            <a:normAutofit/>
          </a:bodyPr>
          <a:lstStyle>
            <a:lvl1pPr algn="l">
              <a:defRPr sz="32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a:off x="695915" y="678673"/>
            <a:ext cx="360000" cy="58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矩形 11">
            <a:extLst>
              <a:ext uri="{FF2B5EF4-FFF2-40B4-BE49-F238E27FC236}">
                <a16:creationId xmlns:a16="http://schemas.microsoft.com/office/drawing/2014/main" id="{43727A51-3FBC-4883-9957-A794F7F65BF9}"/>
              </a:ext>
            </a:extLst>
          </p:cNvPr>
          <p:cNvSpPr/>
          <p:nvPr userDrawn="1"/>
        </p:nvSpPr>
        <p:spPr>
          <a:xfrm>
            <a:off x="695915" y="1261873"/>
            <a:ext cx="360000" cy="4917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t>2024/5/31</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002FBCA2-8AC8-4B46-8CCD-69EDADC02DD7}"/>
              </a:ext>
            </a:extLst>
          </p:cNvPr>
          <p:cNvSpPr>
            <a:spLocks noGrp="1"/>
          </p:cNvSpPr>
          <p:nvPr>
            <p:ph type="title"/>
          </p:nvPr>
        </p:nvSpPr>
        <p:spPr>
          <a:xfrm>
            <a:off x="963167" y="2022534"/>
            <a:ext cx="10267200" cy="1382400"/>
          </a:xfrm>
        </p:spPr>
        <p:txBody>
          <a:bodyPr>
            <a:normAutofit/>
          </a:bodyPr>
          <a:lstStyle>
            <a:lvl1pPr>
              <a:defRPr sz="3600"/>
            </a:lvl1pPr>
          </a:lstStyle>
          <a:p>
            <a:r>
              <a:rPr kumimoji="1" lang="zh-CN" altLang="en-US" dirty="0"/>
              <a:t>单击此处编辑母版标题样式</a:t>
            </a:r>
          </a:p>
        </p:txBody>
      </p:sp>
      <p:sp>
        <p:nvSpPr>
          <p:cNvPr id="14" name="Subtitle 2">
            <a:extLst>
              <a:ext uri="{FF2B5EF4-FFF2-40B4-BE49-F238E27FC236}">
                <a16:creationId xmlns:a16="http://schemas.microsoft.com/office/drawing/2014/main" id="{CC752BD4-8A44-D64D-B845-986E21B7DCC5}"/>
              </a:ext>
            </a:extLst>
          </p:cNvPr>
          <p:cNvSpPr>
            <a:spLocks noGrp="1"/>
          </p:cNvSpPr>
          <p:nvPr>
            <p:ph type="subTitle" idx="1"/>
          </p:nvPr>
        </p:nvSpPr>
        <p:spPr>
          <a:xfrm>
            <a:off x="963167" y="3819054"/>
            <a:ext cx="10265664" cy="1340999"/>
          </a:xfrm>
        </p:spPr>
        <p:txBody>
          <a:bodyPr anchor="t">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2024/5/31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rgbClr val="66087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rgbClr val="660874"/>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2024/5/31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2024/5/31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2024/5/31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rgbClr val="660874"/>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660874"/>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660874"/>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8" name="日期占位符 7">
            <a:extLst>
              <a:ext uri="{FF2B5EF4-FFF2-40B4-BE49-F238E27FC236}">
                <a16:creationId xmlns:a16="http://schemas.microsoft.com/office/drawing/2014/main" id="{451282BD-10C7-4442-892B-E8FEFE30AD5A}"/>
              </a:ext>
            </a:extLst>
          </p:cNvPr>
          <p:cNvSpPr>
            <a:spLocks noGrp="1"/>
          </p:cNvSpPr>
          <p:nvPr>
            <p:ph type="dt" sz="half" idx="10"/>
          </p:nvPr>
        </p:nvSpPr>
        <p:spPr>
          <a:xfrm>
            <a:off x="7523545" y="6088813"/>
            <a:ext cx="2523280" cy="365125"/>
          </a:xfrm>
        </p:spPr>
        <p:txBody>
          <a:bodyPr/>
          <a:lstStyle/>
          <a:p>
            <a:fld id="{E4551058-E5DB-324A-A8E9-6D3BEF243C3B}" type="datetimeFigureOut">
              <a:rPr kumimoji="1" lang="zh-CN" altLang="en-US" smtClean="0"/>
              <a:t>2024/5/31</a:t>
            </a:fld>
            <a:endParaRPr kumimoji="1" lang="zh-CN" altLang="en-US"/>
          </a:p>
        </p:txBody>
      </p:sp>
      <p:sp>
        <p:nvSpPr>
          <p:cNvPr id="9" name="页脚占位符 8">
            <a:extLst>
              <a:ext uri="{FF2B5EF4-FFF2-40B4-BE49-F238E27FC236}">
                <a16:creationId xmlns:a16="http://schemas.microsoft.com/office/drawing/2014/main" id="{AB4D4DE8-6CE5-7146-97D4-07B9C9043977}"/>
              </a:ext>
            </a:extLst>
          </p:cNvPr>
          <p:cNvSpPr>
            <a:spLocks noGrp="1"/>
          </p:cNvSpPr>
          <p:nvPr>
            <p:ph type="ftr" sz="quarter" idx="11"/>
          </p:nvPr>
        </p:nvSpPr>
        <p:spPr>
          <a:xfrm>
            <a:off x="833377" y="6084487"/>
            <a:ext cx="6585500" cy="365125"/>
          </a:xfrm>
        </p:spPr>
        <p:txBody>
          <a:bodyPr/>
          <a:lstStyle/>
          <a:p>
            <a:endParaRPr kumimoji="1" lang="zh-CN" altLang="en-US" dirty="0"/>
          </a:p>
        </p:txBody>
      </p:sp>
      <p:sp>
        <p:nvSpPr>
          <p:cNvPr id="11" name="灯片编号占位符 10">
            <a:extLst>
              <a:ext uri="{FF2B5EF4-FFF2-40B4-BE49-F238E27FC236}">
                <a16:creationId xmlns:a16="http://schemas.microsoft.com/office/drawing/2014/main" id="{EB1C0495-D0F2-7747-B5EB-46C127796E69}"/>
              </a:ext>
            </a:extLst>
          </p:cNvPr>
          <p:cNvSpPr>
            <a:spLocks noGrp="1"/>
          </p:cNvSpPr>
          <p:nvPr>
            <p:ph type="sldNum" sz="quarter" idx="12"/>
          </p:nvPr>
        </p:nvSpPr>
        <p:spPr>
          <a:xfrm>
            <a:off x="10151493" y="6088813"/>
            <a:ext cx="1203271" cy="365125"/>
          </a:xfrm>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A3BF425-86B0-F846-8CE5-D4D4E55EFE0D}"/>
              </a:ext>
            </a:extLst>
          </p:cNvPr>
          <p:cNvSpPr/>
          <p:nvPr userDrawn="1"/>
        </p:nvSpPr>
        <p:spPr>
          <a:xfrm>
            <a:off x="586670" y="654624"/>
            <a:ext cx="82800" cy="89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2024/5/31</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Lst>
  <p:txStyles>
    <p:titleStyle>
      <a:lvl1pPr algn="l" defTabSz="457189" rtl="0" eaLnBrk="1" latinLnBrk="0" hangingPunct="1">
        <a:spcBef>
          <a:spcPct val="0"/>
        </a:spcBef>
        <a:buNone/>
        <a:defRPr sz="2800" b="0" kern="1200" cap="none" baseline="0">
          <a:solidFill>
            <a:srgbClr val="66087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a:xfrm>
            <a:off x="1221831" y="3819054"/>
            <a:ext cx="9748337" cy="1340999"/>
          </a:xfrm>
        </p:spPr>
        <p:txBody>
          <a:bodyPr>
            <a:normAutofit/>
          </a:bodyPr>
          <a:lstStyle/>
          <a:p>
            <a:r>
              <a:rPr lang="zh-CN" altLang="en-US" dirty="0"/>
              <a:t>汇报人：赵方亮</a:t>
            </a:r>
            <a:r>
              <a:rPr lang="en-US" altLang="zh-CN" dirty="0"/>
              <a:t>      </a:t>
            </a:r>
            <a:r>
              <a:rPr lang="zh-CN" altLang="en-US" dirty="0"/>
              <a:t>指导老师：向  勇</a:t>
            </a:r>
            <a:endParaRPr lang="en-US" altLang="zh-CN" dirty="0"/>
          </a:p>
          <a:p>
            <a:r>
              <a:rPr lang="zh-CN" altLang="en-US" dirty="0"/>
              <a:t>清华大学计算机系</a:t>
            </a:r>
            <a:endParaRPr lang="en-US" altLang="zh-CN" dirty="0"/>
          </a:p>
          <a:p>
            <a:r>
              <a:rPr lang="en-US" altLang="zh-CN" dirty="0"/>
              <a:t>2024</a:t>
            </a:r>
            <a:r>
              <a:rPr lang="zh-CN" altLang="en-US" dirty="0"/>
              <a:t>年</a:t>
            </a:r>
            <a:r>
              <a:rPr lang="en-US" altLang="zh-CN" dirty="0"/>
              <a:t>06</a:t>
            </a:r>
            <a:r>
              <a:rPr lang="zh-CN" altLang="en-US" dirty="0"/>
              <a:t>月</a:t>
            </a:r>
            <a:r>
              <a:rPr lang="en-US" altLang="zh-CN" dirty="0"/>
              <a:t>01</a:t>
            </a:r>
            <a:r>
              <a:rPr lang="zh-CN" altLang="en-US" dirty="0"/>
              <a:t>日</a:t>
            </a:r>
            <a:endParaRPr lang="en-US" altLang="zh-CN" dirty="0"/>
          </a:p>
        </p:txBody>
      </p:sp>
      <p:sp>
        <p:nvSpPr>
          <p:cNvPr id="2" name="标题 1">
            <a:extLst>
              <a:ext uri="{FF2B5EF4-FFF2-40B4-BE49-F238E27FC236}">
                <a16:creationId xmlns:a16="http://schemas.microsoft.com/office/drawing/2014/main" id="{19F005E0-9377-9044-8967-57A41606517F}"/>
              </a:ext>
            </a:extLst>
          </p:cNvPr>
          <p:cNvSpPr>
            <a:spLocks noGrp="1"/>
          </p:cNvSpPr>
          <p:nvPr>
            <p:ph type="title"/>
          </p:nvPr>
        </p:nvSpPr>
        <p:spPr>
          <a:xfrm>
            <a:off x="1221831" y="2028083"/>
            <a:ext cx="9748800" cy="1317600"/>
          </a:xfrm>
        </p:spPr>
        <p:txBody>
          <a:bodyPr/>
          <a:lstStyle/>
          <a:p>
            <a:r>
              <a:rPr lang="zh-CN" altLang="en-US" dirty="0"/>
              <a:t>操作系统中的异步与任务调度机制研究</a:t>
            </a:r>
          </a:p>
        </p:txBody>
      </p:sp>
    </p:spTree>
    <p:extLst>
      <p:ext uri="{BB962C8B-B14F-4D97-AF65-F5344CB8AC3E}">
        <p14:creationId xmlns:p14="http://schemas.microsoft.com/office/powerpoint/2010/main" val="9879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COPS(Coroutine-based Priority Scheduler)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74060"/>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结果</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5" y="2249980"/>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内存占用小</a:t>
            </a:r>
            <a:endParaRPr lang="en-US" altLang="zh-CN" dirty="0"/>
          </a:p>
          <a:p>
            <a:r>
              <a:rPr lang="zh-CN" altLang="en-US" dirty="0"/>
              <a:t>适应高负载场景</a:t>
            </a:r>
          </a:p>
        </p:txBody>
      </p:sp>
      <p:pic>
        <p:nvPicPr>
          <p:cNvPr id="8" name="图片 7">
            <a:extLst>
              <a:ext uri="{FF2B5EF4-FFF2-40B4-BE49-F238E27FC236}">
                <a16:creationId xmlns:a16="http://schemas.microsoft.com/office/drawing/2014/main" id="{1C98C61B-5233-0E03-D611-CE62A66B73CD}"/>
              </a:ext>
            </a:extLst>
          </p:cNvPr>
          <p:cNvPicPr>
            <a:picLocks noChangeAspect="1"/>
          </p:cNvPicPr>
          <p:nvPr/>
        </p:nvPicPr>
        <p:blipFill rotWithShape="1">
          <a:blip r:embed="rId3"/>
          <a:srcRect t="760"/>
          <a:stretch/>
        </p:blipFill>
        <p:spPr>
          <a:xfrm>
            <a:off x="835306" y="3233748"/>
            <a:ext cx="4844054" cy="3600000"/>
          </a:xfrm>
          <a:prstGeom prst="rect">
            <a:avLst/>
          </a:prstGeom>
        </p:spPr>
      </p:pic>
      <p:pic>
        <p:nvPicPr>
          <p:cNvPr id="12" name="图片 11">
            <a:extLst>
              <a:ext uri="{FF2B5EF4-FFF2-40B4-BE49-F238E27FC236}">
                <a16:creationId xmlns:a16="http://schemas.microsoft.com/office/drawing/2014/main" id="{110B9220-2EE1-452E-6E43-6DCA860291DC}"/>
              </a:ext>
            </a:extLst>
          </p:cNvPr>
          <p:cNvPicPr>
            <a:picLocks noChangeAspect="1"/>
          </p:cNvPicPr>
          <p:nvPr/>
        </p:nvPicPr>
        <p:blipFill rotWithShape="1">
          <a:blip r:embed="rId4"/>
          <a:srcRect r="482" b="929"/>
          <a:stretch/>
        </p:blipFill>
        <p:spPr>
          <a:xfrm>
            <a:off x="6512642" y="3233748"/>
            <a:ext cx="4852328" cy="3600000"/>
          </a:xfrm>
          <a:prstGeom prst="rect">
            <a:avLst/>
          </a:prstGeom>
        </p:spPr>
      </p:pic>
      <p:graphicFrame>
        <p:nvGraphicFramePr>
          <p:cNvPr id="15" name="表格 14">
            <a:extLst>
              <a:ext uri="{FF2B5EF4-FFF2-40B4-BE49-F238E27FC236}">
                <a16:creationId xmlns:a16="http://schemas.microsoft.com/office/drawing/2014/main" id="{5A777F7B-CBE4-B07A-8207-1196093A70B8}"/>
              </a:ext>
            </a:extLst>
          </p:cNvPr>
          <p:cNvGraphicFramePr>
            <a:graphicFrameLocks noGrp="1"/>
          </p:cNvGraphicFramePr>
          <p:nvPr>
            <p:extLst>
              <p:ext uri="{D42A27DB-BD31-4B8C-83A1-F6EECF244321}">
                <p14:modId xmlns:p14="http://schemas.microsoft.com/office/powerpoint/2010/main" val="3370444226"/>
              </p:ext>
            </p:extLst>
          </p:nvPr>
        </p:nvGraphicFramePr>
        <p:xfrm>
          <a:off x="5679360" y="1865770"/>
          <a:ext cx="3943770" cy="111252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94627346"/>
                    </a:ext>
                  </a:extLst>
                </a:gridCol>
                <a:gridCol w="2826170">
                  <a:extLst>
                    <a:ext uri="{9D8B030D-6E8A-4147-A177-3AD203B41FA5}">
                      <a16:colId xmlns:a16="http://schemas.microsoft.com/office/drawing/2014/main" val="613954269"/>
                    </a:ext>
                  </a:extLst>
                </a:gridCol>
              </a:tblGrid>
              <a:tr h="370840">
                <a:tc>
                  <a:txBody>
                    <a:bodyPr/>
                    <a:lstStyle/>
                    <a:p>
                      <a:pPr algn="ctr"/>
                      <a:endParaRPr lang="zh-CN" altLang="en-US" dirty="0"/>
                    </a:p>
                  </a:txBody>
                  <a:tcPr/>
                </a:tc>
                <a:tc>
                  <a:txBody>
                    <a:bodyPr/>
                    <a:lstStyle/>
                    <a:p>
                      <a:pPr algn="ctr"/>
                      <a:r>
                        <a:rPr lang="zh-CN" altLang="en-US" dirty="0"/>
                        <a:t>内存占用（字节）</a:t>
                      </a:r>
                    </a:p>
                  </a:txBody>
                  <a:tcPr/>
                </a:tc>
                <a:extLst>
                  <a:ext uri="{0D108BD9-81ED-4DB2-BD59-A6C34878D82A}">
                    <a16:rowId xmlns:a16="http://schemas.microsoft.com/office/drawing/2014/main" val="2180636808"/>
                  </a:ext>
                </a:extLst>
              </a:tr>
              <a:tr h="370840">
                <a:tc>
                  <a:txBody>
                    <a:bodyPr/>
                    <a:lstStyle/>
                    <a:p>
                      <a:pPr algn="ctr"/>
                      <a:r>
                        <a:rPr lang="zh-CN" altLang="en-US" dirty="0"/>
                        <a:t>线程</a:t>
                      </a:r>
                    </a:p>
                  </a:txBody>
                  <a:tcPr/>
                </a:tc>
                <a:tc>
                  <a:txBody>
                    <a:bodyPr/>
                    <a:lstStyle/>
                    <a:p>
                      <a:pPr algn="ctr"/>
                      <a:r>
                        <a:rPr lang="en-US" altLang="zh-CN" dirty="0"/>
                        <a:t>0x4000 * 2 * 3</a:t>
                      </a:r>
                      <a:endParaRPr lang="zh-CN" altLang="en-US" dirty="0"/>
                    </a:p>
                  </a:txBody>
                  <a:tcPr/>
                </a:tc>
                <a:extLst>
                  <a:ext uri="{0D108BD9-81ED-4DB2-BD59-A6C34878D82A}">
                    <a16:rowId xmlns:a16="http://schemas.microsoft.com/office/drawing/2014/main" val="1365189769"/>
                  </a:ext>
                </a:extLst>
              </a:tr>
              <a:tr h="370840">
                <a:tc>
                  <a:txBody>
                    <a:bodyPr/>
                    <a:lstStyle/>
                    <a:p>
                      <a:pPr algn="ctr"/>
                      <a:r>
                        <a:rPr lang="zh-CN" altLang="en-US" dirty="0"/>
                        <a:t>协程</a:t>
                      </a:r>
                    </a:p>
                  </a:txBody>
                  <a:tcPr/>
                </a:tc>
                <a:tc>
                  <a:txBody>
                    <a:bodyPr/>
                    <a:lstStyle/>
                    <a:p>
                      <a:pPr algn="ctr"/>
                      <a:r>
                        <a:rPr lang="en-US" altLang="zh-CN" dirty="0"/>
                        <a:t>176 + 120 + 80 + 64</a:t>
                      </a:r>
                      <a:endParaRPr lang="zh-CN" altLang="en-US" dirty="0"/>
                    </a:p>
                  </a:txBody>
                  <a:tcPr/>
                </a:tc>
                <a:extLst>
                  <a:ext uri="{0D108BD9-81ED-4DB2-BD59-A6C34878D82A}">
                    <a16:rowId xmlns:a16="http://schemas.microsoft.com/office/drawing/2014/main" val="1365061474"/>
                  </a:ext>
                </a:extLst>
              </a:tr>
            </a:tbl>
          </a:graphicData>
        </a:graphic>
      </p:graphicFrame>
    </p:spTree>
    <p:extLst>
      <p:ext uri="{BB962C8B-B14F-4D97-AF65-F5344CB8AC3E}">
        <p14:creationId xmlns:p14="http://schemas.microsoft.com/office/powerpoint/2010/main" val="353756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xit" presetSubtype="10" fill="hold" nodeType="withEffect">
                                  <p:stCondLst>
                                    <p:cond delay="0"/>
                                  </p:stCondLst>
                                  <p:childTnLst>
                                    <p:animEffect transition="out" filter="randombar(horizontal)">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childTnLst>
                          </p:cTn>
                        </p:par>
                        <p:par>
                          <p:cTn id="19" fill="hold">
                            <p:stCondLst>
                              <p:cond delay="500"/>
                            </p:stCondLst>
                            <p:childTnLst>
                              <p:par>
                                <p:cTn id="20" presetID="14" presetClass="entr" presetSubtype="1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EBCB47-E079-8145-ACD0-A7E22DA14EF1}"/>
              </a:ext>
            </a:extLst>
          </p:cNvPr>
          <p:cNvSpPr>
            <a:spLocks noGrp="1"/>
          </p:cNvSpPr>
          <p:nvPr>
            <p:ph type="body" idx="1"/>
          </p:nvPr>
        </p:nvSpPr>
        <p:spPr>
          <a:xfrm>
            <a:off x="887220" y="3807844"/>
            <a:ext cx="2053689" cy="536005"/>
          </a:xfrm>
        </p:spPr>
        <p:txBody>
          <a:bodyPr/>
          <a:lstStyle/>
          <a:p>
            <a:r>
              <a:rPr lang="zh-CN" altLang="en-US" dirty="0"/>
              <a:t>方法</a:t>
            </a:r>
          </a:p>
        </p:txBody>
      </p:sp>
      <p:sp>
        <p:nvSpPr>
          <p:cNvPr id="3" name="内容占位符 2">
            <a:extLst>
              <a:ext uri="{FF2B5EF4-FFF2-40B4-BE49-F238E27FC236}">
                <a16:creationId xmlns:a16="http://schemas.microsoft.com/office/drawing/2014/main" id="{5AA4184C-CC2D-694B-9F25-182F7D3C3CBE}"/>
              </a:ext>
            </a:extLst>
          </p:cNvPr>
          <p:cNvSpPr>
            <a:spLocks noGrp="1"/>
          </p:cNvSpPr>
          <p:nvPr>
            <p:ph sz="half" idx="2"/>
          </p:nvPr>
        </p:nvSpPr>
        <p:spPr>
          <a:xfrm>
            <a:off x="581195" y="4483005"/>
            <a:ext cx="3805454" cy="1645942"/>
          </a:xfrm>
        </p:spPr>
        <p:txBody>
          <a:bodyPr>
            <a:normAutofit/>
          </a:bodyPr>
          <a:lstStyle/>
          <a:p>
            <a:r>
              <a:rPr lang="zh-CN" altLang="en-US" dirty="0"/>
              <a:t>控制器感知任务</a:t>
            </a:r>
            <a:endParaRPr lang="en-US" altLang="zh-CN" dirty="0"/>
          </a:p>
          <a:p>
            <a:r>
              <a:rPr lang="zh-CN" altLang="en-US" dirty="0"/>
              <a:t>控制器快速唤醒</a:t>
            </a:r>
            <a:endParaRPr lang="en-US" altLang="zh-CN" dirty="0"/>
          </a:p>
          <a:p>
            <a:endParaRPr lang="zh-CN" altLang="en-US" dirty="0"/>
          </a:p>
        </p:txBody>
      </p:sp>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6" name="文本占位符 1">
            <a:extLst>
              <a:ext uri="{FF2B5EF4-FFF2-40B4-BE49-F238E27FC236}">
                <a16:creationId xmlns:a16="http://schemas.microsoft.com/office/drawing/2014/main" id="{FC5B85C6-6865-252C-59A2-54643888495C}"/>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目标</a:t>
            </a:r>
          </a:p>
        </p:txBody>
      </p:sp>
      <p:sp>
        <p:nvSpPr>
          <p:cNvPr id="27" name="内容占位符 2">
            <a:extLst>
              <a:ext uri="{FF2B5EF4-FFF2-40B4-BE49-F238E27FC236}">
                <a16:creationId xmlns:a16="http://schemas.microsoft.com/office/drawing/2014/main" id="{F4DD7219-91EA-6796-7595-ADFE5929FA7C}"/>
              </a:ext>
            </a:extLst>
          </p:cNvPr>
          <p:cNvSpPr txBox="1">
            <a:spLocks/>
          </p:cNvSpPr>
          <p:nvPr/>
        </p:nvSpPr>
        <p:spPr>
          <a:xfrm>
            <a:off x="581195" y="2509473"/>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减小中断开销，减小异步机制开销</a:t>
            </a:r>
          </a:p>
        </p:txBody>
      </p:sp>
      <p:pic>
        <p:nvPicPr>
          <p:cNvPr id="5" name="图片 4">
            <a:extLst>
              <a:ext uri="{FF2B5EF4-FFF2-40B4-BE49-F238E27FC236}">
                <a16:creationId xmlns:a16="http://schemas.microsoft.com/office/drawing/2014/main" id="{2922BB33-A7C8-6608-57F7-B5675917F456}"/>
              </a:ext>
            </a:extLst>
          </p:cNvPr>
          <p:cNvPicPr>
            <a:picLocks noChangeAspect="1"/>
          </p:cNvPicPr>
          <p:nvPr/>
        </p:nvPicPr>
        <p:blipFill>
          <a:blip r:embed="rId3"/>
          <a:stretch>
            <a:fillRect/>
          </a:stretch>
        </p:blipFill>
        <p:spPr>
          <a:xfrm>
            <a:off x="4269679" y="1943240"/>
            <a:ext cx="7676176" cy="3755548"/>
          </a:xfrm>
          <a:prstGeom prst="rect">
            <a:avLst/>
          </a:prstGeom>
        </p:spPr>
      </p:pic>
    </p:spTree>
    <p:extLst>
      <p:ext uri="{BB962C8B-B14F-4D97-AF65-F5344CB8AC3E}">
        <p14:creationId xmlns:p14="http://schemas.microsoft.com/office/powerpoint/2010/main" val="343020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11" name="文本占位符 1">
            <a:extLst>
              <a:ext uri="{FF2B5EF4-FFF2-40B4-BE49-F238E27FC236}">
                <a16:creationId xmlns:a16="http://schemas.microsoft.com/office/drawing/2014/main" id="{3C92C05D-25CF-68A4-518E-832585E66626}"/>
              </a:ext>
            </a:extLst>
          </p:cNvPr>
          <p:cNvSpPr txBox="1">
            <a:spLocks/>
          </p:cNvSpPr>
          <p:nvPr/>
        </p:nvSpPr>
        <p:spPr>
          <a:xfrm>
            <a:off x="887221" y="158641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快速唤醒机制</a:t>
            </a:r>
          </a:p>
        </p:txBody>
      </p:sp>
      <p:pic>
        <p:nvPicPr>
          <p:cNvPr id="4" name="图片 3">
            <a:extLst>
              <a:ext uri="{FF2B5EF4-FFF2-40B4-BE49-F238E27FC236}">
                <a16:creationId xmlns:a16="http://schemas.microsoft.com/office/drawing/2014/main" id="{5102B2AE-8182-634F-8083-8B195AF648EA}"/>
              </a:ext>
            </a:extLst>
          </p:cNvPr>
          <p:cNvPicPr>
            <a:picLocks noChangeAspect="1"/>
          </p:cNvPicPr>
          <p:nvPr/>
        </p:nvPicPr>
        <p:blipFill>
          <a:blip r:embed="rId3"/>
          <a:stretch>
            <a:fillRect/>
          </a:stretch>
        </p:blipFill>
        <p:spPr>
          <a:xfrm>
            <a:off x="4705180" y="1317061"/>
            <a:ext cx="6824602" cy="5352629"/>
          </a:xfrm>
          <a:prstGeom prst="rect">
            <a:avLst/>
          </a:prstGeom>
        </p:spPr>
      </p:pic>
      <p:sp>
        <p:nvSpPr>
          <p:cNvPr id="2" name="内容占位符 2">
            <a:extLst>
              <a:ext uri="{FF2B5EF4-FFF2-40B4-BE49-F238E27FC236}">
                <a16:creationId xmlns:a16="http://schemas.microsoft.com/office/drawing/2014/main" id="{EB1F6AC2-659F-DE12-1683-1AF17A004D04}"/>
              </a:ext>
            </a:extLst>
          </p:cNvPr>
          <p:cNvSpPr txBox="1">
            <a:spLocks/>
          </p:cNvSpPr>
          <p:nvPr/>
        </p:nvSpPr>
        <p:spPr>
          <a:xfrm>
            <a:off x="581195" y="2509473"/>
            <a:ext cx="3688484" cy="1934708"/>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软件注册等待任务</a:t>
            </a:r>
            <a:endParaRPr lang="en-US" altLang="zh-CN" dirty="0"/>
          </a:p>
          <a:p>
            <a:r>
              <a:rPr lang="zh-CN" altLang="en-US" dirty="0"/>
              <a:t>设备完成 </a:t>
            </a:r>
            <a:r>
              <a:rPr lang="en-US" altLang="zh-CN" dirty="0"/>
              <a:t>IO </a:t>
            </a:r>
            <a:r>
              <a:rPr lang="zh-CN" altLang="en-US" dirty="0"/>
              <a:t>请求，产生中断</a:t>
            </a:r>
            <a:endParaRPr lang="en-US" altLang="zh-CN" dirty="0"/>
          </a:p>
          <a:p>
            <a:r>
              <a:rPr lang="zh-CN" altLang="en-US" dirty="0"/>
              <a:t>控制器修改任务状态</a:t>
            </a:r>
            <a:endParaRPr lang="en-US" altLang="zh-CN" dirty="0"/>
          </a:p>
          <a:p>
            <a:r>
              <a:rPr lang="zh-CN" altLang="en-US" dirty="0"/>
              <a:t>软件执行任务</a:t>
            </a:r>
          </a:p>
        </p:txBody>
      </p:sp>
      <p:cxnSp>
        <p:nvCxnSpPr>
          <p:cNvPr id="5" name="直接箭头连接符 4">
            <a:extLst>
              <a:ext uri="{FF2B5EF4-FFF2-40B4-BE49-F238E27FC236}">
                <a16:creationId xmlns:a16="http://schemas.microsoft.com/office/drawing/2014/main" id="{8A9FF5B1-2F8F-EE83-C06A-59E2DF589428}"/>
              </a:ext>
            </a:extLst>
          </p:cNvPr>
          <p:cNvCxnSpPr/>
          <p:nvPr/>
        </p:nvCxnSpPr>
        <p:spPr>
          <a:xfrm flipH="1">
            <a:off x="7436224" y="2509473"/>
            <a:ext cx="2245658" cy="1080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9C1AA6A-CB7B-1D30-1AA6-1A2E61BFC387}"/>
              </a:ext>
            </a:extLst>
          </p:cNvPr>
          <p:cNvSpPr txBox="1"/>
          <p:nvPr/>
        </p:nvSpPr>
        <p:spPr>
          <a:xfrm>
            <a:off x="7436224" y="2967335"/>
            <a:ext cx="492443" cy="461665"/>
          </a:xfrm>
          <a:prstGeom prst="rect">
            <a:avLst/>
          </a:prstGeom>
          <a:noFill/>
        </p:spPr>
        <p:txBody>
          <a:bodyPr wrap="none" rtlCol="0">
            <a:spAutoFit/>
          </a:bodyPr>
          <a:lstStyle/>
          <a:p>
            <a:r>
              <a:rPr lang="zh-CN" altLang="en-US" sz="2400" b="1" dirty="0">
                <a:solidFill>
                  <a:srgbClr val="FF0000"/>
                </a:solidFill>
              </a:rPr>
              <a:t>①</a:t>
            </a:r>
          </a:p>
        </p:txBody>
      </p:sp>
      <p:cxnSp>
        <p:nvCxnSpPr>
          <p:cNvPr id="9" name="直接箭头连接符 8">
            <a:extLst>
              <a:ext uri="{FF2B5EF4-FFF2-40B4-BE49-F238E27FC236}">
                <a16:creationId xmlns:a16="http://schemas.microsoft.com/office/drawing/2014/main" id="{E68BC997-F15A-3813-1FF3-A55B24B812C9}"/>
              </a:ext>
            </a:extLst>
          </p:cNvPr>
          <p:cNvCxnSpPr>
            <a:cxnSpLocks/>
          </p:cNvCxnSpPr>
          <p:nvPr/>
        </p:nvCxnSpPr>
        <p:spPr>
          <a:xfrm flipV="1">
            <a:off x="6426439" y="5510784"/>
            <a:ext cx="0" cy="5269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A92B547-5D12-E00B-6F05-B5165FAC952D}"/>
              </a:ext>
            </a:extLst>
          </p:cNvPr>
          <p:cNvSpPr txBox="1"/>
          <p:nvPr/>
        </p:nvSpPr>
        <p:spPr>
          <a:xfrm>
            <a:off x="6449927" y="5576064"/>
            <a:ext cx="492443" cy="461665"/>
          </a:xfrm>
          <a:prstGeom prst="rect">
            <a:avLst/>
          </a:prstGeom>
          <a:noFill/>
        </p:spPr>
        <p:txBody>
          <a:bodyPr wrap="none" rtlCol="0">
            <a:spAutoFit/>
          </a:bodyPr>
          <a:lstStyle/>
          <a:p>
            <a:r>
              <a:rPr lang="zh-CN" altLang="en-US" sz="2400" b="1" dirty="0">
                <a:solidFill>
                  <a:srgbClr val="FF0000"/>
                </a:solidFill>
              </a:rPr>
              <a:t>②</a:t>
            </a:r>
          </a:p>
        </p:txBody>
      </p:sp>
      <p:cxnSp>
        <p:nvCxnSpPr>
          <p:cNvPr id="14" name="直接箭头连接符 13">
            <a:extLst>
              <a:ext uri="{FF2B5EF4-FFF2-40B4-BE49-F238E27FC236}">
                <a16:creationId xmlns:a16="http://schemas.microsoft.com/office/drawing/2014/main" id="{F10DDC88-B6E6-290C-1877-A972795CC0D3}"/>
              </a:ext>
            </a:extLst>
          </p:cNvPr>
          <p:cNvCxnSpPr/>
          <p:nvPr/>
        </p:nvCxnSpPr>
        <p:spPr>
          <a:xfrm flipV="1">
            <a:off x="7682445" y="4803648"/>
            <a:ext cx="1449363" cy="2804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067F287-34E2-C295-1DBD-C4A45C0598D2}"/>
              </a:ext>
            </a:extLst>
          </p:cNvPr>
          <p:cNvSpPr txBox="1"/>
          <p:nvPr/>
        </p:nvSpPr>
        <p:spPr>
          <a:xfrm>
            <a:off x="8160904" y="4943856"/>
            <a:ext cx="492443" cy="461665"/>
          </a:xfrm>
          <a:prstGeom prst="rect">
            <a:avLst/>
          </a:prstGeom>
          <a:noFill/>
        </p:spPr>
        <p:txBody>
          <a:bodyPr wrap="none" rtlCol="0">
            <a:spAutoFit/>
          </a:bodyPr>
          <a:lstStyle/>
          <a:p>
            <a:r>
              <a:rPr lang="zh-CN" altLang="en-US" sz="2400" b="1" dirty="0">
                <a:solidFill>
                  <a:srgbClr val="FF0000"/>
                </a:solidFill>
              </a:rPr>
              <a:t>③</a:t>
            </a:r>
          </a:p>
        </p:txBody>
      </p:sp>
      <p:cxnSp>
        <p:nvCxnSpPr>
          <p:cNvPr id="17" name="直接箭头连接符 16">
            <a:extLst>
              <a:ext uri="{FF2B5EF4-FFF2-40B4-BE49-F238E27FC236}">
                <a16:creationId xmlns:a16="http://schemas.microsoft.com/office/drawing/2014/main" id="{4F902177-8122-3028-DBA8-AB7A3CE40688}"/>
              </a:ext>
            </a:extLst>
          </p:cNvPr>
          <p:cNvCxnSpPr/>
          <p:nvPr/>
        </p:nvCxnSpPr>
        <p:spPr>
          <a:xfrm flipV="1">
            <a:off x="10174224" y="2371344"/>
            <a:ext cx="0" cy="19263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317143E-67B1-469F-F2C4-00A9505179D0}"/>
              </a:ext>
            </a:extLst>
          </p:cNvPr>
          <p:cNvSpPr txBox="1"/>
          <p:nvPr/>
        </p:nvSpPr>
        <p:spPr>
          <a:xfrm>
            <a:off x="9673456" y="3015162"/>
            <a:ext cx="492443" cy="461665"/>
          </a:xfrm>
          <a:prstGeom prst="rect">
            <a:avLst/>
          </a:prstGeom>
          <a:noFill/>
        </p:spPr>
        <p:txBody>
          <a:bodyPr wrap="none" rtlCol="0">
            <a:spAutoFit/>
          </a:bodyPr>
          <a:lstStyle/>
          <a:p>
            <a:r>
              <a:rPr lang="zh-CN" altLang="en-US" sz="2400" b="1" dirty="0">
                <a:solidFill>
                  <a:srgbClr val="FF0000"/>
                </a:solidFill>
              </a:rPr>
              <a:t>④</a:t>
            </a:r>
          </a:p>
        </p:txBody>
      </p:sp>
    </p:spTree>
    <p:extLst>
      <p:ext uri="{BB962C8B-B14F-4D97-AF65-F5344CB8AC3E}">
        <p14:creationId xmlns:p14="http://schemas.microsoft.com/office/powerpoint/2010/main" val="300210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8" dur="500"/>
                                        <p:tgtEl>
                                          <p:spTgt spid="2">
                                            <p:txEl>
                                              <p:pRg st="1" end="1"/>
                                            </p:txEl>
                                          </p:spTgt>
                                        </p:tgtEl>
                                      </p:cBhvr>
                                    </p:animEffect>
                                  </p:childTnLst>
                                </p:cTn>
                              </p:par>
                              <p:par>
                                <p:cTn id="19" presetID="14" presetClass="exit" presetSubtype="10" fill="hold"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par>
                          <p:cTn id="29" fill="hold">
                            <p:stCondLst>
                              <p:cond delay="1000"/>
                            </p:stCondLst>
                            <p:childTnLst>
                              <p:par>
                                <p:cTn id="30" presetID="14"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7" dur="500"/>
                                        <p:tgtEl>
                                          <p:spTgt spid="2">
                                            <p:txEl>
                                              <p:pRg st="2" end="2"/>
                                            </p:txEl>
                                          </p:spTgt>
                                        </p:tgtEl>
                                      </p:cBhvr>
                                    </p:animEffect>
                                  </p:childTnLst>
                                </p:cTn>
                              </p:par>
                            </p:childTnLst>
                          </p:cTn>
                        </p:par>
                        <p:par>
                          <p:cTn id="38" fill="hold">
                            <p:stCondLst>
                              <p:cond delay="500"/>
                            </p:stCondLst>
                            <p:childTnLst>
                              <p:par>
                                <p:cTn id="39" presetID="14" presetClass="entr" presetSubtype="1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randombar(horizontal)">
                                      <p:cBhvr>
                                        <p:cTn id="41" dur="500"/>
                                        <p:tgtEl>
                                          <p:spTgt spid="15"/>
                                        </p:tgtEl>
                                      </p:cBhvr>
                                    </p:animEffect>
                                  </p:childTnLst>
                                </p:cTn>
                              </p:par>
                              <p:par>
                                <p:cTn id="42" presetID="14" presetClass="entr" presetSubtype="1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randombar(horizont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9" dur="500"/>
                                        <p:tgtEl>
                                          <p:spTgt spid="2">
                                            <p:txEl>
                                              <p:pRg st="3" end="3"/>
                                            </p:txEl>
                                          </p:spTgt>
                                        </p:tgtEl>
                                      </p:cBhvr>
                                    </p:animEffect>
                                  </p:childTnLst>
                                </p:cTn>
                              </p:par>
                              <p:par>
                                <p:cTn id="50" presetID="14" presetClass="exit" presetSubtype="10" fill="hold" nodeType="withEffect">
                                  <p:stCondLst>
                                    <p:cond delay="0"/>
                                  </p:stCondLst>
                                  <p:childTnLst>
                                    <p:animEffect transition="out" filter="randombar(horizontal)">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4" presetClass="exit" presetSubtype="10" fill="hold" grpId="1" nodeType="withEffect">
                                  <p:stCondLst>
                                    <p:cond delay="0"/>
                                  </p:stCondLst>
                                  <p:childTnLst>
                                    <p:animEffect transition="out" filter="randombar(horizontal)">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4" presetClass="exit" presetSubtype="10" fill="hold"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childTnLst>
                          </p:cTn>
                        </p:par>
                        <p:par>
                          <p:cTn id="62" fill="hold">
                            <p:stCondLst>
                              <p:cond delay="500"/>
                            </p:stCondLst>
                            <p:childTnLst>
                              <p:par>
                                <p:cTn id="63" presetID="14" presetClass="entr" presetSubtype="1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randombar(horizontal)">
                                      <p:cBhvr>
                                        <p:cTn id="65" dur="500"/>
                                        <p:tgtEl>
                                          <p:spTgt spid="17"/>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randombar(horizontal)">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p:bldP spid="12" grpId="1"/>
      <p:bldP spid="15" grpId="0"/>
      <p:bldP spid="15" grpId="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74061"/>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结果</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5" y="2249981"/>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开销小</a:t>
            </a:r>
            <a:endParaRPr lang="en-US" altLang="zh-CN" dirty="0"/>
          </a:p>
          <a:p>
            <a:r>
              <a:rPr lang="en-US" altLang="zh-CN" dirty="0"/>
              <a:t>CPU </a:t>
            </a:r>
            <a:r>
              <a:rPr lang="zh-CN" altLang="en-US" dirty="0"/>
              <a:t>占用率低</a:t>
            </a:r>
          </a:p>
        </p:txBody>
      </p:sp>
      <p:graphicFrame>
        <p:nvGraphicFramePr>
          <p:cNvPr id="4" name="表格 3">
            <a:extLst>
              <a:ext uri="{FF2B5EF4-FFF2-40B4-BE49-F238E27FC236}">
                <a16:creationId xmlns:a16="http://schemas.microsoft.com/office/drawing/2014/main" id="{C0569618-1C7E-9486-C755-BD26E9D45C88}"/>
              </a:ext>
            </a:extLst>
          </p:cNvPr>
          <p:cNvGraphicFramePr>
            <a:graphicFrameLocks noGrp="1"/>
          </p:cNvGraphicFramePr>
          <p:nvPr>
            <p:extLst>
              <p:ext uri="{D42A27DB-BD31-4B8C-83A1-F6EECF244321}">
                <p14:modId xmlns:p14="http://schemas.microsoft.com/office/powerpoint/2010/main" val="320032694"/>
              </p:ext>
            </p:extLst>
          </p:nvPr>
        </p:nvGraphicFramePr>
        <p:xfrm>
          <a:off x="3727395" y="4325227"/>
          <a:ext cx="5585256" cy="1483360"/>
        </p:xfrm>
        <a:graphic>
          <a:graphicData uri="http://schemas.openxmlformats.org/drawingml/2006/table">
            <a:tbl>
              <a:tblPr firstRow="1" bandRow="1">
                <a:tableStyleId>{5C22544A-7EE6-4342-B048-85BDC9FD1C3A}</a:tableStyleId>
              </a:tblPr>
              <a:tblGrid>
                <a:gridCol w="1075038">
                  <a:extLst>
                    <a:ext uri="{9D8B030D-6E8A-4147-A177-3AD203B41FA5}">
                      <a16:colId xmlns:a16="http://schemas.microsoft.com/office/drawing/2014/main" val="293777600"/>
                    </a:ext>
                  </a:extLst>
                </a:gridCol>
                <a:gridCol w="1334530">
                  <a:extLst>
                    <a:ext uri="{9D8B030D-6E8A-4147-A177-3AD203B41FA5}">
                      <a16:colId xmlns:a16="http://schemas.microsoft.com/office/drawing/2014/main" val="2738004554"/>
                    </a:ext>
                  </a:extLst>
                </a:gridCol>
                <a:gridCol w="1191182">
                  <a:extLst>
                    <a:ext uri="{9D8B030D-6E8A-4147-A177-3AD203B41FA5}">
                      <a16:colId xmlns:a16="http://schemas.microsoft.com/office/drawing/2014/main" val="953782747"/>
                    </a:ext>
                  </a:extLst>
                </a:gridCol>
                <a:gridCol w="921823">
                  <a:extLst>
                    <a:ext uri="{9D8B030D-6E8A-4147-A177-3AD203B41FA5}">
                      <a16:colId xmlns:a16="http://schemas.microsoft.com/office/drawing/2014/main" val="3904260415"/>
                    </a:ext>
                  </a:extLst>
                </a:gridCol>
                <a:gridCol w="1062683">
                  <a:extLst>
                    <a:ext uri="{9D8B030D-6E8A-4147-A177-3AD203B41FA5}">
                      <a16:colId xmlns:a16="http://schemas.microsoft.com/office/drawing/2014/main" val="257165441"/>
                    </a:ext>
                  </a:extLst>
                </a:gridCol>
              </a:tblGrid>
              <a:tr h="370840">
                <a:tc>
                  <a:txBody>
                    <a:bodyPr/>
                    <a:lstStyle/>
                    <a:p>
                      <a:pPr algn="ctr"/>
                      <a:endParaRPr lang="zh-CN" altLang="en-US" dirty="0"/>
                    </a:p>
                  </a:txBody>
                  <a:tcPr/>
                </a:tc>
                <a:tc>
                  <a:txBody>
                    <a:bodyPr/>
                    <a:lstStyle/>
                    <a:p>
                      <a:pPr algn="ctr"/>
                      <a:r>
                        <a:rPr lang="zh-CN" altLang="en-US" dirty="0"/>
                        <a:t>总时钟周期</a:t>
                      </a:r>
                    </a:p>
                  </a:txBody>
                  <a:tcPr/>
                </a:tc>
                <a:tc>
                  <a:txBody>
                    <a:bodyPr/>
                    <a:lstStyle/>
                    <a:p>
                      <a:pPr algn="ctr"/>
                      <a:r>
                        <a:rPr lang="en-US" altLang="zh-CN" dirty="0"/>
                        <a:t>Submit</a:t>
                      </a:r>
                      <a:endParaRPr lang="zh-CN" altLang="en-US" dirty="0"/>
                    </a:p>
                  </a:txBody>
                  <a:tcPr/>
                </a:tc>
                <a:tc>
                  <a:txBody>
                    <a:bodyPr/>
                    <a:lstStyle/>
                    <a:p>
                      <a:pPr algn="ctr"/>
                      <a:r>
                        <a:rPr lang="en-US" altLang="zh-CN" dirty="0"/>
                        <a:t>Wait</a:t>
                      </a:r>
                      <a:endParaRPr lang="zh-CN" altLang="en-US" dirty="0"/>
                    </a:p>
                  </a:txBody>
                  <a:tcPr/>
                </a:tc>
                <a:tc>
                  <a:txBody>
                    <a:bodyPr/>
                    <a:lstStyle/>
                    <a:p>
                      <a:pPr algn="ctr"/>
                      <a:r>
                        <a:rPr lang="en-US" altLang="zh-CN" dirty="0"/>
                        <a:t>Recycle</a:t>
                      </a:r>
                      <a:endParaRPr lang="zh-CN" altLang="en-US" dirty="0"/>
                    </a:p>
                  </a:txBody>
                  <a:tcPr/>
                </a:tc>
                <a:extLst>
                  <a:ext uri="{0D108BD9-81ED-4DB2-BD59-A6C34878D82A}">
                    <a16:rowId xmlns:a16="http://schemas.microsoft.com/office/drawing/2014/main" val="2362929618"/>
                  </a:ext>
                </a:extLst>
              </a:tr>
              <a:tr h="370840">
                <a:tc>
                  <a:txBody>
                    <a:bodyPr/>
                    <a:lstStyle/>
                    <a:p>
                      <a:pPr algn="ctr"/>
                      <a:r>
                        <a:rPr lang="en-US" altLang="zh-CN" dirty="0"/>
                        <a:t>Poll</a:t>
                      </a:r>
                      <a:endParaRPr lang="zh-CN" altLang="en-US" dirty="0"/>
                    </a:p>
                  </a:txBody>
                  <a:tcPr/>
                </a:tc>
                <a:tc>
                  <a:txBody>
                    <a:bodyPr/>
                    <a:lstStyle/>
                    <a:p>
                      <a:pPr algn="ctr"/>
                      <a:r>
                        <a:rPr lang="en-US" altLang="zh-CN" dirty="0"/>
                        <a:t>1042</a:t>
                      </a:r>
                      <a:endParaRPr lang="zh-CN" altLang="en-US" dirty="0"/>
                    </a:p>
                  </a:txBody>
                  <a:tcPr/>
                </a:tc>
                <a:tc>
                  <a:txBody>
                    <a:bodyPr/>
                    <a:lstStyle/>
                    <a:p>
                      <a:pPr algn="ctr"/>
                      <a:r>
                        <a:rPr lang="en-US" altLang="zh-CN" dirty="0"/>
                        <a:t>484</a:t>
                      </a:r>
                      <a:endParaRPr lang="zh-CN" altLang="en-US" dirty="0"/>
                    </a:p>
                  </a:txBody>
                  <a:tcPr/>
                </a:tc>
                <a:tc>
                  <a:txBody>
                    <a:bodyPr/>
                    <a:lstStyle/>
                    <a:p>
                      <a:pPr algn="ctr"/>
                      <a:r>
                        <a:rPr lang="en-US" altLang="zh-CN" dirty="0"/>
                        <a:t>238</a:t>
                      </a:r>
                      <a:endParaRPr lang="zh-CN" altLang="en-US" dirty="0"/>
                    </a:p>
                  </a:txBody>
                  <a:tcPr/>
                </a:tc>
                <a:tc>
                  <a:txBody>
                    <a:bodyPr/>
                    <a:lstStyle/>
                    <a:p>
                      <a:pPr algn="ctr"/>
                      <a:r>
                        <a:rPr lang="en-US" altLang="zh-CN" dirty="0"/>
                        <a:t>320</a:t>
                      </a:r>
                      <a:endParaRPr lang="zh-CN" altLang="en-US" dirty="0"/>
                    </a:p>
                  </a:txBody>
                  <a:tcPr/>
                </a:tc>
                <a:extLst>
                  <a:ext uri="{0D108BD9-81ED-4DB2-BD59-A6C34878D82A}">
                    <a16:rowId xmlns:a16="http://schemas.microsoft.com/office/drawing/2014/main" val="222087078"/>
                  </a:ext>
                </a:extLst>
              </a:tr>
              <a:tr h="370840">
                <a:tc>
                  <a:txBody>
                    <a:bodyPr/>
                    <a:lstStyle/>
                    <a:p>
                      <a:pPr algn="ctr"/>
                      <a:r>
                        <a:rPr lang="en-US" altLang="zh-CN" dirty="0"/>
                        <a:t>TAIC</a:t>
                      </a:r>
                      <a:endParaRPr lang="zh-CN" altLang="en-US" dirty="0"/>
                    </a:p>
                  </a:txBody>
                  <a:tcPr/>
                </a:tc>
                <a:tc>
                  <a:txBody>
                    <a:bodyPr/>
                    <a:lstStyle/>
                    <a:p>
                      <a:pPr algn="ctr"/>
                      <a:r>
                        <a:rPr lang="en-US" altLang="zh-CN" dirty="0"/>
                        <a:t>1146</a:t>
                      </a:r>
                      <a:endParaRPr lang="zh-CN" altLang="en-US" dirty="0"/>
                    </a:p>
                  </a:txBody>
                  <a:tcPr/>
                </a:tc>
                <a:tc>
                  <a:txBody>
                    <a:bodyPr/>
                    <a:lstStyle/>
                    <a:p>
                      <a:pPr algn="ctr"/>
                      <a:r>
                        <a:rPr lang="en-US" altLang="zh-CN" dirty="0"/>
                        <a:t>484</a:t>
                      </a:r>
                      <a:endParaRPr lang="zh-CN" altLang="en-US" dirty="0"/>
                    </a:p>
                  </a:txBody>
                  <a:tcPr/>
                </a:tc>
                <a:tc>
                  <a:txBody>
                    <a:bodyPr/>
                    <a:lstStyle/>
                    <a:p>
                      <a:pPr algn="ctr"/>
                      <a:r>
                        <a:rPr lang="en-US" altLang="zh-CN" dirty="0"/>
                        <a:t>342</a:t>
                      </a:r>
                      <a:endParaRPr lang="zh-CN" altLang="en-US" dirty="0"/>
                    </a:p>
                  </a:txBody>
                  <a:tcPr/>
                </a:tc>
                <a:tc>
                  <a:txBody>
                    <a:bodyPr/>
                    <a:lstStyle/>
                    <a:p>
                      <a:pPr algn="ctr"/>
                      <a:r>
                        <a:rPr lang="en-US" altLang="zh-CN" dirty="0"/>
                        <a:t>320</a:t>
                      </a:r>
                      <a:endParaRPr lang="zh-CN" altLang="en-US" dirty="0"/>
                    </a:p>
                  </a:txBody>
                  <a:tcPr/>
                </a:tc>
                <a:extLst>
                  <a:ext uri="{0D108BD9-81ED-4DB2-BD59-A6C34878D82A}">
                    <a16:rowId xmlns:a16="http://schemas.microsoft.com/office/drawing/2014/main" val="2388211139"/>
                  </a:ext>
                </a:extLst>
              </a:tr>
              <a:tr h="370840">
                <a:tc>
                  <a:txBody>
                    <a:bodyPr/>
                    <a:lstStyle/>
                    <a:p>
                      <a:pPr algn="ctr"/>
                      <a:r>
                        <a:rPr lang="en-US" altLang="zh-CN" dirty="0"/>
                        <a:t>Interrupt</a:t>
                      </a:r>
                      <a:endParaRPr lang="zh-CN" altLang="en-US" dirty="0"/>
                    </a:p>
                  </a:txBody>
                  <a:tcPr/>
                </a:tc>
                <a:tc>
                  <a:txBody>
                    <a:bodyPr/>
                    <a:lstStyle/>
                    <a:p>
                      <a:pPr algn="ctr"/>
                      <a:r>
                        <a:rPr lang="en-US" altLang="zh-CN" dirty="0"/>
                        <a:t>1261</a:t>
                      </a:r>
                      <a:endParaRPr lang="zh-CN" altLang="en-US" dirty="0"/>
                    </a:p>
                  </a:txBody>
                  <a:tcPr/>
                </a:tc>
                <a:tc>
                  <a:txBody>
                    <a:bodyPr/>
                    <a:lstStyle/>
                    <a:p>
                      <a:pPr algn="ctr"/>
                      <a:r>
                        <a:rPr lang="en-US" altLang="zh-CN" dirty="0"/>
                        <a:t>484</a:t>
                      </a:r>
                      <a:endParaRPr lang="zh-CN" altLang="en-US" dirty="0"/>
                    </a:p>
                  </a:txBody>
                  <a:tcPr/>
                </a:tc>
                <a:tc>
                  <a:txBody>
                    <a:bodyPr/>
                    <a:lstStyle/>
                    <a:p>
                      <a:pPr algn="ctr"/>
                      <a:r>
                        <a:rPr lang="en-US" altLang="zh-CN" dirty="0"/>
                        <a:t>457</a:t>
                      </a:r>
                      <a:endParaRPr lang="zh-CN" altLang="en-US" dirty="0"/>
                    </a:p>
                  </a:txBody>
                  <a:tcPr/>
                </a:tc>
                <a:tc>
                  <a:txBody>
                    <a:bodyPr/>
                    <a:lstStyle/>
                    <a:p>
                      <a:pPr algn="ctr"/>
                      <a:r>
                        <a:rPr lang="en-US" altLang="zh-CN" dirty="0"/>
                        <a:t>320</a:t>
                      </a:r>
                      <a:endParaRPr lang="zh-CN" altLang="en-US" dirty="0"/>
                    </a:p>
                  </a:txBody>
                  <a:tcPr/>
                </a:tc>
                <a:extLst>
                  <a:ext uri="{0D108BD9-81ED-4DB2-BD59-A6C34878D82A}">
                    <a16:rowId xmlns:a16="http://schemas.microsoft.com/office/drawing/2014/main" val="1475987535"/>
                  </a:ext>
                </a:extLst>
              </a:tr>
            </a:tbl>
          </a:graphicData>
        </a:graphic>
      </p:graphicFrame>
      <p:pic>
        <p:nvPicPr>
          <p:cNvPr id="10" name="图形 9">
            <a:extLst>
              <a:ext uri="{FF2B5EF4-FFF2-40B4-BE49-F238E27FC236}">
                <a16:creationId xmlns:a16="http://schemas.microsoft.com/office/drawing/2014/main" id="{5B910597-6DD0-D709-195C-A481D566AE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252" y="1608624"/>
            <a:ext cx="6707164" cy="5030374"/>
          </a:xfrm>
          <a:prstGeom prst="rect">
            <a:avLst/>
          </a:prstGeom>
        </p:spPr>
      </p:pic>
      <p:graphicFrame>
        <p:nvGraphicFramePr>
          <p:cNvPr id="5" name="表格 4">
            <a:extLst>
              <a:ext uri="{FF2B5EF4-FFF2-40B4-BE49-F238E27FC236}">
                <a16:creationId xmlns:a16="http://schemas.microsoft.com/office/drawing/2014/main" id="{0968D84B-6BCD-F035-4C64-F8CDA71B1415}"/>
              </a:ext>
            </a:extLst>
          </p:cNvPr>
          <p:cNvGraphicFramePr>
            <a:graphicFrameLocks noGrp="1"/>
          </p:cNvGraphicFramePr>
          <p:nvPr>
            <p:extLst>
              <p:ext uri="{D42A27DB-BD31-4B8C-83A1-F6EECF244321}">
                <p14:modId xmlns:p14="http://schemas.microsoft.com/office/powerpoint/2010/main" val="699959483"/>
              </p:ext>
            </p:extLst>
          </p:nvPr>
        </p:nvGraphicFramePr>
        <p:xfrm>
          <a:off x="3727395" y="2345235"/>
          <a:ext cx="2900516" cy="1371600"/>
        </p:xfrm>
        <a:graphic>
          <a:graphicData uri="http://schemas.openxmlformats.org/drawingml/2006/table">
            <a:tbl>
              <a:tblPr firstRow="1" bandRow="1">
                <a:tableStyleId>{5C22544A-7EE6-4342-B048-85BDC9FD1C3A}</a:tableStyleId>
              </a:tblPr>
              <a:tblGrid>
                <a:gridCol w="1450258">
                  <a:extLst>
                    <a:ext uri="{9D8B030D-6E8A-4147-A177-3AD203B41FA5}">
                      <a16:colId xmlns:a16="http://schemas.microsoft.com/office/drawing/2014/main" val="415096429"/>
                    </a:ext>
                  </a:extLst>
                </a:gridCol>
                <a:gridCol w="1450258">
                  <a:extLst>
                    <a:ext uri="{9D8B030D-6E8A-4147-A177-3AD203B41FA5}">
                      <a16:colId xmlns:a16="http://schemas.microsoft.com/office/drawing/2014/main" val="3385014338"/>
                    </a:ext>
                  </a:extLst>
                </a:gridCol>
              </a:tblGrid>
              <a:tr h="338400">
                <a:tc>
                  <a:txBody>
                    <a:bodyPr/>
                    <a:lstStyle/>
                    <a:p>
                      <a:pPr algn="ctr"/>
                      <a:endParaRPr lang="zh-CN" altLang="en-US" dirty="0"/>
                    </a:p>
                  </a:txBody>
                  <a:tcPr/>
                </a:tc>
                <a:tc>
                  <a:txBody>
                    <a:bodyPr/>
                    <a:lstStyle/>
                    <a:p>
                      <a:pPr algn="ctr"/>
                      <a:r>
                        <a:rPr lang="zh-CN" altLang="en-US" dirty="0"/>
                        <a:t>时钟周期</a:t>
                      </a:r>
                    </a:p>
                  </a:txBody>
                  <a:tcPr/>
                </a:tc>
                <a:extLst>
                  <a:ext uri="{0D108BD9-81ED-4DB2-BD59-A6C34878D82A}">
                    <a16:rowId xmlns:a16="http://schemas.microsoft.com/office/drawing/2014/main" val="1958033539"/>
                  </a:ext>
                </a:extLst>
              </a:tr>
              <a:tr h="338400">
                <a:tc>
                  <a:txBody>
                    <a:bodyPr/>
                    <a:lstStyle/>
                    <a:p>
                      <a:pPr algn="ctr"/>
                      <a:r>
                        <a:rPr lang="zh-CN" altLang="en-US" dirty="0"/>
                        <a:t>协程切换</a:t>
                      </a:r>
                    </a:p>
                  </a:txBody>
                  <a:tcPr/>
                </a:tc>
                <a:tc>
                  <a:txBody>
                    <a:bodyPr/>
                    <a:lstStyle/>
                    <a:p>
                      <a:pPr algn="ctr"/>
                      <a:r>
                        <a:rPr lang="en-US" altLang="zh-CN" dirty="0"/>
                        <a:t>70</a:t>
                      </a:r>
                      <a:endParaRPr lang="zh-CN" altLang="en-US" dirty="0"/>
                    </a:p>
                  </a:txBody>
                  <a:tcPr/>
                </a:tc>
                <a:extLst>
                  <a:ext uri="{0D108BD9-81ED-4DB2-BD59-A6C34878D82A}">
                    <a16:rowId xmlns:a16="http://schemas.microsoft.com/office/drawing/2014/main" val="4290718734"/>
                  </a:ext>
                </a:extLst>
              </a:tr>
              <a:tr h="338400">
                <a:tc>
                  <a:txBody>
                    <a:bodyPr/>
                    <a:lstStyle/>
                    <a:p>
                      <a:pPr algn="ctr"/>
                      <a:r>
                        <a:rPr lang="zh-CN" altLang="en-US" dirty="0"/>
                        <a:t>中断上下文</a:t>
                      </a:r>
                      <a:endParaRPr lang="en-US" altLang="zh-CN" dirty="0"/>
                    </a:p>
                    <a:p>
                      <a:pPr algn="ctr"/>
                      <a:r>
                        <a:rPr lang="zh-CN" altLang="en-US" dirty="0"/>
                        <a:t>切换开销</a:t>
                      </a:r>
                    </a:p>
                  </a:txBody>
                  <a:tcPr/>
                </a:tc>
                <a:tc>
                  <a:txBody>
                    <a:bodyPr/>
                    <a:lstStyle/>
                    <a:p>
                      <a:pPr algn="ctr">
                        <a:lnSpc>
                          <a:spcPct val="175000"/>
                        </a:lnSpc>
                      </a:pPr>
                      <a:r>
                        <a:rPr lang="en-US" altLang="zh-CN" dirty="0"/>
                        <a:t>206</a:t>
                      </a:r>
                      <a:endParaRPr lang="zh-CN" altLang="en-US" dirty="0"/>
                    </a:p>
                  </a:txBody>
                  <a:tcPr/>
                </a:tc>
                <a:extLst>
                  <a:ext uri="{0D108BD9-81ED-4DB2-BD59-A6C34878D82A}">
                    <a16:rowId xmlns:a16="http://schemas.microsoft.com/office/drawing/2014/main" val="641197142"/>
                  </a:ext>
                </a:extLst>
              </a:tr>
            </a:tbl>
          </a:graphicData>
        </a:graphic>
      </p:graphicFrame>
    </p:spTree>
    <p:extLst>
      <p:ext uri="{BB962C8B-B14F-4D97-AF65-F5344CB8AC3E}">
        <p14:creationId xmlns:p14="http://schemas.microsoft.com/office/powerpoint/2010/main" val="263651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par>
                                <p:cTn id="19" presetID="14" presetClass="exit" presetSubtype="10" fill="hold"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nodeType="withEffect">
                                  <p:stCondLst>
                                    <p:cond delay="0"/>
                                  </p:stCondLst>
                                  <p:childTnLst>
                                    <p:animEffect transition="out" filter="randombar(horizontal)">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74061"/>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结果</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5" y="2249981"/>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适用于高负载</a:t>
            </a:r>
            <a:endParaRPr lang="en-US" altLang="zh-CN" dirty="0"/>
          </a:p>
        </p:txBody>
      </p:sp>
      <p:pic>
        <p:nvPicPr>
          <p:cNvPr id="7" name="图形 6">
            <a:extLst>
              <a:ext uri="{FF2B5EF4-FFF2-40B4-BE49-F238E27FC236}">
                <a16:creationId xmlns:a16="http://schemas.microsoft.com/office/drawing/2014/main" id="{023E8075-62C7-F243-1E32-99BB162482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95020" y="2829588"/>
            <a:ext cx="4799999" cy="3600000"/>
          </a:xfrm>
          <a:prstGeom prst="rect">
            <a:avLst/>
          </a:prstGeom>
        </p:spPr>
      </p:pic>
      <p:pic>
        <p:nvPicPr>
          <p:cNvPr id="9" name="图形 8">
            <a:extLst>
              <a:ext uri="{FF2B5EF4-FFF2-40B4-BE49-F238E27FC236}">
                <a16:creationId xmlns:a16="http://schemas.microsoft.com/office/drawing/2014/main" id="{0636A830-F909-B95F-410D-9B1594E6E2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7" y="3577840"/>
            <a:ext cx="12192000" cy="2438400"/>
          </a:xfrm>
          <a:prstGeom prst="rect">
            <a:avLst/>
          </a:prstGeom>
        </p:spPr>
      </p:pic>
    </p:spTree>
    <p:extLst>
      <p:ext uri="{BB962C8B-B14F-4D97-AF65-F5344CB8AC3E}">
        <p14:creationId xmlns:p14="http://schemas.microsoft.com/office/powerpoint/2010/main" val="39652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TAIC(Task-Aware Interrupt Controller)</a:t>
            </a:r>
            <a:endParaRPr lang="zh-CN" altLang="en-US" dirty="0"/>
          </a:p>
        </p:txBody>
      </p:sp>
      <p:sp>
        <p:nvSpPr>
          <p:cNvPr id="2" name="文本占位符 1">
            <a:extLst>
              <a:ext uri="{FF2B5EF4-FFF2-40B4-BE49-F238E27FC236}">
                <a16:creationId xmlns:a16="http://schemas.microsoft.com/office/drawing/2014/main" id="{41EBAABF-A24B-8DBC-8DAB-442AEE867AED}"/>
              </a:ext>
            </a:extLst>
          </p:cNvPr>
          <p:cNvSpPr txBox="1">
            <a:spLocks/>
          </p:cNvSpPr>
          <p:nvPr/>
        </p:nvSpPr>
        <p:spPr>
          <a:xfrm>
            <a:off x="887221" y="1561700"/>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综合测试</a:t>
            </a:r>
          </a:p>
        </p:txBody>
      </p:sp>
      <p:sp>
        <p:nvSpPr>
          <p:cNvPr id="3" name="内容占位符 2">
            <a:extLst>
              <a:ext uri="{FF2B5EF4-FFF2-40B4-BE49-F238E27FC236}">
                <a16:creationId xmlns:a16="http://schemas.microsoft.com/office/drawing/2014/main" id="{C6B7C96E-5D0A-0C40-42CB-ADC1A38F7EA1}"/>
              </a:ext>
            </a:extLst>
          </p:cNvPr>
          <p:cNvSpPr txBox="1">
            <a:spLocks/>
          </p:cNvSpPr>
          <p:nvPr/>
        </p:nvSpPr>
        <p:spPr>
          <a:xfrm>
            <a:off x="581193" y="2237620"/>
            <a:ext cx="8053521" cy="715641"/>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当 </a:t>
            </a:r>
            <a:r>
              <a:rPr lang="en-US" altLang="zh-CN" dirty="0"/>
              <a:t>CPU </a:t>
            </a:r>
            <a:r>
              <a:rPr lang="zh-CN" altLang="en-US" dirty="0"/>
              <a:t>存在其他负载时或操作复杂度</a:t>
            </a:r>
            <a:r>
              <a:rPr lang="en-US" altLang="zh-CN" dirty="0"/>
              <a:t> &gt; O(1)</a:t>
            </a:r>
            <a:r>
              <a:rPr lang="zh-CN" altLang="en-US" dirty="0"/>
              <a:t>时，吞吐量优化明显</a:t>
            </a:r>
          </a:p>
        </p:txBody>
      </p:sp>
      <p:pic>
        <p:nvPicPr>
          <p:cNvPr id="11" name="图形 10">
            <a:extLst>
              <a:ext uri="{FF2B5EF4-FFF2-40B4-BE49-F238E27FC236}">
                <a16:creationId xmlns:a16="http://schemas.microsoft.com/office/drawing/2014/main" id="{130DE6D2-F059-21EA-D4F9-AF1B025C37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2840" y="2871882"/>
            <a:ext cx="7926320" cy="3963160"/>
          </a:xfrm>
          <a:prstGeom prst="rect">
            <a:avLst/>
          </a:prstGeom>
        </p:spPr>
      </p:pic>
      <p:pic>
        <p:nvPicPr>
          <p:cNvPr id="14" name="图形 13">
            <a:extLst>
              <a:ext uri="{FF2B5EF4-FFF2-40B4-BE49-F238E27FC236}">
                <a16:creationId xmlns:a16="http://schemas.microsoft.com/office/drawing/2014/main" id="{B3438EC9-9976-5B4A-95A4-C8BD8E8168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53600" y="2750976"/>
            <a:ext cx="4684800" cy="3513600"/>
          </a:xfrm>
          <a:prstGeom prst="rect">
            <a:avLst/>
          </a:prstGeom>
        </p:spPr>
      </p:pic>
    </p:spTree>
    <p:extLst>
      <p:ext uri="{BB962C8B-B14F-4D97-AF65-F5344CB8AC3E}">
        <p14:creationId xmlns:p14="http://schemas.microsoft.com/office/powerpoint/2010/main" val="130593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title"/>
          </p:nvPr>
        </p:nvSpPr>
        <p:spPr>
          <a:xfrm>
            <a:off x="963167" y="2022534"/>
            <a:ext cx="10267200" cy="1382400"/>
          </a:xfrm>
        </p:spPr>
        <p:txBody>
          <a:bodyPr/>
          <a:lstStyle/>
          <a:p>
            <a:r>
              <a:rPr lang="zh-CN" altLang="en-US" dirty="0"/>
              <a:t>未来计划</a:t>
            </a:r>
          </a:p>
        </p:txBody>
      </p:sp>
      <p:sp>
        <p:nvSpPr>
          <p:cNvPr id="5" name="副标题 4">
            <a:extLst>
              <a:ext uri="{FF2B5EF4-FFF2-40B4-BE49-F238E27FC236}">
                <a16:creationId xmlns:a16="http://schemas.microsoft.com/office/drawing/2014/main" id="{FD4522FA-D03E-25E1-2F09-019521E20E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8856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5" y="593424"/>
            <a:ext cx="10866700" cy="1015200"/>
          </a:xfrm>
        </p:spPr>
        <p:txBody>
          <a:bodyPr/>
          <a:lstStyle/>
          <a:p>
            <a:r>
              <a:rPr lang="zh-CN" altLang="en-US" dirty="0"/>
              <a:t>未来计划：</a:t>
            </a:r>
            <a:r>
              <a:rPr lang="en-US" altLang="zh-CN" dirty="0"/>
              <a:t>MOIC(Multiple-Object-Interaction Interrupt Controller)</a:t>
            </a:r>
            <a:endParaRPr lang="zh-CN" altLang="en-US" dirty="0"/>
          </a:p>
        </p:txBody>
      </p:sp>
      <p:sp>
        <p:nvSpPr>
          <p:cNvPr id="4" name="文本占位符 1">
            <a:extLst>
              <a:ext uri="{FF2B5EF4-FFF2-40B4-BE49-F238E27FC236}">
                <a16:creationId xmlns:a16="http://schemas.microsoft.com/office/drawing/2014/main" id="{F62DA297-0D0D-595B-2DA5-0EE9E1365FB9}"/>
              </a:ext>
            </a:extLst>
          </p:cNvPr>
          <p:cNvSpPr>
            <a:spLocks noGrp="1"/>
          </p:cNvSpPr>
          <p:nvPr>
            <p:ph type="body" idx="1"/>
          </p:nvPr>
        </p:nvSpPr>
        <p:spPr>
          <a:xfrm>
            <a:off x="887220" y="3807844"/>
            <a:ext cx="2053689" cy="536005"/>
          </a:xfrm>
        </p:spPr>
        <p:txBody>
          <a:bodyPr/>
          <a:lstStyle/>
          <a:p>
            <a:r>
              <a:rPr lang="zh-CN" altLang="en-US" dirty="0"/>
              <a:t>方法</a:t>
            </a:r>
          </a:p>
        </p:txBody>
      </p:sp>
      <p:sp>
        <p:nvSpPr>
          <p:cNvPr id="5" name="内容占位符 2">
            <a:extLst>
              <a:ext uri="{FF2B5EF4-FFF2-40B4-BE49-F238E27FC236}">
                <a16:creationId xmlns:a16="http://schemas.microsoft.com/office/drawing/2014/main" id="{D1B970EF-4D10-B964-8530-30ECE36949F5}"/>
              </a:ext>
            </a:extLst>
          </p:cNvPr>
          <p:cNvSpPr>
            <a:spLocks noGrp="1"/>
          </p:cNvSpPr>
          <p:nvPr>
            <p:ph sz="half" idx="2"/>
          </p:nvPr>
        </p:nvSpPr>
        <p:spPr>
          <a:xfrm>
            <a:off x="581195" y="4483005"/>
            <a:ext cx="3805454" cy="1645942"/>
          </a:xfrm>
        </p:spPr>
        <p:txBody>
          <a:bodyPr>
            <a:normAutofit/>
          </a:bodyPr>
          <a:lstStyle/>
          <a:p>
            <a:r>
              <a:rPr lang="zh-CN" altLang="en-US" dirty="0"/>
              <a:t>构建任务标识系统</a:t>
            </a:r>
            <a:endParaRPr lang="en-US" altLang="zh-CN" dirty="0"/>
          </a:p>
          <a:p>
            <a:r>
              <a:rPr lang="zh-CN" altLang="en-US" dirty="0"/>
              <a:t>控制器感知任务</a:t>
            </a:r>
            <a:endParaRPr lang="en-US" altLang="zh-CN" dirty="0"/>
          </a:p>
          <a:p>
            <a:r>
              <a:rPr lang="zh-CN" altLang="en-US" dirty="0"/>
              <a:t>控制器快速唤醒</a:t>
            </a:r>
            <a:endParaRPr lang="en-US" altLang="zh-CN" dirty="0"/>
          </a:p>
          <a:p>
            <a:endParaRPr lang="zh-CN" altLang="en-US" dirty="0"/>
          </a:p>
        </p:txBody>
      </p:sp>
      <p:sp>
        <p:nvSpPr>
          <p:cNvPr id="7" name="文本占位符 1">
            <a:extLst>
              <a:ext uri="{FF2B5EF4-FFF2-40B4-BE49-F238E27FC236}">
                <a16:creationId xmlns:a16="http://schemas.microsoft.com/office/drawing/2014/main" id="{AE24F3A5-3BFA-514F-379B-2312DAE356B7}"/>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目标</a:t>
            </a:r>
          </a:p>
        </p:txBody>
      </p:sp>
      <p:sp>
        <p:nvSpPr>
          <p:cNvPr id="9" name="内容占位符 2">
            <a:extLst>
              <a:ext uri="{FF2B5EF4-FFF2-40B4-BE49-F238E27FC236}">
                <a16:creationId xmlns:a16="http://schemas.microsoft.com/office/drawing/2014/main" id="{082DCE57-7F86-A159-694F-5B08DACAC2CE}"/>
              </a:ext>
            </a:extLst>
          </p:cNvPr>
          <p:cNvSpPr txBox="1">
            <a:spLocks/>
          </p:cNvSpPr>
          <p:nvPr/>
        </p:nvSpPr>
        <p:spPr>
          <a:xfrm>
            <a:off x="581195" y="2509473"/>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提供开销更小的异步通信机制</a:t>
            </a:r>
          </a:p>
        </p:txBody>
      </p:sp>
      <p:sp>
        <p:nvSpPr>
          <p:cNvPr id="20" name="文本框 19">
            <a:extLst>
              <a:ext uri="{FF2B5EF4-FFF2-40B4-BE49-F238E27FC236}">
                <a16:creationId xmlns:a16="http://schemas.microsoft.com/office/drawing/2014/main" id="{6DA01DA2-74E3-3BD3-E916-4474C18E6BF1}"/>
              </a:ext>
            </a:extLst>
          </p:cNvPr>
          <p:cNvSpPr txBox="1"/>
          <p:nvPr/>
        </p:nvSpPr>
        <p:spPr>
          <a:xfrm>
            <a:off x="6759824" y="1601228"/>
            <a:ext cx="5432176" cy="1477328"/>
          </a:xfrm>
          <a:prstGeom prst="rect">
            <a:avLst/>
          </a:prstGeom>
          <a:noFill/>
        </p:spPr>
        <p:txBody>
          <a:bodyPr wrap="square" rtlCol="0">
            <a:spAutoFit/>
          </a:bodyPr>
          <a:lstStyle/>
          <a:p>
            <a:r>
              <a:rPr lang="en-US" altLang="zh-CN" dirty="0"/>
              <a:t>+--------------+----------------+----------------+</a:t>
            </a:r>
          </a:p>
          <a:p>
            <a:r>
              <a:rPr lang="en-US" altLang="zh-CN" dirty="0"/>
              <a:t>| OS</a:t>
            </a:r>
            <a:r>
              <a:rPr lang="zh-CN" altLang="en-US" dirty="0"/>
              <a:t>标识     </a:t>
            </a:r>
            <a:r>
              <a:rPr lang="en-US" altLang="zh-CN" dirty="0"/>
              <a:t>| </a:t>
            </a:r>
            <a:r>
              <a:rPr lang="zh-CN" altLang="en-US" dirty="0"/>
              <a:t>进程标识     </a:t>
            </a:r>
            <a:r>
              <a:rPr lang="en-US" altLang="zh-CN" dirty="0"/>
              <a:t>| </a:t>
            </a:r>
            <a:r>
              <a:rPr lang="zh-CN" altLang="en-US" dirty="0"/>
              <a:t>任务标识     </a:t>
            </a:r>
            <a:r>
              <a:rPr lang="en-US" altLang="zh-CN" dirty="0"/>
              <a:t>|</a:t>
            </a:r>
          </a:p>
          <a:p>
            <a:r>
              <a:rPr lang="en-US" altLang="zh-CN" dirty="0"/>
              <a:t>+--------------+----------------+----------------+</a:t>
            </a:r>
          </a:p>
          <a:p>
            <a:r>
              <a:rPr lang="zh-CN" altLang="en-US" dirty="0"/>
              <a:t>各级任务标识：控制块的基址 </a:t>
            </a:r>
            <a:r>
              <a:rPr lang="en-US" altLang="zh-CN" dirty="0"/>
              <a:t>+ </a:t>
            </a:r>
            <a:r>
              <a:rPr lang="zh-CN" altLang="en-US" dirty="0"/>
              <a:t>优先级 </a:t>
            </a:r>
            <a:r>
              <a:rPr lang="en-US" altLang="zh-CN" dirty="0"/>
              <a:t>+ </a:t>
            </a:r>
            <a:r>
              <a:rPr lang="zh-CN" altLang="en-US" dirty="0"/>
              <a:t>抢占标记    </a:t>
            </a:r>
            <a:endParaRPr lang="en-US" altLang="zh-CN" dirty="0"/>
          </a:p>
          <a:p>
            <a:r>
              <a:rPr lang="en-US" altLang="zh-CN" dirty="0"/>
              <a:t>			    + </a:t>
            </a:r>
            <a:r>
              <a:rPr lang="zh-CN" altLang="en-US" dirty="0"/>
              <a:t>下一级标识表的基址</a:t>
            </a:r>
          </a:p>
        </p:txBody>
      </p:sp>
      <p:pic>
        <p:nvPicPr>
          <p:cNvPr id="27" name="图片 26">
            <a:extLst>
              <a:ext uri="{FF2B5EF4-FFF2-40B4-BE49-F238E27FC236}">
                <a16:creationId xmlns:a16="http://schemas.microsoft.com/office/drawing/2014/main" id="{30C35E2E-901E-A16B-40C6-C0E9EA1866DC}"/>
              </a:ext>
            </a:extLst>
          </p:cNvPr>
          <p:cNvPicPr>
            <a:picLocks noChangeAspect="1"/>
          </p:cNvPicPr>
          <p:nvPr/>
        </p:nvPicPr>
        <p:blipFill>
          <a:blip r:embed="rId3"/>
          <a:stretch>
            <a:fillRect/>
          </a:stretch>
        </p:blipFill>
        <p:spPr>
          <a:xfrm>
            <a:off x="3094728" y="3133324"/>
            <a:ext cx="7393700" cy="3606360"/>
          </a:xfrm>
          <a:prstGeom prst="rect">
            <a:avLst/>
          </a:prstGeom>
        </p:spPr>
      </p:pic>
    </p:spTree>
    <p:extLst>
      <p:ext uri="{BB962C8B-B14F-4D97-AF65-F5344CB8AC3E}">
        <p14:creationId xmlns:p14="http://schemas.microsoft.com/office/powerpoint/2010/main" val="356951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BE91FB-8D17-6C6E-1BF2-EDEA767C1D07}"/>
              </a:ext>
            </a:extLst>
          </p:cNvPr>
          <p:cNvPicPr>
            <a:picLocks noChangeAspect="1"/>
          </p:cNvPicPr>
          <p:nvPr/>
        </p:nvPicPr>
        <p:blipFill>
          <a:blip r:embed="rId3"/>
          <a:stretch>
            <a:fillRect/>
          </a:stretch>
        </p:blipFill>
        <p:spPr>
          <a:xfrm>
            <a:off x="835306" y="3302365"/>
            <a:ext cx="6459962" cy="2051589"/>
          </a:xfrm>
          <a:prstGeom prst="rect">
            <a:avLst/>
          </a:prstGeom>
        </p:spPr>
      </p:pic>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909654" cy="1015200"/>
          </a:xfrm>
        </p:spPr>
        <p:txBody>
          <a:bodyPr/>
          <a:lstStyle/>
          <a:p>
            <a:r>
              <a:rPr lang="zh-CN" altLang="en-US" dirty="0"/>
              <a:t>未来计划：</a:t>
            </a:r>
            <a:r>
              <a:rPr lang="en-US" altLang="zh-CN" dirty="0"/>
              <a:t>MOIC(Multiple-Object-Interaction Interrupt Controller)</a:t>
            </a:r>
            <a:endParaRPr lang="zh-CN" altLang="en-US" dirty="0"/>
          </a:p>
        </p:txBody>
      </p:sp>
      <p:sp>
        <p:nvSpPr>
          <p:cNvPr id="7" name="文本占位符 1">
            <a:extLst>
              <a:ext uri="{FF2B5EF4-FFF2-40B4-BE49-F238E27FC236}">
                <a16:creationId xmlns:a16="http://schemas.microsoft.com/office/drawing/2014/main" id="{AE24F3A5-3BFA-514F-379B-2312DAE356B7}"/>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快速唤醒</a:t>
            </a:r>
          </a:p>
        </p:txBody>
      </p:sp>
      <p:pic>
        <p:nvPicPr>
          <p:cNvPr id="9" name="图片 8">
            <a:extLst>
              <a:ext uri="{FF2B5EF4-FFF2-40B4-BE49-F238E27FC236}">
                <a16:creationId xmlns:a16="http://schemas.microsoft.com/office/drawing/2014/main" id="{4E1C356D-0391-F419-8B5D-E504C5622C9A}"/>
              </a:ext>
            </a:extLst>
          </p:cNvPr>
          <p:cNvPicPr>
            <a:picLocks noChangeAspect="1"/>
          </p:cNvPicPr>
          <p:nvPr/>
        </p:nvPicPr>
        <p:blipFill>
          <a:blip r:embed="rId4"/>
          <a:stretch>
            <a:fillRect/>
          </a:stretch>
        </p:blipFill>
        <p:spPr>
          <a:xfrm>
            <a:off x="7757652" y="1431643"/>
            <a:ext cx="4100051" cy="5298168"/>
          </a:xfrm>
          <a:prstGeom prst="rect">
            <a:avLst/>
          </a:prstGeom>
        </p:spPr>
      </p:pic>
      <p:grpSp>
        <p:nvGrpSpPr>
          <p:cNvPr id="19" name="组合 18">
            <a:extLst>
              <a:ext uri="{FF2B5EF4-FFF2-40B4-BE49-F238E27FC236}">
                <a16:creationId xmlns:a16="http://schemas.microsoft.com/office/drawing/2014/main" id="{129E3147-59A3-AFA7-0F82-B03A0385C6F9}"/>
              </a:ext>
            </a:extLst>
          </p:cNvPr>
          <p:cNvGrpSpPr/>
          <p:nvPr/>
        </p:nvGrpSpPr>
        <p:grpSpPr>
          <a:xfrm>
            <a:off x="1882140" y="3893820"/>
            <a:ext cx="2720340" cy="1082040"/>
            <a:chOff x="1882140" y="3886200"/>
            <a:chExt cx="2720340" cy="1242060"/>
          </a:xfrm>
        </p:grpSpPr>
        <p:cxnSp>
          <p:nvCxnSpPr>
            <p:cNvPr id="14" name="直接箭头连接符 13">
              <a:extLst>
                <a:ext uri="{FF2B5EF4-FFF2-40B4-BE49-F238E27FC236}">
                  <a16:creationId xmlns:a16="http://schemas.microsoft.com/office/drawing/2014/main" id="{39B7872C-CFA8-2B62-356F-D485E44730F7}"/>
                </a:ext>
              </a:extLst>
            </p:cNvPr>
            <p:cNvCxnSpPr/>
            <p:nvPr/>
          </p:nvCxnSpPr>
          <p:spPr>
            <a:xfrm flipV="1">
              <a:off x="1882140" y="3886200"/>
              <a:ext cx="0" cy="12420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8A4B81C-768E-ABD2-A572-0CBB5EFB5B84}"/>
                </a:ext>
              </a:extLst>
            </p:cNvPr>
            <p:cNvCxnSpPr/>
            <p:nvPr/>
          </p:nvCxnSpPr>
          <p:spPr>
            <a:xfrm>
              <a:off x="1882140" y="5128260"/>
              <a:ext cx="272034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ABB509A-5A0B-04CB-304A-171B5BF1F2A8}"/>
                </a:ext>
              </a:extLst>
            </p:cNvPr>
            <p:cNvCxnSpPr/>
            <p:nvPr/>
          </p:nvCxnSpPr>
          <p:spPr>
            <a:xfrm flipV="1">
              <a:off x="4602480" y="3886200"/>
              <a:ext cx="0" cy="12420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17724439-B665-69C7-1E10-3D5FF29D06DD}"/>
              </a:ext>
            </a:extLst>
          </p:cNvPr>
          <p:cNvGrpSpPr/>
          <p:nvPr/>
        </p:nvGrpSpPr>
        <p:grpSpPr>
          <a:xfrm>
            <a:off x="1603559" y="3893821"/>
            <a:ext cx="1181100" cy="1280160"/>
            <a:chOff x="1882140" y="3886200"/>
            <a:chExt cx="2720340" cy="1242060"/>
          </a:xfrm>
        </p:grpSpPr>
        <p:cxnSp>
          <p:nvCxnSpPr>
            <p:cNvPr id="21" name="直接箭头连接符 20">
              <a:extLst>
                <a:ext uri="{FF2B5EF4-FFF2-40B4-BE49-F238E27FC236}">
                  <a16:creationId xmlns:a16="http://schemas.microsoft.com/office/drawing/2014/main" id="{395FFB1C-CF46-68D3-242E-2FDD8FC80FB4}"/>
                </a:ext>
              </a:extLst>
            </p:cNvPr>
            <p:cNvCxnSpPr/>
            <p:nvPr/>
          </p:nvCxnSpPr>
          <p:spPr>
            <a:xfrm flipV="1">
              <a:off x="1882140" y="3886200"/>
              <a:ext cx="0" cy="12420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E539C09-A64A-1931-A67E-88BD9AE9B370}"/>
                </a:ext>
              </a:extLst>
            </p:cNvPr>
            <p:cNvCxnSpPr/>
            <p:nvPr/>
          </p:nvCxnSpPr>
          <p:spPr>
            <a:xfrm>
              <a:off x="1882140" y="5128260"/>
              <a:ext cx="27203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D9D95BE-7D1C-CD5C-908D-5F6C8E60ED67}"/>
                </a:ext>
              </a:extLst>
            </p:cNvPr>
            <p:cNvCxnSpPr/>
            <p:nvPr/>
          </p:nvCxnSpPr>
          <p:spPr>
            <a:xfrm flipV="1">
              <a:off x="4602480" y="3886200"/>
              <a:ext cx="0" cy="12420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F0F5B226-0AE8-8D33-2ED6-5AE126C7F786}"/>
              </a:ext>
            </a:extLst>
          </p:cNvPr>
          <p:cNvGrpSpPr/>
          <p:nvPr/>
        </p:nvGrpSpPr>
        <p:grpSpPr>
          <a:xfrm>
            <a:off x="5239200" y="3893821"/>
            <a:ext cx="1181100" cy="1150617"/>
            <a:chOff x="1882140" y="3886200"/>
            <a:chExt cx="2720340" cy="1242060"/>
          </a:xfrm>
        </p:grpSpPr>
        <p:cxnSp>
          <p:nvCxnSpPr>
            <p:cNvPr id="25" name="直接箭头连接符 24">
              <a:extLst>
                <a:ext uri="{FF2B5EF4-FFF2-40B4-BE49-F238E27FC236}">
                  <a16:creationId xmlns:a16="http://schemas.microsoft.com/office/drawing/2014/main" id="{ADD31513-F3DD-B283-A864-1F92FF8173A6}"/>
                </a:ext>
              </a:extLst>
            </p:cNvPr>
            <p:cNvCxnSpPr/>
            <p:nvPr/>
          </p:nvCxnSpPr>
          <p:spPr>
            <a:xfrm flipV="1">
              <a:off x="1882140" y="3886200"/>
              <a:ext cx="0" cy="124206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直接连接符 25">
              <a:extLst>
                <a:ext uri="{FF2B5EF4-FFF2-40B4-BE49-F238E27FC236}">
                  <a16:creationId xmlns:a16="http://schemas.microsoft.com/office/drawing/2014/main" id="{098B98BF-9F3C-D892-B97D-43DD2065BB68}"/>
                </a:ext>
              </a:extLst>
            </p:cNvPr>
            <p:cNvCxnSpPr/>
            <p:nvPr/>
          </p:nvCxnSpPr>
          <p:spPr>
            <a:xfrm>
              <a:off x="1882140" y="5128260"/>
              <a:ext cx="2720340" cy="0"/>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7" name="直接箭头连接符 26">
              <a:extLst>
                <a:ext uri="{FF2B5EF4-FFF2-40B4-BE49-F238E27FC236}">
                  <a16:creationId xmlns:a16="http://schemas.microsoft.com/office/drawing/2014/main" id="{2DCE65E6-AAC4-355F-6D5D-CD49114962B7}"/>
                </a:ext>
              </a:extLst>
            </p:cNvPr>
            <p:cNvCxnSpPr/>
            <p:nvPr/>
          </p:nvCxnSpPr>
          <p:spPr>
            <a:xfrm flipV="1">
              <a:off x="4602480" y="3886200"/>
              <a:ext cx="0" cy="124206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386440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randombar(horizontal)">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a:xfrm>
            <a:off x="1221831" y="3819054"/>
            <a:ext cx="9748337" cy="1340999"/>
          </a:xfrm>
        </p:spPr>
        <p:txBody>
          <a:bodyPr/>
          <a:lstStyle/>
          <a:p>
            <a:r>
              <a:rPr lang="zh-CN" altLang="en-US" dirty="0"/>
              <a:t>赵方亮</a:t>
            </a:r>
            <a:endParaRPr lang="en-US" altLang="zh-CN" dirty="0"/>
          </a:p>
          <a:p>
            <a:r>
              <a:rPr lang="en-US" altLang="zh-CN" dirty="0"/>
              <a:t>2024</a:t>
            </a:r>
            <a:r>
              <a:rPr lang="zh-CN" altLang="en-US" dirty="0"/>
              <a:t>年</a:t>
            </a:r>
            <a:r>
              <a:rPr lang="en-US" altLang="zh-CN" dirty="0"/>
              <a:t>06</a:t>
            </a:r>
            <a:r>
              <a:rPr lang="zh-CN" altLang="en-US" dirty="0"/>
              <a:t>月</a:t>
            </a:r>
            <a:r>
              <a:rPr lang="en-US" altLang="zh-CN" dirty="0"/>
              <a:t>01</a:t>
            </a:r>
            <a:r>
              <a:rPr lang="zh-CN" altLang="en-US" dirty="0"/>
              <a:t>日</a:t>
            </a:r>
          </a:p>
        </p:txBody>
      </p:sp>
      <p:sp>
        <p:nvSpPr>
          <p:cNvPr id="2" name="标题 1">
            <a:extLst>
              <a:ext uri="{FF2B5EF4-FFF2-40B4-BE49-F238E27FC236}">
                <a16:creationId xmlns:a16="http://schemas.microsoft.com/office/drawing/2014/main" id="{0D8A6FF1-38C6-BF40-AA54-FC2C1268CA34}"/>
              </a:ext>
            </a:extLst>
          </p:cNvPr>
          <p:cNvSpPr>
            <a:spLocks noGrp="1"/>
          </p:cNvSpPr>
          <p:nvPr>
            <p:ph type="title"/>
          </p:nvPr>
        </p:nvSpPr>
        <p:spPr>
          <a:xfrm>
            <a:off x="1221831" y="2028083"/>
            <a:ext cx="9748800" cy="1317600"/>
          </a:xfrm>
        </p:spPr>
        <p:txBody>
          <a:bodyPr/>
          <a:lstStyle/>
          <a:p>
            <a:r>
              <a:rPr lang="zh-CN" altLang="en-US" dirty="0"/>
              <a:t>感谢各位老师和同学聆听！</a:t>
            </a:r>
          </a:p>
        </p:txBody>
      </p:sp>
    </p:spTree>
    <p:extLst>
      <p:ext uri="{BB962C8B-B14F-4D97-AF65-F5344CB8AC3E}">
        <p14:creationId xmlns:p14="http://schemas.microsoft.com/office/powerpoint/2010/main" val="14333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687285" y="2329543"/>
            <a:ext cx="9923523" cy="3391101"/>
          </a:xfrm>
        </p:spPr>
        <p:txBody>
          <a:bodyPr anchor="t"/>
          <a:lstStyle/>
          <a:p>
            <a:r>
              <a:rPr lang="zh-CN" altLang="en-US" dirty="0"/>
              <a:t>研究背景</a:t>
            </a:r>
            <a:endParaRPr lang="en-US" altLang="zh-CN" dirty="0"/>
          </a:p>
          <a:p>
            <a:r>
              <a:rPr lang="zh-CN" altLang="en-US" dirty="0"/>
              <a:t>研究工作</a:t>
            </a:r>
            <a:endParaRPr lang="en-US" altLang="zh-CN" dirty="0"/>
          </a:p>
          <a:p>
            <a:r>
              <a:rPr lang="zh-CN" altLang="en-US" dirty="0"/>
              <a:t>未来计划</a:t>
            </a:r>
          </a:p>
        </p:txBody>
      </p:sp>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a:xfrm>
            <a:off x="1687285" y="865998"/>
            <a:ext cx="9923522" cy="1351451"/>
          </a:xfrm>
        </p:spPr>
        <p:txBody>
          <a:bodyPr/>
          <a:lstStyle/>
          <a:p>
            <a:r>
              <a:rPr lang="zh-CN" altLang="en-US" dirty="0"/>
              <a:t>目录 </a:t>
            </a:r>
            <a:r>
              <a:rPr lang="en-US" altLang="zh-CN" dirty="0"/>
              <a:t>Contents</a:t>
            </a:r>
            <a:endParaRPr lang="zh-CN" altLang="en-US" dirty="0"/>
          </a:p>
        </p:txBody>
      </p:sp>
    </p:spTree>
    <p:extLst>
      <p:ext uri="{BB962C8B-B14F-4D97-AF65-F5344CB8AC3E}">
        <p14:creationId xmlns:p14="http://schemas.microsoft.com/office/powerpoint/2010/main" val="74923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title"/>
          </p:nvPr>
        </p:nvSpPr>
        <p:spPr>
          <a:xfrm>
            <a:off x="963167" y="2022534"/>
            <a:ext cx="10267200" cy="1382400"/>
          </a:xfrm>
        </p:spPr>
        <p:txBody>
          <a:bodyPr/>
          <a:lstStyle/>
          <a:p>
            <a:r>
              <a:rPr lang="zh-CN" altLang="en-US" dirty="0"/>
              <a:t>研究背景</a:t>
            </a:r>
          </a:p>
        </p:txBody>
      </p:sp>
      <p:sp>
        <p:nvSpPr>
          <p:cNvPr id="5" name="副标题 4">
            <a:extLst>
              <a:ext uri="{FF2B5EF4-FFF2-40B4-BE49-F238E27FC236}">
                <a16:creationId xmlns:a16="http://schemas.microsoft.com/office/drawing/2014/main" id="{FD4522FA-D03E-25E1-2F09-019521E20E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1411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a:xfrm>
            <a:off x="835306" y="593424"/>
            <a:ext cx="10521388" cy="1015200"/>
          </a:xfrm>
        </p:spPr>
        <p:txBody>
          <a:bodyPr/>
          <a:lstStyle/>
          <a:p>
            <a:r>
              <a:rPr lang="zh-CN" altLang="en-US" dirty="0"/>
              <a:t>研究背景</a:t>
            </a:r>
          </a:p>
        </p:txBody>
      </p:sp>
      <p:graphicFrame>
        <p:nvGraphicFramePr>
          <p:cNvPr id="4" name="表格 3">
            <a:extLst>
              <a:ext uri="{FF2B5EF4-FFF2-40B4-BE49-F238E27FC236}">
                <a16:creationId xmlns:a16="http://schemas.microsoft.com/office/drawing/2014/main" id="{0801B419-7D72-CC2C-D8FE-AF7914333FD4}"/>
              </a:ext>
            </a:extLst>
          </p:cNvPr>
          <p:cNvGraphicFramePr>
            <a:graphicFrameLocks noGrp="1"/>
          </p:cNvGraphicFramePr>
          <p:nvPr>
            <p:extLst>
              <p:ext uri="{D42A27DB-BD31-4B8C-83A1-F6EECF244321}">
                <p14:modId xmlns:p14="http://schemas.microsoft.com/office/powerpoint/2010/main" val="622941914"/>
              </p:ext>
            </p:extLst>
          </p:nvPr>
        </p:nvGraphicFramePr>
        <p:xfrm>
          <a:off x="835306" y="3283711"/>
          <a:ext cx="4678008" cy="1381760"/>
        </p:xfrm>
        <a:graphic>
          <a:graphicData uri="http://schemas.openxmlformats.org/drawingml/2006/table">
            <a:tbl>
              <a:tblPr firstRow="1" bandRow="1">
                <a:tableStyleId>{5C22544A-7EE6-4342-B048-85BDC9FD1C3A}</a:tableStyleId>
              </a:tblPr>
              <a:tblGrid>
                <a:gridCol w="1224946">
                  <a:extLst>
                    <a:ext uri="{9D8B030D-6E8A-4147-A177-3AD203B41FA5}">
                      <a16:colId xmlns:a16="http://schemas.microsoft.com/office/drawing/2014/main" val="2314326681"/>
                    </a:ext>
                  </a:extLst>
                </a:gridCol>
                <a:gridCol w="1636295">
                  <a:extLst>
                    <a:ext uri="{9D8B030D-6E8A-4147-A177-3AD203B41FA5}">
                      <a16:colId xmlns:a16="http://schemas.microsoft.com/office/drawing/2014/main" val="603428754"/>
                    </a:ext>
                  </a:extLst>
                </a:gridCol>
                <a:gridCol w="1816767">
                  <a:extLst>
                    <a:ext uri="{9D8B030D-6E8A-4147-A177-3AD203B41FA5}">
                      <a16:colId xmlns:a16="http://schemas.microsoft.com/office/drawing/2014/main" val="3374833322"/>
                    </a:ext>
                  </a:extLst>
                </a:gridCol>
              </a:tblGrid>
              <a:tr h="370840">
                <a:tc>
                  <a:txBody>
                    <a:bodyPr/>
                    <a:lstStyle/>
                    <a:p>
                      <a:pPr algn="ctr"/>
                      <a:endParaRPr lang="zh-CN" altLang="en-US" dirty="0"/>
                    </a:p>
                  </a:txBody>
                  <a:tcPr/>
                </a:tc>
                <a:tc>
                  <a:txBody>
                    <a:bodyPr/>
                    <a:lstStyle/>
                    <a:p>
                      <a:pPr algn="ctr"/>
                      <a:r>
                        <a:rPr lang="zh-CN" altLang="en-US" dirty="0"/>
                        <a:t>异步支持</a:t>
                      </a:r>
                    </a:p>
                  </a:txBody>
                  <a:tcPr/>
                </a:tc>
                <a:tc>
                  <a:txBody>
                    <a:bodyPr/>
                    <a:lstStyle/>
                    <a:p>
                      <a:pPr algn="ctr"/>
                      <a:r>
                        <a:rPr lang="zh-CN" altLang="en-US" dirty="0"/>
                        <a:t>任务调度</a:t>
                      </a:r>
                    </a:p>
                  </a:txBody>
                  <a:tcPr/>
                </a:tc>
                <a:extLst>
                  <a:ext uri="{0D108BD9-81ED-4DB2-BD59-A6C34878D82A}">
                    <a16:rowId xmlns:a16="http://schemas.microsoft.com/office/drawing/2014/main" val="1422772980"/>
                  </a:ext>
                </a:extLst>
              </a:tr>
              <a:tr h="370840">
                <a:tc>
                  <a:txBody>
                    <a:bodyPr/>
                    <a:lstStyle/>
                    <a:p>
                      <a:pPr algn="ctr"/>
                      <a:r>
                        <a:rPr lang="zh-CN" altLang="en-US" dirty="0"/>
                        <a:t>内核</a:t>
                      </a:r>
                    </a:p>
                  </a:txBody>
                  <a:tcPr/>
                </a:tc>
                <a:tc>
                  <a:txBody>
                    <a:bodyPr/>
                    <a:lstStyle/>
                    <a:p>
                      <a:pPr algn="ctr"/>
                      <a:r>
                        <a:rPr lang="zh-CN" altLang="en-US" dirty="0"/>
                        <a:t>中断</a:t>
                      </a:r>
                    </a:p>
                  </a:txBody>
                  <a:tcPr/>
                </a:tc>
                <a:tc>
                  <a:txBody>
                    <a:bodyPr/>
                    <a:lstStyle/>
                    <a:p>
                      <a:pPr algn="ctr"/>
                      <a:r>
                        <a:rPr lang="zh-CN" altLang="en-US" dirty="0"/>
                        <a:t>内核调度算法</a:t>
                      </a:r>
                    </a:p>
                  </a:txBody>
                  <a:tcPr/>
                </a:tc>
                <a:extLst>
                  <a:ext uri="{0D108BD9-81ED-4DB2-BD59-A6C34878D82A}">
                    <a16:rowId xmlns:a16="http://schemas.microsoft.com/office/drawing/2014/main" val="1855019713"/>
                  </a:ext>
                </a:extLst>
              </a:tr>
              <a:tr h="370840">
                <a:tc>
                  <a:txBody>
                    <a:bodyPr/>
                    <a:lstStyle/>
                    <a:p>
                      <a:pPr algn="ctr">
                        <a:lnSpc>
                          <a:spcPct val="150000"/>
                        </a:lnSpc>
                      </a:pPr>
                      <a:r>
                        <a:rPr lang="zh-CN" altLang="en-US" dirty="0"/>
                        <a:t>用户程序</a:t>
                      </a:r>
                    </a:p>
                  </a:txBody>
                  <a:tcPr/>
                </a:tc>
                <a:tc>
                  <a:txBody>
                    <a:bodyPr/>
                    <a:lstStyle/>
                    <a:p>
                      <a:pPr algn="ctr"/>
                      <a:r>
                        <a:rPr lang="zh-CN" altLang="en-US" dirty="0"/>
                        <a:t>系统调用、</a:t>
                      </a:r>
                      <a:endParaRPr lang="en-US" altLang="zh-CN" dirty="0"/>
                    </a:p>
                    <a:p>
                      <a:pPr algn="ctr"/>
                      <a:r>
                        <a:rPr lang="zh-CN" altLang="en-US" dirty="0"/>
                        <a:t>用户态中断</a:t>
                      </a:r>
                    </a:p>
                  </a:txBody>
                  <a:tcPr/>
                </a:tc>
                <a:tc>
                  <a:txBody>
                    <a:bodyPr/>
                    <a:lstStyle/>
                    <a:p>
                      <a:pPr algn="ctr">
                        <a:lnSpc>
                          <a:spcPct val="150000"/>
                        </a:lnSpc>
                      </a:pPr>
                      <a:r>
                        <a:rPr lang="zh-CN" altLang="en-US" dirty="0"/>
                        <a:t>用户库</a:t>
                      </a:r>
                    </a:p>
                  </a:txBody>
                  <a:tcPr/>
                </a:tc>
                <a:extLst>
                  <a:ext uri="{0D108BD9-81ED-4DB2-BD59-A6C34878D82A}">
                    <a16:rowId xmlns:a16="http://schemas.microsoft.com/office/drawing/2014/main" val="2489658139"/>
                  </a:ext>
                </a:extLst>
              </a:tr>
            </a:tbl>
          </a:graphicData>
        </a:graphic>
      </p:graphicFrame>
      <p:sp>
        <p:nvSpPr>
          <p:cNvPr id="7" name="文本占位符 1">
            <a:extLst>
              <a:ext uri="{FF2B5EF4-FFF2-40B4-BE49-F238E27FC236}">
                <a16:creationId xmlns:a16="http://schemas.microsoft.com/office/drawing/2014/main" id="{CC585AB5-0650-C008-7E7D-B04FABD55E50}"/>
              </a:ext>
            </a:extLst>
          </p:cNvPr>
          <p:cNvSpPr txBox="1">
            <a:spLocks/>
          </p:cNvSpPr>
          <p:nvPr/>
        </p:nvSpPr>
        <p:spPr>
          <a:xfrm>
            <a:off x="833374" y="1791145"/>
            <a:ext cx="3516204" cy="53600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zh-CN" altLang="en-US" sz="2400" dirty="0"/>
              <a:t>背景</a:t>
            </a:r>
          </a:p>
        </p:txBody>
      </p:sp>
      <p:pic>
        <p:nvPicPr>
          <p:cNvPr id="5" name="图片 4">
            <a:extLst>
              <a:ext uri="{FF2B5EF4-FFF2-40B4-BE49-F238E27FC236}">
                <a16:creationId xmlns:a16="http://schemas.microsoft.com/office/drawing/2014/main" id="{7DC6C644-0D3F-FED6-B411-59B08A49DEF4}"/>
              </a:ext>
            </a:extLst>
          </p:cNvPr>
          <p:cNvPicPr>
            <a:picLocks noChangeAspect="1"/>
          </p:cNvPicPr>
          <p:nvPr/>
        </p:nvPicPr>
        <p:blipFill>
          <a:blip r:embed="rId3"/>
          <a:stretch>
            <a:fillRect/>
          </a:stretch>
        </p:blipFill>
        <p:spPr>
          <a:xfrm>
            <a:off x="6268703" y="2491420"/>
            <a:ext cx="5209423" cy="2660394"/>
          </a:xfrm>
          <a:prstGeom prst="rect">
            <a:avLst/>
          </a:prstGeom>
        </p:spPr>
      </p:pic>
    </p:spTree>
    <p:extLst>
      <p:ext uri="{BB962C8B-B14F-4D97-AF65-F5344CB8AC3E}">
        <p14:creationId xmlns:p14="http://schemas.microsoft.com/office/powerpoint/2010/main" val="2969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a:xfrm>
            <a:off x="835306" y="593424"/>
            <a:ext cx="10521388" cy="1015200"/>
          </a:xfrm>
        </p:spPr>
        <p:txBody>
          <a:bodyPr/>
          <a:lstStyle/>
          <a:p>
            <a:r>
              <a:rPr lang="zh-CN" altLang="en-US" dirty="0"/>
              <a:t>研究背景</a:t>
            </a:r>
          </a:p>
        </p:txBody>
      </p:sp>
      <p:sp>
        <p:nvSpPr>
          <p:cNvPr id="6" name="内容占位符 5">
            <a:extLst>
              <a:ext uri="{FF2B5EF4-FFF2-40B4-BE49-F238E27FC236}">
                <a16:creationId xmlns:a16="http://schemas.microsoft.com/office/drawing/2014/main" id="{6AA1D26F-6AFE-90D0-1FF2-E7DA10A64D6B}"/>
              </a:ext>
            </a:extLst>
          </p:cNvPr>
          <p:cNvSpPr>
            <a:spLocks noGrp="1"/>
          </p:cNvSpPr>
          <p:nvPr>
            <p:ph idx="1"/>
          </p:nvPr>
        </p:nvSpPr>
        <p:spPr>
          <a:xfrm>
            <a:off x="833373" y="2248625"/>
            <a:ext cx="5783557" cy="1643482"/>
          </a:xfrm>
        </p:spPr>
        <p:txBody>
          <a:bodyPr>
            <a:normAutofit/>
          </a:bodyPr>
          <a:lstStyle/>
          <a:p>
            <a:r>
              <a:rPr lang="zh-CN" altLang="en-US" sz="2000" dirty="0"/>
              <a:t>内核无法感知用户程序任务调度</a:t>
            </a:r>
            <a:endParaRPr lang="en-US" altLang="zh-CN" sz="2000" dirty="0"/>
          </a:p>
          <a:p>
            <a:r>
              <a:rPr lang="zh-CN" altLang="en-US" sz="2000" dirty="0"/>
              <a:t>内核复杂</a:t>
            </a:r>
            <a:endParaRPr lang="en-US" altLang="zh-CN" sz="2000" dirty="0"/>
          </a:p>
          <a:p>
            <a:r>
              <a:rPr lang="zh-CN" altLang="en-US" sz="2000" dirty="0"/>
              <a:t>中断、系统调用开销</a:t>
            </a:r>
            <a:endParaRPr lang="en-US" altLang="zh-CN" sz="2000" dirty="0"/>
          </a:p>
        </p:txBody>
      </p:sp>
      <p:sp>
        <p:nvSpPr>
          <p:cNvPr id="8" name="文本占位符 1">
            <a:extLst>
              <a:ext uri="{FF2B5EF4-FFF2-40B4-BE49-F238E27FC236}">
                <a16:creationId xmlns:a16="http://schemas.microsoft.com/office/drawing/2014/main" id="{DB129D56-F2F0-035E-297C-B63B397620DF}"/>
              </a:ext>
            </a:extLst>
          </p:cNvPr>
          <p:cNvSpPr txBox="1">
            <a:spLocks/>
          </p:cNvSpPr>
          <p:nvPr/>
        </p:nvSpPr>
        <p:spPr>
          <a:xfrm>
            <a:off x="833373" y="1608624"/>
            <a:ext cx="2166430" cy="53600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zh-CN" altLang="en-US" sz="2400" dirty="0"/>
              <a:t>存在的问题</a:t>
            </a:r>
          </a:p>
        </p:txBody>
      </p:sp>
      <p:pic>
        <p:nvPicPr>
          <p:cNvPr id="9" name="图片 8">
            <a:extLst>
              <a:ext uri="{FF2B5EF4-FFF2-40B4-BE49-F238E27FC236}">
                <a16:creationId xmlns:a16="http://schemas.microsoft.com/office/drawing/2014/main" id="{9D971BC5-5AC8-1C3E-E0B2-1E2B06499E60}"/>
              </a:ext>
            </a:extLst>
          </p:cNvPr>
          <p:cNvPicPr>
            <a:picLocks noChangeAspect="1"/>
          </p:cNvPicPr>
          <p:nvPr/>
        </p:nvPicPr>
        <p:blipFill>
          <a:blip r:embed="rId3"/>
          <a:stretch>
            <a:fillRect/>
          </a:stretch>
        </p:blipFill>
        <p:spPr>
          <a:xfrm>
            <a:off x="6122965" y="1608624"/>
            <a:ext cx="3038475" cy="3152775"/>
          </a:xfrm>
          <a:prstGeom prst="rect">
            <a:avLst/>
          </a:prstGeom>
        </p:spPr>
      </p:pic>
      <p:pic>
        <p:nvPicPr>
          <p:cNvPr id="13" name="图片 12">
            <a:extLst>
              <a:ext uri="{FF2B5EF4-FFF2-40B4-BE49-F238E27FC236}">
                <a16:creationId xmlns:a16="http://schemas.microsoft.com/office/drawing/2014/main" id="{F1091C0C-B412-C086-9CC8-3F8BDCEEAE67}"/>
              </a:ext>
            </a:extLst>
          </p:cNvPr>
          <p:cNvPicPr>
            <a:picLocks noChangeAspect="1"/>
          </p:cNvPicPr>
          <p:nvPr/>
        </p:nvPicPr>
        <p:blipFill>
          <a:blip r:embed="rId4"/>
          <a:stretch>
            <a:fillRect/>
          </a:stretch>
        </p:blipFill>
        <p:spPr>
          <a:xfrm>
            <a:off x="5034616" y="1262808"/>
            <a:ext cx="6005558" cy="5258598"/>
          </a:xfrm>
          <a:prstGeom prst="rect">
            <a:avLst/>
          </a:prstGeom>
        </p:spPr>
      </p:pic>
      <p:pic>
        <p:nvPicPr>
          <p:cNvPr id="15" name="图片 14">
            <a:extLst>
              <a:ext uri="{FF2B5EF4-FFF2-40B4-BE49-F238E27FC236}">
                <a16:creationId xmlns:a16="http://schemas.microsoft.com/office/drawing/2014/main" id="{F25A908C-B256-DB9B-52DE-BC1DD3E9F2FC}"/>
              </a:ext>
            </a:extLst>
          </p:cNvPr>
          <p:cNvPicPr>
            <a:picLocks noChangeAspect="1"/>
          </p:cNvPicPr>
          <p:nvPr/>
        </p:nvPicPr>
        <p:blipFill>
          <a:blip r:embed="rId5"/>
          <a:stretch>
            <a:fillRect/>
          </a:stretch>
        </p:blipFill>
        <p:spPr>
          <a:xfrm>
            <a:off x="759786" y="3732082"/>
            <a:ext cx="5188224" cy="2532494"/>
          </a:xfrm>
          <a:prstGeom prst="rect">
            <a:avLst/>
          </a:prstGeom>
        </p:spPr>
      </p:pic>
      <p:pic>
        <p:nvPicPr>
          <p:cNvPr id="17" name="图片 16">
            <a:extLst>
              <a:ext uri="{FF2B5EF4-FFF2-40B4-BE49-F238E27FC236}">
                <a16:creationId xmlns:a16="http://schemas.microsoft.com/office/drawing/2014/main" id="{C7FDC8C2-6752-3643-06D5-ADEF7121684C}"/>
              </a:ext>
            </a:extLst>
          </p:cNvPr>
          <p:cNvPicPr>
            <a:picLocks noChangeAspect="1"/>
          </p:cNvPicPr>
          <p:nvPr/>
        </p:nvPicPr>
        <p:blipFill>
          <a:blip r:embed="rId6"/>
          <a:stretch>
            <a:fillRect/>
          </a:stretch>
        </p:blipFill>
        <p:spPr>
          <a:xfrm>
            <a:off x="6561115" y="3750970"/>
            <a:ext cx="5200650" cy="2228850"/>
          </a:xfrm>
          <a:prstGeom prst="rect">
            <a:avLst/>
          </a:prstGeom>
        </p:spPr>
      </p:pic>
    </p:spTree>
    <p:extLst>
      <p:ext uri="{BB962C8B-B14F-4D97-AF65-F5344CB8AC3E}">
        <p14:creationId xmlns:p14="http://schemas.microsoft.com/office/powerpoint/2010/main" val="275269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par>
                                <p:cTn id="16" presetID="14" presetClass="exit" presetSubtype="10" fill="hold" nodeType="withEffect">
                                  <p:stCondLst>
                                    <p:cond delay="0"/>
                                  </p:stCondLst>
                                  <p:childTnLst>
                                    <p:animEffect transition="out" filter="randombar(horizontal)">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par>
                          <p:cTn id="19" fill="hold">
                            <p:stCondLst>
                              <p:cond delay="500"/>
                            </p:stCondLst>
                            <p:childTnLst>
                              <p:par>
                                <p:cTn id="20" presetID="14" presetClass="entr" presetSubtype="1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par>
                                <p:cTn id="28" presetID="14" presetClass="exit" presetSubtype="10" fill="hold" nodeType="withEffect">
                                  <p:stCondLst>
                                    <p:cond delay="0"/>
                                  </p:stCondLst>
                                  <p:childTnLst>
                                    <p:animEffect transition="out" filter="randombar(horizontal)">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par>
                                <p:cTn id="35" presetID="14" presetClass="entr" presetSubtype="1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title"/>
          </p:nvPr>
        </p:nvSpPr>
        <p:spPr>
          <a:xfrm>
            <a:off x="963167" y="2022534"/>
            <a:ext cx="10267200" cy="1382400"/>
          </a:xfrm>
        </p:spPr>
        <p:txBody>
          <a:bodyPr/>
          <a:lstStyle/>
          <a:p>
            <a:r>
              <a:rPr lang="zh-CN" altLang="en-US" dirty="0"/>
              <a:t>研究工作</a:t>
            </a:r>
          </a:p>
        </p:txBody>
      </p:sp>
      <p:sp>
        <p:nvSpPr>
          <p:cNvPr id="5" name="副标题 4">
            <a:extLst>
              <a:ext uri="{FF2B5EF4-FFF2-40B4-BE49-F238E27FC236}">
                <a16:creationId xmlns:a16="http://schemas.microsoft.com/office/drawing/2014/main" id="{FD4522FA-D03E-25E1-2F09-019521E20E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1939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研究工作：概览</a:t>
            </a:r>
          </a:p>
        </p:txBody>
      </p:sp>
      <p:pic>
        <p:nvPicPr>
          <p:cNvPr id="12" name="图片 11">
            <a:extLst>
              <a:ext uri="{FF2B5EF4-FFF2-40B4-BE49-F238E27FC236}">
                <a16:creationId xmlns:a16="http://schemas.microsoft.com/office/drawing/2014/main" id="{4783538F-4DDB-8EFC-9E6C-BA6DDF6E8FB0}"/>
              </a:ext>
            </a:extLst>
          </p:cNvPr>
          <p:cNvPicPr>
            <a:picLocks noChangeAspect="1"/>
          </p:cNvPicPr>
          <p:nvPr/>
        </p:nvPicPr>
        <p:blipFill>
          <a:blip r:embed="rId3"/>
          <a:stretch>
            <a:fillRect/>
          </a:stretch>
        </p:blipFill>
        <p:spPr>
          <a:xfrm>
            <a:off x="2940909" y="3092116"/>
            <a:ext cx="6400549" cy="3268689"/>
          </a:xfrm>
          <a:prstGeom prst="rect">
            <a:avLst/>
          </a:prstGeom>
        </p:spPr>
      </p:pic>
      <p:sp>
        <p:nvSpPr>
          <p:cNvPr id="14" name="左大括号 13">
            <a:extLst>
              <a:ext uri="{FF2B5EF4-FFF2-40B4-BE49-F238E27FC236}">
                <a16:creationId xmlns:a16="http://schemas.microsoft.com/office/drawing/2014/main" id="{24D6D67A-26BF-4442-ECE0-534DB4F93866}"/>
              </a:ext>
            </a:extLst>
          </p:cNvPr>
          <p:cNvSpPr/>
          <p:nvPr/>
        </p:nvSpPr>
        <p:spPr>
          <a:xfrm>
            <a:off x="2523688" y="3560466"/>
            <a:ext cx="155448" cy="914400"/>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文本占位符 1">
            <a:extLst>
              <a:ext uri="{FF2B5EF4-FFF2-40B4-BE49-F238E27FC236}">
                <a16:creationId xmlns:a16="http://schemas.microsoft.com/office/drawing/2014/main" id="{7E9E78C9-A67F-C5A2-F3E3-B80FFE5EA57F}"/>
              </a:ext>
            </a:extLst>
          </p:cNvPr>
          <p:cNvSpPr txBox="1">
            <a:spLocks/>
          </p:cNvSpPr>
          <p:nvPr/>
        </p:nvSpPr>
        <p:spPr>
          <a:xfrm>
            <a:off x="1391903" y="3749663"/>
            <a:ext cx="1083215" cy="53600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zh-CN" sz="2400" dirty="0"/>
              <a:t>COPS</a:t>
            </a:r>
            <a:endParaRPr lang="zh-CN" altLang="en-US" sz="2400" dirty="0"/>
          </a:p>
        </p:txBody>
      </p:sp>
      <p:sp>
        <p:nvSpPr>
          <p:cNvPr id="17" name="文本占位符 1">
            <a:extLst>
              <a:ext uri="{FF2B5EF4-FFF2-40B4-BE49-F238E27FC236}">
                <a16:creationId xmlns:a16="http://schemas.microsoft.com/office/drawing/2014/main" id="{94CC6713-32EE-A1FA-E8C5-9188CB3D29B9}"/>
              </a:ext>
            </a:extLst>
          </p:cNvPr>
          <p:cNvSpPr txBox="1">
            <a:spLocks/>
          </p:cNvSpPr>
          <p:nvPr/>
        </p:nvSpPr>
        <p:spPr>
          <a:xfrm>
            <a:off x="1391903" y="5110635"/>
            <a:ext cx="1128737" cy="53600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zh-CN" sz="2400" dirty="0"/>
              <a:t>TAIC</a:t>
            </a:r>
            <a:endParaRPr lang="zh-CN" altLang="en-US" sz="2400" dirty="0"/>
          </a:p>
        </p:txBody>
      </p:sp>
      <p:sp>
        <p:nvSpPr>
          <p:cNvPr id="22" name="左大括号 21">
            <a:extLst>
              <a:ext uri="{FF2B5EF4-FFF2-40B4-BE49-F238E27FC236}">
                <a16:creationId xmlns:a16="http://schemas.microsoft.com/office/drawing/2014/main" id="{A0256DC7-223F-EFDB-73CF-E151830C5D14}"/>
              </a:ext>
            </a:extLst>
          </p:cNvPr>
          <p:cNvSpPr/>
          <p:nvPr/>
        </p:nvSpPr>
        <p:spPr>
          <a:xfrm>
            <a:off x="2520640" y="4900384"/>
            <a:ext cx="155448" cy="914400"/>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文本占位符 1">
            <a:extLst>
              <a:ext uri="{FF2B5EF4-FFF2-40B4-BE49-F238E27FC236}">
                <a16:creationId xmlns:a16="http://schemas.microsoft.com/office/drawing/2014/main" id="{E5106B5A-EC29-0154-4A07-57C54902CD0D}"/>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宏观目标</a:t>
            </a:r>
          </a:p>
        </p:txBody>
      </p:sp>
      <p:sp>
        <p:nvSpPr>
          <p:cNvPr id="24" name="内容占位符 2">
            <a:extLst>
              <a:ext uri="{FF2B5EF4-FFF2-40B4-BE49-F238E27FC236}">
                <a16:creationId xmlns:a16="http://schemas.microsoft.com/office/drawing/2014/main" id="{0A705150-8776-7E87-33DD-43DD9372E821}"/>
              </a:ext>
            </a:extLst>
          </p:cNvPr>
          <p:cNvSpPr txBox="1">
            <a:spLocks/>
          </p:cNvSpPr>
          <p:nvPr/>
        </p:nvSpPr>
        <p:spPr>
          <a:xfrm>
            <a:off x="581195" y="2509473"/>
            <a:ext cx="3688484" cy="1159215"/>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构建异步操作系统</a:t>
            </a:r>
          </a:p>
        </p:txBody>
      </p:sp>
    </p:spTree>
    <p:extLst>
      <p:ext uri="{BB962C8B-B14F-4D97-AF65-F5344CB8AC3E}">
        <p14:creationId xmlns:p14="http://schemas.microsoft.com/office/powerpoint/2010/main" val="32322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randombar(horizontal)">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EBCB47-E079-8145-ACD0-A7E22DA14EF1}"/>
              </a:ext>
            </a:extLst>
          </p:cNvPr>
          <p:cNvSpPr>
            <a:spLocks noGrp="1"/>
          </p:cNvSpPr>
          <p:nvPr>
            <p:ph type="body" idx="1"/>
          </p:nvPr>
        </p:nvSpPr>
        <p:spPr>
          <a:xfrm>
            <a:off x="887220" y="3807844"/>
            <a:ext cx="2053689" cy="536005"/>
          </a:xfrm>
        </p:spPr>
        <p:txBody>
          <a:bodyPr/>
          <a:lstStyle/>
          <a:p>
            <a:r>
              <a:rPr lang="zh-CN" altLang="en-US" dirty="0"/>
              <a:t>方法</a:t>
            </a:r>
          </a:p>
        </p:txBody>
      </p:sp>
      <p:sp>
        <p:nvSpPr>
          <p:cNvPr id="3" name="内容占位符 2">
            <a:extLst>
              <a:ext uri="{FF2B5EF4-FFF2-40B4-BE49-F238E27FC236}">
                <a16:creationId xmlns:a16="http://schemas.microsoft.com/office/drawing/2014/main" id="{5AA4184C-CC2D-694B-9F25-182F7D3C3CBE}"/>
              </a:ext>
            </a:extLst>
          </p:cNvPr>
          <p:cNvSpPr>
            <a:spLocks noGrp="1"/>
          </p:cNvSpPr>
          <p:nvPr>
            <p:ph sz="half" idx="2"/>
          </p:nvPr>
        </p:nvSpPr>
        <p:spPr>
          <a:xfrm>
            <a:off x="581195" y="4483005"/>
            <a:ext cx="3688484" cy="1645942"/>
          </a:xfrm>
        </p:spPr>
        <p:txBody>
          <a:bodyPr>
            <a:normAutofit/>
          </a:bodyPr>
          <a:lstStyle/>
          <a:p>
            <a:r>
              <a:rPr lang="zh-CN" altLang="en-US" dirty="0"/>
              <a:t>内核引入协程，线程 </a:t>
            </a:r>
            <a:r>
              <a:rPr lang="en-US" altLang="zh-CN" dirty="0">
                <a:sym typeface="Wingdings" panose="05000000000000000000" pitchFamily="2" charset="2"/>
              </a:rPr>
              <a:t> </a:t>
            </a:r>
            <a:r>
              <a:rPr lang="zh-CN" altLang="en-US" dirty="0">
                <a:sym typeface="Wingdings" panose="05000000000000000000" pitchFamily="2" charset="2"/>
              </a:rPr>
              <a:t>协程</a:t>
            </a:r>
            <a:endParaRPr lang="en-US" altLang="zh-CN" dirty="0">
              <a:sym typeface="Wingdings" panose="05000000000000000000" pitchFamily="2" charset="2"/>
            </a:endParaRPr>
          </a:p>
          <a:p>
            <a:r>
              <a:rPr lang="en-US" altLang="zh-CN" dirty="0" err="1"/>
              <a:t>vDSO</a:t>
            </a:r>
            <a:endParaRPr lang="en-US" altLang="zh-CN" dirty="0"/>
          </a:p>
          <a:p>
            <a:r>
              <a:rPr lang="zh-CN" altLang="en-US" dirty="0"/>
              <a:t>优先级位图</a:t>
            </a:r>
          </a:p>
          <a:p>
            <a:endParaRPr lang="zh-CN" altLang="en-US" dirty="0"/>
          </a:p>
        </p:txBody>
      </p:sp>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COPS(Coroutine-based Priority Scheduler)</a:t>
            </a:r>
            <a:endParaRPr lang="zh-CN" altLang="en-US" dirty="0"/>
          </a:p>
        </p:txBody>
      </p:sp>
      <p:pic>
        <p:nvPicPr>
          <p:cNvPr id="25" name="图片 24">
            <a:extLst>
              <a:ext uri="{FF2B5EF4-FFF2-40B4-BE49-F238E27FC236}">
                <a16:creationId xmlns:a16="http://schemas.microsoft.com/office/drawing/2014/main" id="{1E08E949-A31E-02B9-9A49-928E11A00C1F}"/>
              </a:ext>
            </a:extLst>
          </p:cNvPr>
          <p:cNvPicPr>
            <a:picLocks noChangeAspect="1"/>
          </p:cNvPicPr>
          <p:nvPr/>
        </p:nvPicPr>
        <p:blipFill>
          <a:blip r:embed="rId3"/>
          <a:stretch>
            <a:fillRect/>
          </a:stretch>
        </p:blipFill>
        <p:spPr>
          <a:xfrm>
            <a:off x="4269679" y="1781622"/>
            <a:ext cx="6898383" cy="4449943"/>
          </a:xfrm>
          <a:prstGeom prst="rect">
            <a:avLst/>
          </a:prstGeom>
        </p:spPr>
      </p:pic>
      <p:sp>
        <p:nvSpPr>
          <p:cNvPr id="26" name="文本占位符 1">
            <a:extLst>
              <a:ext uri="{FF2B5EF4-FFF2-40B4-BE49-F238E27FC236}">
                <a16:creationId xmlns:a16="http://schemas.microsoft.com/office/drawing/2014/main" id="{FC5B85C6-6865-252C-59A2-54643888495C}"/>
              </a:ext>
            </a:extLst>
          </p:cNvPr>
          <p:cNvSpPr txBox="1">
            <a:spLocks/>
          </p:cNvSpPr>
          <p:nvPr/>
        </p:nvSpPr>
        <p:spPr>
          <a:xfrm>
            <a:off x="887221" y="1833553"/>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目标</a:t>
            </a:r>
          </a:p>
        </p:txBody>
      </p:sp>
      <p:sp>
        <p:nvSpPr>
          <p:cNvPr id="27" name="内容占位符 2">
            <a:extLst>
              <a:ext uri="{FF2B5EF4-FFF2-40B4-BE49-F238E27FC236}">
                <a16:creationId xmlns:a16="http://schemas.microsoft.com/office/drawing/2014/main" id="{F4DD7219-91EA-6796-7595-ADFE5929FA7C}"/>
              </a:ext>
            </a:extLst>
          </p:cNvPr>
          <p:cNvSpPr txBox="1">
            <a:spLocks/>
          </p:cNvSpPr>
          <p:nvPr/>
        </p:nvSpPr>
        <p:spPr>
          <a:xfrm>
            <a:off x="581195" y="2509473"/>
            <a:ext cx="3688484" cy="1159215"/>
          </a:xfrm>
          <a:prstGeom prst="rect">
            <a:avLst/>
          </a:prstGeom>
        </p:spPr>
        <p:txBody>
          <a:bodyPr vert="horz" lIns="91440" tIns="45720" rIns="91440" bIns="45720" rtlCol="0" anchor="t">
            <a:normAutofit lnSpcReduction="10000"/>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内核感知用户态任务</a:t>
            </a:r>
            <a:endParaRPr lang="en-US" altLang="zh-CN" dirty="0"/>
          </a:p>
          <a:p>
            <a:r>
              <a:rPr lang="zh-CN" altLang="en-US" dirty="0"/>
              <a:t>统一内核、用户态任务调度</a:t>
            </a:r>
            <a:endParaRPr lang="en-US" altLang="zh-CN" dirty="0"/>
          </a:p>
          <a:p>
            <a:r>
              <a:rPr lang="zh-CN" altLang="en-US" dirty="0"/>
              <a:t>增强用户态异步支持</a:t>
            </a:r>
          </a:p>
        </p:txBody>
      </p:sp>
      <p:sp>
        <p:nvSpPr>
          <p:cNvPr id="4" name="矩形 3">
            <a:extLst>
              <a:ext uri="{FF2B5EF4-FFF2-40B4-BE49-F238E27FC236}">
                <a16:creationId xmlns:a16="http://schemas.microsoft.com/office/drawing/2014/main" id="{75CBF17E-3F3A-3535-0C72-7020C6A15B2F}"/>
              </a:ext>
            </a:extLst>
          </p:cNvPr>
          <p:cNvSpPr/>
          <p:nvPr/>
        </p:nvSpPr>
        <p:spPr>
          <a:xfrm>
            <a:off x="8158737" y="4450080"/>
            <a:ext cx="2801074" cy="10631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39FF3EC-44AD-090D-EF5E-44DB2627FB43}"/>
              </a:ext>
            </a:extLst>
          </p:cNvPr>
          <p:cNvSpPr/>
          <p:nvPr/>
        </p:nvSpPr>
        <p:spPr>
          <a:xfrm>
            <a:off x="8163817" y="2331720"/>
            <a:ext cx="2801074" cy="10631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5055626-B455-6921-C0E2-1FDA376CA6F6}"/>
              </a:ext>
            </a:extLst>
          </p:cNvPr>
          <p:cNvSpPr/>
          <p:nvPr/>
        </p:nvSpPr>
        <p:spPr>
          <a:xfrm>
            <a:off x="5064314" y="4453546"/>
            <a:ext cx="2852928" cy="4998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F125F82B-E63E-15BD-A94E-F408CD7E9E47}"/>
              </a:ext>
            </a:extLst>
          </p:cNvPr>
          <p:cNvSpPr/>
          <p:nvPr/>
        </p:nvSpPr>
        <p:spPr>
          <a:xfrm>
            <a:off x="5069395" y="2894984"/>
            <a:ext cx="2852928" cy="4998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A96AF3D8-B1A1-DB6E-E364-BA073087B9E7}"/>
              </a:ext>
            </a:extLst>
          </p:cNvPr>
          <p:cNvGrpSpPr/>
          <p:nvPr/>
        </p:nvGrpSpPr>
        <p:grpSpPr>
          <a:xfrm>
            <a:off x="4724400" y="3144920"/>
            <a:ext cx="344995" cy="1384856"/>
            <a:chOff x="4724400" y="3144920"/>
            <a:chExt cx="344995" cy="1384856"/>
          </a:xfrm>
        </p:grpSpPr>
        <p:cxnSp>
          <p:nvCxnSpPr>
            <p:cNvPr id="68" name="直接箭头连接符 67">
              <a:extLst>
                <a:ext uri="{FF2B5EF4-FFF2-40B4-BE49-F238E27FC236}">
                  <a16:creationId xmlns:a16="http://schemas.microsoft.com/office/drawing/2014/main" id="{77ABC11B-06BE-54D9-A8E6-A744357DA133}"/>
                </a:ext>
              </a:extLst>
            </p:cNvPr>
            <p:cNvCxnSpPr>
              <a:endCxn id="52" idx="1"/>
            </p:cNvCxnSpPr>
            <p:nvPr/>
          </p:nvCxnSpPr>
          <p:spPr>
            <a:xfrm>
              <a:off x="4724400" y="3144920"/>
              <a:ext cx="3449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0DD1FAA-4E53-4B3C-C372-35975DB36056}"/>
                </a:ext>
              </a:extLst>
            </p:cNvPr>
            <p:cNvCxnSpPr/>
            <p:nvPr/>
          </p:nvCxnSpPr>
          <p:spPr>
            <a:xfrm>
              <a:off x="4724400" y="3144920"/>
              <a:ext cx="0" cy="13848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E44A8B10-0639-EEF5-10E4-19240E5B2431}"/>
                </a:ext>
              </a:extLst>
            </p:cNvPr>
            <p:cNvCxnSpPr/>
            <p:nvPr/>
          </p:nvCxnSpPr>
          <p:spPr>
            <a:xfrm>
              <a:off x="4724400" y="4529776"/>
              <a:ext cx="3449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4" name="矩形 73">
            <a:extLst>
              <a:ext uri="{FF2B5EF4-FFF2-40B4-BE49-F238E27FC236}">
                <a16:creationId xmlns:a16="http://schemas.microsoft.com/office/drawing/2014/main" id="{347D9315-1249-CB67-AC31-F4B3C9165AA6}"/>
              </a:ext>
            </a:extLst>
          </p:cNvPr>
          <p:cNvSpPr/>
          <p:nvPr/>
        </p:nvSpPr>
        <p:spPr>
          <a:xfrm>
            <a:off x="5156200" y="2407920"/>
            <a:ext cx="2580640" cy="3140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3E5FC28D-A081-6A51-D396-FF74944DDD88}"/>
              </a:ext>
            </a:extLst>
          </p:cNvPr>
          <p:cNvSpPr/>
          <p:nvPr/>
        </p:nvSpPr>
        <p:spPr>
          <a:xfrm>
            <a:off x="5156200" y="5558410"/>
            <a:ext cx="2641600" cy="3648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29C09DC6-2BE9-666F-22D2-E0039ED61649}"/>
              </a:ext>
            </a:extLst>
          </p:cNvPr>
          <p:cNvSpPr/>
          <p:nvPr/>
        </p:nvSpPr>
        <p:spPr>
          <a:xfrm>
            <a:off x="8158737" y="5669280"/>
            <a:ext cx="2801074" cy="394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665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4" presetClass="entr" presetSubtype="1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par>
                          <p:cTn id="28" fill="hold">
                            <p:stCondLst>
                              <p:cond delay="500"/>
                            </p:stCondLst>
                            <p:childTnLst>
                              <p:par>
                                <p:cTn id="29" presetID="14" presetClass="entr" presetSubtype="10" fill="hold"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randombar(horizontal)">
                                      <p:cBhvr>
                                        <p:cTn id="31" dur="500"/>
                                        <p:tgtEl>
                                          <p:spTgt spid="73"/>
                                        </p:tgtEl>
                                      </p:cBhvr>
                                    </p:animEffect>
                                  </p:childTnLst>
                                </p:cTn>
                              </p:par>
                            </p:childTnLst>
                          </p:cTn>
                        </p:par>
                        <p:par>
                          <p:cTn id="32" fill="hold">
                            <p:stCondLst>
                              <p:cond delay="1000"/>
                            </p:stCondLst>
                            <p:childTnLst>
                              <p:par>
                                <p:cTn id="33" presetID="14" presetClass="entr" presetSubtype="10"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randombar(horizontal)">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nodeType="withEffect">
                                  <p:stCondLst>
                                    <p:cond delay="0"/>
                                  </p:stCondLst>
                                  <p:childTnLst>
                                    <p:animEffect transition="out" filter="randombar(horizontal)">
                                      <p:cBhvr>
                                        <p:cTn id="42" dur="500"/>
                                        <p:tgtEl>
                                          <p:spTgt spid="73"/>
                                        </p:tgtEl>
                                      </p:cBhvr>
                                    </p:animEffect>
                                    <p:set>
                                      <p:cBhvr>
                                        <p:cTn id="43" dur="1" fill="hold">
                                          <p:stCondLst>
                                            <p:cond delay="499"/>
                                          </p:stCondLst>
                                        </p:cTn>
                                        <p:tgtEl>
                                          <p:spTgt spid="73"/>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52"/>
                                        </p:tgtEl>
                                      </p:cBhvr>
                                    </p:animEffect>
                                    <p:set>
                                      <p:cBhvr>
                                        <p:cTn id="46" dur="1" fill="hold">
                                          <p:stCondLst>
                                            <p:cond delay="499"/>
                                          </p:stCondLst>
                                        </p:cTn>
                                        <p:tgtEl>
                                          <p:spTgt spid="52"/>
                                        </p:tgtEl>
                                        <p:attrNameLst>
                                          <p:attrName>style.visibility</p:attrName>
                                        </p:attrNameLst>
                                      </p:cBhvr>
                                      <p:to>
                                        <p:strVal val="hidden"/>
                                      </p:to>
                                    </p:set>
                                  </p:childTnLst>
                                </p:cTn>
                              </p:par>
                              <p:par>
                                <p:cTn id="47" presetID="14" presetClass="entr" presetSubtype="10" fill="hold" nodeType="with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9" dur="500"/>
                                        <p:tgtEl>
                                          <p:spTgt spid="3">
                                            <p:txEl>
                                              <p:pRg st="2" end="2"/>
                                            </p:txEl>
                                          </p:spTgt>
                                        </p:tgtEl>
                                      </p:cBhvr>
                                    </p:animEffect>
                                  </p:childTnLst>
                                </p:cTn>
                              </p:par>
                            </p:childTnLst>
                          </p:cTn>
                        </p:par>
                        <p:par>
                          <p:cTn id="50" fill="hold">
                            <p:stCondLst>
                              <p:cond delay="500"/>
                            </p:stCondLst>
                            <p:childTnLst>
                              <p:par>
                                <p:cTn id="51" presetID="14" presetClass="entr" presetSubtype="10"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randombar(horizontal)">
                                      <p:cBhvr>
                                        <p:cTn id="53" dur="500"/>
                                        <p:tgtEl>
                                          <p:spTgt spid="75"/>
                                        </p:tgtEl>
                                      </p:cBhvr>
                                    </p:animEffect>
                                  </p:childTnLst>
                                </p:cTn>
                              </p:par>
                            </p:childTnLst>
                          </p:cTn>
                        </p:par>
                        <p:par>
                          <p:cTn id="54" fill="hold">
                            <p:stCondLst>
                              <p:cond delay="1000"/>
                            </p:stCondLst>
                            <p:childTnLst>
                              <p:par>
                                <p:cTn id="55" presetID="14" presetClass="entr" presetSubtype="1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randombar(horizontal)">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xit" presetSubtype="10" fill="hold" grpId="1" nodeType="clickEffect">
                                  <p:stCondLst>
                                    <p:cond delay="0"/>
                                  </p:stCondLst>
                                  <p:childTnLst>
                                    <p:animEffect transition="out" filter="randombar(horizontal)">
                                      <p:cBhvr>
                                        <p:cTn id="61" dur="500"/>
                                        <p:tgtEl>
                                          <p:spTgt spid="75"/>
                                        </p:tgtEl>
                                      </p:cBhvr>
                                    </p:animEffect>
                                    <p:set>
                                      <p:cBhvr>
                                        <p:cTn id="62" dur="1" fill="hold">
                                          <p:stCondLst>
                                            <p:cond delay="499"/>
                                          </p:stCondLst>
                                        </p:cTn>
                                        <p:tgtEl>
                                          <p:spTgt spid="75"/>
                                        </p:tgtEl>
                                        <p:attrNameLst>
                                          <p:attrName>style.visibility</p:attrName>
                                        </p:attrNameLst>
                                      </p:cBhvr>
                                      <p:to>
                                        <p:strVal val="hidden"/>
                                      </p:to>
                                    </p:set>
                                  </p:childTnLst>
                                </p:cTn>
                              </p:par>
                              <p:par>
                                <p:cTn id="63" presetID="14" presetClass="exit" presetSubtype="10" fill="hold" grpId="1" nodeType="withEffect">
                                  <p:stCondLst>
                                    <p:cond delay="0"/>
                                  </p:stCondLst>
                                  <p:childTnLst>
                                    <p:animEffect transition="out" filter="randombar(horizontal)">
                                      <p:cBhvr>
                                        <p:cTn id="64" dur="500"/>
                                        <p:tgtEl>
                                          <p:spTgt spid="74"/>
                                        </p:tgtEl>
                                      </p:cBhvr>
                                    </p:animEffect>
                                    <p:set>
                                      <p:cBhvr>
                                        <p:cTn id="65" dur="1" fill="hold">
                                          <p:stCondLst>
                                            <p:cond delay="499"/>
                                          </p:stCondLst>
                                        </p:cTn>
                                        <p:tgtEl>
                                          <p:spTgt spid="74"/>
                                        </p:tgtEl>
                                        <p:attrNameLst>
                                          <p:attrName>style.visibility</p:attrName>
                                        </p:attrNameLst>
                                      </p:cBhvr>
                                      <p:to>
                                        <p:strVal val="hidden"/>
                                      </p:to>
                                    </p:set>
                                  </p:childTnLst>
                                </p:cTn>
                              </p:par>
                            </p:childTnLst>
                          </p:cTn>
                        </p:par>
                        <p:par>
                          <p:cTn id="66" fill="hold">
                            <p:stCondLst>
                              <p:cond delay="500"/>
                            </p:stCondLst>
                            <p:childTnLst>
                              <p:par>
                                <p:cTn id="67" presetID="14" presetClass="entr" presetSubtype="10"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randombar(horizontal)">
                                      <p:cBhvr>
                                        <p:cTn id="6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52" grpId="0" animBg="1"/>
      <p:bldP spid="52" grpId="1" animBg="1"/>
      <p:bldP spid="74" grpId="0" animBg="1"/>
      <p:bldP spid="74" grpId="1" animBg="1"/>
      <p:bldP spid="75" grpId="0" animBg="1"/>
      <p:bldP spid="75" grpId="1" animBg="1"/>
      <p:bldP spid="7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49DA121-AAE1-8447-8DF5-6C89DB3D3284}"/>
              </a:ext>
            </a:extLst>
          </p:cNvPr>
          <p:cNvSpPr>
            <a:spLocks noGrp="1"/>
          </p:cNvSpPr>
          <p:nvPr>
            <p:ph type="title"/>
          </p:nvPr>
        </p:nvSpPr>
        <p:spPr>
          <a:xfrm>
            <a:off x="835306" y="593424"/>
            <a:ext cx="10521388" cy="1015200"/>
          </a:xfrm>
        </p:spPr>
        <p:txBody>
          <a:bodyPr/>
          <a:lstStyle/>
          <a:p>
            <a:r>
              <a:rPr lang="zh-CN" altLang="en-US" dirty="0"/>
              <a:t>研究工作：</a:t>
            </a:r>
            <a:r>
              <a:rPr lang="en-US" altLang="zh-CN" dirty="0"/>
              <a:t>COPS(Coroutine-based Priority Scheduler)</a:t>
            </a:r>
            <a:endParaRPr lang="zh-CN" altLang="en-US" dirty="0"/>
          </a:p>
        </p:txBody>
      </p:sp>
      <p:pic>
        <p:nvPicPr>
          <p:cNvPr id="10" name="图片 9">
            <a:extLst>
              <a:ext uri="{FF2B5EF4-FFF2-40B4-BE49-F238E27FC236}">
                <a16:creationId xmlns:a16="http://schemas.microsoft.com/office/drawing/2014/main" id="{F6CABF93-5CD4-1DB5-59F0-27D1677BE90C}"/>
              </a:ext>
            </a:extLst>
          </p:cNvPr>
          <p:cNvPicPr>
            <a:picLocks noChangeAspect="1"/>
          </p:cNvPicPr>
          <p:nvPr/>
        </p:nvPicPr>
        <p:blipFill>
          <a:blip r:embed="rId3"/>
          <a:stretch>
            <a:fillRect/>
          </a:stretch>
        </p:blipFill>
        <p:spPr>
          <a:xfrm>
            <a:off x="2158214" y="2531045"/>
            <a:ext cx="7875571" cy="3505966"/>
          </a:xfrm>
          <a:prstGeom prst="rect">
            <a:avLst/>
          </a:prstGeom>
        </p:spPr>
      </p:pic>
      <p:sp>
        <p:nvSpPr>
          <p:cNvPr id="11" name="文本占位符 1">
            <a:extLst>
              <a:ext uri="{FF2B5EF4-FFF2-40B4-BE49-F238E27FC236}">
                <a16:creationId xmlns:a16="http://schemas.microsoft.com/office/drawing/2014/main" id="{3C92C05D-25CF-68A4-518E-832585E66626}"/>
              </a:ext>
            </a:extLst>
          </p:cNvPr>
          <p:cNvSpPr txBox="1">
            <a:spLocks/>
          </p:cNvSpPr>
          <p:nvPr/>
        </p:nvSpPr>
        <p:spPr>
          <a:xfrm>
            <a:off x="887221" y="1574057"/>
            <a:ext cx="2053688"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rgbClr val="660874"/>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CN" altLang="en-US" dirty="0"/>
              <a:t>异步系统调用</a:t>
            </a:r>
          </a:p>
        </p:txBody>
      </p:sp>
      <p:cxnSp>
        <p:nvCxnSpPr>
          <p:cNvPr id="5" name="连接符: 肘形 4">
            <a:extLst>
              <a:ext uri="{FF2B5EF4-FFF2-40B4-BE49-F238E27FC236}">
                <a16:creationId xmlns:a16="http://schemas.microsoft.com/office/drawing/2014/main" id="{2D84147B-BB38-E115-10E2-7A881A384221}"/>
              </a:ext>
            </a:extLst>
          </p:cNvPr>
          <p:cNvCxnSpPr>
            <a:cxnSpLocks/>
          </p:cNvCxnSpPr>
          <p:nvPr/>
        </p:nvCxnSpPr>
        <p:spPr>
          <a:xfrm rot="16200000" flipH="1">
            <a:off x="3117532" y="3323271"/>
            <a:ext cx="731521" cy="481965"/>
          </a:xfrm>
          <a:prstGeom prst="bentConnector3">
            <a:avLst>
              <a:gd name="adj1" fmla="val 997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4BCEBB06-66A1-6F0B-785F-DC47824C5C6C}"/>
              </a:ext>
            </a:extLst>
          </p:cNvPr>
          <p:cNvCxnSpPr/>
          <p:nvPr/>
        </p:nvCxnSpPr>
        <p:spPr>
          <a:xfrm rot="5400000" flipH="1" flipV="1">
            <a:off x="5147310" y="3460750"/>
            <a:ext cx="731521" cy="210820"/>
          </a:xfrm>
          <a:prstGeom prst="bentConnector3">
            <a:avLst>
              <a:gd name="adj1" fmla="val 17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F759746-FE4C-04C0-B7D4-A3890FF269E7}"/>
              </a:ext>
            </a:extLst>
          </p:cNvPr>
          <p:cNvSpPr/>
          <p:nvPr/>
        </p:nvSpPr>
        <p:spPr>
          <a:xfrm>
            <a:off x="3718560" y="3619500"/>
            <a:ext cx="1689100" cy="6019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D8B4F4CC-B818-CDCF-96AD-BB40585146CB}"/>
              </a:ext>
            </a:extLst>
          </p:cNvPr>
          <p:cNvCxnSpPr/>
          <p:nvPr/>
        </p:nvCxnSpPr>
        <p:spPr>
          <a:xfrm>
            <a:off x="5814060" y="2992120"/>
            <a:ext cx="10744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B60D6798-7414-7C4B-76A9-5EF18C7A8514}"/>
              </a:ext>
            </a:extLst>
          </p:cNvPr>
          <p:cNvSpPr/>
          <p:nvPr/>
        </p:nvSpPr>
        <p:spPr>
          <a:xfrm>
            <a:off x="6888480" y="2664461"/>
            <a:ext cx="1524000" cy="6553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连接符: 肘形 21">
            <a:extLst>
              <a:ext uri="{FF2B5EF4-FFF2-40B4-BE49-F238E27FC236}">
                <a16:creationId xmlns:a16="http://schemas.microsoft.com/office/drawing/2014/main" id="{3358DB9E-67AD-2F76-2391-53673E616F17}"/>
              </a:ext>
            </a:extLst>
          </p:cNvPr>
          <p:cNvCxnSpPr>
            <a:cxnSpLocks/>
          </p:cNvCxnSpPr>
          <p:nvPr/>
        </p:nvCxnSpPr>
        <p:spPr>
          <a:xfrm flipV="1">
            <a:off x="3324225" y="5185410"/>
            <a:ext cx="1184910" cy="537210"/>
          </a:xfrm>
          <a:prstGeom prst="bentConnector3">
            <a:avLst>
              <a:gd name="adj1" fmla="val 10016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B903D9CF-47AD-18FC-9DF2-93F86B2D38E0}"/>
              </a:ext>
            </a:extLst>
          </p:cNvPr>
          <p:cNvSpPr/>
          <p:nvPr/>
        </p:nvSpPr>
        <p:spPr>
          <a:xfrm>
            <a:off x="3657600" y="4571080"/>
            <a:ext cx="1689100" cy="6019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F698927-9651-F459-F4B4-7256AF226F8D}"/>
              </a:ext>
            </a:extLst>
          </p:cNvPr>
          <p:cNvSpPr/>
          <p:nvPr/>
        </p:nvSpPr>
        <p:spPr>
          <a:xfrm>
            <a:off x="6961632" y="4571080"/>
            <a:ext cx="1603248" cy="6553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167429DF-0511-1C77-1959-B1D912471D6B}"/>
              </a:ext>
            </a:extLst>
          </p:cNvPr>
          <p:cNvCxnSpPr>
            <a:cxnSpLocks/>
            <a:endCxn id="30" idx="1"/>
          </p:cNvCxnSpPr>
          <p:nvPr/>
        </p:nvCxnSpPr>
        <p:spPr>
          <a:xfrm>
            <a:off x="5358384" y="4898738"/>
            <a:ext cx="1603248"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19DB4B40-5F4E-182D-08D9-D8826C29D5C5}"/>
              </a:ext>
            </a:extLst>
          </p:cNvPr>
          <p:cNvCxnSpPr/>
          <p:nvPr/>
        </p:nvCxnSpPr>
        <p:spPr>
          <a:xfrm rot="5400000" flipH="1" flipV="1">
            <a:off x="8077660" y="3806999"/>
            <a:ext cx="1578961" cy="604520"/>
          </a:xfrm>
          <a:prstGeom prst="bentConnector3">
            <a:avLst>
              <a:gd name="adj1" fmla="val -6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A595A4D6-1A2D-2F8D-366F-9B76F50C509A}"/>
              </a:ext>
            </a:extLst>
          </p:cNvPr>
          <p:cNvSpPr/>
          <p:nvPr/>
        </p:nvSpPr>
        <p:spPr>
          <a:xfrm>
            <a:off x="8412480" y="2664461"/>
            <a:ext cx="1524000" cy="6553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144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4" presetClass="exit" presetSubtype="10" fill="hold" grpId="1" nodeType="withEffect">
                                  <p:stCondLst>
                                    <p:cond delay="0"/>
                                  </p:stCondLst>
                                  <p:childTnLst>
                                    <p:animEffect transition="out" filter="randombar(horizontal)">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14" presetClass="entr" presetSubtype="1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par>
                          <p:cTn id="31" fill="hold">
                            <p:stCondLst>
                              <p:cond delay="1000"/>
                            </p:stCondLst>
                            <p:childTnLst>
                              <p:par>
                                <p:cTn id="32" presetID="14" presetClass="entr" presetSubtype="1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nodeType="clickEffect">
                                  <p:stCondLst>
                                    <p:cond delay="0"/>
                                  </p:stCondLst>
                                  <p:childTnLst>
                                    <p:animEffect transition="out" filter="randombar(horizontal)">
                                      <p:cBhvr>
                                        <p:cTn id="38" dur="500"/>
                                        <p:tgtEl>
                                          <p:spTgt spid="19"/>
                                        </p:tgtEl>
                                      </p:cBhvr>
                                    </p:animEffect>
                                    <p:set>
                                      <p:cBhvr>
                                        <p:cTn id="39" dur="1" fill="hold">
                                          <p:stCondLst>
                                            <p:cond delay="499"/>
                                          </p:stCondLst>
                                        </p:cTn>
                                        <p:tgtEl>
                                          <p:spTgt spid="19"/>
                                        </p:tgtEl>
                                        <p:attrNameLst>
                                          <p:attrName>style.visibility</p:attrName>
                                        </p:attrNameLst>
                                      </p:cBhvr>
                                      <p:to>
                                        <p:strVal val="hidden"/>
                                      </p:to>
                                    </p:set>
                                  </p:childTnLst>
                                </p:cTn>
                              </p:par>
                              <p:par>
                                <p:cTn id="40" presetID="14" presetClass="exit" presetSubtype="10" fill="hold" grpId="1" nodeType="withEffect">
                                  <p:stCondLst>
                                    <p:cond delay="0"/>
                                  </p:stCondLst>
                                  <p:childTnLst>
                                    <p:animEffect transition="out" filter="randombar(horizontal)">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par>
                          <p:cTn id="43" fill="hold">
                            <p:stCondLst>
                              <p:cond delay="500"/>
                            </p:stCondLst>
                            <p:childTnLst>
                              <p:par>
                                <p:cTn id="44" presetID="14" presetClass="entr" presetSubtype="10"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childTnLst>
                          </p:cTn>
                        </p:par>
                        <p:par>
                          <p:cTn id="47" fill="hold">
                            <p:stCondLst>
                              <p:cond delay="1000"/>
                            </p:stCondLst>
                            <p:childTnLst>
                              <p:par>
                                <p:cTn id="48" presetID="14" presetClass="entr" presetSubtype="1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nodeType="clickEffect">
                                  <p:stCondLst>
                                    <p:cond delay="0"/>
                                  </p:stCondLst>
                                  <p:childTnLst>
                                    <p:animEffect transition="out" filter="randombar(horizontal)">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29"/>
                                        </p:tgtEl>
                                      </p:cBhvr>
                                    </p:animEffect>
                                    <p:set>
                                      <p:cBhvr>
                                        <p:cTn id="58" dur="1" fill="hold">
                                          <p:stCondLst>
                                            <p:cond delay="499"/>
                                          </p:stCondLst>
                                        </p:cTn>
                                        <p:tgtEl>
                                          <p:spTgt spid="29"/>
                                        </p:tgtEl>
                                        <p:attrNameLst>
                                          <p:attrName>style.visibility</p:attrName>
                                        </p:attrNameLst>
                                      </p:cBhvr>
                                      <p:to>
                                        <p:strVal val="hidden"/>
                                      </p:to>
                                    </p:set>
                                  </p:childTnLst>
                                </p:cTn>
                              </p:par>
                            </p:childTnLst>
                          </p:cTn>
                        </p:par>
                        <p:par>
                          <p:cTn id="59" fill="hold">
                            <p:stCondLst>
                              <p:cond delay="500"/>
                            </p:stCondLst>
                            <p:childTnLst>
                              <p:par>
                                <p:cTn id="60" presetID="14" presetClass="entr" presetSubtype="10" fill="hold"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randombar(horizontal)">
                                      <p:cBhvr>
                                        <p:cTn id="62" dur="500"/>
                                        <p:tgtEl>
                                          <p:spTgt spid="32"/>
                                        </p:tgtEl>
                                      </p:cBhvr>
                                    </p:animEffect>
                                  </p:childTnLst>
                                </p:cTn>
                              </p:par>
                            </p:childTnLst>
                          </p:cTn>
                        </p:par>
                        <p:par>
                          <p:cTn id="63" fill="hold">
                            <p:stCondLst>
                              <p:cond delay="1000"/>
                            </p:stCondLst>
                            <p:childTnLst>
                              <p:par>
                                <p:cTn id="64" presetID="14" presetClass="entr" presetSubtype="10"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randombar(horizontal)">
                                      <p:cBhvr>
                                        <p:cTn id="66" dur="500"/>
                                        <p:tgtEl>
                                          <p:spTgt spid="30"/>
                                        </p:tgtEl>
                                      </p:cBhvr>
                                    </p:animEffect>
                                  </p:childTnLst>
                                </p:cTn>
                              </p:par>
                            </p:childTnLst>
                          </p:cTn>
                        </p:par>
                        <p:par>
                          <p:cTn id="67" fill="hold">
                            <p:stCondLst>
                              <p:cond delay="1500"/>
                            </p:stCondLst>
                            <p:childTnLst>
                              <p:par>
                                <p:cTn id="68" presetID="14" presetClass="entr" presetSubtype="10" fill="hold"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randombar(horizontal)">
                                      <p:cBhvr>
                                        <p:cTn id="70" dur="500"/>
                                        <p:tgtEl>
                                          <p:spTgt spid="36"/>
                                        </p:tgtEl>
                                      </p:cBhvr>
                                    </p:animEffect>
                                  </p:childTnLst>
                                </p:cTn>
                              </p:par>
                            </p:childTnLst>
                          </p:cTn>
                        </p:par>
                        <p:par>
                          <p:cTn id="71" fill="hold">
                            <p:stCondLst>
                              <p:cond delay="2000"/>
                            </p:stCondLst>
                            <p:childTnLst>
                              <p:par>
                                <p:cTn id="72" presetID="14" presetClass="entr" presetSubtype="10"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randombar(horizontal)">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animBg="1"/>
      <p:bldP spid="20" grpId="1" animBg="1"/>
      <p:bldP spid="29" grpId="0" animBg="1"/>
      <p:bldP spid="29" grpId="1" animBg="1"/>
      <p:bldP spid="30" grpId="0" animBg="1"/>
      <p:bldP spid="39" grpId="0" animBg="1"/>
    </p:bldLst>
  </p:timing>
</p:sld>
</file>

<file path=ppt/theme/theme1.xml><?xml version="1.0" encoding="utf-8"?>
<a:theme xmlns:a="http://schemas.openxmlformats.org/drawingml/2006/main" name="清华简约主题-扁平-16:9">
  <a:themeElements>
    <a:clrScheme name="清华紫主题">
      <a:dk1>
        <a:srgbClr val="000000"/>
      </a:dk1>
      <a:lt1>
        <a:srgbClr val="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6049</TotalTime>
  <Words>3082</Words>
  <Application>Microsoft Office PowerPoint</Application>
  <PresentationFormat>宽屏</PresentationFormat>
  <Paragraphs>252</Paragraphs>
  <Slides>19</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-apple-system</vt:lpstr>
      <vt:lpstr>等线</vt:lpstr>
      <vt:lpstr>Consolas</vt:lpstr>
      <vt:lpstr>Gill Sans MT</vt:lpstr>
      <vt:lpstr>Wingdings</vt:lpstr>
      <vt:lpstr>Wingdings 2</vt:lpstr>
      <vt:lpstr>清华简约主题-扁平-16:9</vt:lpstr>
      <vt:lpstr>操作系统中的异步与任务调度机制研究</vt:lpstr>
      <vt:lpstr>目录 Contents</vt:lpstr>
      <vt:lpstr>研究背景</vt:lpstr>
      <vt:lpstr>研究背景</vt:lpstr>
      <vt:lpstr>研究背景</vt:lpstr>
      <vt:lpstr>研究工作</vt:lpstr>
      <vt:lpstr>研究工作：概览</vt:lpstr>
      <vt:lpstr>研究工作：COPS(Coroutine-based Priority Scheduler)</vt:lpstr>
      <vt:lpstr>研究工作：COPS(Coroutine-based Priority Scheduler)</vt:lpstr>
      <vt:lpstr>研究工作：COPS(Coroutine-based Priority Scheduler)</vt:lpstr>
      <vt:lpstr>研究工作：TAIC(Task-Aware Interrupt Controller)</vt:lpstr>
      <vt:lpstr>研究工作：TAIC(Task-Aware Interrupt Controller)</vt:lpstr>
      <vt:lpstr>研究工作：TAIC(Task-Aware Interrupt Controller)</vt:lpstr>
      <vt:lpstr>研究工作：TAIC(Task-Aware Interrupt Controller)</vt:lpstr>
      <vt:lpstr>研究工作：TAIC(Task-Aware Interrupt Controller)</vt:lpstr>
      <vt:lpstr>未来计划</vt:lpstr>
      <vt:lpstr>未来计划：MOIC(Multiple-Object-Interaction Interrupt Controller)</vt:lpstr>
      <vt:lpstr>未来计划：MOIC(Multiple-Object-Interaction Interrupt Controller)</vt:lpstr>
      <vt:lpstr>感谢各位老师和同学聆听！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T T</cp:lastModifiedBy>
  <cp:revision>1518</cp:revision>
  <cp:lastPrinted>2020-04-04T02:50:47Z</cp:lastPrinted>
  <dcterms:created xsi:type="dcterms:W3CDTF">2020-01-04T07:43:38Z</dcterms:created>
  <dcterms:modified xsi:type="dcterms:W3CDTF">2024-05-31T08:18:05Z</dcterms:modified>
</cp:coreProperties>
</file>