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png" ContentType="image/png"/>
  <Override PartName="/ppt/media/hdphoto1.wdp" ContentType="image/vnd.ms-photo"/>
  <Override PartName="/ppt/media/image8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h-CN" sz="4400" spc="-1" strike="noStrike">
                <a:latin typeface="Arial"/>
              </a:rPr>
              <a:t>单击以移动幻灯片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2000" spc="-1" strike="noStrike">
                <a:latin typeface="Arial"/>
              </a:rPr>
              <a:t>点击编辑备注格式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&lt;页眉&gt;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dt" idx="1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ftr" idx="1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9" name="PlaceHolder 6"/>
          <p:cNvSpPr>
            <a:spLocks noGrp="1"/>
          </p:cNvSpPr>
          <p:nvPr>
            <p:ph type="sldNum" idx="1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02F5F6C-5F0F-40A9-B0A2-A3B10FBD12CB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258BD1-F125-4C2C-A461-061AF755186B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4AC704-0EB4-428F-98B8-8E3D1A668F6C}" type="slidenum">
              <a:rPr b="0" lang="en-US" sz="1200" spc="-1" strike="noStrike">
                <a:latin typeface="Times New Roman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EFFE8E-A98A-4F5B-8299-8B4E5ACE3EF3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0E5C4B-1FEE-4CBE-9A91-408EFC0B9D07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B1730F-C1FF-42C8-B64B-B69A291747E2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DC423C-18DE-4873-ADF1-84EDE0AA875A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200" spc="-1" strike="noStrike">
                <a:solidFill>
                  <a:srgbClr val="3d3d3d"/>
                </a:solidFill>
                <a:latin typeface="Gill Sans MT"/>
              </a:rPr>
              <a:t>根据外设的中断向量号从硬件维护的阻塞队列中获取对应协程，并根据其优先级插入到对应的就绪队列中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89AFE5-806B-468B-9420-A1996D414A9F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FDE775-CE01-403C-8DAB-8FA9E2811400}" type="slidenum">
              <a:rPr b="0" lang="en-US" sz="1200" spc="-1" strike="noStrike">
                <a:latin typeface="Times New Roman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E12D5A-3086-4DA2-A852-03E95BEACB85}" type="slidenum">
              <a:rPr b="0" lang="en-US" sz="1200" spc="-1" strike="noStrike">
                <a:latin typeface="Times New Roman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4AC98D-8621-48FE-978A-05B1A88BD9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6748C8-9CD1-47BD-BA12-C6B1A0B164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4A933C-807D-440B-819B-283F94B6CFC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62F72B-263A-48DA-9D68-73DBCA8DB5C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4425A8-40E1-4E30-882D-E401BE366F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0100C8-4C13-456E-ACD8-1A8906FD2A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0F5364-81E3-4D2A-9BE4-7D6CD87053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327B31-D6BB-488B-84D2-DD3063B69A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00B0AA-526E-4F3C-BC3E-46B65DFD31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8984503-C928-433C-A264-F96E3883B1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6754D9-B675-4A6B-A2E5-4D4533B551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42C89F-628D-4111-8F06-94935B6B8F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82A531F-0CC7-4AC4-A7C1-C735EF0E97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F7D6CD-A1AF-4A0F-9899-DDE9F85C90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DAECA8-B613-4B6C-9E39-A8D24AE951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721AA0-1660-40CC-B32C-5359B8F457C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337196-ECCA-46BB-B3C3-449A8E38D94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7B281F2-6456-4A54-A99F-7D94230F9C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4CC6019-D6D2-46D1-89C8-A46AD4F06A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0E2FC82-F6C4-462C-A9EE-C551B2C0A6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810F5D1-DC6C-4382-A7D5-C53C6B45C1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8835E01-420A-4EB7-8B10-8FE12CCE84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A0FEB5-1D24-40AC-948D-FDFEDA3EBD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C0D79D1-9A55-4C58-AA36-86EA85A4DA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2C5DD5F-8C29-4EBA-983C-C7454AAE0E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B9B0182-F55B-412F-ABE8-750EA07830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07A9B58-81F6-45F5-8D9F-3E3502011F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A2E8873-668F-4B6F-973A-61F9D5A0D9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5A06626-FC34-4523-A588-0A009D69568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41C5D98-F222-4720-813B-8752BB0F12E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BBE5060-AFC8-428D-A6D3-DAC9CB4907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2BF875D-C802-4329-AF77-5AD56325D2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76C96E1-2F31-4BD3-817B-25C4A974E8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12656C-24F9-46CA-9C07-08B1B0FDDD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5264A69-D94C-4F8F-803F-61D491F215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8F959A1-1B15-41CA-B367-8049891B05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FEFCC5B-25C5-40C6-B9F9-0271D53252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C665F8D-2856-4A35-9C25-4B72139501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82680D5-4041-4CF8-8638-ADF8E167E9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D6FD7B1-E414-4B9F-871D-06C4454036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758BCD6-DF49-4750-849E-7EEE609BB73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E733E82-B087-4632-9416-C19B2496A77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AABC761-D7D0-4FDC-AB38-85ABD9CE9B1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38A64A7-73D8-463B-9E66-CA760FA2F7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B4EF79-AD66-4F35-827A-C14DCF7586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799071F-F6DE-46C6-84AA-1E068F518E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966DBC8-331D-4AC0-8F5E-BD3BCA33DD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3EE99C3-4812-4D62-A62B-B8A49633C3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0198540-4DCE-40B1-BC88-30DF3B87BC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93352B0-9A03-4D83-9C75-D2CB5763E5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1B3A733-9305-401A-8A3C-57B26825A5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33C4837-80C5-4786-8562-6DC81A6D4B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ED3670B-E4F0-4545-AF0F-2FCE0E0BBF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E2DB043-9516-418A-95BB-31DBA0825F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DE751D2-9CAC-49B4-B0DA-88D95B480F6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5FDB8B-8B9E-4DE1-BF97-4AA71D4D6C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855C37B-2177-4011-9A73-66FA39DAE2D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8CD3B3-9422-4C74-92D3-2EB4E552CF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ADA551-5717-450A-A41D-8A87A74DBC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20C7A0-9599-4F33-AA36-D6370D7E41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microsoft.com/office/2007/relationships/hdphoto" Target="../media/hdphoto1.wdp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矩形 8" hidden="1"/>
          <p:cNvSpPr/>
          <p:nvPr/>
        </p:nvSpPr>
        <p:spPr>
          <a:xfrm>
            <a:off x="586800" y="654480"/>
            <a:ext cx="81000" cy="894600"/>
          </a:xfrm>
          <a:prstGeom prst="rect">
            <a:avLst/>
          </a:prstGeom>
          <a:solidFill>
            <a:srgbClr val="660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" name="组合 3"/>
          <p:cNvGrpSpPr/>
          <p:nvPr/>
        </p:nvGrpSpPr>
        <p:grpSpPr>
          <a:xfrm>
            <a:off x="599400" y="1732320"/>
            <a:ext cx="10991880" cy="1905480"/>
            <a:chOff x="599400" y="1732320"/>
            <a:chExt cx="10991880" cy="1905480"/>
          </a:xfrm>
        </p:grpSpPr>
        <p:sp>
          <p:nvSpPr>
            <p:cNvPr id="2" name="矩形 21"/>
            <p:cNvSpPr/>
            <p:nvPr/>
          </p:nvSpPr>
          <p:spPr>
            <a:xfrm>
              <a:off x="599400" y="1736280"/>
              <a:ext cx="10991880" cy="1901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矩形 13"/>
            <p:cNvSpPr/>
            <p:nvPr/>
          </p:nvSpPr>
          <p:spPr>
            <a:xfrm>
              <a:off x="599400" y="1732320"/>
              <a:ext cx="487440" cy="790200"/>
            </a:xfrm>
            <a:prstGeom prst="rect">
              <a:avLst/>
            </a:prstGeom>
            <a:solidFill>
              <a:srgbClr val="6608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833400" y="5592960"/>
            <a:ext cx="65836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10151640" y="5597280"/>
            <a:ext cx="12013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660874"/>
                </a:solidFill>
                <a:latin typeface="Gill Sans MT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BF5219-93B8-42F9-A231-39BFE10F4DFA}" type="slidenum">
              <a:rPr b="0" lang="en-US" sz="900" spc="-1" strike="noStrike">
                <a:solidFill>
                  <a:srgbClr val="660874"/>
                </a:solidFill>
                <a:latin typeface="Gill Sans MT"/>
                <a:ea typeface="DejaVu Sans"/>
              </a:rPr>
              <a:t>&lt;编号&gt;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>
          <a:xfrm>
            <a:off x="7523640" y="5597280"/>
            <a:ext cx="252144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h-CN" sz="4400" spc="-1" strike="noStrike">
                <a:latin typeface="Arial"/>
              </a:rPr>
              <a:t>单击以编辑标题文本格式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点击以编辑提纲文本格式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第二提纲级别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第三提纲级别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第四提纲级别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第五提纲级别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第六提纲级别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第七提纲级别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8"/>
          <p:cNvSpPr/>
          <p:nvPr/>
        </p:nvSpPr>
        <p:spPr>
          <a:xfrm>
            <a:off x="586800" y="654480"/>
            <a:ext cx="81000" cy="894600"/>
          </a:xfrm>
          <a:prstGeom prst="rect">
            <a:avLst/>
          </a:prstGeom>
          <a:solidFill>
            <a:srgbClr val="660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1"/>
          <p:cNvSpPr>
            <a:spLocks noGrp="1"/>
          </p:cNvSpPr>
          <p:nvPr>
            <p:ph type="ftr" idx="4"/>
          </p:nvPr>
        </p:nvSpPr>
        <p:spPr>
          <a:xfrm>
            <a:off x="833400" y="5592960"/>
            <a:ext cx="65836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5"/>
          </p:nvPr>
        </p:nvSpPr>
        <p:spPr>
          <a:xfrm>
            <a:off x="10151640" y="5597280"/>
            <a:ext cx="12013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660874"/>
                </a:solidFill>
                <a:latin typeface="Gill Sans MT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F79B14-F2C1-42CD-90D1-3E6DF7867F1B}" type="slidenum">
              <a:rPr b="0" lang="en-US" sz="900" spc="-1" strike="noStrike">
                <a:solidFill>
                  <a:srgbClr val="660874"/>
                </a:solidFill>
                <a:latin typeface="Gill Sans MT"/>
                <a:ea typeface="DejaVu Sans"/>
              </a:rPr>
              <a:t>&lt;编号&gt;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6"/>
          </p:nvPr>
        </p:nvSpPr>
        <p:spPr>
          <a:xfrm>
            <a:off x="7523640" y="5597280"/>
            <a:ext cx="252144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h-CN" sz="4400" spc="-1" strike="noStrike">
                <a:latin typeface="Arial"/>
              </a:rPr>
              <a:t>单击以编辑标题文本格式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点击以编辑提纲文本格式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第二提纲级别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第三提纲级别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第四提纲级别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第五提纲级别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第六提纲级别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第七提纲级别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"/>
          <p:cNvSpPr/>
          <p:nvPr/>
        </p:nvSpPr>
        <p:spPr>
          <a:xfrm>
            <a:off x="586800" y="654480"/>
            <a:ext cx="81000" cy="894600"/>
          </a:xfrm>
          <a:prstGeom prst="rect">
            <a:avLst/>
          </a:prstGeom>
          <a:solidFill>
            <a:srgbClr val="660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1"/>
          <p:cNvSpPr>
            <a:spLocks noGrp="1"/>
          </p:cNvSpPr>
          <p:nvPr>
            <p:ph type="ftr" idx="7"/>
          </p:nvPr>
        </p:nvSpPr>
        <p:spPr>
          <a:xfrm>
            <a:off x="833400" y="5592960"/>
            <a:ext cx="65836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ldNum" idx="8"/>
          </p:nvPr>
        </p:nvSpPr>
        <p:spPr>
          <a:xfrm>
            <a:off x="10151640" y="5597280"/>
            <a:ext cx="12013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660874"/>
                </a:solidFill>
                <a:latin typeface="Gill Sans MT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9ACD69-09BA-49AC-A9F8-8FE8ADCAEFF9}" type="slidenum">
              <a:rPr b="0" lang="en-US" sz="900" spc="-1" strike="noStrike">
                <a:solidFill>
                  <a:srgbClr val="660874"/>
                </a:solidFill>
                <a:latin typeface="Gill Sans MT"/>
                <a:ea typeface="DejaVu Sans"/>
              </a:rPr>
              <a:t>&lt;编号&gt;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9"/>
          </p:nvPr>
        </p:nvSpPr>
        <p:spPr>
          <a:xfrm>
            <a:off x="7523640" y="5597280"/>
            <a:ext cx="252144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h-CN" sz="4400" spc="-1" strike="noStrike">
                <a:latin typeface="Arial"/>
              </a:rPr>
              <a:t>单击以编辑标题文本格式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点击以编辑提纲文本格式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第二提纲级别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第三提纲级别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第四提纲级别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第五提纲级别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第六提纲级别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第七提纲级别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8"/>
          <p:cNvSpPr/>
          <p:nvPr/>
        </p:nvSpPr>
        <p:spPr>
          <a:xfrm>
            <a:off x="586800" y="654480"/>
            <a:ext cx="81000" cy="894600"/>
          </a:xfrm>
          <a:prstGeom prst="rect">
            <a:avLst/>
          </a:prstGeom>
          <a:solidFill>
            <a:srgbClr val="660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PlaceHolder 1"/>
          <p:cNvSpPr>
            <a:spLocks noGrp="1"/>
          </p:cNvSpPr>
          <p:nvPr>
            <p:ph type="ftr" idx="10"/>
          </p:nvPr>
        </p:nvSpPr>
        <p:spPr>
          <a:xfrm>
            <a:off x="833400" y="5592960"/>
            <a:ext cx="65836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ldNum" idx="11"/>
          </p:nvPr>
        </p:nvSpPr>
        <p:spPr>
          <a:xfrm>
            <a:off x="10151640" y="5597280"/>
            <a:ext cx="12013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660874"/>
                </a:solidFill>
                <a:latin typeface="Gill Sans MT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833289-AF78-4F43-978A-1396C70AA0FD}" type="slidenum">
              <a:rPr b="0" lang="en-US" sz="900" spc="-1" strike="noStrike">
                <a:solidFill>
                  <a:srgbClr val="660874"/>
                </a:solidFill>
                <a:latin typeface="Gill Sans MT"/>
                <a:ea typeface="DejaVu Sans"/>
              </a:rPr>
              <a:t>&lt;编号&gt;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dt" idx="12"/>
          </p:nvPr>
        </p:nvSpPr>
        <p:spPr>
          <a:xfrm>
            <a:off x="7523640" y="5597280"/>
            <a:ext cx="252144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h-CN" sz="4400" spc="-1" strike="noStrike">
                <a:latin typeface="Arial"/>
              </a:rPr>
              <a:t>单击以编辑标题文本格式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点击以编辑提纲文本格式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第二提纲级别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第三提纲级别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第四提纲级别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第五提纲级别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第六提纲级别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第七提纲级别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图片 10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7418880" y="6054120"/>
            <a:ext cx="4191480" cy="474840"/>
          </a:xfrm>
          <a:prstGeom prst="rect">
            <a:avLst/>
          </a:prstGeom>
          <a:ln w="0">
            <a:noFill/>
          </a:ln>
        </p:spPr>
      </p:pic>
      <p:sp>
        <p:nvSpPr>
          <p:cNvPr id="172" name="圆角矩形 1"/>
          <p:cNvSpPr/>
          <p:nvPr/>
        </p:nvSpPr>
        <p:spPr>
          <a:xfrm>
            <a:off x="586800" y="650880"/>
            <a:ext cx="80280" cy="89964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833400" y="2180520"/>
            <a:ext cx="10521000" cy="3678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zh-CN" sz="1800" spc="-1" strike="noStrike">
                <a:solidFill>
                  <a:srgbClr val="3d3d3d"/>
                </a:solidFill>
                <a:latin typeface="Gill Sans MT"/>
              </a:rPr>
              <a:t>单击此处编辑母版文本样式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zh-CN" sz="1600" spc="-1" strike="noStrike">
                <a:solidFill>
                  <a:srgbClr val="3d3d3d"/>
                </a:solidFill>
                <a:latin typeface="Gill Sans MT"/>
              </a:rPr>
              <a:t>二级</a:t>
            </a:r>
            <a:endParaRPr b="0" lang="en-US" sz="1600" spc="-1" strike="noStrike">
              <a:solidFill>
                <a:srgbClr val="3d3d3d"/>
              </a:solidFill>
              <a:latin typeface="Gill Sans MT"/>
            </a:endParaRPr>
          </a:p>
          <a:p>
            <a:pPr lvl="2" marL="900000" indent="-270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zh-CN" sz="1400" spc="-1" strike="noStrike">
                <a:solidFill>
                  <a:srgbClr val="3d3d3d"/>
                </a:solidFill>
                <a:latin typeface="Gill Sans MT"/>
              </a:rPr>
              <a:t>三级</a:t>
            </a:r>
            <a:endParaRPr b="0" lang="en-US" sz="1400" spc="-1" strike="noStrike">
              <a:solidFill>
                <a:srgbClr val="3d3d3d"/>
              </a:solidFill>
              <a:latin typeface="Gill Sans MT"/>
            </a:endParaRPr>
          </a:p>
          <a:p>
            <a:pPr lvl="3" marL="1242000" indent="-2340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zh-CN" sz="1200" spc="-1" strike="noStrike">
                <a:solidFill>
                  <a:srgbClr val="3d3d3d"/>
                </a:solidFill>
                <a:latin typeface="Gill Sans MT"/>
              </a:rPr>
              <a:t>四级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  <a:p>
            <a:pPr lvl="4" marL="1602000" indent="-2340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zh-CN" sz="1200" spc="-1" strike="noStrike">
                <a:solidFill>
                  <a:srgbClr val="3d3d3d"/>
                </a:solidFill>
                <a:latin typeface="Gill Sans MT"/>
              </a:rPr>
              <a:t>五级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title"/>
          </p:nvPr>
        </p:nvSpPr>
        <p:spPr>
          <a:xfrm>
            <a:off x="835200" y="593280"/>
            <a:ext cx="10521000" cy="1014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zh-CN" sz="2800" spc="-1" strike="noStrike" cap="all">
                <a:solidFill>
                  <a:srgbClr val="5c307d"/>
                </a:solidFill>
                <a:latin typeface="Gill Sans MT"/>
              </a:rPr>
              <a:t>单击此处编辑母版标题样式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dt" idx="13"/>
          </p:nvPr>
        </p:nvSpPr>
        <p:spPr>
          <a:xfrm>
            <a:off x="7523640" y="5597280"/>
            <a:ext cx="2522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5c2f7d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5c2f7d"/>
                </a:solidFill>
                <a:latin typeface="Gill Sans MT"/>
              </a:rPr>
              <a:t>&lt;日期/时间&gt;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ftr" idx="14"/>
          </p:nvPr>
        </p:nvSpPr>
        <p:spPr>
          <a:xfrm>
            <a:off x="833400" y="5592960"/>
            <a:ext cx="658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sldNum" idx="15"/>
          </p:nvPr>
        </p:nvSpPr>
        <p:spPr>
          <a:xfrm>
            <a:off x="10151640" y="5597280"/>
            <a:ext cx="1202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5c2f7d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46D9DF-CDDC-4CC6-ABE5-5C2F238BD05C}" type="slidenum">
              <a:rPr b="0" lang="en-US" sz="900" spc="-1" strike="noStrike">
                <a:solidFill>
                  <a:srgbClr val="5c2f7d"/>
                </a:solidFill>
                <a:latin typeface="Gill Sans MT"/>
              </a:rPr>
              <a:t>&lt;编号&gt;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courses.cs.washington.edu/courses/cse551/15sp/papers/ix-osdi14.pdf" TargetMode="External"/><Relationship Id="rId2" Type="http://schemas.openxmlformats.org/officeDocument/2006/relationships/hyperlink" Target="https://dl.acm.org/doi/pdf/10.1145/3132747.3132780" TargetMode="External"/><Relationship Id="rId3" Type="http://schemas.openxmlformats.org/officeDocument/2006/relationships/hyperlink" Target="https://www.usenix.org/conference/nsdi19/presentation/ousterhout" TargetMode="External"/><Relationship Id="rId4" Type="http://schemas.openxmlformats.org/officeDocument/2006/relationships/hyperlink" Target="https://www.usenix.org/conference/nsdi19/presentation/kaffes" TargetMode="External"/><Relationship Id="rId5" Type="http://schemas.openxmlformats.org/officeDocument/2006/relationships/hyperlink" Target="https://dl.acm.org/doi/10.1145/3600006.3613136" TargetMode="External"/><Relationship Id="rId6" Type="http://schemas.openxmlformats.org/officeDocument/2006/relationships/hyperlink" Target="https://dl.acm.org/doi/10.1145/3477132.3483569" TargetMode="External"/><Relationship Id="rId7" Type="http://schemas.openxmlformats.org/officeDocument/2006/relationships/hyperlink" Target="https://dl.acm.org/doi/10.5555/1924943.1924946" TargetMode="External"/><Relationship Id="rId8" Type="http://schemas.openxmlformats.org/officeDocument/2006/relationships/hyperlink" Target="https://www.usenix.org/conference/osdi23/presentation/zhou-zhe" TargetMode="External"/><Relationship Id="rId9" Type="http://schemas.openxmlformats.org/officeDocument/2006/relationships/hyperlink" Target="https://www.usenix.org/conference/osdi23/presentation/zhou-zhe" TargetMode="External"/><Relationship Id="rId10" Type="http://schemas.openxmlformats.org/officeDocument/2006/relationships/hyperlink" Target="https://www.usenix.org/conference/atc22/presentation/kuznetsov" TargetMode="External"/><Relationship Id="rId11" Type="http://schemas.openxmlformats.org/officeDocument/2006/relationships/hyperlink" Target="https://www.usenix.org/conference/hotos-ix/cassyopia-compiler-assisted-system-optimization" TargetMode="External"/><Relationship Id="rId12" Type="http://schemas.openxmlformats.org/officeDocument/2006/relationships/hyperlink" Target="https://lwn.net/Articles/869140/" TargetMode="External"/><Relationship Id="rId13" Type="http://schemas.openxmlformats.org/officeDocument/2006/relationships/hyperlink" Target="https://lwn.net/Articles/869140/" TargetMode="External"/><Relationship Id="rId14" Type="http://schemas.openxmlformats.org/officeDocument/2006/relationships/hyperlink" Target="https://lwn.net/Articles/869140/" TargetMode="External"/><Relationship Id="rId15" Type="http://schemas.openxmlformats.org/officeDocument/2006/relationships/slideLayout" Target="../slideLayouts/slideLayout37.xml"/><Relationship Id="rId1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ubTitle"/>
          </p:nvPr>
        </p:nvSpPr>
        <p:spPr>
          <a:xfrm>
            <a:off x="1221840" y="3818880"/>
            <a:ext cx="9746640" cy="133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 algn="ct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zh-CN" sz="2000" spc="-1" strike="noStrike">
                <a:solidFill>
                  <a:srgbClr val="660874"/>
                </a:solidFill>
                <a:latin typeface="Gill Sans MT"/>
                <a:ea typeface="DejaVu Sans"/>
              </a:rPr>
              <a:t>清华大学计算机系 赵方亮</a:t>
            </a:r>
            <a:endParaRPr b="0" lang="en-US" sz="2000" spc="-1" strike="noStrike">
              <a:latin typeface="Arial"/>
            </a:endParaRPr>
          </a:p>
          <a:p>
            <a:pPr marL="228600" indent="-228600" algn="ct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660874"/>
                </a:solidFill>
                <a:latin typeface="Gill Sans MT"/>
                <a:ea typeface="DejaVu Sans"/>
              </a:rPr>
              <a:t>2024</a:t>
            </a:r>
            <a:r>
              <a:rPr b="0" lang="zh-CN" sz="2000" spc="-1" strike="noStrike">
                <a:solidFill>
                  <a:srgbClr val="660874"/>
                </a:solidFill>
                <a:latin typeface="Gill Sans MT"/>
                <a:ea typeface="DejaVu Sans"/>
              </a:rPr>
              <a:t>年</a:t>
            </a:r>
            <a:r>
              <a:rPr b="0" lang="en-US" sz="2000" spc="-1" strike="noStrike">
                <a:solidFill>
                  <a:srgbClr val="660874"/>
                </a:solidFill>
                <a:latin typeface="Gill Sans MT"/>
                <a:ea typeface="DejaVu Sans"/>
              </a:rPr>
              <a:t>1</a:t>
            </a:r>
            <a:r>
              <a:rPr b="0" lang="zh-CN" sz="2000" spc="-1" strike="noStrike">
                <a:solidFill>
                  <a:srgbClr val="660874"/>
                </a:solidFill>
                <a:latin typeface="Gill Sans MT"/>
                <a:ea typeface="DejaVu Sans"/>
              </a:rPr>
              <a:t>月</a:t>
            </a:r>
            <a:r>
              <a:rPr b="0" lang="en-US" sz="2000" spc="-1" strike="noStrike">
                <a:solidFill>
                  <a:srgbClr val="660874"/>
                </a:solidFill>
                <a:latin typeface="Gill Sans MT"/>
                <a:ea typeface="DejaVu Sans"/>
              </a:rPr>
              <a:t>26</a:t>
            </a:r>
            <a:r>
              <a:rPr b="0" lang="zh-CN" sz="2000" spc="-1" strike="noStrike">
                <a:solidFill>
                  <a:srgbClr val="660874"/>
                </a:solidFill>
                <a:latin typeface="Gill Sans MT"/>
                <a:ea typeface="DejaVu Sans"/>
              </a:rPr>
              <a:t>日</a:t>
            </a:r>
            <a:endParaRPr b="0" lang="en-US" sz="2000" spc="-1" strike="noStrike">
              <a:latin typeface="Arial"/>
            </a:endParaRPr>
          </a:p>
          <a:p>
            <a:pPr marL="228600" indent="-228600" algn="ct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zh-CN" sz="2000" spc="-1" strike="noStrike">
                <a:solidFill>
                  <a:srgbClr val="660874"/>
                </a:solidFill>
                <a:latin typeface="Gill Sans MT"/>
                <a:ea typeface="DejaVu Sans"/>
              </a:rPr>
              <a:t>指导教师：向勇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title"/>
          </p:nvPr>
        </p:nvSpPr>
        <p:spPr>
          <a:xfrm>
            <a:off x="1221840" y="2028240"/>
            <a:ext cx="9747000" cy="131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CN" sz="4000" spc="-1" strike="noStrike">
                <a:solidFill>
                  <a:srgbClr val="660874"/>
                </a:solidFill>
                <a:latin typeface="Gill Sans MT"/>
                <a:ea typeface="DejaVu Sans"/>
              </a:rPr>
              <a:t>结合协程调度的中断控制器设计与应用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/>
          </p:nvPr>
        </p:nvSpPr>
        <p:spPr>
          <a:xfrm>
            <a:off x="899280" y="2235600"/>
            <a:ext cx="1991880" cy="53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marL="228600" indent="-22860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zh-CN" sz="2200" spc="-1" strike="noStrike">
                <a:solidFill>
                  <a:srgbClr val="660874"/>
                </a:solidFill>
                <a:latin typeface="Gill Sans MT"/>
                <a:ea typeface="DejaVu Sans"/>
              </a:rPr>
              <a:t>低时延服务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592920" y="2910960"/>
            <a:ext cx="2658240" cy="258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 u="sng">
                <a:solidFill>
                  <a:srgbClr val="007698"/>
                </a:solidFill>
                <a:uFillTx/>
                <a:latin typeface="Gill Sans MT"/>
                <a:ea typeface="DejaVu Sans"/>
                <a:hlinkClick r:id="rId1"/>
              </a:rPr>
              <a:t>IX</a:t>
            </a:r>
            <a:endParaRPr b="0" lang="en-US" sz="18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 u="sng">
                <a:solidFill>
                  <a:srgbClr val="007698"/>
                </a:solidFill>
                <a:uFillTx/>
                <a:latin typeface="Gill Sans MT"/>
                <a:ea typeface="DejaVu Sans"/>
                <a:hlinkClick r:id="rId2"/>
              </a:rPr>
              <a:t>ZygOS</a:t>
            </a:r>
            <a:endParaRPr b="0" lang="en-US" sz="18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 u="sng">
                <a:solidFill>
                  <a:srgbClr val="007698"/>
                </a:solidFill>
                <a:uFillTx/>
                <a:latin typeface="Arial"/>
                <a:ea typeface="DejaVu Sans"/>
                <a:hlinkClick r:id="rId3"/>
              </a:rPr>
              <a:t>Shenango</a:t>
            </a:r>
            <a:endParaRPr b="0" lang="en-US" sz="18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 u="sng">
                <a:solidFill>
                  <a:srgbClr val="007698"/>
                </a:solidFill>
                <a:uFillTx/>
                <a:latin typeface="Gill Sans MT"/>
                <a:ea typeface="DejaVu Sans"/>
                <a:hlinkClick r:id="rId4"/>
              </a:rPr>
              <a:t>Shinjuku</a:t>
            </a:r>
            <a:endParaRPr b="0" lang="en-US" sz="18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 u="sng">
                <a:solidFill>
                  <a:srgbClr val="007698"/>
                </a:solidFill>
                <a:uFillTx/>
                <a:latin typeface="Gill Sans MT"/>
                <a:ea typeface="DejaVu Sans"/>
                <a:hlinkClick r:id="rId5"/>
              </a:rPr>
              <a:t>Concord</a:t>
            </a:r>
            <a:endParaRPr b="0" lang="en-US" sz="18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 u="sng">
                <a:solidFill>
                  <a:srgbClr val="007698"/>
                </a:solidFill>
                <a:uFillTx/>
                <a:latin typeface="Arial"/>
                <a:ea typeface="DejaVu Sans"/>
                <a:hlinkClick r:id="rId6"/>
              </a:rPr>
              <a:t>Demikernel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title"/>
          </p:nvPr>
        </p:nvSpPr>
        <p:spPr>
          <a:xfrm>
            <a:off x="835200" y="593280"/>
            <a:ext cx="10519560" cy="101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zh-CN" sz="2800" spc="-1" strike="noStrike">
                <a:solidFill>
                  <a:srgbClr val="660874"/>
                </a:solidFill>
                <a:latin typeface="Gill Sans MT"/>
                <a:ea typeface="DejaVu Sans"/>
              </a:rPr>
              <a:t>参考文献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80" name="PlaceHolder 12"/>
          <p:cNvSpPr/>
          <p:nvPr/>
        </p:nvSpPr>
        <p:spPr>
          <a:xfrm>
            <a:off x="4839480" y="2235600"/>
            <a:ext cx="19918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228600" indent="-22860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zh-CN" sz="2200" spc="-1" strike="noStrike">
                <a:solidFill>
                  <a:srgbClr val="660874"/>
                </a:solidFill>
                <a:latin typeface="Gill Sans MT"/>
                <a:ea typeface="DejaVu Sans"/>
              </a:rPr>
              <a:t>系统调用优化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81" name="PlaceHolder 13"/>
          <p:cNvSpPr/>
          <p:nvPr/>
        </p:nvSpPr>
        <p:spPr>
          <a:xfrm>
            <a:off x="4533120" y="2910960"/>
            <a:ext cx="2658240" cy="193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 u="sng">
                <a:solidFill>
                  <a:srgbClr val="007698"/>
                </a:solidFill>
                <a:uFillTx/>
                <a:latin typeface="Arial"/>
                <a:ea typeface="DejaVu Sans"/>
                <a:hlinkClick r:id="rId7"/>
              </a:rPr>
              <a:t>FlexSC</a:t>
            </a:r>
            <a:endParaRPr b="0" lang="en-US" sz="18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 u="sng">
                <a:solidFill>
                  <a:srgbClr val="007698"/>
                </a:solidFill>
                <a:uFillTx/>
                <a:latin typeface="Gill Sans MT"/>
                <a:ea typeface="DejaVu Sans"/>
                <a:hlinkClick r:id="rId8"/>
              </a:rPr>
              <a:t>Userspace</a:t>
            </a:r>
            <a:r>
              <a:rPr b="0" lang="en-US" sz="1800" spc="-1" strike="noStrike" u="sng">
                <a:solidFill>
                  <a:srgbClr val="007698"/>
                </a:solidFill>
                <a:uFillTx/>
                <a:latin typeface="Gill Sans MT"/>
                <a:ea typeface="DejaVu Sans"/>
                <a:hlinkClick r:id="rId9"/>
              </a:rPr>
              <a:t> Bypass</a:t>
            </a:r>
            <a:endParaRPr b="0" lang="en-US" sz="18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 u="sng">
                <a:solidFill>
                  <a:srgbClr val="007698"/>
                </a:solidFill>
                <a:uFillTx/>
                <a:latin typeface="Gill Sans MT"/>
                <a:ea typeface="DejaVu Sans"/>
                <a:hlinkClick r:id="rId10"/>
              </a:rPr>
              <a:t>Privbox</a:t>
            </a:r>
            <a:endParaRPr b="0" lang="en-US" sz="18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 u="sng">
                <a:solidFill>
                  <a:srgbClr val="007698"/>
                </a:solidFill>
                <a:uFillTx/>
                <a:latin typeface="Gill Sans MT"/>
                <a:ea typeface="DejaVu Sans"/>
                <a:hlinkClick r:id="rId11"/>
              </a:rPr>
              <a:t>Cassyopia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82" name="PlaceHolder 14"/>
          <p:cNvSpPr/>
          <p:nvPr/>
        </p:nvSpPr>
        <p:spPr>
          <a:xfrm>
            <a:off x="9086040" y="2235600"/>
            <a:ext cx="19918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228600" indent="-22860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660874"/>
                </a:solidFill>
                <a:latin typeface="Gill Sans MT"/>
                <a:ea typeface="DejaVu Sans"/>
              </a:rPr>
              <a:t>IPC </a:t>
            </a:r>
            <a:r>
              <a:rPr b="0" lang="zh-CN" sz="2200" spc="-1" strike="noStrike">
                <a:solidFill>
                  <a:srgbClr val="660874"/>
                </a:solidFill>
                <a:latin typeface="Gill Sans MT"/>
                <a:ea typeface="DejaVu Sans"/>
              </a:rPr>
              <a:t>优化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83" name="PlaceHolder 15"/>
          <p:cNvSpPr/>
          <p:nvPr/>
        </p:nvSpPr>
        <p:spPr>
          <a:xfrm>
            <a:off x="8779680" y="2910960"/>
            <a:ext cx="2658240" cy="193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 u="sng">
                <a:solidFill>
                  <a:srgbClr val="007698"/>
                </a:solidFill>
                <a:uFillTx/>
                <a:latin typeface="Arial"/>
                <a:ea typeface="DejaVu Sans"/>
                <a:hlinkClick r:id="rId12"/>
              </a:rPr>
              <a:t>x</a:t>
            </a:r>
            <a:r>
              <a:rPr b="0" lang="en-US" sz="1800" spc="-1" strike="noStrike" u="sng">
                <a:solidFill>
                  <a:srgbClr val="007698"/>
                </a:solidFill>
                <a:uFillTx/>
                <a:latin typeface="Arial"/>
                <a:ea typeface="DejaVu Sans"/>
                <a:hlinkClick r:id="rId13"/>
              </a:rPr>
              <a:t>86 User </a:t>
            </a:r>
            <a:r>
              <a:rPr b="0" lang="en-US" sz="1800" spc="-1" strike="noStrike" u="sng">
                <a:solidFill>
                  <a:srgbClr val="007698"/>
                </a:solidFill>
                <a:uFillTx/>
                <a:latin typeface="Arial"/>
                <a:ea typeface="DejaVu Sans"/>
                <a:hlinkClick r:id="rId14"/>
              </a:rPr>
              <a:t>Interrupt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70CF05B-4D16-438C-BB5A-BF64D473B034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221840" y="2028240"/>
            <a:ext cx="9747000" cy="131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CN" sz="4000" spc="-1" strike="noStrike">
                <a:solidFill>
                  <a:srgbClr val="660874"/>
                </a:solidFill>
                <a:latin typeface="Gill Sans MT"/>
                <a:ea typeface="DejaVu Sans"/>
              </a:rPr>
              <a:t>谢谢！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05598D-7904-4D55-A4CC-98B70974C2FD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/>
          </p:nvPr>
        </p:nvSpPr>
        <p:spPr>
          <a:xfrm>
            <a:off x="833400" y="2180520"/>
            <a:ext cx="10519560" cy="367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b="0" lang="zh-CN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构建低时延服务成为重要研究领域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lvl="1" marL="7632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zh-CN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协程</a:t>
            </a:r>
            <a:endParaRPr b="0" lang="en-US" sz="2000" spc="-1" strike="noStrike">
              <a:latin typeface="Arial"/>
            </a:endParaRPr>
          </a:p>
          <a:p>
            <a:pPr lvl="1" marL="7632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zh-CN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中断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title"/>
          </p:nvPr>
        </p:nvSpPr>
        <p:spPr>
          <a:xfrm>
            <a:off x="835200" y="593280"/>
            <a:ext cx="10519560" cy="101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zh-CN" sz="2800" spc="-1" strike="noStrike">
                <a:solidFill>
                  <a:srgbClr val="660874"/>
                </a:solidFill>
                <a:latin typeface="Gill Sans MT"/>
                <a:ea typeface="DejaVu Sans"/>
              </a:rPr>
              <a:t>设计背景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F7FB4B-280B-49A2-9B39-4070500465FF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/>
          </p:nvPr>
        </p:nvSpPr>
        <p:spPr>
          <a:xfrm>
            <a:off x="887400" y="1705320"/>
            <a:ext cx="3271680" cy="53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marL="228600" indent="-22860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zh-CN" sz="2400" spc="-1" strike="noStrike">
                <a:solidFill>
                  <a:srgbClr val="660874"/>
                </a:solidFill>
                <a:latin typeface="Gill Sans MT"/>
                <a:ea typeface="DejaVu Sans"/>
              </a:rPr>
              <a:t>调度策略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581040" y="2380680"/>
            <a:ext cx="5391360" cy="175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D-FCFS</a:t>
            </a:r>
            <a:endParaRPr b="0" lang="en-US" sz="20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D-FCFS + Work stealing</a:t>
            </a:r>
            <a:endParaRPr b="0" lang="en-US" sz="20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C-FCFS</a:t>
            </a:r>
            <a:endParaRPr b="0" lang="en-US" sz="20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C-FCFS + PS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6523560" y="1705320"/>
            <a:ext cx="3346920" cy="551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marL="228600" indent="-22860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zh-CN" sz="2400" spc="-1" strike="noStrike">
                <a:solidFill>
                  <a:srgbClr val="660874"/>
                </a:solidFill>
                <a:latin typeface="Gill Sans MT"/>
                <a:ea typeface="DejaVu Sans"/>
              </a:rPr>
              <a:t>中断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6217560" y="2380680"/>
            <a:ext cx="5391360" cy="3208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b="0" lang="zh-CN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用途</a:t>
            </a:r>
            <a:endParaRPr b="0" lang="en-US" sz="2000" spc="-1" strike="noStrike">
              <a:latin typeface="Arial"/>
            </a:endParaRPr>
          </a:p>
          <a:p>
            <a:pPr lvl="1" marL="7632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b="0" lang="zh-CN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资源控制</a:t>
            </a:r>
            <a:endParaRPr b="0" lang="en-US" sz="2000" spc="-1" strike="noStrike">
              <a:latin typeface="Arial"/>
            </a:endParaRPr>
          </a:p>
          <a:p>
            <a:pPr lvl="1" marL="7632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b="0" lang="zh-CN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任务抢占</a:t>
            </a:r>
            <a:endParaRPr b="0" lang="en-US" sz="2000" spc="-1" strike="noStrike">
              <a:latin typeface="Arial"/>
            </a:endParaRPr>
          </a:p>
          <a:p>
            <a:pPr lvl="1" marL="7632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b="0" lang="zh-CN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模拟中断抢占</a:t>
            </a:r>
            <a:endParaRPr b="0" lang="en-US" sz="20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b="0" lang="zh-CN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中断处理</a:t>
            </a:r>
            <a:endParaRPr b="0" lang="en-US" sz="2000" spc="-1" strike="noStrike">
              <a:latin typeface="Arial"/>
            </a:endParaRPr>
          </a:p>
          <a:p>
            <a:pPr lvl="1" marL="7632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b="0" lang="zh-CN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软件处理中断</a:t>
            </a:r>
            <a:endParaRPr b="0" lang="en-US" sz="2000" spc="-1" strike="noStrike">
              <a:latin typeface="Arial"/>
            </a:endParaRPr>
          </a:p>
          <a:p>
            <a:pPr lvl="1" marL="7632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b="0" lang="zh-CN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硬件处理中断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title"/>
          </p:nvPr>
        </p:nvSpPr>
        <p:spPr>
          <a:xfrm>
            <a:off x="835200" y="593280"/>
            <a:ext cx="10519560" cy="101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zh-CN" sz="2800" spc="-1" strike="noStrike">
                <a:solidFill>
                  <a:srgbClr val="660874"/>
                </a:solidFill>
                <a:latin typeface="Gill Sans MT"/>
                <a:ea typeface="DejaVu Sans"/>
              </a:rPr>
              <a:t>研究现状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9" name="PlaceHolder 1"/>
          <p:cNvSpPr/>
          <p:nvPr/>
        </p:nvSpPr>
        <p:spPr>
          <a:xfrm>
            <a:off x="887400" y="4322880"/>
            <a:ext cx="3271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228600" indent="-22860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zh-CN" sz="2400" spc="-1" strike="noStrike">
                <a:solidFill>
                  <a:srgbClr val="660874"/>
                </a:solidFill>
                <a:latin typeface="Gill Sans MT"/>
                <a:ea typeface="DejaVu Sans"/>
              </a:rPr>
              <a:t>中断 </a:t>
            </a:r>
            <a:r>
              <a:rPr b="0" lang="en-US" sz="2400" spc="-1" strike="noStrike">
                <a:solidFill>
                  <a:srgbClr val="660874"/>
                </a:solidFill>
                <a:latin typeface="Gill Sans MT"/>
                <a:ea typeface="DejaVu Sans"/>
              </a:rPr>
              <a:t>+ </a:t>
            </a:r>
            <a:r>
              <a:rPr b="0" lang="zh-CN" sz="2400" spc="-1" strike="noStrike">
                <a:solidFill>
                  <a:srgbClr val="660874"/>
                </a:solidFill>
                <a:latin typeface="Gill Sans MT"/>
                <a:ea typeface="DejaVu Sans"/>
              </a:rPr>
              <a:t>协程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0" name="PlaceHolder 2"/>
          <p:cNvSpPr/>
          <p:nvPr/>
        </p:nvSpPr>
        <p:spPr>
          <a:xfrm>
            <a:off x="581040" y="4999320"/>
            <a:ext cx="53913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b="0" lang="zh-CN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中断开销 </a:t>
            </a:r>
            <a:r>
              <a:rPr b="0" lang="en-US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VS </a:t>
            </a:r>
            <a:r>
              <a:rPr b="0" lang="zh-CN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协程调度开销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7D7BEEE-3A48-41D0-BFA6-54EDD114D085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/>
          </p:nvPr>
        </p:nvSpPr>
        <p:spPr>
          <a:xfrm>
            <a:off x="887400" y="2250720"/>
            <a:ext cx="5085360" cy="53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marL="228600" indent="-22860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zh-CN" sz="2400" spc="-1" strike="noStrike">
                <a:solidFill>
                  <a:srgbClr val="660874"/>
                </a:solidFill>
                <a:latin typeface="Gill Sans MT"/>
                <a:ea typeface="DejaVu Sans"/>
              </a:rPr>
              <a:t>系统架构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title"/>
          </p:nvPr>
        </p:nvSpPr>
        <p:spPr>
          <a:xfrm>
            <a:off x="835200" y="593280"/>
            <a:ext cx="10519560" cy="101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zh-CN" sz="2800" spc="-1" strike="noStrike">
                <a:solidFill>
                  <a:srgbClr val="660874"/>
                </a:solidFill>
                <a:latin typeface="Gill Sans MT"/>
                <a:ea typeface="DejaVu Sans"/>
              </a:rPr>
              <a:t>研究内容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33" name="图片 2" descr=""/>
          <p:cNvPicPr/>
          <p:nvPr/>
        </p:nvPicPr>
        <p:blipFill>
          <a:blip r:embed="rId1"/>
          <a:stretch/>
        </p:blipFill>
        <p:spPr>
          <a:xfrm>
            <a:off x="3336120" y="333720"/>
            <a:ext cx="7400880" cy="59918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3BF8E9F-38AA-4644-9667-399FA1631290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/>
          </p:nvPr>
        </p:nvSpPr>
        <p:spPr>
          <a:xfrm>
            <a:off x="887400" y="2250720"/>
            <a:ext cx="5085360" cy="53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marL="228600" indent="-22860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zh-CN" sz="2400" spc="-1" strike="noStrike">
                <a:solidFill>
                  <a:srgbClr val="660874"/>
                </a:solidFill>
                <a:latin typeface="Gill Sans MT"/>
                <a:ea typeface="DejaVu Sans"/>
              </a:rPr>
              <a:t>基于优先级的协程调度机制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581040" y="2926080"/>
            <a:ext cx="5391360" cy="314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b="0" lang="zh-CN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硬件维护就绪优先级队列</a:t>
            </a:r>
            <a:endParaRPr b="0" lang="en-US" sz="2000" spc="-1" strike="noStrike">
              <a:latin typeface="Arial"/>
            </a:endParaRPr>
          </a:p>
          <a:p>
            <a:pPr lvl="1" marL="7632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b="0" lang="zh-CN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缩小调度开销</a:t>
            </a:r>
            <a:endParaRPr b="0" lang="en-US" sz="20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b="0" lang="zh-CN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协作式调度 </a:t>
            </a:r>
            <a:r>
              <a:rPr b="0" lang="en-US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+ </a:t>
            </a:r>
            <a:r>
              <a:rPr b="0" lang="zh-CN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优先级</a:t>
            </a:r>
            <a:endParaRPr b="0" lang="en-US" sz="2000" spc="-1" strike="noStrike">
              <a:latin typeface="Arial"/>
            </a:endParaRPr>
          </a:p>
          <a:p>
            <a:pPr lvl="1" marL="7632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b="0" lang="zh-CN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拟合抢占式调度</a:t>
            </a:r>
            <a:endParaRPr b="0" lang="en-US" sz="20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b="0" lang="zh-CN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内核通过硬件接口感知用户态协程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title"/>
          </p:nvPr>
        </p:nvSpPr>
        <p:spPr>
          <a:xfrm>
            <a:off x="835200" y="593280"/>
            <a:ext cx="10519560" cy="101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zh-CN" sz="2800" spc="-1" strike="noStrike">
                <a:solidFill>
                  <a:srgbClr val="660874"/>
                </a:solidFill>
                <a:latin typeface="Gill Sans MT"/>
                <a:ea typeface="DejaVu Sans"/>
              </a:rPr>
              <a:t>研究内容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37" name="图片 4" descr=""/>
          <p:cNvPicPr/>
          <p:nvPr/>
        </p:nvPicPr>
        <p:blipFill>
          <a:blip r:embed="rId1"/>
          <a:srcRect l="0" t="0" r="6218" b="0"/>
          <a:stretch/>
        </p:blipFill>
        <p:spPr>
          <a:xfrm>
            <a:off x="5220000" y="360000"/>
            <a:ext cx="6645240" cy="1997640"/>
          </a:xfrm>
          <a:prstGeom prst="rect">
            <a:avLst/>
          </a:prstGeom>
          <a:ln w="0">
            <a:noFill/>
          </a:ln>
        </p:spPr>
      </p:pic>
      <p:pic>
        <p:nvPicPr>
          <p:cNvPr id="238" name="图片 7" descr=""/>
          <p:cNvPicPr/>
          <p:nvPr/>
        </p:nvPicPr>
        <p:blipFill>
          <a:blip r:embed="rId2"/>
          <a:stretch/>
        </p:blipFill>
        <p:spPr>
          <a:xfrm>
            <a:off x="6136560" y="2615400"/>
            <a:ext cx="4572360" cy="417420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A9E1BF1-C28D-4B04-A74C-DE71D1E5B695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/>
          </p:nvPr>
        </p:nvSpPr>
        <p:spPr>
          <a:xfrm>
            <a:off x="887400" y="2102760"/>
            <a:ext cx="4158360" cy="53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marL="228600" indent="-22860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zh-CN" sz="2400" spc="-1" strike="noStrike">
                <a:solidFill>
                  <a:srgbClr val="660874"/>
                </a:solidFill>
                <a:latin typeface="Gill Sans MT"/>
                <a:ea typeface="DejaVu Sans"/>
              </a:rPr>
              <a:t>结合中断处理的协程唤醒机制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581040" y="2778120"/>
            <a:ext cx="4464720" cy="80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b="0" lang="zh-CN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硬件与 </a:t>
            </a:r>
            <a:r>
              <a:rPr b="0" lang="en-US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CPU </a:t>
            </a:r>
            <a:r>
              <a:rPr b="0" lang="zh-CN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并行处理中断，唤醒阻塞协程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title"/>
          </p:nvPr>
        </p:nvSpPr>
        <p:spPr>
          <a:xfrm>
            <a:off x="835200" y="593280"/>
            <a:ext cx="10519560" cy="101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zh-CN" sz="2800" spc="-1" strike="noStrike">
                <a:solidFill>
                  <a:srgbClr val="660874"/>
                </a:solidFill>
                <a:latin typeface="Gill Sans MT"/>
                <a:ea typeface="DejaVu Sans"/>
              </a:rPr>
              <a:t>研究内容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42" name="图片 2" descr=""/>
          <p:cNvPicPr/>
          <p:nvPr/>
        </p:nvPicPr>
        <p:blipFill>
          <a:blip r:embed="rId1"/>
          <a:stretch/>
        </p:blipFill>
        <p:spPr>
          <a:xfrm>
            <a:off x="5658840" y="51840"/>
            <a:ext cx="5772240" cy="2897640"/>
          </a:xfrm>
          <a:prstGeom prst="rect">
            <a:avLst/>
          </a:prstGeom>
          <a:ln w="0">
            <a:noFill/>
          </a:ln>
        </p:spPr>
      </p:pic>
      <p:sp>
        <p:nvSpPr>
          <p:cNvPr id="243" name="PlaceHolder 1"/>
          <p:cNvSpPr/>
          <p:nvPr/>
        </p:nvSpPr>
        <p:spPr>
          <a:xfrm>
            <a:off x="887400" y="3829680"/>
            <a:ext cx="38350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228600" indent="-22860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zh-CN" sz="2400" spc="-1" strike="noStrike">
                <a:solidFill>
                  <a:srgbClr val="660874"/>
                </a:solidFill>
                <a:latin typeface="Gill Sans MT"/>
                <a:ea typeface="DejaVu Sans"/>
              </a:rPr>
              <a:t>协程状态模型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4" name="PlaceHolder 2"/>
          <p:cNvSpPr/>
          <p:nvPr/>
        </p:nvSpPr>
        <p:spPr>
          <a:xfrm>
            <a:off x="581040" y="4505040"/>
            <a:ext cx="4464720" cy="21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b="0" lang="zh-CN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就绪</a:t>
            </a:r>
            <a:endParaRPr b="0" lang="en-US" sz="20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b="0" lang="zh-CN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阻塞：硬件、软件</a:t>
            </a:r>
            <a:endParaRPr b="0" lang="en-US" sz="20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b="0" lang="zh-CN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运行</a:t>
            </a:r>
            <a:endParaRPr b="0" lang="en-US" sz="20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b="0" lang="zh-CN" sz="2400" spc="-1" strike="noStrike">
                <a:solidFill>
                  <a:srgbClr val="3d3d3d"/>
                </a:solidFill>
                <a:latin typeface="Arial"/>
                <a:ea typeface="DejaVu Sans"/>
              </a:rPr>
              <a:t>挂起：时钟中断、异常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45" name="图片 10" descr=""/>
          <p:cNvPicPr/>
          <p:nvPr/>
        </p:nvPicPr>
        <p:blipFill>
          <a:blip r:embed="rId2"/>
          <a:stretch/>
        </p:blipFill>
        <p:spPr>
          <a:xfrm>
            <a:off x="4542480" y="3318840"/>
            <a:ext cx="6131880" cy="32799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47DEA44-6FEB-4169-9927-4170AE172F58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/>
          </p:nvPr>
        </p:nvSpPr>
        <p:spPr>
          <a:xfrm>
            <a:off x="887400" y="2250720"/>
            <a:ext cx="5952600" cy="53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marL="228600" indent="-22860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zh-CN" sz="2400" spc="-1" strike="noStrike">
                <a:solidFill>
                  <a:srgbClr val="660874"/>
                </a:solidFill>
                <a:latin typeface="Gill Sans MT"/>
                <a:ea typeface="DejaVu Sans"/>
              </a:rPr>
              <a:t>基于协程调度与中断处理的 </a:t>
            </a:r>
            <a:r>
              <a:rPr b="0" lang="en-US" sz="2400" spc="-1" strike="noStrike">
                <a:solidFill>
                  <a:srgbClr val="660874"/>
                </a:solidFill>
                <a:latin typeface="Gill Sans MT"/>
                <a:ea typeface="DejaVu Sans"/>
              </a:rPr>
              <a:t>IPC </a:t>
            </a:r>
            <a:r>
              <a:rPr b="0" lang="zh-CN" sz="2400" spc="-1" strike="noStrike">
                <a:solidFill>
                  <a:srgbClr val="660874"/>
                </a:solidFill>
                <a:latin typeface="Gill Sans MT"/>
                <a:ea typeface="DejaVu Sans"/>
              </a:rPr>
              <a:t>加速机制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581040" y="2926080"/>
            <a:ext cx="5391360" cy="121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b="0" lang="zh-CN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系统调用加速</a:t>
            </a:r>
            <a:endParaRPr b="0" lang="en-US" sz="20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b="0" lang="zh-CN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基于 </a:t>
            </a:r>
            <a:r>
              <a:rPr b="0" lang="en-US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IPI </a:t>
            </a:r>
            <a:r>
              <a:rPr b="0" lang="zh-CN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实现的 </a:t>
            </a:r>
            <a:r>
              <a:rPr b="0" lang="en-US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IPC </a:t>
            </a:r>
            <a:r>
              <a:rPr b="0" lang="zh-CN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加速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title"/>
          </p:nvPr>
        </p:nvSpPr>
        <p:spPr>
          <a:xfrm>
            <a:off x="835200" y="593280"/>
            <a:ext cx="10519560" cy="101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zh-CN" sz="2800" spc="-1" strike="noStrike">
                <a:solidFill>
                  <a:srgbClr val="660874"/>
                </a:solidFill>
                <a:latin typeface="Gill Sans MT"/>
                <a:ea typeface="DejaVu Sans"/>
              </a:rPr>
              <a:t>研究内容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49" name="图片 3" descr=""/>
          <p:cNvPicPr/>
          <p:nvPr/>
        </p:nvPicPr>
        <p:blipFill>
          <a:blip r:embed="rId1"/>
          <a:stretch/>
        </p:blipFill>
        <p:spPr>
          <a:xfrm>
            <a:off x="581040" y="4354560"/>
            <a:ext cx="6455160" cy="1170360"/>
          </a:xfrm>
          <a:prstGeom prst="rect">
            <a:avLst/>
          </a:prstGeom>
          <a:ln w="0">
            <a:noFill/>
          </a:ln>
        </p:spPr>
      </p:pic>
      <p:pic>
        <p:nvPicPr>
          <p:cNvPr id="250" name="图片 7" descr=""/>
          <p:cNvPicPr/>
          <p:nvPr/>
        </p:nvPicPr>
        <p:blipFill>
          <a:blip r:embed="rId2"/>
          <a:stretch/>
        </p:blipFill>
        <p:spPr>
          <a:xfrm>
            <a:off x="7205760" y="1191240"/>
            <a:ext cx="4209480" cy="46857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C6126D8-5FE5-4D47-89E1-79CC5DDF3E5B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/>
          </p:nvPr>
        </p:nvSpPr>
        <p:spPr>
          <a:xfrm>
            <a:off x="887400" y="2250720"/>
            <a:ext cx="5085360" cy="53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marL="228600" indent="-22860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660874"/>
                </a:solidFill>
                <a:latin typeface="Gill Sans MT"/>
                <a:ea typeface="DejaVu Sans"/>
              </a:rPr>
              <a:t>QEMU </a:t>
            </a:r>
            <a:r>
              <a:rPr b="0" lang="zh-CN" sz="2400" spc="-1" strike="noStrike">
                <a:solidFill>
                  <a:srgbClr val="660874"/>
                </a:solidFill>
                <a:latin typeface="Gill Sans MT"/>
                <a:ea typeface="DejaVu Sans"/>
              </a:rPr>
              <a:t>模拟环境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581040" y="2926080"/>
            <a:ext cx="5391360" cy="127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b="0" lang="zh-CN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在 </a:t>
            </a:r>
            <a:r>
              <a:rPr b="0" lang="en-US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QEMU </a:t>
            </a:r>
            <a:r>
              <a:rPr b="0" lang="zh-CN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模拟器中，构建任务调度器模块，搭建原型系统，进行 </a:t>
            </a:r>
            <a:r>
              <a:rPr b="0" lang="en-US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MicroBench</a:t>
            </a:r>
            <a:r>
              <a:rPr b="0" lang="zh-CN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，验证方案可行性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6523560" y="2250720"/>
            <a:ext cx="5085360" cy="551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marL="228600" indent="-22860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660874"/>
                </a:solidFill>
                <a:latin typeface="Gill Sans MT"/>
                <a:ea typeface="DejaVu Sans"/>
              </a:rPr>
              <a:t>FPGA </a:t>
            </a:r>
            <a:r>
              <a:rPr b="0" lang="zh-CN" sz="2400" spc="-1" strike="noStrike">
                <a:solidFill>
                  <a:srgbClr val="660874"/>
                </a:solidFill>
                <a:latin typeface="Gill Sans MT"/>
                <a:ea typeface="DejaVu Sans"/>
              </a:rPr>
              <a:t>实现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6217560" y="2926080"/>
            <a:ext cx="5391360" cy="150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b="0" lang="zh-CN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在 </a:t>
            </a:r>
            <a:r>
              <a:rPr b="0" lang="en-US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FPGA </a:t>
            </a:r>
            <a:r>
              <a:rPr b="0" lang="zh-CN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中实现任务调度器模块，构建原型系统。修改上层应用，进行 </a:t>
            </a:r>
            <a:r>
              <a:rPr b="0" lang="en-US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MacroBench</a:t>
            </a:r>
            <a:r>
              <a:rPr b="0" lang="zh-CN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，构建出低时延、高吞吐量、隔离性强的服务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 type="title"/>
          </p:nvPr>
        </p:nvSpPr>
        <p:spPr>
          <a:xfrm>
            <a:off x="835200" y="593280"/>
            <a:ext cx="10519560" cy="101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zh-CN" sz="2800" spc="-1" strike="noStrike">
                <a:solidFill>
                  <a:srgbClr val="660874"/>
                </a:solidFill>
                <a:latin typeface="Gill Sans MT"/>
                <a:ea typeface="DejaVu Sans"/>
              </a:rPr>
              <a:t>实施方案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EE7B9E4-5ED7-4B38-A729-0A8980AF19F7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835200" y="593280"/>
            <a:ext cx="10521000" cy="1014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zh-CN" sz="2800" spc="-1" strike="noStrike" cap="all">
                <a:solidFill>
                  <a:srgbClr val="5c307d"/>
                </a:solidFill>
                <a:latin typeface="Gill Sans MT"/>
              </a:rPr>
              <a:t>工作计划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grpSp>
        <p:nvGrpSpPr>
          <p:cNvPr id="257" name="组合 2"/>
          <p:cNvGrpSpPr/>
          <p:nvPr/>
        </p:nvGrpSpPr>
        <p:grpSpPr>
          <a:xfrm>
            <a:off x="1226520" y="3521880"/>
            <a:ext cx="9141480" cy="99720"/>
            <a:chOff x="1226520" y="3521880"/>
            <a:chExt cx="9141480" cy="99720"/>
          </a:xfrm>
        </p:grpSpPr>
        <p:sp>
          <p:nvSpPr>
            <p:cNvPr id="258" name="直线箭头连接符 2"/>
            <p:cNvSpPr/>
            <p:nvPr/>
          </p:nvSpPr>
          <p:spPr>
            <a:xfrm>
              <a:off x="1226520" y="3521880"/>
              <a:ext cx="9141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38100">
              <a:solidFill>
                <a:srgbClr val="7f0f7e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" name="直线连接符 7"/>
            <p:cNvSpPr/>
            <p:nvPr/>
          </p:nvSpPr>
          <p:spPr>
            <a:xfrm>
              <a:off x="1226520" y="3621240"/>
              <a:ext cx="8978760" cy="360"/>
            </a:xfrm>
            <a:prstGeom prst="line">
              <a:avLst/>
            </a:prstGeom>
            <a:ln cap="rnd" w="19050">
              <a:solidFill>
                <a:srgbClr val="7f0f7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60" name="文本框 6"/>
          <p:cNvSpPr/>
          <p:nvPr/>
        </p:nvSpPr>
        <p:spPr>
          <a:xfrm>
            <a:off x="1004760" y="4071600"/>
            <a:ext cx="3351240" cy="100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808080"/>
                </a:solidFill>
                <a:latin typeface="Gill Sans MT"/>
                <a:ea typeface="黑体"/>
              </a:rPr>
              <a:t>2024.01~2024.03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黑体"/>
                <a:ea typeface="黑体"/>
              </a:rPr>
              <a:t>qemu</a:t>
            </a:r>
            <a:r>
              <a:rPr b="0" lang="zh-CN" sz="2000" spc="-1" strike="noStrike">
                <a:solidFill>
                  <a:srgbClr val="000000"/>
                </a:solidFill>
                <a:latin typeface="黑体"/>
                <a:ea typeface="黑体"/>
              </a:rPr>
              <a:t>模拟器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h-CN" sz="2000" spc="-1" strike="noStrike">
                <a:solidFill>
                  <a:srgbClr val="000000"/>
                </a:solidFill>
                <a:latin typeface="黑体"/>
                <a:ea typeface="黑体"/>
              </a:rPr>
              <a:t>结合中断处理的协程调度器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1" name="直线连接符 8"/>
          <p:cNvSpPr/>
          <p:nvPr/>
        </p:nvSpPr>
        <p:spPr>
          <a:xfrm flipV="1">
            <a:off x="3960000" y="2637360"/>
            <a:ext cx="0" cy="884880"/>
          </a:xfrm>
          <a:prstGeom prst="line">
            <a:avLst/>
          </a:prstGeom>
          <a:ln cap="rnd">
            <a:solidFill>
              <a:srgbClr val="7f0f7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文本框 7"/>
          <p:cNvSpPr/>
          <p:nvPr/>
        </p:nvSpPr>
        <p:spPr>
          <a:xfrm>
            <a:off x="2232000" y="1328040"/>
            <a:ext cx="348732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808080"/>
                </a:solidFill>
                <a:latin typeface="Gill Sans MT"/>
                <a:ea typeface="黑体"/>
              </a:rPr>
              <a:t>2024.03~2024.05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黑体"/>
                <a:ea typeface="黑体"/>
              </a:rPr>
              <a:t>FPGA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h-CN" sz="2000" spc="-1" strike="noStrike">
                <a:solidFill>
                  <a:srgbClr val="000000"/>
                </a:solidFill>
                <a:latin typeface="黑体"/>
                <a:ea typeface="黑体"/>
              </a:rPr>
              <a:t>结合中断处理的协程调度器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h-CN" sz="2000" spc="-1" strike="noStrike">
                <a:solidFill>
                  <a:srgbClr val="000000"/>
                </a:solidFill>
                <a:latin typeface="黑体"/>
                <a:ea typeface="黑体"/>
              </a:rPr>
              <a:t>争取发表论文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3" name="直线连接符 9"/>
          <p:cNvSpPr/>
          <p:nvPr/>
        </p:nvSpPr>
        <p:spPr>
          <a:xfrm flipV="1">
            <a:off x="6417360" y="3049200"/>
            <a:ext cx="0" cy="441720"/>
          </a:xfrm>
          <a:prstGeom prst="line">
            <a:avLst/>
          </a:prstGeom>
          <a:ln cap="rnd">
            <a:solidFill>
              <a:srgbClr val="7f0f7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文本框 8"/>
          <p:cNvSpPr/>
          <p:nvPr/>
        </p:nvSpPr>
        <p:spPr>
          <a:xfrm>
            <a:off x="5220000" y="1739880"/>
            <a:ext cx="270000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808080"/>
                </a:solidFill>
                <a:latin typeface="Gill Sans MT"/>
                <a:ea typeface="黑体"/>
              </a:rPr>
              <a:t>2024.06~2024.08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黑体"/>
                <a:ea typeface="黑体"/>
              </a:rPr>
              <a:t>FPGA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h-CN" sz="2000" spc="-1" strike="noStrike">
                <a:solidFill>
                  <a:srgbClr val="000000"/>
                </a:solidFill>
                <a:latin typeface="黑体"/>
                <a:ea typeface="黑体"/>
              </a:rPr>
              <a:t>系统调用加速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h-CN" sz="2000" spc="-1" strike="noStrike">
                <a:solidFill>
                  <a:srgbClr val="000000"/>
                </a:solidFill>
                <a:latin typeface="黑体"/>
                <a:ea typeface="黑体"/>
              </a:rPr>
              <a:t>争取发表论文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5" name="直线连接符 10"/>
          <p:cNvSpPr/>
          <p:nvPr/>
        </p:nvSpPr>
        <p:spPr>
          <a:xfrm flipV="1">
            <a:off x="5076000" y="3612240"/>
            <a:ext cx="0" cy="707760"/>
          </a:xfrm>
          <a:prstGeom prst="line">
            <a:avLst/>
          </a:prstGeom>
          <a:ln cap="rnd">
            <a:solidFill>
              <a:srgbClr val="7f0f7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文本框 9"/>
          <p:cNvSpPr/>
          <p:nvPr/>
        </p:nvSpPr>
        <p:spPr>
          <a:xfrm>
            <a:off x="4032000" y="4320000"/>
            <a:ext cx="2340000" cy="13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808080"/>
                </a:solidFill>
                <a:latin typeface="Gill Sans MT"/>
                <a:ea typeface="黑体"/>
              </a:rPr>
              <a:t>2024.05~2024.06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黑体"/>
                <a:ea typeface="黑体"/>
              </a:rPr>
              <a:t>qemu</a:t>
            </a:r>
            <a:r>
              <a:rPr b="0" lang="zh-CN" sz="2000" spc="-1" strike="noStrike">
                <a:solidFill>
                  <a:srgbClr val="000000"/>
                </a:solidFill>
                <a:latin typeface="黑体"/>
                <a:ea typeface="黑体"/>
              </a:rPr>
              <a:t>模拟器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h-CN" sz="2000" spc="-1" strike="noStrike">
                <a:solidFill>
                  <a:srgbClr val="000000"/>
                </a:solidFill>
                <a:latin typeface="黑体"/>
                <a:ea typeface="黑体"/>
              </a:rPr>
              <a:t>系统调用加速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67" name="直线连接符 11"/>
          <p:cNvSpPr/>
          <p:nvPr/>
        </p:nvSpPr>
        <p:spPr>
          <a:xfrm flipV="1">
            <a:off x="2697120" y="3611520"/>
            <a:ext cx="360" cy="450720"/>
          </a:xfrm>
          <a:prstGeom prst="line">
            <a:avLst/>
          </a:prstGeom>
          <a:ln cap="rnd">
            <a:solidFill>
              <a:srgbClr val="7f0f7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文本框 10"/>
          <p:cNvSpPr/>
          <p:nvPr/>
        </p:nvSpPr>
        <p:spPr>
          <a:xfrm>
            <a:off x="900000" y="2417040"/>
            <a:ext cx="234000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808080"/>
                </a:solidFill>
                <a:latin typeface="Gill Sans MT"/>
              </a:rPr>
              <a:t>2023.11~2024.01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h-CN" sz="2000" spc="-1" strike="noStrike">
                <a:solidFill>
                  <a:srgbClr val="000000"/>
                </a:solidFill>
                <a:latin typeface="黑体"/>
                <a:ea typeface="黑体"/>
              </a:rPr>
              <a:t>开题工作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9" name="直线连接符 12"/>
          <p:cNvSpPr/>
          <p:nvPr/>
        </p:nvSpPr>
        <p:spPr>
          <a:xfrm flipV="1">
            <a:off x="2037240" y="3060000"/>
            <a:ext cx="0" cy="441720"/>
          </a:xfrm>
          <a:prstGeom prst="line">
            <a:avLst/>
          </a:prstGeom>
          <a:ln cap="rnd">
            <a:solidFill>
              <a:srgbClr val="7f0f7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直线连接符 1"/>
          <p:cNvSpPr/>
          <p:nvPr/>
        </p:nvSpPr>
        <p:spPr>
          <a:xfrm flipV="1">
            <a:off x="8820000" y="3060000"/>
            <a:ext cx="0" cy="450000"/>
          </a:xfrm>
          <a:prstGeom prst="line">
            <a:avLst/>
          </a:prstGeom>
          <a:ln cap="rnd">
            <a:solidFill>
              <a:srgbClr val="7f0f7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直线连接符 2"/>
          <p:cNvSpPr/>
          <p:nvPr/>
        </p:nvSpPr>
        <p:spPr>
          <a:xfrm flipV="1">
            <a:off x="7560000" y="3621240"/>
            <a:ext cx="0" cy="450000"/>
          </a:xfrm>
          <a:prstGeom prst="line">
            <a:avLst/>
          </a:prstGeom>
          <a:ln cap="rnd">
            <a:solidFill>
              <a:srgbClr val="7f0f7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文本框 1"/>
          <p:cNvSpPr/>
          <p:nvPr/>
        </p:nvSpPr>
        <p:spPr>
          <a:xfrm>
            <a:off x="6372000" y="4053960"/>
            <a:ext cx="3060000" cy="13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808080"/>
                </a:solidFill>
                <a:latin typeface="Gill Sans MT"/>
                <a:ea typeface="黑体"/>
              </a:rPr>
              <a:t>2024.08~2024.09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黑体"/>
                <a:ea typeface="黑体"/>
              </a:rPr>
              <a:t>qemu</a:t>
            </a:r>
            <a:r>
              <a:rPr b="0" lang="zh-CN" sz="2000" spc="-1" strike="noStrike">
                <a:solidFill>
                  <a:srgbClr val="000000"/>
                </a:solidFill>
                <a:latin typeface="黑体"/>
                <a:ea typeface="黑体"/>
              </a:rPr>
              <a:t>模拟器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h-CN" sz="2000" spc="-1" strike="noStrike">
                <a:solidFill>
                  <a:srgbClr val="000000"/>
                </a:solidFill>
                <a:latin typeface="黑体"/>
                <a:ea typeface="黑体"/>
              </a:rPr>
              <a:t>基于</a:t>
            </a:r>
            <a:r>
              <a:rPr b="0" lang="en-US" sz="2000" spc="-1" strike="noStrike">
                <a:solidFill>
                  <a:srgbClr val="000000"/>
                </a:solidFill>
                <a:latin typeface="黑体"/>
                <a:ea typeface="黑体"/>
              </a:rPr>
              <a:t>IPI</a:t>
            </a:r>
            <a:r>
              <a:rPr b="0" lang="zh-CN" sz="2000" spc="-1" strike="noStrike">
                <a:solidFill>
                  <a:srgbClr val="000000"/>
                </a:solidFill>
                <a:latin typeface="黑体"/>
                <a:ea typeface="黑体"/>
              </a:rPr>
              <a:t>的</a:t>
            </a:r>
            <a:r>
              <a:rPr b="0" lang="en-US" sz="2000" spc="-1" strike="noStrike">
                <a:solidFill>
                  <a:srgbClr val="000000"/>
                </a:solidFill>
                <a:latin typeface="黑体"/>
                <a:ea typeface="黑体"/>
              </a:rPr>
              <a:t>IPC</a:t>
            </a:r>
            <a:r>
              <a:rPr b="0" lang="zh-CN" sz="2000" spc="-1" strike="noStrike">
                <a:solidFill>
                  <a:srgbClr val="000000"/>
                </a:solidFill>
                <a:latin typeface="黑体"/>
                <a:ea typeface="黑体"/>
              </a:rPr>
              <a:t>优化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73" name="文本框 2"/>
          <p:cNvSpPr/>
          <p:nvPr/>
        </p:nvSpPr>
        <p:spPr>
          <a:xfrm>
            <a:off x="7488000" y="1678680"/>
            <a:ext cx="270000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808080"/>
                </a:solidFill>
                <a:latin typeface="Gill Sans MT"/>
                <a:ea typeface="黑体"/>
              </a:rPr>
              <a:t>2024.09~2024.11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黑体"/>
                <a:ea typeface="黑体"/>
              </a:rPr>
              <a:t>FPGA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h-CN" sz="2000" spc="-1" strike="noStrike">
                <a:solidFill>
                  <a:srgbClr val="000000"/>
                </a:solidFill>
                <a:latin typeface="黑体"/>
                <a:ea typeface="黑体"/>
              </a:rPr>
              <a:t>基于</a:t>
            </a:r>
            <a:r>
              <a:rPr b="0" lang="en-US" sz="2000" spc="-1" strike="noStrike">
                <a:solidFill>
                  <a:srgbClr val="000000"/>
                </a:solidFill>
                <a:latin typeface="黑体"/>
                <a:ea typeface="黑体"/>
              </a:rPr>
              <a:t>IPI</a:t>
            </a:r>
            <a:r>
              <a:rPr b="0" lang="zh-CN" sz="2000" spc="-1" strike="noStrike">
                <a:solidFill>
                  <a:srgbClr val="000000"/>
                </a:solidFill>
                <a:latin typeface="黑体"/>
                <a:ea typeface="黑体"/>
              </a:rPr>
              <a:t>的</a:t>
            </a:r>
            <a:r>
              <a:rPr b="0" lang="en-US" sz="2000" spc="-1" strike="noStrike">
                <a:solidFill>
                  <a:srgbClr val="000000"/>
                </a:solidFill>
                <a:latin typeface="黑体"/>
                <a:ea typeface="黑体"/>
              </a:rPr>
              <a:t>IPC</a:t>
            </a:r>
            <a:r>
              <a:rPr b="0" lang="zh-CN" sz="2000" spc="-1" strike="noStrike">
                <a:solidFill>
                  <a:srgbClr val="000000"/>
                </a:solidFill>
                <a:latin typeface="黑体"/>
                <a:ea typeface="黑体"/>
              </a:rPr>
              <a:t>优化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h-CN" sz="2000" spc="-1" strike="noStrike">
                <a:solidFill>
                  <a:srgbClr val="000000"/>
                </a:solidFill>
                <a:latin typeface="黑体"/>
                <a:ea typeface="黑体"/>
              </a:rPr>
              <a:t>争取发表论文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4" name="直线连接符 3"/>
          <p:cNvSpPr/>
          <p:nvPr/>
        </p:nvSpPr>
        <p:spPr>
          <a:xfrm flipV="1">
            <a:off x="9900000" y="3621600"/>
            <a:ext cx="0" cy="450000"/>
          </a:xfrm>
          <a:prstGeom prst="line">
            <a:avLst/>
          </a:prstGeom>
          <a:ln cap="rnd">
            <a:solidFill>
              <a:srgbClr val="7f0f7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文本框 3"/>
          <p:cNvSpPr/>
          <p:nvPr/>
        </p:nvSpPr>
        <p:spPr>
          <a:xfrm>
            <a:off x="9360000" y="4090680"/>
            <a:ext cx="270000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808080"/>
                </a:solidFill>
                <a:latin typeface="Gill Sans MT"/>
                <a:ea typeface="黑体"/>
              </a:rPr>
              <a:t>2024.11~2025.01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h-CN" sz="2000" spc="-1" strike="noStrike">
                <a:solidFill>
                  <a:srgbClr val="000000"/>
                </a:solidFill>
                <a:latin typeface="黑体"/>
                <a:ea typeface="黑体"/>
              </a:rPr>
              <a:t>完成学位论文写作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10440000" y="3060000"/>
            <a:ext cx="1260000" cy="82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808080"/>
                </a:solidFill>
                <a:latin typeface="Gill Sans MT"/>
                <a:ea typeface="黑体"/>
              </a:rPr>
              <a:t>2025.06</a:t>
            </a:r>
            <a:endParaRPr b="0" lang="en-US" sz="2000" spc="-1" strike="noStrike">
              <a:latin typeface="Arial"/>
            </a:endParaRPr>
          </a:p>
          <a:p>
            <a:r>
              <a:rPr b="0" lang="zh-CN" sz="2000" spc="-1" strike="noStrike">
                <a:solidFill>
                  <a:srgbClr val="000000"/>
                </a:solidFill>
                <a:latin typeface="黑体"/>
                <a:ea typeface="黑体"/>
              </a:rPr>
              <a:t>最终答辩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B54BBC7-0112-42A2-A970-4F8ED503707C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5728</TotalTime>
  <Application>LibreOffice/7.3.7.2$Linux_X86_64 LibreOffice_project/30$Build-2</Application>
  <AppVersion>15.0000</AppVersion>
  <Words>613</Words>
  <Paragraphs>95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2020-01-04T07:43:38Z</dcterms:created>
  <dc:creator>陈 伟浩</dc:creator>
  <dc:description/>
  <dc:language>zh-CN</dc:language>
  <cp:lastModifiedBy/>
  <cp:lastPrinted>2020-04-04T02:50:47Z</cp:lastPrinted>
  <dcterms:modified xsi:type="dcterms:W3CDTF">2024-01-24T21:26:08Z</dcterms:modified>
  <cp:revision>1395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宽屏</vt:lpwstr>
  </property>
  <property fmtid="{D5CDD505-2E9C-101B-9397-08002B2CF9AE}" pid="4" name="Slides">
    <vt:i4>11</vt:i4>
  </property>
</Properties>
</file>