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D1AADB-7B06-436E-8474-1DD19A9EE5A5}">
  <a:tblStyle styleId="{AED1AADB-7B06-436E-8474-1DD19A9EE5A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f3ba8feca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33f3ba8fec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3f3ba8fec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g33f3ba8fec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f3ba8fec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g33f3ba8fec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3f3ba8fec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33f3ba8fec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3f3ba8fec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33f3ba8fec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3f3ba8fec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33f3ba8fec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3f3ba8fec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g33f3ba8fec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f3ba8fec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11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Clear explain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g33f3ba8fec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3f3ba8feca_0_1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33f3ba8fec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3f3ba8feca_0_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33f3ba8fec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f3ba8fe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Explain flood damage- not work of others.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g33f3ba8fe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3f3ba8feca_0_1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33f3ba8fec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3f3ba8fec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33f3ba8fec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3f3ba8feca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33f3ba8fec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3f3ba8feca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33f3ba8fec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3f3ba8feca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33f3ba8feca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3f3ba8feca_0_1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33f3ba8feca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f3ba8fec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Explain flood damage- not work of others.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" name="Google Shape;65;g33f3ba8fec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f3ba8feca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33f3ba8fec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f3ba8fec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don’t want to ramble here.  Need to explain that end goal is a quick response.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g33f3ba8fec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f3ba8fec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11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Clear explain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g33f3ba8fec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f3ba8fec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g33f3ba8fec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f3ba8feca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33f3ba8fec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autonomous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f3ba8feca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33f3ba8fec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10.jpg"/><Relationship Id="rId5" Type="http://schemas.openxmlformats.org/officeDocument/2006/relationships/image" Target="../media/image5.jpg"/><Relationship Id="rId6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PiSupply/PiJuice/tree/master/Hardware/#power-management-and-batteries" TargetMode="External"/><Relationship Id="rId4" Type="http://schemas.openxmlformats.org/officeDocument/2006/relationships/hyperlink" Target="https://github.com/PiSupply/PiJuice/tree/master/Hardware/#power-management-and-batteries" TargetMode="External"/><Relationship Id="rId5" Type="http://schemas.openxmlformats.org/officeDocument/2006/relationships/hyperlink" Target="https://github.com/PiSupply/PiJuice/tree/master/Hardware/#power-management-and-batteries" TargetMode="External"/><Relationship Id="rId6" Type="http://schemas.openxmlformats.org/officeDocument/2006/relationships/hyperlink" Target="https://manpages.ubuntu.com/manpages/bionic/man1/pon.1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322650" y="356689"/>
            <a:ext cx="96000" cy="5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5545" y="884700"/>
            <a:ext cx="2423551" cy="323140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213075" y="3881400"/>
            <a:ext cx="7233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Initial testing: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must be powered off to receive any level of charge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LEDs can indicate status, remote connection for details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More information new solar panel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075" y="1235575"/>
            <a:ext cx="2980151" cy="223317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/>
          <p:nvPr/>
        </p:nvSpPr>
        <p:spPr>
          <a:xfrm>
            <a:off x="418650" y="0"/>
            <a:ext cx="8375700" cy="88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1E1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494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2"/>
          <p:cNvSpPr txBox="1"/>
          <p:nvPr>
            <p:ph type="title"/>
          </p:nvPr>
        </p:nvSpPr>
        <p:spPr>
          <a:xfrm>
            <a:off x="364575" y="884705"/>
            <a:ext cx="7626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9803"/>
              <a:buFont typeface="Calibri"/>
              <a:buNone/>
            </a:pPr>
            <a:r>
              <a:rPr lang="en" sz="2550"/>
              <a:t>Configuring Solar Panel</a:t>
            </a:r>
            <a:endParaRPr sz="255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9803"/>
              <a:buFont typeface="Calibri"/>
              <a:buNone/>
            </a:pPr>
            <a:r>
              <a:t/>
            </a:r>
            <a:endParaRPr sz="255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9803"/>
              <a:buFont typeface="Calibri"/>
              <a:buNone/>
            </a:pPr>
            <a:r>
              <a:t/>
            </a:r>
            <a:endParaRPr sz="255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9803"/>
              <a:buFont typeface="Calibri"/>
              <a:buNone/>
            </a:pPr>
            <a:r>
              <a:t/>
            </a:r>
            <a:endParaRPr sz="255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3333"/>
              <a:buFont typeface="Calibri"/>
              <a:buNone/>
            </a:pPr>
            <a:r>
              <a:t/>
            </a:r>
            <a:endParaRPr sz="3000"/>
          </a:p>
        </p:txBody>
      </p:sp>
      <p:pic>
        <p:nvPicPr>
          <p:cNvPr id="148" name="Google Shape;148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21425" y="354150"/>
            <a:ext cx="2507958" cy="188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21425" y="2235125"/>
            <a:ext cx="2516556" cy="18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578998" y="1069450"/>
            <a:ext cx="7986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Goal -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Automatically connect to the cellular network after boot-up</a:t>
            </a:r>
            <a:br>
              <a:rPr lang="en" sz="1800"/>
            </a:b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Problem: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Needed to manually create the network interface 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Needed to manually start network services at a particular time for it to work</a:t>
            </a:r>
            <a:br>
              <a:rPr lang="en" sz="1800"/>
            </a:b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sz="1800"/>
              <a:t>Solution: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Created a set of scripts to automate connectivity</a:t>
            </a:r>
            <a:endParaRPr sz="18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3"/>
          <p:cNvSpPr/>
          <p:nvPr/>
        </p:nvSpPr>
        <p:spPr>
          <a:xfrm>
            <a:off x="374125" y="445389"/>
            <a:ext cx="96000" cy="5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3"/>
          <p:cNvSpPr/>
          <p:nvPr/>
        </p:nvSpPr>
        <p:spPr>
          <a:xfrm>
            <a:off x="470125" y="88700"/>
            <a:ext cx="8375700" cy="88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1E1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494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3"/>
          <p:cNvSpPr txBox="1"/>
          <p:nvPr>
            <p:ph type="title"/>
          </p:nvPr>
        </p:nvSpPr>
        <p:spPr>
          <a:xfrm>
            <a:off x="470125" y="496750"/>
            <a:ext cx="85206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" sz="2600"/>
              <a:t>Contribution 3 - Wireless HAT</a:t>
            </a:r>
            <a:endParaRPr sz="2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578998" y="1069450"/>
            <a:ext cx="7986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Investigated the best network provider in our area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T-Mobile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Configured LTE module to work it</a:t>
            </a:r>
            <a:endParaRPr sz="16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Created Point to Point Network Interface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Advantages: suffers less from “last-mile” connectivity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Tested and confirmed functionality in local lab </a:t>
            </a:r>
            <a:endParaRPr sz="1600"/>
          </a:p>
          <a:p>
            <a:pPr indent="-3302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Used commands to obtain and check career info, signal strength, and other parameters</a:t>
            </a:r>
            <a:endParaRPr sz="16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Checked connectivity using “ping” utility</a:t>
            </a:r>
            <a:br>
              <a:rPr lang="en" sz="1600"/>
            </a:b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Consolidated the steps in a script to automate network connectivity after reboot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Automatically create a cellular interface and run service to activate it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Activate route to the Internet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Check Connectivity using ping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4"/>
          <p:cNvSpPr/>
          <p:nvPr/>
        </p:nvSpPr>
        <p:spPr>
          <a:xfrm>
            <a:off x="374125" y="445389"/>
            <a:ext cx="96000" cy="5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470125" y="88700"/>
            <a:ext cx="8375700" cy="88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1E1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494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 txBox="1"/>
          <p:nvPr>
            <p:ph type="title"/>
          </p:nvPr>
        </p:nvSpPr>
        <p:spPr>
          <a:xfrm>
            <a:off x="470125" y="496750"/>
            <a:ext cx="85206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" sz="2600"/>
              <a:t>Configuring Network Connectivity</a:t>
            </a:r>
            <a:endParaRPr sz="2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578998" y="1069450"/>
            <a:ext cx="7986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Findings: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Best way to use pon (modem ) is to direct pon to use the configuration file for our APN.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Route can be automatically created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Connection should be created in background script with root privilege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Device connects to network on startup and works for  ~2-3 seconds and can reset after startup 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Sometimes the connection resets after startup, pon provider will try again in the background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Best way to ensure reliable connectivity is to wait ~30 seconds after boot-up with a terminal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sz="1800"/>
              <a:t>Results - The PI is able to connect to the cellular network automatically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Caveat - The PI is currently using WiFi to upload data. We need to test seamless switching between WiFi and Cellular.</a:t>
            </a:r>
            <a:br>
              <a:rPr lang="en" sz="1800"/>
            </a:br>
            <a:endParaRPr sz="1800"/>
          </a:p>
        </p:txBody>
      </p:sp>
      <p:sp>
        <p:nvSpPr>
          <p:cNvPr id="173" name="Google Shape;17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5"/>
          <p:cNvSpPr/>
          <p:nvPr/>
        </p:nvSpPr>
        <p:spPr>
          <a:xfrm>
            <a:off x="374125" y="445389"/>
            <a:ext cx="96000" cy="5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470125" y="88700"/>
            <a:ext cx="8375700" cy="88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1E1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494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5"/>
          <p:cNvSpPr txBox="1"/>
          <p:nvPr>
            <p:ph type="title"/>
          </p:nvPr>
        </p:nvSpPr>
        <p:spPr>
          <a:xfrm>
            <a:off x="470125" y="496750"/>
            <a:ext cx="85206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" sz="2800"/>
              <a:t>Autonomous Program</a:t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26"/>
          <p:cNvSpPr txBox="1"/>
          <p:nvPr/>
        </p:nvSpPr>
        <p:spPr>
          <a:xfrm>
            <a:off x="7271200" y="365300"/>
            <a:ext cx="16944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sng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Reading this Chart</a:t>
            </a:r>
            <a:endParaRPr b="1" i="0" sz="1800" u="sng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Circle: What we know.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Box: Follow Depth in chart.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5" y="62475"/>
            <a:ext cx="6008138" cy="499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27"/>
          <p:cNvSpPr txBox="1"/>
          <p:nvPr/>
        </p:nvSpPr>
        <p:spPr>
          <a:xfrm>
            <a:off x="7271200" y="365300"/>
            <a:ext cx="16944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sng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Reading this Chart</a:t>
            </a:r>
            <a:endParaRPr b="1" i="0" sz="1800" u="sng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Circle: What we know.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Box: Follow Depth in chart.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000" y="152400"/>
            <a:ext cx="606203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578998" y="1069450"/>
            <a:ext cx="7986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Findings:</a:t>
            </a:r>
            <a:endParaRPr sz="1800"/>
          </a:p>
          <a:p>
            <a:pPr indent="-342900" lvl="1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battery module needed several tests and tweaks</a:t>
            </a:r>
            <a:endParaRPr sz="1800"/>
          </a:p>
          <a:p>
            <a:pPr indent="-342900" lvl="2" marL="1371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Tuned multiple parameters to optimize battery usage by automating device shutdown and wake-up</a:t>
            </a:r>
            <a:endParaRPr sz="1800"/>
          </a:p>
          <a:p>
            <a:pPr indent="-342900" lvl="3" marL="1828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battery state (present vs connected)</a:t>
            </a:r>
            <a:endParaRPr/>
          </a:p>
          <a:p>
            <a:pPr indent="-342900" lvl="3" marL="1828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charge level</a:t>
            </a:r>
            <a:endParaRPr/>
          </a:p>
          <a:p>
            <a:pPr indent="-342900" lvl="3" marL="1828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draw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sz="1800"/>
              <a:t>Results - </a:t>
            </a:r>
            <a:endParaRPr sz="1800"/>
          </a:p>
          <a:p>
            <a:pPr indent="-342900" lvl="1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PI is able to work with battery and solar. </a:t>
            </a:r>
            <a:endParaRPr sz="1800"/>
          </a:p>
          <a:p>
            <a:pPr indent="-342900" lvl="1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It stays on for about 3-4 hours after sunset. </a:t>
            </a:r>
            <a:endParaRPr sz="1800"/>
          </a:p>
          <a:p>
            <a:pPr indent="-342900" lvl="1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Still needs larger battery</a:t>
            </a:r>
            <a:br>
              <a:rPr lang="en" sz="1800"/>
            </a:br>
            <a:endParaRPr sz="1800"/>
          </a:p>
        </p:txBody>
      </p:sp>
      <p:sp>
        <p:nvSpPr>
          <p:cNvPr id="196" name="Google Shape;19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28"/>
          <p:cNvSpPr/>
          <p:nvPr/>
        </p:nvSpPr>
        <p:spPr>
          <a:xfrm>
            <a:off x="374125" y="445389"/>
            <a:ext cx="96000" cy="5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8"/>
          <p:cNvSpPr/>
          <p:nvPr/>
        </p:nvSpPr>
        <p:spPr>
          <a:xfrm>
            <a:off x="470125" y="88700"/>
            <a:ext cx="8375700" cy="88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1E1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494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8"/>
          <p:cNvSpPr txBox="1"/>
          <p:nvPr>
            <p:ph type="title"/>
          </p:nvPr>
        </p:nvSpPr>
        <p:spPr>
          <a:xfrm>
            <a:off x="470125" y="496750"/>
            <a:ext cx="85206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" sz="2800"/>
              <a:t>Tuning Battery Parameters- Findings</a:t>
            </a:r>
            <a:endParaRPr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322648" y="958100"/>
            <a:ext cx="7986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(My contributions in the overall project are in </a:t>
            </a:r>
            <a:r>
              <a:rPr lang="en" sz="1800">
                <a:solidFill>
                  <a:srgbClr val="FF0000"/>
                </a:solidFill>
              </a:rPr>
              <a:t>red</a:t>
            </a:r>
            <a:r>
              <a:rPr lang="en" sz="1800"/>
              <a:t>/</a:t>
            </a:r>
            <a:r>
              <a:rPr lang="en" sz="1800"/>
              <a:t>yellow</a:t>
            </a:r>
            <a:r>
              <a:rPr lang="en" sz="1800"/>
              <a:t>)</a:t>
            </a:r>
            <a:endParaRPr sz="1800"/>
          </a:p>
          <a:p>
            <a:pPr indent="-342900" lvl="0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>
                <a:solidFill>
                  <a:schemeClr val="accent6"/>
                </a:solidFill>
              </a:rPr>
              <a:t>Building a prototype with PI, camera, cellular connectivity module, solar panel, and battery module &lt;- Partial contribution</a:t>
            </a:r>
            <a:br>
              <a:rPr lang="en" sz="1800">
                <a:solidFill>
                  <a:srgbClr val="FF9900"/>
                </a:solidFill>
              </a:rPr>
            </a:br>
            <a:endParaRPr sz="1800">
              <a:solidFill>
                <a:srgbClr val="FF9900"/>
              </a:solidFill>
            </a:endParaRPr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sz="1800">
                <a:solidFill>
                  <a:schemeClr val="accent6"/>
                </a:solidFill>
              </a:rPr>
              <a:t>Configuring PiJuice module</a:t>
            </a:r>
            <a:br>
              <a:rPr lang="en" sz="1800">
                <a:solidFill>
                  <a:srgbClr val="FF0000"/>
                </a:solidFill>
              </a:rPr>
            </a:br>
            <a:endParaRPr sz="1800">
              <a:solidFill>
                <a:srgbClr val="FF0000"/>
              </a:solidFill>
            </a:endParaRPr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sz="1800">
                <a:solidFill>
                  <a:srgbClr val="FF0000"/>
                </a:solidFill>
              </a:rPr>
              <a:t>Configure network connectivity</a:t>
            </a:r>
            <a:br>
              <a:rPr lang="en" sz="1800">
                <a:solidFill>
                  <a:srgbClr val="FF0000"/>
                </a:solidFill>
              </a:rPr>
            </a:br>
            <a:endParaRPr sz="1800">
              <a:solidFill>
                <a:srgbClr val="FF0000"/>
              </a:solidFill>
            </a:endParaRPr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program to measure water level</a:t>
            </a:r>
            <a:br>
              <a:rPr lang="en" sz="1800"/>
            </a:br>
            <a:endParaRPr sz="1800"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sz="1800">
                <a:solidFill>
                  <a:srgbClr val="FF0000"/>
                </a:solidFill>
              </a:rPr>
              <a:t>Configure remote storage on Google Cloud and Upload Data</a:t>
            </a:r>
            <a:br>
              <a:rPr lang="en" sz="1800">
                <a:solidFill>
                  <a:srgbClr val="FF0000"/>
                </a:solidFill>
              </a:rPr>
            </a:br>
            <a:endParaRPr sz="1800">
              <a:solidFill>
                <a:srgbClr val="FF0000"/>
              </a:solidFill>
            </a:endParaRPr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Deployment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	</a:t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205" name="Google Shape;20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9"/>
          <p:cNvSpPr/>
          <p:nvPr/>
        </p:nvSpPr>
        <p:spPr>
          <a:xfrm>
            <a:off x="418650" y="0"/>
            <a:ext cx="8375700" cy="88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1E1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494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9"/>
          <p:cNvSpPr/>
          <p:nvPr/>
        </p:nvSpPr>
        <p:spPr>
          <a:xfrm>
            <a:off x="322650" y="356689"/>
            <a:ext cx="96000" cy="5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9"/>
          <p:cNvSpPr txBox="1"/>
          <p:nvPr>
            <p:ph type="title"/>
          </p:nvPr>
        </p:nvSpPr>
        <p:spPr>
          <a:xfrm>
            <a:off x="418650" y="3343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" sz="3200"/>
              <a:t>Methodology and Contributions</a:t>
            </a:r>
            <a:endParaRPr sz="3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/>
          <p:nvPr/>
        </p:nvSpPr>
        <p:spPr>
          <a:xfrm>
            <a:off x="0" y="-86675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0"/>
          <p:cNvSpPr/>
          <p:nvPr/>
        </p:nvSpPr>
        <p:spPr>
          <a:xfrm>
            <a:off x="568500" y="0"/>
            <a:ext cx="8375700" cy="88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1E1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494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0"/>
          <p:cNvSpPr/>
          <p:nvPr/>
        </p:nvSpPr>
        <p:spPr>
          <a:xfrm>
            <a:off x="573000" y="1704650"/>
            <a:ext cx="8366700" cy="76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0"/>
          <p:cNvSpPr/>
          <p:nvPr/>
        </p:nvSpPr>
        <p:spPr>
          <a:xfrm>
            <a:off x="477000" y="356689"/>
            <a:ext cx="96000" cy="5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622284" y="1075823"/>
            <a:ext cx="7626000" cy="46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Goal - Upload data to cloud for long term storage and analysis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Several steps are needed to upload data to Cloud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Configured Service Account Authentication via Google Cloud API</a:t>
            </a:r>
            <a:r>
              <a:rPr lang="en" sz="1800"/>
              <a:t> (rather than password)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More functionality than API Keys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Run from the command line without having to use a browser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User is not involved in the consent</a:t>
            </a:r>
            <a:br>
              <a:rPr lang="en" sz="1800"/>
            </a:b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Program can either use mimeType text/plain or image/png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Created naming scheme of files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Developed program to upload, list, search and download file(s)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Program to create and organize within folders</a:t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218" name="Google Shape;21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30"/>
          <p:cNvSpPr txBox="1"/>
          <p:nvPr>
            <p:ph type="title"/>
          </p:nvPr>
        </p:nvSpPr>
        <p:spPr>
          <a:xfrm>
            <a:off x="622275" y="549675"/>
            <a:ext cx="7626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" sz="2600"/>
              <a:t>Contribution 4 - Integrate with Cloud Storage </a:t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/>
          <p:nvPr/>
        </p:nvSpPr>
        <p:spPr>
          <a:xfrm>
            <a:off x="0" y="-86675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1"/>
          <p:cNvSpPr/>
          <p:nvPr/>
        </p:nvSpPr>
        <p:spPr>
          <a:xfrm>
            <a:off x="568500" y="0"/>
            <a:ext cx="8375700" cy="88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1E1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494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1"/>
          <p:cNvSpPr/>
          <p:nvPr/>
        </p:nvSpPr>
        <p:spPr>
          <a:xfrm>
            <a:off x="573000" y="1704650"/>
            <a:ext cx="8366700" cy="76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1"/>
          <p:cNvSpPr/>
          <p:nvPr/>
        </p:nvSpPr>
        <p:spPr>
          <a:xfrm>
            <a:off x="477000" y="356689"/>
            <a:ext cx="96000" cy="5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1"/>
          <p:cNvSpPr txBox="1"/>
          <p:nvPr>
            <p:ph idx="1" type="body"/>
          </p:nvPr>
        </p:nvSpPr>
        <p:spPr>
          <a:xfrm>
            <a:off x="622284" y="1075823"/>
            <a:ext cx="7626000" cy="46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Goal - Upload data to cloud for long term storage and analysis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Program to parse through data files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Matplotlib programs to visually represent scatter plots adding color, legend, and specified intervals</a:t>
            </a:r>
            <a:endParaRPr sz="1800"/>
          </a:p>
          <a:p>
            <a:pPr indent="0" lvl="0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" sz="1800"/>
              <a:t>Results- Created a program to upload and store data on Google Cloud.</a:t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This program has been tested and is periodically uploading pictures taken by the sensor.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229" name="Google Shape;22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31"/>
          <p:cNvSpPr txBox="1"/>
          <p:nvPr>
            <p:ph type="title"/>
          </p:nvPr>
        </p:nvSpPr>
        <p:spPr>
          <a:xfrm>
            <a:off x="622275" y="549675"/>
            <a:ext cx="7626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" sz="2600"/>
              <a:t>Contribution 4 - Integrate with Cloud Storage </a:t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11"/>
              <a:buFont typeface="Calibri"/>
              <a:buNone/>
            </a:pPr>
            <a:r>
              <a:rPr lang="en" sz="3200"/>
              <a:t>Motivation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82298" y="1120125"/>
            <a:ext cx="7986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rgbClr val="FFFFFF"/>
                </a:highlight>
              </a:rPr>
              <a:t>Floods are a source of concern because they cause loss of life and billions in damages [5].</a:t>
            </a:r>
            <a:br>
              <a:rPr lang="en" sz="1800">
                <a:highlight>
                  <a:srgbClr val="FF0000"/>
                </a:highlight>
              </a:rPr>
            </a:br>
            <a:endParaRPr sz="1800">
              <a:highlight>
                <a:srgbClr val="FF0000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rgbClr val="FFFFFF"/>
                </a:highlight>
              </a:rPr>
              <a:t>Affects agriculture, water management, safety, engineering/construction of waterways [6].</a:t>
            </a:r>
            <a:br>
              <a:rPr lang="en" sz="1800">
                <a:highlight>
                  <a:srgbClr val="FFFFFF"/>
                </a:highlight>
              </a:rPr>
            </a:b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Commercial detection systems exist but they are very expensive and many communities cannot afford them [9].</a:t>
            </a:r>
            <a:endParaRPr sz="1800">
              <a:highlight>
                <a:srgbClr val="FF0000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/>
          <p:nvPr/>
        </p:nvSpPr>
        <p:spPr>
          <a:xfrm>
            <a:off x="322650" y="356689"/>
            <a:ext cx="96000" cy="5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32"/>
          <p:cNvSpPr/>
          <p:nvPr/>
        </p:nvSpPr>
        <p:spPr>
          <a:xfrm>
            <a:off x="418650" y="0"/>
            <a:ext cx="8375700" cy="88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1E1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494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2"/>
          <p:cNvSpPr txBox="1"/>
          <p:nvPr>
            <p:ph type="title"/>
          </p:nvPr>
        </p:nvSpPr>
        <p:spPr>
          <a:xfrm>
            <a:off x="425169" y="261273"/>
            <a:ext cx="76260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" sz="2600"/>
              <a:t>Uploading Data Works!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650" y="884700"/>
            <a:ext cx="4134215" cy="289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2"/>
          <p:cNvPicPr preferRelativeResize="0"/>
          <p:nvPr/>
        </p:nvPicPr>
        <p:blipFill rotWithShape="1">
          <a:blip r:embed="rId4">
            <a:alphaModFix/>
          </a:blip>
          <a:srcRect b="46074" l="0" r="12701" t="0"/>
          <a:stretch/>
        </p:blipFill>
        <p:spPr>
          <a:xfrm>
            <a:off x="4469975" y="2999600"/>
            <a:ext cx="4551175" cy="210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36050" y="12"/>
            <a:ext cx="4285100" cy="299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2"/>
          <p:cNvSpPr txBox="1"/>
          <p:nvPr/>
        </p:nvSpPr>
        <p:spPr>
          <a:xfrm>
            <a:off x="277975" y="3945650"/>
            <a:ext cx="4098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can automatically upload pictures and logs.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7" name="Google Shape;247;p33"/>
          <p:cNvGraphicFramePr/>
          <p:nvPr/>
        </p:nvGraphicFramePr>
        <p:xfrm>
          <a:off x="347350" y="110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{AED1AADB-7B06-436E-8474-1DD19A9EE5A5}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Goal</a:t>
                      </a:r>
                      <a:endParaRPr b="1"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 b="1"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Notes</a:t>
                      </a:r>
                      <a:endParaRPr b="1"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Building a prototype with PI and additional modules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Done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Configured the LTE hat and PI Juice module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Configuring PiJuice Module 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Done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PI is now powered by the PiJuice and a solar panel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Configured network connectivity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Done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Created a set of scripts to automate network connectivity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Upload data to cloud storage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Done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Created a set of scripts and configurations to upload data automatically to the cloud storage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8" name="Google Shape;24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33"/>
          <p:cNvSpPr/>
          <p:nvPr/>
        </p:nvSpPr>
        <p:spPr>
          <a:xfrm>
            <a:off x="418650" y="0"/>
            <a:ext cx="8375700" cy="88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1E1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494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3"/>
          <p:cNvSpPr/>
          <p:nvPr/>
        </p:nvSpPr>
        <p:spPr>
          <a:xfrm>
            <a:off x="322650" y="356689"/>
            <a:ext cx="96000" cy="5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3"/>
          <p:cNvSpPr txBox="1"/>
          <p:nvPr>
            <p:ph type="title"/>
          </p:nvPr>
        </p:nvSpPr>
        <p:spPr>
          <a:xfrm>
            <a:off x="346200" y="3343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Summary - What did I accomplish?</a:t>
            </a:r>
            <a:endParaRPr sz="2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idx="1" type="body"/>
          </p:nvPr>
        </p:nvSpPr>
        <p:spPr>
          <a:xfrm>
            <a:off x="628650" y="1447038"/>
            <a:ext cx="7886700" cy="3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/>
              <a:t>Battery issue is the main bottleneck in this project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Works with all the peripherals BUT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 need larger battery and further optimize current draw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We have tested cellular connectivity and WiFi works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1800"/>
              <a:buChar char="○"/>
            </a:pPr>
            <a:r>
              <a:rPr lang="en" sz="1800"/>
              <a:t>We need to test the cellular connectivity and WiFi working together</a:t>
            </a:r>
            <a:endParaRPr sz="1800"/>
          </a:p>
        </p:txBody>
      </p:sp>
      <p:sp>
        <p:nvSpPr>
          <p:cNvPr id="257" name="Google Shape;25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34"/>
          <p:cNvSpPr/>
          <p:nvPr/>
        </p:nvSpPr>
        <p:spPr>
          <a:xfrm>
            <a:off x="418650" y="0"/>
            <a:ext cx="8375700" cy="88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1E1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494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4"/>
          <p:cNvSpPr/>
          <p:nvPr/>
        </p:nvSpPr>
        <p:spPr>
          <a:xfrm>
            <a:off x="322650" y="356689"/>
            <a:ext cx="96000" cy="5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4"/>
          <p:cNvSpPr txBox="1"/>
          <p:nvPr>
            <p:ph type="title"/>
          </p:nvPr>
        </p:nvSpPr>
        <p:spPr>
          <a:xfrm>
            <a:off x="418650" y="3343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Future work</a:t>
            </a:r>
            <a:endParaRPr sz="3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200"/>
              <a:t>References </a:t>
            </a:r>
            <a:endParaRPr sz="3200"/>
          </a:p>
        </p:txBody>
      </p:sp>
      <p:sp>
        <p:nvSpPr>
          <p:cNvPr id="266" name="Google Shape;266;p35"/>
          <p:cNvSpPr txBox="1"/>
          <p:nvPr>
            <p:ph idx="1" type="body"/>
          </p:nvPr>
        </p:nvSpPr>
        <p:spPr>
          <a:xfrm>
            <a:off x="1639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AutoNum type="arabicPeriod"/>
            </a:pPr>
            <a:r>
              <a:rPr lang="en" sz="1600">
                <a:solidFill>
                  <a:srgbClr val="222222"/>
                </a:solidFill>
              </a:rPr>
              <a:t>Fulton, John W., et al. "Near-Field remote sensing of surface velocity and river discharge using radars and the probability concept at 10 US geological survey streamgages." </a:t>
            </a:r>
            <a:r>
              <a:rPr i="1" lang="en" sz="1600">
                <a:solidFill>
                  <a:srgbClr val="222222"/>
                </a:solidFill>
              </a:rPr>
              <a:t>Remote Sensing</a:t>
            </a:r>
            <a:r>
              <a:rPr lang="en" sz="1600">
                <a:solidFill>
                  <a:srgbClr val="222222"/>
                </a:solidFill>
              </a:rPr>
              <a:t> 12.8 (2020): 1296.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AutoNum type="arabicPeriod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Hiroi, Kei, and Nobuo Kawaguchi. "FloodEye: Real-time flash flood prediction system for urban complex water flow." </a:t>
            </a:r>
            <a:r>
              <a:rPr i="1" lang="en" sz="1600">
                <a:solidFill>
                  <a:srgbClr val="222222"/>
                </a:solidFill>
              </a:rPr>
              <a:t>2016 IEEE SENSORS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. IEEE, 2016.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AutoNum type="arabicPeriod"/>
            </a:pPr>
            <a:r>
              <a:rPr lang="en" sz="1600">
                <a:solidFill>
                  <a:srgbClr val="222222"/>
                </a:solidFill>
              </a:rPr>
              <a:t>Intergovernmental Oceanographic Commission. </a:t>
            </a:r>
            <a:r>
              <a:rPr i="1" lang="en" sz="1600">
                <a:solidFill>
                  <a:srgbClr val="222222"/>
                </a:solidFill>
              </a:rPr>
              <a:t>Manual on Sea-level Measurement and Interpretation: Volume 3</a:t>
            </a:r>
            <a:r>
              <a:rPr lang="en" sz="1600">
                <a:solidFill>
                  <a:srgbClr val="222222"/>
                </a:solidFill>
              </a:rPr>
              <a:t>. Intergovernmental Oceanographic Commission (IOC) of UNESCO, 2002.</a:t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PiJuice,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https://github.com/PiSupply/PiJuice/tree/master/Hardware</a:t>
            </a:r>
            <a:br>
              <a:rPr lang="en" sz="1600" u="sng">
                <a:solidFill>
                  <a:schemeClr val="hlink"/>
                </a:solidFill>
                <a:hlinkClick r:id="rId4"/>
              </a:rPr>
            </a:br>
            <a:r>
              <a:rPr lang="en" sz="1600" u="sng">
                <a:solidFill>
                  <a:schemeClr val="hlink"/>
                </a:solidFill>
                <a:hlinkClick r:id="rId5"/>
              </a:rPr>
              <a:t>/#power-management-and-batteries</a:t>
            </a:r>
            <a:r>
              <a:rPr lang="en" sz="1600"/>
              <a:t>, Last Accessed: May 02, 2023</a:t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AutoNum type="arabicPeriod"/>
            </a:pPr>
            <a:r>
              <a:rPr lang="en" sz="1600">
                <a:solidFill>
                  <a:srgbClr val="222222"/>
                </a:solidFill>
              </a:rPr>
              <a:t>Arshad, Bilal, et al. "Computer vision and IoT-based sensors in flood monitoring and mapping: A systematic review." </a:t>
            </a:r>
            <a:r>
              <a:rPr i="1" lang="en" sz="1600">
                <a:solidFill>
                  <a:srgbClr val="222222"/>
                </a:solidFill>
              </a:rPr>
              <a:t>Sensors</a:t>
            </a:r>
            <a:r>
              <a:rPr lang="en" sz="1600">
                <a:solidFill>
                  <a:srgbClr val="222222"/>
                </a:solidFill>
              </a:rPr>
              <a:t>19.22 (2019): 5012.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AutoNum type="arabicPeriod"/>
            </a:pPr>
            <a:r>
              <a:rPr lang="en" sz="1600">
                <a:solidFill>
                  <a:srgbClr val="222222"/>
                </a:solidFill>
              </a:rPr>
              <a:t>Zhang, Zhen, et al. "In-situ water level measurement using NIR-imaging video camera." </a:t>
            </a:r>
            <a:r>
              <a:rPr i="1" lang="en" sz="1600">
                <a:solidFill>
                  <a:srgbClr val="222222"/>
                </a:solidFill>
              </a:rPr>
              <a:t>Flow Measurement and Instrumentation</a:t>
            </a:r>
            <a:r>
              <a:rPr lang="en" sz="1600">
                <a:solidFill>
                  <a:srgbClr val="222222"/>
                </a:solidFill>
              </a:rPr>
              <a:t> 67 (2019): 95-106.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AutoNum type="arabicPeriod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PON, </a:t>
            </a:r>
            <a:r>
              <a:rPr lang="en" sz="1600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https://manpages.ubuntu.com/manpages/bionic/man1/pon.1.html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, Last Accessed: May 02, 2023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</p:txBody>
      </p:sp>
      <p:sp>
        <p:nvSpPr>
          <p:cNvPr id="267" name="Google Shape;26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35"/>
          <p:cNvSpPr txBox="1"/>
          <p:nvPr/>
        </p:nvSpPr>
        <p:spPr>
          <a:xfrm>
            <a:off x="2222950" y="2970225"/>
            <a:ext cx="681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200"/>
              <a:t>References </a:t>
            </a:r>
            <a:endParaRPr sz="3200"/>
          </a:p>
        </p:txBody>
      </p:sp>
      <p:sp>
        <p:nvSpPr>
          <p:cNvPr id="274" name="Google Shape;274;p36"/>
          <p:cNvSpPr txBox="1"/>
          <p:nvPr>
            <p:ph idx="1" type="body"/>
          </p:nvPr>
        </p:nvSpPr>
        <p:spPr>
          <a:xfrm>
            <a:off x="1639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AutoNum type="arabicPeriod" startAt="8"/>
            </a:pPr>
            <a:r>
              <a:rPr lang="en" sz="1600">
                <a:solidFill>
                  <a:srgbClr val="222222"/>
                </a:solidFill>
                <a:highlight>
                  <a:schemeClr val="lt1"/>
                </a:highlight>
              </a:rPr>
              <a:t>Klemas, Victor. "Remote sensing of floods and flood-prone areas: An overview." </a:t>
            </a:r>
            <a:r>
              <a:rPr i="1" lang="en" sz="1600">
                <a:solidFill>
                  <a:srgbClr val="222222"/>
                </a:solidFill>
                <a:highlight>
                  <a:schemeClr val="lt1"/>
                </a:highlight>
              </a:rPr>
              <a:t>Journal of Coastal Research</a:t>
            </a:r>
            <a:r>
              <a:rPr lang="en" sz="1600">
                <a:solidFill>
                  <a:srgbClr val="222222"/>
                </a:solidFill>
                <a:highlight>
                  <a:schemeClr val="lt1"/>
                </a:highlight>
              </a:rPr>
              <a:t> 31.4 (2015): 1005-1013.</a:t>
            </a:r>
            <a:endParaRPr sz="16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AutoNum type="arabicPeriod" startAt="8"/>
            </a:pPr>
            <a:r>
              <a:rPr lang="en" sz="1600">
                <a:solidFill>
                  <a:srgbClr val="222222"/>
                </a:solidFill>
                <a:highlight>
                  <a:schemeClr val="lt1"/>
                </a:highlight>
              </a:rPr>
              <a:t>Ogie, Robert Ighodaro, et al. "Optimal placement of water-level sensors to facilitate data-driven management of hydrological infrastructure assets in coastal mega-cities of developing nations." </a:t>
            </a:r>
            <a:r>
              <a:rPr i="1" lang="en" sz="1600">
                <a:solidFill>
                  <a:srgbClr val="222222"/>
                </a:solidFill>
                <a:highlight>
                  <a:schemeClr val="lt1"/>
                </a:highlight>
              </a:rPr>
              <a:t>Sustainable cities and society</a:t>
            </a:r>
            <a:r>
              <a:rPr lang="en" sz="1600">
                <a:solidFill>
                  <a:srgbClr val="222222"/>
                </a:solidFill>
                <a:highlight>
                  <a:schemeClr val="lt1"/>
                </a:highlight>
              </a:rPr>
              <a:t> 35 (2017): 385-395.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</p:txBody>
      </p:sp>
      <p:sp>
        <p:nvSpPr>
          <p:cNvPr id="275" name="Google Shape;27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36"/>
          <p:cNvSpPr txBox="1"/>
          <p:nvPr/>
        </p:nvSpPr>
        <p:spPr>
          <a:xfrm>
            <a:off x="2222950" y="2970225"/>
            <a:ext cx="681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7"/>
          <p:cNvSpPr/>
          <p:nvPr/>
        </p:nvSpPr>
        <p:spPr>
          <a:xfrm>
            <a:off x="415812" y="216262"/>
            <a:ext cx="8375700" cy="1566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EDED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C5C2C2">
                <a:alpha val="494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7"/>
          <p:cNvSpPr txBox="1"/>
          <p:nvPr>
            <p:ph type="title"/>
          </p:nvPr>
        </p:nvSpPr>
        <p:spPr>
          <a:xfrm>
            <a:off x="630936" y="382535"/>
            <a:ext cx="24756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 of FEWS</a:t>
            </a:r>
            <a:endParaRPr/>
          </a:p>
        </p:txBody>
      </p:sp>
      <p:sp>
        <p:nvSpPr>
          <p:cNvPr id="284" name="Google Shape;284;p37"/>
          <p:cNvSpPr/>
          <p:nvPr/>
        </p:nvSpPr>
        <p:spPr>
          <a:xfrm>
            <a:off x="367806" y="735723"/>
            <a:ext cx="96000" cy="5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7"/>
          <p:cNvSpPr/>
          <p:nvPr/>
        </p:nvSpPr>
        <p:spPr>
          <a:xfrm rot="5400000">
            <a:off x="2698521" y="992915"/>
            <a:ext cx="1097400" cy="138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3435858" y="382535"/>
            <a:ext cx="51435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300"/>
              <a:t>This is the Flood Early Warning System (FEWS)</a:t>
            </a:r>
            <a:endParaRPr sz="1300"/>
          </a:p>
          <a:p>
            <a:pPr indent="-2286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300"/>
              <a:t>TNTECH Computer Science with the guidance and support of Civil Engineering Department.</a:t>
            </a:r>
            <a:endParaRPr sz="1300"/>
          </a:p>
          <a:p>
            <a:pPr indent="-228600" lvl="0" marL="457200" rtl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300"/>
              <a:t>FEWS is based on a RPI 4 system with low cost making this a cost effective and worthwhile solution.</a:t>
            </a:r>
            <a:endParaRPr sz="1300"/>
          </a:p>
        </p:txBody>
      </p:sp>
      <p:pic>
        <p:nvPicPr>
          <p:cNvPr id="287" name="Google Shape;287;p37"/>
          <p:cNvPicPr preferRelativeResize="0"/>
          <p:nvPr/>
        </p:nvPicPr>
        <p:blipFill rotWithShape="1">
          <a:blip r:embed="rId3">
            <a:alphaModFix/>
          </a:blip>
          <a:srcRect b="0" l="6138" r="19989" t="0"/>
          <a:stretch/>
        </p:blipFill>
        <p:spPr>
          <a:xfrm>
            <a:off x="-12" y="2014946"/>
            <a:ext cx="2688335" cy="2729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7"/>
          <p:cNvPicPr preferRelativeResize="0"/>
          <p:nvPr/>
        </p:nvPicPr>
        <p:blipFill rotWithShape="1">
          <a:blip r:embed="rId4">
            <a:alphaModFix/>
          </a:blip>
          <a:srcRect b="0" l="21910" r="4218" t="0"/>
          <a:stretch/>
        </p:blipFill>
        <p:spPr>
          <a:xfrm>
            <a:off x="6103061" y="1954846"/>
            <a:ext cx="2688338" cy="272948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11"/>
              <a:buFont typeface="Calibri"/>
              <a:buNone/>
            </a:pPr>
            <a:r>
              <a:rPr lang="en" sz="3200"/>
              <a:t>Problem Statement</a:t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11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82300" y="1501125"/>
            <a:ext cx="864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highlight>
                  <a:srgbClr val="FFFFFF"/>
                </a:highlight>
              </a:rPr>
              <a:t>Creating a low-cost solution to detect changes in water level and predict flood, using Raspberry PI and a Camera module</a:t>
            </a:r>
            <a:endParaRPr sz="2200">
              <a:highlight>
                <a:srgbClr val="FF0000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0" y="22890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595400" y="356689"/>
            <a:ext cx="96000" cy="5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595399" y="964125"/>
            <a:ext cx="8274600" cy="46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Measuring water level can be expensive.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USGS study shows capital cost between $5,000-$10,000[1]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study claims the cost of installation to be $300,000[2]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>
                <a:highlight>
                  <a:srgbClr val="FFFFFF"/>
                </a:highlight>
              </a:rPr>
              <a:t>Existing methods work but can be affected by various anomalies [3]</a:t>
            </a:r>
            <a:endParaRPr sz="1800">
              <a:solidFill>
                <a:srgbClr val="FF0000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stilling well- bias errors, high maintenance cost 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ultrasonic- sensitive to temperature, and high waves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pressure gauges- seasonal shift</a:t>
            </a:r>
            <a:br>
              <a:rPr lang="en" sz="1800"/>
            </a:br>
            <a:endParaRPr sz="1800"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691400" y="0"/>
            <a:ext cx="8375700" cy="88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1E1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494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650544" y="36635"/>
            <a:ext cx="76260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11"/>
              <a:buFont typeface="Calibri"/>
              <a:buNone/>
            </a:pPr>
            <a:r>
              <a:rPr lang="en" sz="3200"/>
              <a:t>A better solution is needed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1228040" y="2830164"/>
            <a:ext cx="2325600" cy="1747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454250" y="537875"/>
            <a:ext cx="8074800" cy="22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Create a sensor that is able to </a:t>
            </a:r>
            <a:r>
              <a:rPr i="1" lang="en" sz="1800"/>
              <a:t>visually</a:t>
            </a:r>
            <a:r>
              <a:rPr lang="en" sz="1800"/>
              <a:t> interpret and record data.</a:t>
            </a:r>
            <a:br>
              <a:rPr lang="en" sz="1800"/>
            </a:b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 visual data to indicate flood status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Certain change in measurement values indicates flood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The sensor should be autonomous</a:t>
            </a:r>
            <a:endParaRPr sz="1800"/>
          </a:p>
          <a:p>
            <a:pPr indent="-3429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work with a battery module and solar panel</a:t>
            </a:r>
            <a:endParaRPr/>
          </a:p>
          <a:p>
            <a:pPr indent="-3429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upload data to the cloud</a:t>
            </a:r>
            <a:endParaRPr sz="1800"/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358333" y="4620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418650" y="0"/>
            <a:ext cx="8375700" cy="88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1E1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494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311700" y="356689"/>
            <a:ext cx="96000" cy="5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418650" y="3343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11"/>
              <a:buFont typeface="Calibri"/>
              <a:buNone/>
            </a:pPr>
            <a:r>
              <a:rPr lang="en" sz="3200"/>
              <a:t>Project Objective</a:t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11"/>
              <a:buFont typeface="Calibri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11"/>
              <a:buFont typeface="Calibri"/>
              <a:buNone/>
            </a:pPr>
            <a:r>
              <a:t/>
            </a:r>
            <a:endParaRPr sz="3200"/>
          </a:p>
        </p:txBody>
      </p:sp>
      <p:sp>
        <p:nvSpPr>
          <p:cNvPr id="90" name="Google Shape;90;p17"/>
          <p:cNvSpPr/>
          <p:nvPr/>
        </p:nvSpPr>
        <p:spPr>
          <a:xfrm>
            <a:off x="1460390" y="4066814"/>
            <a:ext cx="1860900" cy="29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1471315" y="3734264"/>
            <a:ext cx="1835700" cy="29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Camera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1471315" y="3373014"/>
            <a:ext cx="1835700" cy="29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Power (Solar + battery)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1471340" y="2976114"/>
            <a:ext cx="1835700" cy="29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Cellular Connectivity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4590185" y="3521475"/>
            <a:ext cx="2525100" cy="29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Cloud (Data Repository)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17"/>
          <p:cNvCxnSpPr/>
          <p:nvPr/>
        </p:nvCxnSpPr>
        <p:spPr>
          <a:xfrm>
            <a:off x="3599563" y="3665464"/>
            <a:ext cx="9447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6" name="Google Shape;96;p17"/>
          <p:cNvSpPr txBox="1"/>
          <p:nvPr/>
        </p:nvSpPr>
        <p:spPr>
          <a:xfrm>
            <a:off x="2008025" y="4577975"/>
            <a:ext cx="7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Sensor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3645475" y="3268325"/>
            <a:ext cx="94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Upload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22648" y="958100"/>
            <a:ext cx="7986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(My contributions in the overall project are in red)</a:t>
            </a:r>
            <a:endParaRPr sz="1800"/>
          </a:p>
          <a:p>
            <a:pPr indent="-342900" lvl="0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>
                <a:solidFill>
                  <a:srgbClr val="FF0000"/>
                </a:solidFill>
              </a:rPr>
              <a:t>Building a prototype with PI,</a:t>
            </a:r>
            <a:r>
              <a:rPr lang="en" sz="1800">
                <a:solidFill>
                  <a:srgbClr val="FF9900"/>
                </a:solidFill>
              </a:rPr>
              <a:t> </a:t>
            </a:r>
            <a:r>
              <a:rPr lang="en" sz="1800"/>
              <a:t>camera</a:t>
            </a:r>
            <a:r>
              <a:rPr lang="en" sz="1800">
                <a:solidFill>
                  <a:srgbClr val="FF0000"/>
                </a:solidFill>
              </a:rPr>
              <a:t>,</a:t>
            </a:r>
            <a:r>
              <a:rPr lang="en" sz="1800">
                <a:solidFill>
                  <a:srgbClr val="FF9900"/>
                </a:solidFill>
              </a:rPr>
              <a:t> </a:t>
            </a:r>
            <a:r>
              <a:rPr lang="en" sz="1800">
                <a:solidFill>
                  <a:srgbClr val="FF0000"/>
                </a:solidFill>
              </a:rPr>
              <a:t>cellular connectivity module</a:t>
            </a:r>
            <a:r>
              <a:rPr lang="en" sz="1800">
                <a:solidFill>
                  <a:srgbClr val="FF9900"/>
                </a:solidFill>
              </a:rPr>
              <a:t>, </a:t>
            </a:r>
            <a:r>
              <a:rPr lang="en" sz="1800">
                <a:solidFill>
                  <a:srgbClr val="FF0000"/>
                </a:solidFill>
              </a:rPr>
              <a:t>solar panel and</a:t>
            </a:r>
            <a:r>
              <a:rPr lang="en" sz="1800">
                <a:solidFill>
                  <a:srgbClr val="FF9900"/>
                </a:solidFill>
              </a:rPr>
              <a:t> </a:t>
            </a:r>
            <a:r>
              <a:rPr lang="en" sz="1800">
                <a:solidFill>
                  <a:srgbClr val="FF0000"/>
                </a:solidFill>
              </a:rPr>
              <a:t>battery module</a:t>
            </a:r>
            <a:r>
              <a:rPr lang="en" sz="1800"/>
              <a:t> &lt;- Partial contribution</a:t>
            </a:r>
            <a:br>
              <a:rPr lang="en" sz="1800"/>
            </a:br>
            <a:endParaRPr sz="1800"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sz="1800">
                <a:solidFill>
                  <a:srgbClr val="FF0000"/>
                </a:solidFill>
              </a:rPr>
              <a:t>Tuning power parameters</a:t>
            </a:r>
            <a:br>
              <a:rPr lang="en" sz="1800">
                <a:solidFill>
                  <a:srgbClr val="FF0000"/>
                </a:solidFill>
              </a:rPr>
            </a:br>
            <a:endParaRPr sz="1800">
              <a:solidFill>
                <a:srgbClr val="FF0000"/>
              </a:solidFill>
            </a:endParaRPr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sz="1800">
                <a:solidFill>
                  <a:srgbClr val="FF0000"/>
                </a:solidFill>
              </a:rPr>
              <a:t>Configure network connectivity</a:t>
            </a:r>
            <a:br>
              <a:rPr lang="en" sz="1800">
                <a:solidFill>
                  <a:srgbClr val="FF0000"/>
                </a:solidFill>
              </a:rPr>
            </a:br>
            <a:endParaRPr sz="1800">
              <a:solidFill>
                <a:srgbClr val="FF0000"/>
              </a:solidFill>
            </a:endParaRPr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program to measure water level</a:t>
            </a:r>
            <a:br>
              <a:rPr lang="en" sz="1800"/>
            </a:br>
            <a:endParaRPr sz="1800"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sz="1800">
                <a:solidFill>
                  <a:srgbClr val="FF0000"/>
                </a:solidFill>
              </a:rPr>
              <a:t>Configure remote storage on Google Cloud and upload Data</a:t>
            </a:r>
            <a:br>
              <a:rPr lang="en" sz="1800">
                <a:solidFill>
                  <a:srgbClr val="FF0000"/>
                </a:solidFill>
              </a:rPr>
            </a:br>
            <a:endParaRPr sz="1800">
              <a:solidFill>
                <a:srgbClr val="FF0000"/>
              </a:solidFill>
            </a:endParaRPr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Deployment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	</a:t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418650" y="0"/>
            <a:ext cx="8375700" cy="88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1E1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494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322650" y="356689"/>
            <a:ext cx="96000" cy="5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8"/>
          <p:cNvSpPr txBox="1"/>
          <p:nvPr>
            <p:ph type="title"/>
          </p:nvPr>
        </p:nvSpPr>
        <p:spPr>
          <a:xfrm>
            <a:off x="418650" y="3343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" sz="3200"/>
              <a:t>Methodology and Contributions</a:t>
            </a:r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0400" y="1080700"/>
            <a:ext cx="7986000" cy="39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rgbClr val="FFFFFF"/>
                </a:highlight>
              </a:rPr>
              <a:t>Assembling the Raspberry PI (RPI) components</a:t>
            </a:r>
            <a:endParaRPr sz="1800"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highlight>
                  <a:srgbClr val="FFFFFF"/>
                </a:highlight>
              </a:rPr>
              <a:t>I ensured the battery and LTE Cellular modules work with the RPI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rgbClr val="FFFFFF"/>
                </a:highlight>
              </a:rPr>
              <a:t>Several Initial problems </a:t>
            </a:r>
            <a:endParaRPr sz="1800"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highlight>
                  <a:srgbClr val="FFFFFF"/>
                </a:highlight>
              </a:rPr>
              <a:t>PiJuice battery module</a:t>
            </a:r>
            <a:endParaRPr sz="1800">
              <a:highlight>
                <a:srgbClr val="FFFFFF"/>
              </a:highlight>
            </a:endParaRPr>
          </a:p>
          <a:p>
            <a:pPr indent="-342900" lvl="2" marL="1371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Sensitive to shock and vibration</a:t>
            </a:r>
            <a:endParaRPr sz="1800"/>
          </a:p>
          <a:p>
            <a:pPr indent="-342900" lvl="2" marL="1371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Low charge shutoffs</a:t>
            </a:r>
            <a:endParaRPr sz="1800"/>
          </a:p>
          <a:p>
            <a:pPr indent="-342900" lvl="2" marL="1371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Reboots with many peripherals</a:t>
            </a:r>
            <a:endParaRPr sz="1800"/>
          </a:p>
          <a:p>
            <a:pPr indent="-342900" lvl="2" marL="1371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and more….</a:t>
            </a:r>
            <a:endParaRPr sz="1800"/>
          </a:p>
          <a:p>
            <a:pPr indent="-342900" lvl="1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LTE module</a:t>
            </a:r>
            <a:endParaRPr sz="1800"/>
          </a:p>
          <a:p>
            <a:pPr indent="-342900" lvl="2" marL="1371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need to manually create network interface</a:t>
            </a:r>
            <a:endParaRPr sz="1800"/>
          </a:p>
          <a:p>
            <a:pPr indent="-342900" lvl="2" marL="1371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need to manually configure services</a:t>
            </a:r>
            <a:endParaRPr sz="1800"/>
          </a:p>
          <a:p>
            <a:pPr indent="-342900" lvl="1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Where to store data?</a:t>
            </a:r>
            <a:endParaRPr sz="1800"/>
          </a:p>
          <a:p>
            <a:pPr indent="-342900" lvl="2" marL="1371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need cloud storage</a:t>
            </a:r>
            <a:endParaRPr sz="1800"/>
          </a:p>
          <a:p>
            <a:pPr indent="0" lvl="0" marL="1371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sz="1800"/>
              <a:t>Will elaborate on each of these in the next slide</a:t>
            </a:r>
            <a:endParaRPr sz="1800"/>
          </a:p>
          <a:p>
            <a:pPr indent="-342900" lvl="1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Result</a:t>
            </a:r>
            <a:r>
              <a:rPr lang="en" sz="1800"/>
              <a:t>: </a:t>
            </a:r>
            <a:r>
              <a:rPr lang="en" sz="1800"/>
              <a:t>The Raspberry PI works with PIJuice and LTE module</a:t>
            </a:r>
            <a:endParaRPr sz="1800"/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470125" y="88700"/>
            <a:ext cx="8375700" cy="88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1E1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494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374125" y="445389"/>
            <a:ext cx="96000" cy="5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9"/>
          <p:cNvSpPr txBox="1"/>
          <p:nvPr>
            <p:ph type="title"/>
          </p:nvPr>
        </p:nvSpPr>
        <p:spPr>
          <a:xfrm>
            <a:off x="470125" y="485600"/>
            <a:ext cx="8520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" sz="2600"/>
              <a:t>Contribution 1:  Building a prototype with PI and camera </a:t>
            </a:r>
            <a:endParaRPr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418650" y="0"/>
            <a:ext cx="8375700" cy="88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1E1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494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322650" y="356689"/>
            <a:ext cx="96000" cy="5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793509" y="982798"/>
            <a:ext cx="7626000" cy="46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First task - 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Run program, determine battery life expect.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Record which peripherals worked together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Record observations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power overflows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flags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system task scripts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Encountered several errors and need to handle them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Possible errors: Software (e.g.,  SSL) errors, water level detection error, hardware etc.</a:t>
            </a:r>
            <a:br>
              <a:rPr lang="en" sz="1800"/>
            </a:br>
            <a:endParaRPr sz="1800"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" sz="1800"/>
              <a:t>Developed scripts that 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manage device with shutdown and wake up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integrate with OS and crontab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create SSH and VNC tunnels to study remote placements</a:t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0"/>
          <p:cNvSpPr txBox="1"/>
          <p:nvPr>
            <p:ph type="title"/>
          </p:nvPr>
        </p:nvSpPr>
        <p:spPr>
          <a:xfrm>
            <a:off x="418644" y="98110"/>
            <a:ext cx="76260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" sz="2600"/>
              <a:t>Contribution 2: Configuring PiJuice Battery Module </a:t>
            </a:r>
            <a:endParaRPr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/>
          <p:nvPr/>
        </p:nvSpPr>
        <p:spPr>
          <a:xfrm>
            <a:off x="-340350" y="14775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1"/>
          <p:cNvSpPr/>
          <p:nvPr/>
        </p:nvSpPr>
        <p:spPr>
          <a:xfrm>
            <a:off x="322650" y="356689"/>
            <a:ext cx="96000" cy="5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418650" y="0"/>
            <a:ext cx="8375700" cy="88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1E1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494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1"/>
          <p:cNvSpPr txBox="1"/>
          <p:nvPr>
            <p:ph type="title"/>
          </p:nvPr>
        </p:nvSpPr>
        <p:spPr>
          <a:xfrm>
            <a:off x="418650" y="356704"/>
            <a:ext cx="76260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Calibri"/>
              <a:buNone/>
            </a:pPr>
            <a:r>
              <a:rPr lang="en" sz="2600"/>
              <a:t>Adding a Solar Panel</a:t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Calibri"/>
              <a:buNone/>
            </a:pPr>
            <a:r>
              <a:t/>
            </a:r>
            <a:endParaRPr sz="2700"/>
          </a:p>
        </p:txBody>
      </p:sp>
      <p:sp>
        <p:nvSpPr>
          <p:cNvPr id="135" name="Google Shape;135;p21"/>
          <p:cNvSpPr txBox="1"/>
          <p:nvPr/>
        </p:nvSpPr>
        <p:spPr>
          <a:xfrm>
            <a:off x="248425" y="944375"/>
            <a:ext cx="7796100" cy="4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 with tuning, the battery alone was not enough to keep the sensor running more than 2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hours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Added a small solar panel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solar panel was 3.5W 5V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only charge the Pi in small bursts with full sunlight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needed the Pi should be fully shut down.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Added a larger panel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keep the sensor on for more than 12 hours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Battery still drains after 3-4 hours once the solar stops charging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larger battery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Tuned the battery parameters further to keep it running longer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now keep the PI up the whole day and 3-4 hours after sunset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