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notesSlides/notesSlide6.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6"/>
  </p:notesMasterIdLst>
  <p:handoutMasterIdLst>
    <p:handoutMasterId r:id="rId27"/>
  </p:handoutMasterIdLst>
  <p:sldIdLst>
    <p:sldId id="256" r:id="rId2"/>
    <p:sldId id="281" r:id="rId3"/>
    <p:sldId id="282" r:id="rId4"/>
    <p:sldId id="260" r:id="rId5"/>
    <p:sldId id="261" r:id="rId6"/>
    <p:sldId id="262" r:id="rId7"/>
    <p:sldId id="263" r:id="rId8"/>
    <p:sldId id="279" r:id="rId9"/>
    <p:sldId id="280" r:id="rId10"/>
    <p:sldId id="265" r:id="rId11"/>
    <p:sldId id="266" r:id="rId12"/>
    <p:sldId id="264"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Lst>
  <p:sldSz cx="9144000" cy="6858000" type="screen4x3"/>
  <p:notesSz cx="6858000" cy="9144000"/>
  <p:defaultTextStyle>
    <a:defPPr>
      <a:defRPr lang="en-US"/>
    </a:defPPr>
    <a:lvl1pPr algn="l" rtl="0" fontAlgn="base">
      <a:spcBef>
        <a:spcPct val="0"/>
      </a:spcBef>
      <a:spcAft>
        <a:spcPct val="0"/>
      </a:spcAft>
      <a:defRPr kern="1200" baseline="-25000">
        <a:solidFill>
          <a:schemeClr val="tx1"/>
        </a:solidFill>
        <a:latin typeface="Arial" charset="0"/>
        <a:ea typeface="+mn-ea"/>
        <a:cs typeface="+mn-cs"/>
      </a:defRPr>
    </a:lvl1pPr>
    <a:lvl2pPr marL="457200" algn="l" rtl="0" fontAlgn="base">
      <a:spcBef>
        <a:spcPct val="0"/>
      </a:spcBef>
      <a:spcAft>
        <a:spcPct val="0"/>
      </a:spcAft>
      <a:defRPr kern="1200" baseline="-25000">
        <a:solidFill>
          <a:schemeClr val="tx1"/>
        </a:solidFill>
        <a:latin typeface="Arial" charset="0"/>
        <a:ea typeface="+mn-ea"/>
        <a:cs typeface="+mn-cs"/>
      </a:defRPr>
    </a:lvl2pPr>
    <a:lvl3pPr marL="914400" algn="l" rtl="0" fontAlgn="base">
      <a:spcBef>
        <a:spcPct val="0"/>
      </a:spcBef>
      <a:spcAft>
        <a:spcPct val="0"/>
      </a:spcAft>
      <a:defRPr kern="1200" baseline="-25000">
        <a:solidFill>
          <a:schemeClr val="tx1"/>
        </a:solidFill>
        <a:latin typeface="Arial" charset="0"/>
        <a:ea typeface="+mn-ea"/>
        <a:cs typeface="+mn-cs"/>
      </a:defRPr>
    </a:lvl3pPr>
    <a:lvl4pPr marL="1371600" algn="l" rtl="0" fontAlgn="base">
      <a:spcBef>
        <a:spcPct val="0"/>
      </a:spcBef>
      <a:spcAft>
        <a:spcPct val="0"/>
      </a:spcAft>
      <a:defRPr kern="1200" baseline="-25000">
        <a:solidFill>
          <a:schemeClr val="tx1"/>
        </a:solidFill>
        <a:latin typeface="Arial" charset="0"/>
        <a:ea typeface="+mn-ea"/>
        <a:cs typeface="+mn-cs"/>
      </a:defRPr>
    </a:lvl4pPr>
    <a:lvl5pPr marL="1828800" algn="l" rtl="0" fontAlgn="base">
      <a:spcBef>
        <a:spcPct val="0"/>
      </a:spcBef>
      <a:spcAft>
        <a:spcPct val="0"/>
      </a:spcAft>
      <a:defRPr kern="1200" baseline="-25000">
        <a:solidFill>
          <a:schemeClr val="tx1"/>
        </a:solidFill>
        <a:latin typeface="Arial" charset="0"/>
        <a:ea typeface="+mn-ea"/>
        <a:cs typeface="+mn-cs"/>
      </a:defRPr>
    </a:lvl5pPr>
    <a:lvl6pPr marL="2286000" algn="l" defTabSz="914400" rtl="0" eaLnBrk="1" latinLnBrk="0" hangingPunct="1">
      <a:defRPr kern="1200" baseline="-25000">
        <a:solidFill>
          <a:schemeClr val="tx1"/>
        </a:solidFill>
        <a:latin typeface="Arial" charset="0"/>
        <a:ea typeface="+mn-ea"/>
        <a:cs typeface="+mn-cs"/>
      </a:defRPr>
    </a:lvl6pPr>
    <a:lvl7pPr marL="2743200" algn="l" defTabSz="914400" rtl="0" eaLnBrk="1" latinLnBrk="0" hangingPunct="1">
      <a:defRPr kern="1200" baseline="-25000">
        <a:solidFill>
          <a:schemeClr val="tx1"/>
        </a:solidFill>
        <a:latin typeface="Arial" charset="0"/>
        <a:ea typeface="+mn-ea"/>
        <a:cs typeface="+mn-cs"/>
      </a:defRPr>
    </a:lvl7pPr>
    <a:lvl8pPr marL="3200400" algn="l" defTabSz="914400" rtl="0" eaLnBrk="1" latinLnBrk="0" hangingPunct="1">
      <a:defRPr kern="1200" baseline="-25000">
        <a:solidFill>
          <a:schemeClr val="tx1"/>
        </a:solidFill>
        <a:latin typeface="Arial" charset="0"/>
        <a:ea typeface="+mn-ea"/>
        <a:cs typeface="+mn-cs"/>
      </a:defRPr>
    </a:lvl8pPr>
    <a:lvl9pPr marL="3657600" algn="l" defTabSz="914400" rtl="0" eaLnBrk="1" latinLnBrk="0" hangingPunct="1">
      <a:defRPr kern="1200" baseline="-250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25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78" autoAdjust="0"/>
    <p:restoredTop sz="75733" autoAdjust="0"/>
  </p:normalViewPr>
  <p:slideViewPr>
    <p:cSldViewPr>
      <p:cViewPr>
        <p:scale>
          <a:sx n="75" d="100"/>
          <a:sy n="75" d="100"/>
        </p:scale>
        <p:origin x="-1224" y="780"/>
      </p:cViewPr>
      <p:guideLst>
        <p:guide orient="horz" pos="216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3649154-ABF0-4E24-88BF-DC8EB288604B}" type="datetimeFigureOut">
              <a:rPr lang="en-GB" smtClean="0"/>
              <a:pPr/>
              <a:t>17/01/2013</a:t>
            </a:fld>
            <a:endParaRPr lang="en-GB"/>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B7F0F68-A93B-4399-80E3-C42ACB07143F}" type="slidenum">
              <a:rPr lang="en-GB" smtClean="0"/>
              <a:pPr/>
              <a:t>‹#›</a:t>
            </a:fld>
            <a:endParaRPr lang="en-GB"/>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baseline="0">
                <a:latin typeface="+mn-lt"/>
              </a:defRPr>
            </a:lvl1pPr>
          </a:lstStyle>
          <a:p>
            <a:pPr>
              <a:defRPr/>
            </a:pPr>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baseline="0" smtClean="0">
                <a:latin typeface="+mn-lt"/>
              </a:defRPr>
            </a:lvl1pPr>
          </a:lstStyle>
          <a:p>
            <a:pPr>
              <a:defRPr/>
            </a:pPr>
            <a:fld id="{26B1EFFB-38CE-4026-A709-A753B837C176}" type="datetimeFigureOut">
              <a:rPr lang="en-GB"/>
              <a:pPr>
                <a:defRPr/>
              </a:pPr>
              <a:t>17/01/2013</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GB"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GB"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baseline="0">
                <a:latin typeface="+mn-lt"/>
              </a:defRPr>
            </a:lvl1pPr>
          </a:lstStyle>
          <a:p>
            <a:pPr>
              <a:defRPr/>
            </a:pPr>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baseline="0" smtClean="0">
                <a:latin typeface="+mn-lt"/>
              </a:defRPr>
            </a:lvl1pPr>
          </a:lstStyle>
          <a:p>
            <a:pPr>
              <a:defRPr/>
            </a:pPr>
            <a:fld id="{34447128-5918-42F5-9BB6-CB7308F932F5}" type="slidenum">
              <a:rPr lang="en-GB"/>
              <a:pPr>
                <a:defRPr/>
              </a:pPr>
              <a:t>‹#›</a:t>
            </a:fld>
            <a:endParaRPr lang="en-GB"/>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8" Type="http://schemas.openxmlformats.org/officeDocument/2006/relationships/hyperlink" Target="http://en.wikipedia.org/wiki/Programming_language" TargetMode="External"/><Relationship Id="rId13" Type="http://schemas.openxmlformats.org/officeDocument/2006/relationships/hyperlink" Target="http://en.wikipedia.org/wiki/Memory_management" TargetMode="External"/><Relationship Id="rId18" Type="http://schemas.openxmlformats.org/officeDocument/2006/relationships/hyperlink" Target="http://vb.net-informations.com/framework/functions_of_common_language_runtime.htm" TargetMode="External"/><Relationship Id="rId3" Type="http://schemas.openxmlformats.org/officeDocument/2006/relationships/hyperlink" Target="http://en.wikipedia.org/wiki/Software_framework" TargetMode="External"/><Relationship Id="rId7" Type="http://schemas.openxmlformats.org/officeDocument/2006/relationships/hyperlink" Target="http://en.wikipedia.org/wiki/Language_interoperability" TargetMode="External"/><Relationship Id="rId12" Type="http://schemas.openxmlformats.org/officeDocument/2006/relationships/hyperlink" Target="http://en.wikipedia.org/wiki/Process_virtual_machine" TargetMode="External"/><Relationship Id="rId17" Type="http://schemas.openxmlformats.org/officeDocument/2006/relationships/hyperlink" Target="http://vb.net-informations.com/language/vb.net_data_types.htm" TargetMode="External"/><Relationship Id="rId2" Type="http://schemas.openxmlformats.org/officeDocument/2006/relationships/slide" Target="../slides/slide5.xml"/><Relationship Id="rId16" Type="http://schemas.openxmlformats.org/officeDocument/2006/relationships/hyperlink" Target="http://vb.net-informations.com/language/vb.net_exceptions.htm" TargetMode="External"/><Relationship Id="rId1" Type="http://schemas.openxmlformats.org/officeDocument/2006/relationships/notesMaster" Target="../notesMasters/notesMaster1.xml"/><Relationship Id="rId6" Type="http://schemas.openxmlformats.org/officeDocument/2006/relationships/hyperlink" Target="http://en.wikipedia.org/wiki/Base_Class_Library" TargetMode="External"/><Relationship Id="rId11" Type="http://schemas.openxmlformats.org/officeDocument/2006/relationships/hyperlink" Target="http://en.wikipedia.org/wiki/Common_Language_Runtime" TargetMode="External"/><Relationship Id="rId5" Type="http://schemas.openxmlformats.org/officeDocument/2006/relationships/hyperlink" Target="http://en.wikipedia.org/wiki/Microsoft_Windows" TargetMode="External"/><Relationship Id="rId15" Type="http://schemas.openxmlformats.org/officeDocument/2006/relationships/hyperlink" Target="http://vb.net-informations.com/framework/just_in_time_compiler.htm" TargetMode="External"/><Relationship Id="rId10" Type="http://schemas.openxmlformats.org/officeDocument/2006/relationships/hyperlink" Target="http://en.wikipedia.org/wiki/Computer_hardware" TargetMode="External"/><Relationship Id="rId4" Type="http://schemas.openxmlformats.org/officeDocument/2006/relationships/hyperlink" Target="http://en.wikipedia.org/wiki/Microsoft" TargetMode="External"/><Relationship Id="rId9" Type="http://schemas.openxmlformats.org/officeDocument/2006/relationships/hyperlink" Target="http://en.wikipedia.org/wiki/Software" TargetMode="External"/><Relationship Id="rId14" Type="http://schemas.openxmlformats.org/officeDocument/2006/relationships/hyperlink" Target="http://en.wikipedia.org/wiki/Exception_handling"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8" Type="http://schemas.openxmlformats.org/officeDocument/2006/relationships/hyperlink" Target="http://msdn.microsoft.com/en-us/library/aa664477(v=vs.71).aspx" TargetMode="External"/><Relationship Id="rId3" Type="http://schemas.openxmlformats.org/officeDocument/2006/relationships/hyperlink" Target="http://msdn.microsoft.com/en-us/library/aa664472(v=vs.71).aspx" TargetMode="External"/><Relationship Id="rId7" Type="http://schemas.openxmlformats.org/officeDocument/2006/relationships/hyperlink" Target="http://msdn.microsoft.com/en-us/library/aa664476(v=vs.71).aspx" TargetMode="External"/><Relationship Id="rId2" Type="http://schemas.openxmlformats.org/officeDocument/2006/relationships/slide" Target="../slides/slide11.xml"/><Relationship Id="rId1" Type="http://schemas.openxmlformats.org/officeDocument/2006/relationships/notesMaster" Target="../notesMasters/notesMaster1.xml"/><Relationship Id="rId6" Type="http://schemas.openxmlformats.org/officeDocument/2006/relationships/hyperlink" Target="http://msdn.microsoft.com/en-us/library/aa664475(v=vs.71).aspx" TargetMode="External"/><Relationship Id="rId11" Type="http://schemas.openxmlformats.org/officeDocument/2006/relationships/hyperlink" Target="http://msdn.microsoft.com/en-us/library/aa664480(v=vs.71).aspx" TargetMode="External"/><Relationship Id="rId5" Type="http://schemas.openxmlformats.org/officeDocument/2006/relationships/hyperlink" Target="http://msdn.microsoft.com/en-us/library/aa664474(v=vs.71).aspx" TargetMode="External"/><Relationship Id="rId10" Type="http://schemas.openxmlformats.org/officeDocument/2006/relationships/hyperlink" Target="http://msdn.microsoft.com/en-us/library/aa664479(v=vs.71).aspx" TargetMode="External"/><Relationship Id="rId4" Type="http://schemas.openxmlformats.org/officeDocument/2006/relationships/hyperlink" Target="http://msdn.microsoft.com/en-us/library/aa664473(v=vs.71).aspx" TargetMode="External"/><Relationship Id="rId9" Type="http://schemas.openxmlformats.org/officeDocument/2006/relationships/hyperlink" Target="http://msdn.microsoft.com/en-us/library/aa664478(v=vs.71).aspx"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sz="1200" b="1" i="0" kern="1200" dirty="0" smtClean="0">
                <a:solidFill>
                  <a:schemeClr val="tx1"/>
                </a:solidFill>
                <a:latin typeface="+mn-lt"/>
                <a:ea typeface="+mn-ea"/>
                <a:cs typeface="+mn-cs"/>
              </a:rPr>
              <a:t>What is the .NET </a:t>
            </a:r>
            <a:r>
              <a:rPr lang="en-GB" sz="1200" b="1" i="0" kern="1200" dirty="0" err="1" smtClean="0">
                <a:solidFill>
                  <a:schemeClr val="tx1"/>
                </a:solidFill>
                <a:latin typeface="+mn-lt"/>
                <a:ea typeface="+mn-ea"/>
                <a:cs typeface="+mn-cs"/>
              </a:rPr>
              <a:t>FrameWork</a:t>
            </a:r>
            <a:endParaRPr lang="en-GB" sz="1200" b="1" i="0" kern="1200" dirty="0" smtClean="0">
              <a:solidFill>
                <a:schemeClr val="tx1"/>
              </a:solidFill>
              <a:latin typeface="+mn-lt"/>
              <a:ea typeface="+mn-ea"/>
              <a:cs typeface="+mn-cs"/>
            </a:endParaRPr>
          </a:p>
          <a:p>
            <a:r>
              <a:rPr lang="en-GB" sz="1200" b="0" i="0" kern="1200" dirty="0" smtClean="0">
                <a:solidFill>
                  <a:schemeClr val="tx1"/>
                </a:solidFill>
                <a:latin typeface="+mn-lt"/>
                <a:ea typeface="+mn-ea"/>
                <a:cs typeface="+mn-cs"/>
              </a:rPr>
              <a:t>The .NET Framework (pronounced </a:t>
            </a:r>
            <a:r>
              <a:rPr lang="en-GB" sz="1200" b="0" i="1" kern="1200" dirty="0" smtClean="0">
                <a:solidFill>
                  <a:schemeClr val="tx1"/>
                </a:solidFill>
                <a:latin typeface="+mn-lt"/>
                <a:ea typeface="+mn-ea"/>
                <a:cs typeface="+mn-cs"/>
              </a:rPr>
              <a:t>dot net</a:t>
            </a:r>
            <a:r>
              <a:rPr lang="en-GB" sz="1200" b="0" i="0" kern="1200" dirty="0" smtClean="0">
                <a:solidFill>
                  <a:schemeClr val="tx1"/>
                </a:solidFill>
                <a:latin typeface="+mn-lt"/>
                <a:ea typeface="+mn-ea"/>
                <a:cs typeface="+mn-cs"/>
              </a:rPr>
              <a:t>) is a </a:t>
            </a:r>
            <a:r>
              <a:rPr lang="en-GB" sz="1200" b="0" i="0" kern="1200" dirty="0" smtClean="0">
                <a:solidFill>
                  <a:schemeClr val="tx1"/>
                </a:solidFill>
                <a:latin typeface="+mn-lt"/>
                <a:ea typeface="+mn-ea"/>
                <a:cs typeface="+mn-cs"/>
                <a:hlinkClick r:id="rId3" tooltip="Software framework"/>
              </a:rPr>
              <a:t>software framework</a:t>
            </a:r>
            <a:r>
              <a:rPr lang="en-GB" sz="1200" b="0" i="0" kern="1200" dirty="0" smtClean="0">
                <a:solidFill>
                  <a:schemeClr val="tx1"/>
                </a:solidFill>
                <a:latin typeface="+mn-lt"/>
                <a:ea typeface="+mn-ea"/>
                <a:cs typeface="+mn-cs"/>
              </a:rPr>
              <a:t> developed by </a:t>
            </a:r>
            <a:r>
              <a:rPr lang="en-GB" sz="1200" b="0" i="0" kern="1200" dirty="0" smtClean="0">
                <a:solidFill>
                  <a:schemeClr val="tx1"/>
                </a:solidFill>
                <a:latin typeface="+mn-lt"/>
                <a:ea typeface="+mn-ea"/>
                <a:cs typeface="+mn-cs"/>
                <a:hlinkClick r:id="rId4" tooltip="Microsoft"/>
              </a:rPr>
              <a:t>Microsoft</a:t>
            </a:r>
            <a:r>
              <a:rPr lang="en-GB" sz="1200" b="0" i="0" kern="1200" dirty="0" smtClean="0">
                <a:solidFill>
                  <a:schemeClr val="tx1"/>
                </a:solidFill>
                <a:latin typeface="+mn-lt"/>
                <a:ea typeface="+mn-ea"/>
                <a:cs typeface="+mn-cs"/>
              </a:rPr>
              <a:t> that runs primarily on </a:t>
            </a:r>
            <a:r>
              <a:rPr lang="en-GB" sz="1200" b="0" i="0" kern="1200" dirty="0" smtClean="0">
                <a:solidFill>
                  <a:schemeClr val="tx1"/>
                </a:solidFill>
                <a:latin typeface="+mn-lt"/>
                <a:ea typeface="+mn-ea"/>
                <a:cs typeface="+mn-cs"/>
                <a:hlinkClick r:id="rId5" tooltip="Microsoft Windows"/>
              </a:rPr>
              <a:t>Microsoft Windows</a:t>
            </a:r>
            <a:r>
              <a:rPr lang="en-GB" sz="1200" b="0" i="0" kern="1200" dirty="0" smtClean="0">
                <a:solidFill>
                  <a:schemeClr val="tx1"/>
                </a:solidFill>
                <a:latin typeface="+mn-lt"/>
                <a:ea typeface="+mn-ea"/>
                <a:cs typeface="+mn-cs"/>
              </a:rPr>
              <a:t>. It includes a large </a:t>
            </a:r>
            <a:r>
              <a:rPr lang="en-GB" sz="1200" b="0" i="0" kern="1200" dirty="0" smtClean="0">
                <a:solidFill>
                  <a:schemeClr val="tx1"/>
                </a:solidFill>
                <a:latin typeface="+mn-lt"/>
                <a:ea typeface="+mn-ea"/>
                <a:cs typeface="+mn-cs"/>
                <a:hlinkClick r:id="rId6" tooltip="Base Class Library"/>
              </a:rPr>
              <a:t>library</a:t>
            </a:r>
            <a:r>
              <a:rPr lang="en-GB" sz="1200" b="0" i="0" kern="1200" dirty="0" smtClean="0">
                <a:solidFill>
                  <a:schemeClr val="tx1"/>
                </a:solidFill>
                <a:latin typeface="+mn-lt"/>
                <a:ea typeface="+mn-ea"/>
                <a:cs typeface="+mn-cs"/>
              </a:rPr>
              <a:t> and provides </a:t>
            </a:r>
            <a:r>
              <a:rPr lang="en-GB" sz="1200" b="0" i="0" kern="1200" dirty="0" smtClean="0">
                <a:solidFill>
                  <a:schemeClr val="tx1"/>
                </a:solidFill>
                <a:latin typeface="+mn-lt"/>
                <a:ea typeface="+mn-ea"/>
                <a:cs typeface="+mn-cs"/>
                <a:hlinkClick r:id="rId7" tooltip="Language interoperability"/>
              </a:rPr>
              <a:t>language interoperability</a:t>
            </a:r>
            <a:r>
              <a:rPr lang="en-GB" sz="1200" b="0" i="0" kern="1200" dirty="0" smtClean="0">
                <a:solidFill>
                  <a:schemeClr val="tx1"/>
                </a:solidFill>
                <a:latin typeface="+mn-lt"/>
                <a:ea typeface="+mn-ea"/>
                <a:cs typeface="+mn-cs"/>
              </a:rPr>
              <a:t> (each language can use code written in other languages) across several </a:t>
            </a:r>
            <a:r>
              <a:rPr lang="en-GB" sz="1200" b="0" i="0" kern="1200" dirty="0" smtClean="0">
                <a:solidFill>
                  <a:schemeClr val="tx1"/>
                </a:solidFill>
                <a:latin typeface="+mn-lt"/>
                <a:ea typeface="+mn-ea"/>
                <a:cs typeface="+mn-cs"/>
                <a:hlinkClick r:id="rId8" tooltip="Programming language"/>
              </a:rPr>
              <a:t>programming languages</a:t>
            </a:r>
            <a:r>
              <a:rPr lang="en-GB" sz="1200" b="0" i="0" kern="1200" dirty="0" smtClean="0">
                <a:solidFill>
                  <a:schemeClr val="tx1"/>
                </a:solidFill>
                <a:latin typeface="+mn-lt"/>
                <a:ea typeface="+mn-ea"/>
                <a:cs typeface="+mn-cs"/>
              </a:rPr>
              <a:t>. Programs written for the .NET Framework execute in a </a:t>
            </a:r>
            <a:r>
              <a:rPr lang="en-GB" sz="1200" b="0" i="0" kern="1200" dirty="0" smtClean="0">
                <a:solidFill>
                  <a:schemeClr val="tx1"/>
                </a:solidFill>
                <a:latin typeface="+mn-lt"/>
                <a:ea typeface="+mn-ea"/>
                <a:cs typeface="+mn-cs"/>
                <a:hlinkClick r:id="rId9" tooltip="Software"/>
              </a:rPr>
              <a:t>software</a:t>
            </a:r>
            <a:r>
              <a:rPr lang="en-GB" sz="1200" b="0" i="0" kern="1200" dirty="0" smtClean="0">
                <a:solidFill>
                  <a:schemeClr val="tx1"/>
                </a:solidFill>
                <a:latin typeface="+mn-lt"/>
                <a:ea typeface="+mn-ea"/>
                <a:cs typeface="+mn-cs"/>
              </a:rPr>
              <a:t> environment (as contrasted to </a:t>
            </a:r>
            <a:r>
              <a:rPr lang="en-GB" sz="1200" b="0" i="0" kern="1200" dirty="0" smtClean="0">
                <a:solidFill>
                  <a:schemeClr val="tx1"/>
                </a:solidFill>
                <a:latin typeface="+mn-lt"/>
                <a:ea typeface="+mn-ea"/>
                <a:cs typeface="+mn-cs"/>
                <a:hlinkClick r:id="rId10" tooltip="Computer hardware"/>
              </a:rPr>
              <a:t>hardware</a:t>
            </a:r>
            <a:r>
              <a:rPr lang="en-GB" sz="1200" b="0" i="0" kern="1200" dirty="0" smtClean="0">
                <a:solidFill>
                  <a:schemeClr val="tx1"/>
                </a:solidFill>
                <a:latin typeface="+mn-lt"/>
                <a:ea typeface="+mn-ea"/>
                <a:cs typeface="+mn-cs"/>
              </a:rPr>
              <a:t> environment), known as </a:t>
            </a:r>
            <a:r>
              <a:rPr lang="en-GB" sz="1200" b="0" i="0" kern="1200" dirty="0" err="1" smtClean="0">
                <a:solidFill>
                  <a:schemeClr val="tx1"/>
                </a:solidFill>
                <a:latin typeface="+mn-lt"/>
                <a:ea typeface="+mn-ea"/>
                <a:cs typeface="+mn-cs"/>
              </a:rPr>
              <a:t>the</a:t>
            </a:r>
            <a:r>
              <a:rPr lang="en-GB" sz="1200" b="0" i="0" kern="1200" dirty="0" err="1" smtClean="0">
                <a:solidFill>
                  <a:schemeClr val="tx1"/>
                </a:solidFill>
                <a:latin typeface="+mn-lt"/>
                <a:ea typeface="+mn-ea"/>
                <a:cs typeface="+mn-cs"/>
                <a:hlinkClick r:id="rId11" tooltip="Common Language Runtime"/>
              </a:rPr>
              <a:t>Common</a:t>
            </a:r>
            <a:r>
              <a:rPr lang="en-GB" sz="1200" b="0" i="0" kern="1200" dirty="0" smtClean="0">
                <a:solidFill>
                  <a:schemeClr val="tx1"/>
                </a:solidFill>
                <a:latin typeface="+mn-lt"/>
                <a:ea typeface="+mn-ea"/>
                <a:cs typeface="+mn-cs"/>
                <a:hlinkClick r:id="rId11" tooltip="Common Language Runtime"/>
              </a:rPr>
              <a:t> Language Runtime</a:t>
            </a:r>
            <a:r>
              <a:rPr lang="en-GB" sz="1200" b="0" i="0" kern="1200" dirty="0" smtClean="0">
                <a:solidFill>
                  <a:schemeClr val="tx1"/>
                </a:solidFill>
                <a:latin typeface="+mn-lt"/>
                <a:ea typeface="+mn-ea"/>
                <a:cs typeface="+mn-cs"/>
              </a:rPr>
              <a:t> (CLR), an </a:t>
            </a:r>
            <a:r>
              <a:rPr lang="en-GB" sz="1200" b="0" i="0" kern="1200" dirty="0" smtClean="0">
                <a:solidFill>
                  <a:schemeClr val="tx1"/>
                </a:solidFill>
                <a:latin typeface="+mn-lt"/>
                <a:ea typeface="+mn-ea"/>
                <a:cs typeface="+mn-cs"/>
                <a:hlinkClick r:id="rId12" tooltip="Process virtual machine"/>
              </a:rPr>
              <a:t>application virtual machine</a:t>
            </a:r>
            <a:r>
              <a:rPr lang="en-GB" sz="1200" b="0" i="0" kern="1200" dirty="0" smtClean="0">
                <a:solidFill>
                  <a:schemeClr val="tx1"/>
                </a:solidFill>
                <a:latin typeface="+mn-lt"/>
                <a:ea typeface="+mn-ea"/>
                <a:cs typeface="+mn-cs"/>
              </a:rPr>
              <a:t> that provides services such as security, </a:t>
            </a:r>
            <a:r>
              <a:rPr lang="en-GB" sz="1200" b="0" i="0" kern="1200" dirty="0" smtClean="0">
                <a:solidFill>
                  <a:schemeClr val="tx1"/>
                </a:solidFill>
                <a:latin typeface="+mn-lt"/>
                <a:ea typeface="+mn-ea"/>
                <a:cs typeface="+mn-cs"/>
                <a:hlinkClick r:id="rId13" tooltip="Memory management"/>
              </a:rPr>
              <a:t>memory management</a:t>
            </a:r>
            <a:r>
              <a:rPr lang="en-GB" sz="1200" b="0" i="0" kern="1200" dirty="0" smtClean="0">
                <a:solidFill>
                  <a:schemeClr val="tx1"/>
                </a:solidFill>
                <a:latin typeface="+mn-lt"/>
                <a:ea typeface="+mn-ea"/>
                <a:cs typeface="+mn-cs"/>
              </a:rPr>
              <a:t>, and </a:t>
            </a:r>
            <a:r>
              <a:rPr lang="en-GB" sz="1200" b="0" i="0" kern="1200" dirty="0" smtClean="0">
                <a:solidFill>
                  <a:schemeClr val="tx1"/>
                </a:solidFill>
                <a:latin typeface="+mn-lt"/>
                <a:ea typeface="+mn-ea"/>
                <a:cs typeface="+mn-cs"/>
                <a:hlinkClick r:id="rId14" tooltip="Exception handling"/>
              </a:rPr>
              <a:t>exception handling</a:t>
            </a:r>
            <a:r>
              <a:rPr lang="en-GB" sz="1200" b="0" i="0" kern="1200" dirty="0" smtClean="0">
                <a:solidFill>
                  <a:schemeClr val="tx1"/>
                </a:solidFill>
                <a:latin typeface="+mn-lt"/>
                <a:ea typeface="+mn-ea"/>
                <a:cs typeface="+mn-cs"/>
              </a:rPr>
              <a:t>. The class library and the CLR together constitute the .NET Framework.</a:t>
            </a:r>
          </a:p>
          <a:p>
            <a:endParaRPr lang="en-GB" sz="1200" b="0" i="0" kern="1200" dirty="0" smtClean="0">
              <a:solidFill>
                <a:schemeClr val="tx1"/>
              </a:solidFill>
              <a:latin typeface="+mn-lt"/>
              <a:ea typeface="+mn-ea"/>
              <a:cs typeface="+mn-cs"/>
            </a:endParaRPr>
          </a:p>
          <a:p>
            <a:pPr marL="0" marR="0" indent="0" algn="l" defTabSz="914400" rtl="0" eaLnBrk="1" fontAlgn="base" latinLnBrk="0" hangingPunct="1">
              <a:lnSpc>
                <a:spcPct val="100000"/>
              </a:lnSpc>
              <a:spcBef>
                <a:spcPct val="30000"/>
              </a:spcBef>
              <a:spcAft>
                <a:spcPct val="0"/>
              </a:spcAft>
              <a:buClrTx/>
              <a:buSzTx/>
              <a:buFontTx/>
              <a:buNone/>
              <a:tabLst/>
              <a:defRPr/>
            </a:pPr>
            <a:r>
              <a:rPr lang="en-GB" sz="1200" b="1" i="0" kern="1200" dirty="0" smtClean="0">
                <a:solidFill>
                  <a:schemeClr val="tx1"/>
                </a:solidFill>
                <a:latin typeface="+mn-lt"/>
                <a:ea typeface="+mn-ea"/>
                <a:cs typeface="+mn-cs"/>
              </a:rPr>
              <a:t>What is the CLR</a:t>
            </a:r>
          </a:p>
          <a:p>
            <a:r>
              <a:rPr lang="en-GB" sz="1200" b="0" i="0" kern="1200" dirty="0" smtClean="0">
                <a:solidFill>
                  <a:schemeClr val="tx1"/>
                </a:solidFill>
                <a:latin typeface="+mn-lt"/>
                <a:ea typeface="+mn-ea"/>
                <a:cs typeface="+mn-cs"/>
              </a:rPr>
              <a:t>The Common Language Runtime (CLR) is an Execution Environment . It works as a layer between Operating Systems and the applications written in </a:t>
            </a:r>
            <a:r>
              <a:rPr lang="en-GB" sz="1200" b="0" i="0" kern="1200" dirty="0" err="1" smtClean="0">
                <a:solidFill>
                  <a:schemeClr val="tx1"/>
                </a:solidFill>
                <a:latin typeface="+mn-lt"/>
                <a:ea typeface="+mn-ea"/>
                <a:cs typeface="+mn-cs"/>
              </a:rPr>
              <a:t>.Net</a:t>
            </a:r>
            <a:r>
              <a:rPr lang="en-GB" sz="1200" b="0" i="0" kern="1200" dirty="0" smtClean="0">
                <a:solidFill>
                  <a:schemeClr val="tx1"/>
                </a:solidFill>
                <a:latin typeface="+mn-lt"/>
                <a:ea typeface="+mn-ea"/>
                <a:cs typeface="+mn-cs"/>
              </a:rPr>
              <a:t> languages that conforms to the Common Language Specification (CLS). The main function of Common Language Runtime (CLR) is to convert the Managed Code into native code and then execute the Program. The Managed Code compiled only when it needed, that is it converts the appropriate instructions when each function is called . The Common Language Runtime (CLR) 's </a:t>
            </a:r>
            <a:r>
              <a:rPr lang="en-GB" sz="1200" b="0" i="0" kern="1200" dirty="0" smtClean="0">
                <a:solidFill>
                  <a:schemeClr val="tx1"/>
                </a:solidFill>
                <a:latin typeface="+mn-lt"/>
                <a:ea typeface="+mn-ea"/>
                <a:cs typeface="+mn-cs"/>
                <a:hlinkClick r:id="rId15"/>
              </a:rPr>
              <a:t>Just In Time</a:t>
            </a:r>
            <a:r>
              <a:rPr lang="en-GB" sz="1200" b="0" i="0" kern="1200" dirty="0" smtClean="0">
                <a:solidFill>
                  <a:schemeClr val="tx1"/>
                </a:solidFill>
                <a:latin typeface="+mn-lt"/>
                <a:ea typeface="+mn-ea"/>
                <a:cs typeface="+mn-cs"/>
              </a:rPr>
              <a:t> (JIT) compilation converts Intermediate Language (MSIL) to native code on demand at application run time.</a:t>
            </a:r>
          </a:p>
          <a:p>
            <a:r>
              <a:rPr lang="en-GB" sz="1200" b="0" i="0" kern="1200" dirty="0" smtClean="0">
                <a:solidFill>
                  <a:schemeClr val="tx1"/>
                </a:solidFill>
                <a:latin typeface="+mn-lt"/>
                <a:ea typeface="+mn-ea"/>
                <a:cs typeface="+mn-cs"/>
              </a:rPr>
              <a:t>During the execution of the program ,the Common Language Runtime (CLR) manages memory, Thread execution, Garbage Collection (GC) , </a:t>
            </a:r>
            <a:r>
              <a:rPr lang="en-GB" sz="1200" b="0" i="0" kern="1200" dirty="0" smtClean="0">
                <a:solidFill>
                  <a:schemeClr val="tx1"/>
                </a:solidFill>
                <a:latin typeface="+mn-lt"/>
                <a:ea typeface="+mn-ea"/>
                <a:cs typeface="+mn-cs"/>
                <a:hlinkClick r:id="rId16"/>
              </a:rPr>
              <a:t>Exception</a:t>
            </a:r>
            <a:r>
              <a:rPr lang="en-GB" sz="1200" b="0" i="0" kern="1200" dirty="0" smtClean="0">
                <a:solidFill>
                  <a:schemeClr val="tx1"/>
                </a:solidFill>
                <a:latin typeface="+mn-lt"/>
                <a:ea typeface="+mn-ea"/>
                <a:cs typeface="+mn-cs"/>
              </a:rPr>
              <a:t> Handling, Common Type System (CTS), code safety verifications, and other system services. The CLR ( Common Language Runtime ) defines the Common Type System (CTS), which is a standard type system used by all </a:t>
            </a:r>
            <a:r>
              <a:rPr lang="en-GB" sz="1200" b="0" i="0" kern="1200" dirty="0" err="1" smtClean="0">
                <a:solidFill>
                  <a:schemeClr val="tx1"/>
                </a:solidFill>
                <a:latin typeface="+mn-lt"/>
                <a:ea typeface="+mn-ea"/>
                <a:cs typeface="+mn-cs"/>
              </a:rPr>
              <a:t>.Net</a:t>
            </a:r>
            <a:r>
              <a:rPr lang="en-GB" sz="1200" b="0" i="0" kern="1200" dirty="0" smtClean="0">
                <a:solidFill>
                  <a:schemeClr val="tx1"/>
                </a:solidFill>
                <a:latin typeface="+mn-lt"/>
                <a:ea typeface="+mn-ea"/>
                <a:cs typeface="+mn-cs"/>
              </a:rPr>
              <a:t> languages . That means all .NET programming languages uses the same representation for common </a:t>
            </a:r>
            <a:r>
              <a:rPr lang="en-GB" sz="1200" b="0" i="0" kern="1200" dirty="0" smtClean="0">
                <a:solidFill>
                  <a:schemeClr val="tx1"/>
                </a:solidFill>
                <a:latin typeface="+mn-lt"/>
                <a:ea typeface="+mn-ea"/>
                <a:cs typeface="+mn-cs"/>
                <a:hlinkClick r:id="rId17"/>
              </a:rPr>
              <a:t>Data Types</a:t>
            </a:r>
            <a:r>
              <a:rPr lang="en-GB" sz="1200" b="0" i="0" kern="1200" dirty="0" smtClean="0">
                <a:solidFill>
                  <a:schemeClr val="tx1"/>
                </a:solidFill>
                <a:latin typeface="+mn-lt"/>
                <a:ea typeface="+mn-ea"/>
                <a:cs typeface="+mn-cs"/>
              </a:rPr>
              <a:t> , so Common Language Runtime (CLR) is a language-independent runtime environment . The Common Language Runtime (CLR) environment is also referred to as a managed environment, because during the execution of a program it also controls the interaction with the Operating System. In the coming section you can see what are the </a:t>
            </a:r>
            <a:r>
              <a:rPr lang="en-GB" sz="1200" b="0" i="0" kern="1200" dirty="0" smtClean="0">
                <a:solidFill>
                  <a:schemeClr val="tx1"/>
                </a:solidFill>
                <a:latin typeface="+mn-lt"/>
                <a:ea typeface="+mn-ea"/>
                <a:cs typeface="+mn-cs"/>
                <a:hlinkClick r:id="rId18"/>
              </a:rPr>
              <a:t>main functions of Common Language Runtime</a:t>
            </a:r>
            <a:r>
              <a:rPr lang="en-GB" sz="1200" b="0" i="0" kern="1200" dirty="0" smtClean="0">
                <a:solidFill>
                  <a:schemeClr val="tx1"/>
                </a:solidFill>
                <a:latin typeface="+mn-lt"/>
                <a:ea typeface="+mn-ea"/>
                <a:cs typeface="+mn-cs"/>
              </a:rPr>
              <a:t> (CLR).</a:t>
            </a:r>
            <a:endParaRPr lang="en-GB" sz="1200" b="0" i="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CEBD003F-5939-4913-9AF1-D6318E3A4DA3}" type="slidenum">
              <a:rPr lang="en-GB" smtClean="0"/>
              <a:pPr/>
              <a:t>5</a:t>
            </a:fld>
            <a:endParaRPr lang="en-GB"/>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a:defRPr/>
            </a:pPr>
            <a:fld id="{34447128-5918-42F5-9BB6-CB7308F932F5}" type="slidenum">
              <a:rPr lang="en-GB" smtClean="0"/>
              <a:pPr>
                <a:defRPr/>
              </a:pPr>
              <a:t>8</a:t>
            </a:fld>
            <a:endParaRPr lang="en-GB"/>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a:defRPr/>
            </a:pPr>
            <a:fld id="{34447128-5918-42F5-9BB6-CB7308F932F5}" type="slidenum">
              <a:rPr lang="en-GB" smtClean="0"/>
              <a:pPr>
                <a:defRPr/>
              </a:pPr>
              <a:t>9</a:t>
            </a:fld>
            <a:endParaRPr lang="en-GB"/>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sz="1200" b="1" i="0" kern="1200" dirty="0" smtClean="0">
                <a:solidFill>
                  <a:schemeClr val="tx1"/>
                </a:solidFill>
                <a:latin typeface="+mn-lt"/>
                <a:ea typeface="+mn-ea"/>
                <a:cs typeface="+mn-cs"/>
              </a:rPr>
              <a:t>Difference between</a:t>
            </a:r>
            <a:r>
              <a:rPr lang="en-GB" sz="1200" b="1" i="0" kern="1200" baseline="0" dirty="0" smtClean="0">
                <a:solidFill>
                  <a:schemeClr val="tx1"/>
                </a:solidFill>
                <a:latin typeface="+mn-lt"/>
                <a:ea typeface="+mn-ea"/>
                <a:cs typeface="+mn-cs"/>
              </a:rPr>
              <a:t> </a:t>
            </a:r>
            <a:r>
              <a:rPr lang="en-GB" sz="1200" b="1" i="0" kern="1200" baseline="0" dirty="0" err="1" smtClean="0">
                <a:solidFill>
                  <a:schemeClr val="tx1"/>
                </a:solidFill>
                <a:latin typeface="+mn-lt"/>
                <a:ea typeface="+mn-ea"/>
                <a:cs typeface="+mn-cs"/>
              </a:rPr>
              <a:t>Struct</a:t>
            </a:r>
            <a:r>
              <a:rPr lang="en-GB" sz="1200" b="1" i="0" kern="1200" baseline="0" dirty="0" smtClean="0">
                <a:solidFill>
                  <a:schemeClr val="tx1"/>
                </a:solidFill>
                <a:latin typeface="+mn-lt"/>
                <a:ea typeface="+mn-ea"/>
                <a:cs typeface="+mn-cs"/>
              </a:rPr>
              <a:t> and Class:</a:t>
            </a:r>
          </a:p>
          <a:p>
            <a:r>
              <a:rPr lang="en-GB" sz="1200" b="1" i="0" kern="1200" dirty="0" smtClean="0">
                <a:solidFill>
                  <a:schemeClr val="tx1"/>
                </a:solidFill>
                <a:latin typeface="+mn-lt"/>
                <a:ea typeface="+mn-ea"/>
                <a:cs typeface="+mn-cs"/>
              </a:rPr>
              <a:t>http://msdn.microsoft.com/en-us/library/aa664471(v=vs.71).aspx</a:t>
            </a:r>
          </a:p>
          <a:p>
            <a:r>
              <a:rPr lang="en-GB" sz="1200" b="0" i="0" kern="1200" dirty="0" err="1" smtClean="0">
                <a:solidFill>
                  <a:schemeClr val="tx1"/>
                </a:solidFill>
                <a:latin typeface="+mn-lt"/>
                <a:ea typeface="+mn-ea"/>
                <a:cs typeface="+mn-cs"/>
              </a:rPr>
              <a:t>Structs</a:t>
            </a:r>
            <a:r>
              <a:rPr lang="en-GB" sz="1200" b="0" i="0" kern="1200" dirty="0" smtClean="0">
                <a:solidFill>
                  <a:schemeClr val="tx1"/>
                </a:solidFill>
                <a:latin typeface="+mn-lt"/>
                <a:ea typeface="+mn-ea"/>
                <a:cs typeface="+mn-cs"/>
              </a:rPr>
              <a:t> differ from classes in several important ways:</a:t>
            </a:r>
          </a:p>
          <a:p>
            <a:endParaRPr lang="en-GB" sz="1200" b="0" i="0" kern="1200" dirty="0" smtClean="0">
              <a:solidFill>
                <a:schemeClr val="tx1"/>
              </a:solidFill>
              <a:latin typeface="+mn-lt"/>
              <a:ea typeface="+mn-ea"/>
              <a:cs typeface="+mn-cs"/>
            </a:endParaRPr>
          </a:p>
          <a:p>
            <a:r>
              <a:rPr lang="en-GB" sz="1200" b="0" i="0" kern="1200" dirty="0" err="1" smtClean="0">
                <a:solidFill>
                  <a:schemeClr val="tx1"/>
                </a:solidFill>
                <a:latin typeface="+mn-lt"/>
                <a:ea typeface="+mn-ea"/>
                <a:cs typeface="+mn-cs"/>
              </a:rPr>
              <a:t>Structs</a:t>
            </a:r>
            <a:r>
              <a:rPr lang="en-GB" sz="1200" b="0" i="0" kern="1200" dirty="0" smtClean="0">
                <a:solidFill>
                  <a:schemeClr val="tx1"/>
                </a:solidFill>
                <a:latin typeface="+mn-lt"/>
                <a:ea typeface="+mn-ea"/>
                <a:cs typeface="+mn-cs"/>
              </a:rPr>
              <a:t> are value types </a:t>
            </a:r>
            <a:r>
              <a:rPr lang="en-GB" sz="1200" b="0" i="0" kern="1200" dirty="0" smtClean="0">
                <a:solidFill>
                  <a:schemeClr val="tx1"/>
                </a:solidFill>
                <a:latin typeface="+mn-lt"/>
                <a:ea typeface="+mn-ea"/>
                <a:cs typeface="+mn-cs"/>
                <a:hlinkClick r:id="rId3"/>
              </a:rPr>
              <a:t>(Section 11.3.1)</a:t>
            </a:r>
            <a:r>
              <a:rPr lang="en-GB" sz="1200" b="0" i="0" kern="1200" dirty="0" smtClean="0">
                <a:solidFill>
                  <a:schemeClr val="tx1"/>
                </a:solidFill>
                <a:latin typeface="+mn-lt"/>
                <a:ea typeface="+mn-ea"/>
                <a:cs typeface="+mn-cs"/>
              </a:rPr>
              <a:t>.</a:t>
            </a:r>
          </a:p>
          <a:p>
            <a:r>
              <a:rPr lang="en-GB" sz="1200" b="0" i="0" kern="1200" dirty="0" smtClean="0">
                <a:solidFill>
                  <a:schemeClr val="tx1"/>
                </a:solidFill>
                <a:latin typeface="+mn-lt"/>
                <a:ea typeface="+mn-ea"/>
                <a:cs typeface="+mn-cs"/>
              </a:rPr>
              <a:t>All </a:t>
            </a:r>
            <a:r>
              <a:rPr lang="en-GB" sz="1200" b="0" i="0" kern="1200" dirty="0" err="1" smtClean="0">
                <a:solidFill>
                  <a:schemeClr val="tx1"/>
                </a:solidFill>
                <a:latin typeface="+mn-lt"/>
                <a:ea typeface="+mn-ea"/>
                <a:cs typeface="+mn-cs"/>
              </a:rPr>
              <a:t>struct</a:t>
            </a:r>
            <a:r>
              <a:rPr lang="en-GB" sz="1200" b="0" i="0" kern="1200" dirty="0" smtClean="0">
                <a:solidFill>
                  <a:schemeClr val="tx1"/>
                </a:solidFill>
                <a:latin typeface="+mn-lt"/>
                <a:ea typeface="+mn-ea"/>
                <a:cs typeface="+mn-cs"/>
              </a:rPr>
              <a:t> types implicitly inherit from the class </a:t>
            </a:r>
            <a:r>
              <a:rPr lang="en-GB" sz="1200" b="0" i="0" kern="1200" dirty="0" err="1" smtClean="0">
                <a:solidFill>
                  <a:schemeClr val="tx1"/>
                </a:solidFill>
                <a:latin typeface="+mn-lt"/>
                <a:ea typeface="+mn-ea"/>
                <a:cs typeface="+mn-cs"/>
              </a:rPr>
              <a:t>System.ValueType</a:t>
            </a:r>
            <a:r>
              <a:rPr lang="en-GB" sz="1200" b="0" i="0" kern="1200" dirty="0" smtClean="0">
                <a:solidFill>
                  <a:schemeClr val="tx1"/>
                </a:solidFill>
                <a:latin typeface="+mn-lt"/>
                <a:ea typeface="+mn-ea"/>
                <a:cs typeface="+mn-cs"/>
              </a:rPr>
              <a:t> </a:t>
            </a:r>
            <a:r>
              <a:rPr lang="en-GB" sz="1200" b="0" i="0" kern="1200" dirty="0" smtClean="0">
                <a:solidFill>
                  <a:schemeClr val="tx1"/>
                </a:solidFill>
                <a:latin typeface="+mn-lt"/>
                <a:ea typeface="+mn-ea"/>
                <a:cs typeface="+mn-cs"/>
                <a:hlinkClick r:id="rId4"/>
              </a:rPr>
              <a:t>(Section 11.3.2)</a:t>
            </a:r>
            <a:r>
              <a:rPr lang="en-GB" sz="1200" b="0" i="0" kern="1200" dirty="0" smtClean="0">
                <a:solidFill>
                  <a:schemeClr val="tx1"/>
                </a:solidFill>
                <a:latin typeface="+mn-lt"/>
                <a:ea typeface="+mn-ea"/>
                <a:cs typeface="+mn-cs"/>
              </a:rPr>
              <a:t>.</a:t>
            </a:r>
          </a:p>
          <a:p>
            <a:r>
              <a:rPr lang="en-GB" sz="1200" b="0" i="0" kern="1200" dirty="0" smtClean="0">
                <a:solidFill>
                  <a:schemeClr val="tx1"/>
                </a:solidFill>
                <a:latin typeface="+mn-lt"/>
                <a:ea typeface="+mn-ea"/>
                <a:cs typeface="+mn-cs"/>
              </a:rPr>
              <a:t>Assignment to a variable of a </a:t>
            </a:r>
            <a:r>
              <a:rPr lang="en-GB" sz="1200" b="0" i="0" kern="1200" dirty="0" err="1" smtClean="0">
                <a:solidFill>
                  <a:schemeClr val="tx1"/>
                </a:solidFill>
                <a:latin typeface="+mn-lt"/>
                <a:ea typeface="+mn-ea"/>
                <a:cs typeface="+mn-cs"/>
              </a:rPr>
              <a:t>struct</a:t>
            </a:r>
            <a:r>
              <a:rPr lang="en-GB" sz="1200" b="0" i="0" kern="1200" dirty="0" smtClean="0">
                <a:solidFill>
                  <a:schemeClr val="tx1"/>
                </a:solidFill>
                <a:latin typeface="+mn-lt"/>
                <a:ea typeface="+mn-ea"/>
                <a:cs typeface="+mn-cs"/>
              </a:rPr>
              <a:t> type creates a </a:t>
            </a:r>
            <a:r>
              <a:rPr lang="en-GB" sz="1200" b="0" i="1" kern="1200" dirty="0" smtClean="0">
                <a:solidFill>
                  <a:schemeClr val="tx1"/>
                </a:solidFill>
                <a:latin typeface="+mn-lt"/>
                <a:ea typeface="+mn-ea"/>
                <a:cs typeface="+mn-cs"/>
              </a:rPr>
              <a:t>copy</a:t>
            </a:r>
            <a:r>
              <a:rPr lang="en-GB" sz="1200" b="0" i="0" kern="1200" dirty="0" smtClean="0">
                <a:solidFill>
                  <a:schemeClr val="tx1"/>
                </a:solidFill>
                <a:latin typeface="+mn-lt"/>
                <a:ea typeface="+mn-ea"/>
                <a:cs typeface="+mn-cs"/>
              </a:rPr>
              <a:t> of the value being assigned </a:t>
            </a:r>
            <a:r>
              <a:rPr lang="en-GB" sz="1200" b="0" i="0" kern="1200" dirty="0" smtClean="0">
                <a:solidFill>
                  <a:schemeClr val="tx1"/>
                </a:solidFill>
                <a:latin typeface="+mn-lt"/>
                <a:ea typeface="+mn-ea"/>
                <a:cs typeface="+mn-cs"/>
                <a:hlinkClick r:id="rId5"/>
              </a:rPr>
              <a:t>(Section 11.3.3)</a:t>
            </a:r>
            <a:r>
              <a:rPr lang="en-GB" sz="1200" b="0" i="0" kern="1200" dirty="0" smtClean="0">
                <a:solidFill>
                  <a:schemeClr val="tx1"/>
                </a:solidFill>
                <a:latin typeface="+mn-lt"/>
                <a:ea typeface="+mn-ea"/>
                <a:cs typeface="+mn-cs"/>
              </a:rPr>
              <a:t>.</a:t>
            </a:r>
          </a:p>
          <a:p>
            <a:r>
              <a:rPr lang="en-GB" sz="1200" b="0" i="0" kern="1200" dirty="0" smtClean="0">
                <a:solidFill>
                  <a:schemeClr val="tx1"/>
                </a:solidFill>
                <a:latin typeface="+mn-lt"/>
                <a:ea typeface="+mn-ea"/>
                <a:cs typeface="+mn-cs"/>
              </a:rPr>
              <a:t>The default value of a </a:t>
            </a:r>
            <a:r>
              <a:rPr lang="en-GB" sz="1200" b="0" i="0" kern="1200" dirty="0" err="1" smtClean="0">
                <a:solidFill>
                  <a:schemeClr val="tx1"/>
                </a:solidFill>
                <a:latin typeface="+mn-lt"/>
                <a:ea typeface="+mn-ea"/>
                <a:cs typeface="+mn-cs"/>
              </a:rPr>
              <a:t>struct</a:t>
            </a:r>
            <a:r>
              <a:rPr lang="en-GB" sz="1200" b="0" i="0" kern="1200" dirty="0" smtClean="0">
                <a:solidFill>
                  <a:schemeClr val="tx1"/>
                </a:solidFill>
                <a:latin typeface="+mn-lt"/>
                <a:ea typeface="+mn-ea"/>
                <a:cs typeface="+mn-cs"/>
              </a:rPr>
              <a:t> is the value produced by setting all value type fields to their default value and all reference type fields to null </a:t>
            </a:r>
            <a:r>
              <a:rPr lang="en-GB" sz="1200" b="0" i="0" kern="1200" dirty="0" smtClean="0">
                <a:solidFill>
                  <a:schemeClr val="tx1"/>
                </a:solidFill>
                <a:latin typeface="+mn-lt"/>
                <a:ea typeface="+mn-ea"/>
                <a:cs typeface="+mn-cs"/>
                <a:hlinkClick r:id="rId6"/>
              </a:rPr>
              <a:t>(Section 11.3.4)</a:t>
            </a:r>
            <a:r>
              <a:rPr lang="en-GB" sz="1200" b="0" i="0" kern="1200" dirty="0" smtClean="0">
                <a:solidFill>
                  <a:schemeClr val="tx1"/>
                </a:solidFill>
                <a:latin typeface="+mn-lt"/>
                <a:ea typeface="+mn-ea"/>
                <a:cs typeface="+mn-cs"/>
              </a:rPr>
              <a:t>.</a:t>
            </a:r>
          </a:p>
          <a:p>
            <a:r>
              <a:rPr lang="en-GB" sz="1200" b="0" i="0" kern="1200" dirty="0" smtClean="0">
                <a:solidFill>
                  <a:schemeClr val="tx1"/>
                </a:solidFill>
                <a:latin typeface="+mn-lt"/>
                <a:ea typeface="+mn-ea"/>
                <a:cs typeface="+mn-cs"/>
              </a:rPr>
              <a:t>Boxing and </a:t>
            </a:r>
            <a:r>
              <a:rPr lang="en-GB" sz="1200" b="0" i="0" kern="1200" dirty="0" err="1" smtClean="0">
                <a:solidFill>
                  <a:schemeClr val="tx1"/>
                </a:solidFill>
                <a:latin typeface="+mn-lt"/>
                <a:ea typeface="+mn-ea"/>
                <a:cs typeface="+mn-cs"/>
              </a:rPr>
              <a:t>unboxing</a:t>
            </a:r>
            <a:r>
              <a:rPr lang="en-GB" sz="1200" b="0" i="0" kern="1200" dirty="0" smtClean="0">
                <a:solidFill>
                  <a:schemeClr val="tx1"/>
                </a:solidFill>
                <a:latin typeface="+mn-lt"/>
                <a:ea typeface="+mn-ea"/>
                <a:cs typeface="+mn-cs"/>
              </a:rPr>
              <a:t> operations are used to convert between a </a:t>
            </a:r>
            <a:r>
              <a:rPr lang="en-GB" sz="1200" b="0" i="0" kern="1200" dirty="0" err="1" smtClean="0">
                <a:solidFill>
                  <a:schemeClr val="tx1"/>
                </a:solidFill>
                <a:latin typeface="+mn-lt"/>
                <a:ea typeface="+mn-ea"/>
                <a:cs typeface="+mn-cs"/>
              </a:rPr>
              <a:t>struct</a:t>
            </a:r>
            <a:r>
              <a:rPr lang="en-GB" sz="1200" b="0" i="0" kern="1200" dirty="0" smtClean="0">
                <a:solidFill>
                  <a:schemeClr val="tx1"/>
                </a:solidFill>
                <a:latin typeface="+mn-lt"/>
                <a:ea typeface="+mn-ea"/>
                <a:cs typeface="+mn-cs"/>
              </a:rPr>
              <a:t> type and object </a:t>
            </a:r>
            <a:r>
              <a:rPr lang="en-GB" sz="1200" b="0" i="0" kern="1200" dirty="0" smtClean="0">
                <a:solidFill>
                  <a:schemeClr val="tx1"/>
                </a:solidFill>
                <a:latin typeface="+mn-lt"/>
                <a:ea typeface="+mn-ea"/>
                <a:cs typeface="+mn-cs"/>
                <a:hlinkClick r:id="rId7"/>
              </a:rPr>
              <a:t>(Section 11.3.5)</a:t>
            </a:r>
            <a:r>
              <a:rPr lang="en-GB" sz="1200" b="0" i="0" kern="1200" dirty="0" smtClean="0">
                <a:solidFill>
                  <a:schemeClr val="tx1"/>
                </a:solidFill>
                <a:latin typeface="+mn-lt"/>
                <a:ea typeface="+mn-ea"/>
                <a:cs typeface="+mn-cs"/>
              </a:rPr>
              <a:t>.</a:t>
            </a:r>
          </a:p>
          <a:p>
            <a:r>
              <a:rPr lang="en-GB" sz="1200" b="0" i="0" kern="1200" dirty="0" smtClean="0">
                <a:solidFill>
                  <a:schemeClr val="tx1"/>
                </a:solidFill>
                <a:latin typeface="+mn-lt"/>
                <a:ea typeface="+mn-ea"/>
                <a:cs typeface="+mn-cs"/>
              </a:rPr>
              <a:t>The meaning of this is different for </a:t>
            </a:r>
            <a:r>
              <a:rPr lang="en-GB" sz="1200" b="0" i="0" kern="1200" dirty="0" err="1" smtClean="0">
                <a:solidFill>
                  <a:schemeClr val="tx1"/>
                </a:solidFill>
                <a:latin typeface="+mn-lt"/>
                <a:ea typeface="+mn-ea"/>
                <a:cs typeface="+mn-cs"/>
              </a:rPr>
              <a:t>structs</a:t>
            </a:r>
            <a:r>
              <a:rPr lang="en-GB" sz="1200" b="0" i="0" kern="1200" dirty="0" smtClean="0">
                <a:solidFill>
                  <a:schemeClr val="tx1"/>
                </a:solidFill>
                <a:latin typeface="+mn-lt"/>
                <a:ea typeface="+mn-ea"/>
                <a:cs typeface="+mn-cs"/>
              </a:rPr>
              <a:t> </a:t>
            </a:r>
            <a:r>
              <a:rPr lang="en-GB" sz="1200" b="0" i="0" kern="1200" dirty="0" smtClean="0">
                <a:solidFill>
                  <a:schemeClr val="tx1"/>
                </a:solidFill>
                <a:latin typeface="+mn-lt"/>
                <a:ea typeface="+mn-ea"/>
                <a:cs typeface="+mn-cs"/>
                <a:hlinkClick r:id="rId8"/>
              </a:rPr>
              <a:t>(Section 11.3.6)</a:t>
            </a:r>
            <a:r>
              <a:rPr lang="en-GB" sz="1200" b="0" i="0" kern="1200" dirty="0" smtClean="0">
                <a:solidFill>
                  <a:schemeClr val="tx1"/>
                </a:solidFill>
                <a:latin typeface="+mn-lt"/>
                <a:ea typeface="+mn-ea"/>
                <a:cs typeface="+mn-cs"/>
              </a:rPr>
              <a:t>.</a:t>
            </a:r>
          </a:p>
          <a:p>
            <a:r>
              <a:rPr lang="en-GB" sz="1200" b="0" i="0" kern="1200" dirty="0" smtClean="0">
                <a:solidFill>
                  <a:schemeClr val="tx1"/>
                </a:solidFill>
                <a:latin typeface="+mn-lt"/>
                <a:ea typeface="+mn-ea"/>
                <a:cs typeface="+mn-cs"/>
              </a:rPr>
              <a:t>Instance field declarations for a </a:t>
            </a:r>
            <a:r>
              <a:rPr lang="en-GB" sz="1200" b="0" i="0" kern="1200" dirty="0" err="1" smtClean="0">
                <a:solidFill>
                  <a:schemeClr val="tx1"/>
                </a:solidFill>
                <a:latin typeface="+mn-lt"/>
                <a:ea typeface="+mn-ea"/>
                <a:cs typeface="+mn-cs"/>
              </a:rPr>
              <a:t>struct</a:t>
            </a:r>
            <a:r>
              <a:rPr lang="en-GB" sz="1200" b="0" i="0" kern="1200" dirty="0" smtClean="0">
                <a:solidFill>
                  <a:schemeClr val="tx1"/>
                </a:solidFill>
                <a:latin typeface="+mn-lt"/>
                <a:ea typeface="+mn-ea"/>
                <a:cs typeface="+mn-cs"/>
              </a:rPr>
              <a:t> are not permitted to include variable </a:t>
            </a:r>
            <a:r>
              <a:rPr lang="en-GB" sz="1200" b="0" i="0" kern="1200" dirty="0" err="1" smtClean="0">
                <a:solidFill>
                  <a:schemeClr val="tx1"/>
                </a:solidFill>
                <a:latin typeface="+mn-lt"/>
                <a:ea typeface="+mn-ea"/>
                <a:cs typeface="+mn-cs"/>
              </a:rPr>
              <a:t>initializers</a:t>
            </a:r>
            <a:r>
              <a:rPr lang="en-GB" sz="1200" b="0" i="0" kern="1200" dirty="0" smtClean="0">
                <a:solidFill>
                  <a:schemeClr val="tx1"/>
                </a:solidFill>
                <a:latin typeface="+mn-lt"/>
                <a:ea typeface="+mn-ea"/>
                <a:cs typeface="+mn-cs"/>
              </a:rPr>
              <a:t> </a:t>
            </a:r>
            <a:r>
              <a:rPr lang="en-GB" sz="1200" b="0" i="0" kern="1200" dirty="0" smtClean="0">
                <a:solidFill>
                  <a:schemeClr val="tx1"/>
                </a:solidFill>
                <a:latin typeface="+mn-lt"/>
                <a:ea typeface="+mn-ea"/>
                <a:cs typeface="+mn-cs"/>
                <a:hlinkClick r:id="rId9"/>
              </a:rPr>
              <a:t>(Section 11.3.7)</a:t>
            </a:r>
            <a:r>
              <a:rPr lang="en-GB" sz="1200" b="0" i="0" kern="1200" dirty="0" smtClean="0">
                <a:solidFill>
                  <a:schemeClr val="tx1"/>
                </a:solidFill>
                <a:latin typeface="+mn-lt"/>
                <a:ea typeface="+mn-ea"/>
                <a:cs typeface="+mn-cs"/>
              </a:rPr>
              <a:t>.</a:t>
            </a:r>
          </a:p>
          <a:p>
            <a:r>
              <a:rPr lang="en-GB" sz="1200" b="0" i="0" kern="1200" dirty="0" smtClean="0">
                <a:solidFill>
                  <a:schemeClr val="tx1"/>
                </a:solidFill>
                <a:latin typeface="+mn-lt"/>
                <a:ea typeface="+mn-ea"/>
                <a:cs typeface="+mn-cs"/>
              </a:rPr>
              <a:t>A </a:t>
            </a:r>
            <a:r>
              <a:rPr lang="en-GB" sz="1200" b="0" i="0" kern="1200" dirty="0" err="1" smtClean="0">
                <a:solidFill>
                  <a:schemeClr val="tx1"/>
                </a:solidFill>
                <a:latin typeface="+mn-lt"/>
                <a:ea typeface="+mn-ea"/>
                <a:cs typeface="+mn-cs"/>
              </a:rPr>
              <a:t>struct</a:t>
            </a:r>
            <a:r>
              <a:rPr lang="en-GB" sz="1200" b="0" i="0" kern="1200" dirty="0" smtClean="0">
                <a:solidFill>
                  <a:schemeClr val="tx1"/>
                </a:solidFill>
                <a:latin typeface="+mn-lt"/>
                <a:ea typeface="+mn-ea"/>
                <a:cs typeface="+mn-cs"/>
              </a:rPr>
              <a:t> is not permitted to declare a </a:t>
            </a:r>
            <a:r>
              <a:rPr lang="en-GB" sz="1200" b="0" i="0" kern="1200" dirty="0" err="1" smtClean="0">
                <a:solidFill>
                  <a:schemeClr val="tx1"/>
                </a:solidFill>
                <a:latin typeface="+mn-lt"/>
                <a:ea typeface="+mn-ea"/>
                <a:cs typeface="+mn-cs"/>
              </a:rPr>
              <a:t>parameterless</a:t>
            </a:r>
            <a:r>
              <a:rPr lang="en-GB" sz="1200" b="0" i="0" kern="1200" dirty="0" smtClean="0">
                <a:solidFill>
                  <a:schemeClr val="tx1"/>
                </a:solidFill>
                <a:latin typeface="+mn-lt"/>
                <a:ea typeface="+mn-ea"/>
                <a:cs typeface="+mn-cs"/>
              </a:rPr>
              <a:t> instance constructor </a:t>
            </a:r>
            <a:r>
              <a:rPr lang="en-GB" sz="1200" b="0" i="0" kern="1200" dirty="0" smtClean="0">
                <a:solidFill>
                  <a:schemeClr val="tx1"/>
                </a:solidFill>
                <a:latin typeface="+mn-lt"/>
                <a:ea typeface="+mn-ea"/>
                <a:cs typeface="+mn-cs"/>
                <a:hlinkClick r:id="rId10"/>
              </a:rPr>
              <a:t>(Section 11.3.8)</a:t>
            </a:r>
            <a:r>
              <a:rPr lang="en-GB" sz="1200" b="0" i="0" kern="1200" dirty="0" smtClean="0">
                <a:solidFill>
                  <a:schemeClr val="tx1"/>
                </a:solidFill>
                <a:latin typeface="+mn-lt"/>
                <a:ea typeface="+mn-ea"/>
                <a:cs typeface="+mn-cs"/>
              </a:rPr>
              <a:t>.</a:t>
            </a:r>
          </a:p>
          <a:p>
            <a:r>
              <a:rPr lang="en-GB" sz="1200" b="0" i="0" kern="1200" dirty="0" smtClean="0">
                <a:solidFill>
                  <a:schemeClr val="tx1"/>
                </a:solidFill>
                <a:latin typeface="+mn-lt"/>
                <a:ea typeface="+mn-ea"/>
                <a:cs typeface="+mn-cs"/>
              </a:rPr>
              <a:t>A </a:t>
            </a:r>
            <a:r>
              <a:rPr lang="en-GB" sz="1200" b="0" i="0" kern="1200" dirty="0" err="1" smtClean="0">
                <a:solidFill>
                  <a:schemeClr val="tx1"/>
                </a:solidFill>
                <a:latin typeface="+mn-lt"/>
                <a:ea typeface="+mn-ea"/>
                <a:cs typeface="+mn-cs"/>
              </a:rPr>
              <a:t>struct</a:t>
            </a:r>
            <a:r>
              <a:rPr lang="en-GB" sz="1200" b="0" i="0" kern="1200" dirty="0" smtClean="0">
                <a:solidFill>
                  <a:schemeClr val="tx1"/>
                </a:solidFill>
                <a:latin typeface="+mn-lt"/>
                <a:ea typeface="+mn-ea"/>
                <a:cs typeface="+mn-cs"/>
              </a:rPr>
              <a:t> is not permitted to declare a destructor </a:t>
            </a:r>
            <a:r>
              <a:rPr lang="en-GB" sz="1200" b="0" i="0" kern="1200" dirty="0" smtClean="0">
                <a:solidFill>
                  <a:schemeClr val="tx1"/>
                </a:solidFill>
                <a:latin typeface="+mn-lt"/>
                <a:ea typeface="+mn-ea"/>
                <a:cs typeface="+mn-cs"/>
                <a:hlinkClick r:id="rId11"/>
              </a:rPr>
              <a:t>(Section 11.3.9)</a:t>
            </a:r>
            <a:r>
              <a:rPr lang="en-GB" sz="1200" b="0" i="0" kern="1200" dirty="0" smtClean="0">
                <a:solidFill>
                  <a:schemeClr val="tx1"/>
                </a:solidFill>
                <a:latin typeface="+mn-lt"/>
                <a:ea typeface="+mn-ea"/>
                <a:cs typeface="+mn-cs"/>
              </a:rPr>
              <a:t>.</a:t>
            </a:r>
          </a:p>
          <a:p>
            <a:endParaRPr lang="en-GB" dirty="0"/>
          </a:p>
        </p:txBody>
      </p:sp>
      <p:sp>
        <p:nvSpPr>
          <p:cNvPr id="4" name="Slide Number Placeholder 3"/>
          <p:cNvSpPr>
            <a:spLocks noGrp="1"/>
          </p:cNvSpPr>
          <p:nvPr>
            <p:ph type="sldNum" sz="quarter" idx="10"/>
          </p:nvPr>
        </p:nvSpPr>
        <p:spPr/>
        <p:txBody>
          <a:bodyPr/>
          <a:lstStyle/>
          <a:p>
            <a:pPr>
              <a:defRPr/>
            </a:pPr>
            <a:fld id="{34447128-5918-42F5-9BB6-CB7308F932F5}" type="slidenum">
              <a:rPr lang="en-GB" smtClean="0"/>
              <a:pPr>
                <a:defRPr/>
              </a:pPr>
              <a:t>11</a:t>
            </a:fld>
            <a:endParaRPr lang="en-GB"/>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GSE</a:t>
            </a:r>
            <a:r>
              <a:rPr lang="en-GB" baseline="0" dirty="0" smtClean="0"/>
              <a:t> (Game Studio Express)</a:t>
            </a:r>
            <a:endParaRPr lang="en-GB" dirty="0"/>
          </a:p>
        </p:txBody>
      </p:sp>
      <p:sp>
        <p:nvSpPr>
          <p:cNvPr id="4" name="Slide Number Placeholder 3"/>
          <p:cNvSpPr>
            <a:spLocks noGrp="1"/>
          </p:cNvSpPr>
          <p:nvPr>
            <p:ph type="sldNum" sz="quarter" idx="10"/>
          </p:nvPr>
        </p:nvSpPr>
        <p:spPr/>
        <p:txBody>
          <a:bodyPr/>
          <a:lstStyle/>
          <a:p>
            <a:pPr>
              <a:defRPr/>
            </a:pPr>
            <a:fld id="{34447128-5918-42F5-9BB6-CB7308F932F5}" type="slidenum">
              <a:rPr lang="en-GB" smtClean="0"/>
              <a:pPr>
                <a:defRPr/>
              </a:pPr>
              <a:t>12</a:t>
            </a:fld>
            <a:endParaRPr lang="en-GB"/>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base" latinLnBrk="0" hangingPunct="1">
              <a:lnSpc>
                <a:spcPct val="100000"/>
              </a:lnSpc>
              <a:spcBef>
                <a:spcPct val="30000"/>
              </a:spcBef>
              <a:spcAft>
                <a:spcPct val="0"/>
              </a:spcAft>
              <a:buClrTx/>
              <a:buSzTx/>
              <a:buFontTx/>
              <a:buNone/>
              <a:tabLst/>
              <a:defRPr/>
            </a:pPr>
            <a:endParaRPr lang="en-GB" dirty="0"/>
          </a:p>
        </p:txBody>
      </p:sp>
      <p:sp>
        <p:nvSpPr>
          <p:cNvPr id="4" name="Slide Number Placeholder 3"/>
          <p:cNvSpPr>
            <a:spLocks noGrp="1"/>
          </p:cNvSpPr>
          <p:nvPr>
            <p:ph type="sldNum" sz="quarter" idx="10"/>
          </p:nvPr>
        </p:nvSpPr>
        <p:spPr/>
        <p:txBody>
          <a:bodyPr/>
          <a:lstStyle/>
          <a:p>
            <a:pPr>
              <a:defRPr/>
            </a:pPr>
            <a:fld id="{34447128-5918-42F5-9BB6-CB7308F932F5}" type="slidenum">
              <a:rPr lang="en-GB" smtClean="0"/>
              <a:pPr>
                <a:defRPr/>
              </a:pPr>
              <a:t>13</a:t>
            </a:fld>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rgbClr val="00325F"/>
        </a:solidFill>
        <a:effectLst/>
      </p:bgPr>
    </p:bg>
    <p:spTree>
      <p:nvGrpSpPr>
        <p:cNvPr id="1" name=""/>
        <p:cNvGrpSpPr/>
        <p:nvPr/>
      </p:nvGrpSpPr>
      <p:grpSpPr>
        <a:xfrm>
          <a:off x="0" y="0"/>
          <a:ext cx="0" cy="0"/>
          <a:chOff x="0" y="0"/>
          <a:chExt cx="0" cy="0"/>
        </a:xfrm>
      </p:grpSpPr>
      <p:pic>
        <p:nvPicPr>
          <p:cNvPr id="4" name="Picture 4" descr="General White Portrai"/>
          <p:cNvPicPr>
            <a:picLocks noChangeAspect="1" noChangeArrowheads="1"/>
          </p:cNvPicPr>
          <p:nvPr userDrawn="1"/>
        </p:nvPicPr>
        <p:blipFill>
          <a:blip r:embed="rId2" cstate="print"/>
          <a:srcRect/>
          <a:stretch>
            <a:fillRect/>
          </a:stretch>
        </p:blipFill>
        <p:spPr bwMode="auto">
          <a:xfrm>
            <a:off x="2987675" y="1052513"/>
            <a:ext cx="3203575" cy="3241675"/>
          </a:xfrm>
          <a:prstGeom prst="rect">
            <a:avLst/>
          </a:prstGeom>
          <a:noFill/>
          <a:ln w="9525">
            <a:noFill/>
            <a:miter lim="800000"/>
            <a:headEnd/>
            <a:tailEnd/>
          </a:ln>
        </p:spPr>
      </p:pic>
      <p:sp>
        <p:nvSpPr>
          <p:cNvPr id="7" name="Title 1"/>
          <p:cNvSpPr>
            <a:spLocks noGrp="1"/>
          </p:cNvSpPr>
          <p:nvPr>
            <p:ph type="ctrTitle"/>
          </p:nvPr>
        </p:nvSpPr>
        <p:spPr>
          <a:xfrm>
            <a:off x="685800" y="4293096"/>
            <a:ext cx="7772400" cy="747514"/>
          </a:xfrm>
          <a:prstGeom prst="rect">
            <a:avLst/>
          </a:prstGeom>
        </p:spPr>
        <p:txBody>
          <a:bodyPr/>
          <a:lstStyle>
            <a:lvl1pPr>
              <a:defRPr sz="3600">
                <a:solidFill>
                  <a:schemeClr val="bg1"/>
                </a:solidFill>
              </a:defRPr>
            </a:lvl1pPr>
          </a:lstStyle>
          <a:p>
            <a:r>
              <a:rPr lang="en-US" dirty="0" smtClean="0"/>
              <a:t>Click to edit Master title style</a:t>
            </a:r>
            <a:endParaRPr lang="en-GB" dirty="0"/>
          </a:p>
        </p:txBody>
      </p:sp>
      <p:sp>
        <p:nvSpPr>
          <p:cNvPr id="8" name="Subtitle 2"/>
          <p:cNvSpPr>
            <a:spLocks noGrp="1"/>
          </p:cNvSpPr>
          <p:nvPr>
            <p:ph type="subTitle" idx="1"/>
          </p:nvPr>
        </p:nvSpPr>
        <p:spPr>
          <a:xfrm>
            <a:off x="1371600" y="5301208"/>
            <a:ext cx="6400800" cy="720080"/>
          </a:xfrm>
          <a:prstGeom prst="rect">
            <a:avLst/>
          </a:prstGeom>
        </p:spPr>
        <p:txBody>
          <a:bodyPr anchor="ctr"/>
          <a:lstStyle>
            <a:lvl1pPr marL="0" indent="0" algn="ctr">
              <a:buNone/>
              <a:defRPr sz="24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GB"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B89E8889-6C79-4FF8-9019-633FF9494077}" type="datetime1">
              <a:rPr lang="en-GB" smtClean="0"/>
              <a:t>17/01/2013</a:t>
            </a:fld>
            <a:endParaRPr lang="en-GB"/>
          </a:p>
        </p:txBody>
      </p:sp>
      <p:sp>
        <p:nvSpPr>
          <p:cNvPr id="6" name="Footer Placeholder 4"/>
          <p:cNvSpPr>
            <a:spLocks noGrp="1"/>
          </p:cNvSpPr>
          <p:nvPr>
            <p:ph type="ftr" sz="quarter" idx="11"/>
          </p:nvPr>
        </p:nvSpPr>
        <p:spPr/>
        <p:txBody>
          <a:bodyPr/>
          <a:lstStyle>
            <a:lvl1pPr>
              <a:defRPr/>
            </a:lvl1pPr>
          </a:lstStyle>
          <a:p>
            <a:pPr>
              <a:defRPr/>
            </a:pPr>
            <a:endParaRPr lang="en-GB"/>
          </a:p>
        </p:txBody>
      </p:sp>
      <p:sp>
        <p:nvSpPr>
          <p:cNvPr id="7" name="Slide Number Placeholder 5"/>
          <p:cNvSpPr>
            <a:spLocks noGrp="1"/>
          </p:cNvSpPr>
          <p:nvPr>
            <p:ph type="sldNum" sz="quarter" idx="12"/>
          </p:nvPr>
        </p:nvSpPr>
        <p:spPr/>
        <p:txBody>
          <a:bodyPr/>
          <a:lstStyle>
            <a:lvl1pPr>
              <a:defRPr/>
            </a:lvl1pPr>
          </a:lstStyle>
          <a:p>
            <a:pPr>
              <a:defRPr/>
            </a:pPr>
            <a:fld id="{EA9C70E4-5FC4-4E7A-9ABA-1974AC3AF4EC}" type="slidenum">
              <a:rPr lang="en-GB"/>
              <a:pPr>
                <a:defRPr/>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lvl1pPr>
              <a:defRPr/>
            </a:lvl1pPr>
          </a:lstStyle>
          <a:p>
            <a:pPr>
              <a:defRPr/>
            </a:pPr>
            <a:fld id="{1EFC8FC8-8C58-492D-8212-A50E48B4A2DB}" type="datetime1">
              <a:rPr lang="en-GB" smtClean="0"/>
              <a:t>17/01/2013</a:t>
            </a:fld>
            <a:endParaRPr lang="en-GB"/>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8C9EC80A-6FD3-4929-BABB-AEEA57D422B6}" type="slidenum">
              <a:rPr lang="en-GB"/>
              <a:pPr>
                <a:defRPr/>
              </a:pPr>
              <a:t>‹#›</a:t>
            </a:fld>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lvl1pPr>
              <a:defRPr/>
            </a:lvl1pPr>
          </a:lstStyle>
          <a:p>
            <a:pPr>
              <a:defRPr/>
            </a:pPr>
            <a:fld id="{5872AF7F-9B93-4094-8B75-DD34C073B28D}" type="datetime1">
              <a:rPr lang="en-GB" smtClean="0"/>
              <a:t>17/01/2013</a:t>
            </a:fld>
            <a:endParaRPr lang="en-GB"/>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F78675D5-7DD3-4083-B983-28DCE0BAA4C1}" type="slidenum">
              <a:rPr lang="en-GB"/>
              <a:pPr>
                <a:defRPr/>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ustom Layout">
    <p:bg>
      <p:bgPr>
        <a:solidFill>
          <a:srgbClr val="00325F"/>
        </a:solidFill>
        <a:effectLst/>
      </p:bgPr>
    </p:bg>
    <p:spTree>
      <p:nvGrpSpPr>
        <p:cNvPr id="1" name=""/>
        <p:cNvGrpSpPr/>
        <p:nvPr/>
      </p:nvGrpSpPr>
      <p:grpSpPr>
        <a:xfrm>
          <a:off x="0" y="0"/>
          <a:ext cx="0" cy="0"/>
          <a:chOff x="0" y="0"/>
          <a:chExt cx="0" cy="0"/>
        </a:xfrm>
      </p:grpSpPr>
      <p:pic>
        <p:nvPicPr>
          <p:cNvPr id="2" name="Picture 4" descr="General White Portrai"/>
          <p:cNvPicPr>
            <a:picLocks noChangeAspect="1" noChangeArrowheads="1"/>
          </p:cNvPicPr>
          <p:nvPr userDrawn="1"/>
        </p:nvPicPr>
        <p:blipFill>
          <a:blip r:embed="rId2" cstate="print"/>
          <a:srcRect/>
          <a:stretch>
            <a:fillRect/>
          </a:stretch>
        </p:blipFill>
        <p:spPr bwMode="auto">
          <a:xfrm>
            <a:off x="2987675" y="1052513"/>
            <a:ext cx="3203575" cy="3241675"/>
          </a:xfrm>
          <a:prstGeom prst="rect">
            <a:avLst/>
          </a:prstGeom>
          <a:noFill/>
          <a:ln w="9525">
            <a:noFill/>
            <a:miter lim="800000"/>
            <a:headEnd/>
            <a:tailEnd/>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lvl1pPr>
              <a:defRPr smtClean="0">
                <a:solidFill>
                  <a:schemeClr val="bg1">
                    <a:lumMod val="95000"/>
                  </a:schemeClr>
                </a:solidFill>
              </a:defRPr>
            </a:lvl1pPr>
          </a:lstStyle>
          <a:p>
            <a:pPr>
              <a:defRPr/>
            </a:pPr>
            <a:fld id="{C53422D7-4E4E-4325-92D7-7A12A130C856}" type="datetime1">
              <a:rPr lang="en-GB" smtClean="0"/>
              <a:t>17/01/2013</a:t>
            </a:fld>
            <a:endParaRPr lang="en-GB"/>
          </a:p>
        </p:txBody>
      </p:sp>
      <p:sp>
        <p:nvSpPr>
          <p:cNvPr id="5" name="Footer Placeholder 4"/>
          <p:cNvSpPr>
            <a:spLocks noGrp="1"/>
          </p:cNvSpPr>
          <p:nvPr>
            <p:ph type="ftr" sz="quarter" idx="11"/>
          </p:nvPr>
        </p:nvSpPr>
        <p:spPr/>
        <p:txBody>
          <a:bodyPr/>
          <a:lstStyle>
            <a:lvl1pPr>
              <a:defRPr>
                <a:solidFill>
                  <a:schemeClr val="bg1">
                    <a:lumMod val="95000"/>
                  </a:schemeClr>
                </a:solidFill>
              </a:defRPr>
            </a:lvl1pPr>
          </a:lstStyle>
          <a:p>
            <a:pPr>
              <a:defRPr/>
            </a:pPr>
            <a:endParaRPr lang="en-GB"/>
          </a:p>
        </p:txBody>
      </p:sp>
      <p:sp>
        <p:nvSpPr>
          <p:cNvPr id="6" name="Slide Number Placeholder 5"/>
          <p:cNvSpPr>
            <a:spLocks noGrp="1"/>
          </p:cNvSpPr>
          <p:nvPr>
            <p:ph type="sldNum" sz="quarter" idx="12"/>
          </p:nvPr>
        </p:nvSpPr>
        <p:spPr/>
        <p:txBody>
          <a:bodyPr/>
          <a:lstStyle>
            <a:lvl1pPr>
              <a:defRPr smtClean="0">
                <a:solidFill>
                  <a:schemeClr val="bg1">
                    <a:lumMod val="95000"/>
                  </a:schemeClr>
                </a:solidFill>
              </a:defRPr>
            </a:lvl1pPr>
          </a:lstStyle>
          <a:p>
            <a:pPr>
              <a:defRPr/>
            </a:pPr>
            <a:fld id="{8E5D00C1-6EA9-4774-943B-D2846F99396E}" type="slidenum">
              <a:rPr lang="en-GB"/>
              <a:pPr>
                <a:defRPr/>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dirty="0" smtClean="0"/>
              <a:t>Click to edit Master title style</a:t>
            </a:r>
            <a:endParaRPr lang="en-GB"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31FEEC2B-693E-4F6C-B9B8-19D93BE2A030}" type="datetime1">
              <a:rPr lang="en-GB" smtClean="0"/>
              <a:t>17/01/2013</a:t>
            </a:fld>
            <a:endParaRPr lang="en-GB"/>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80E7B202-65F6-4E34-89D8-054FC271B8FE}" type="slidenum">
              <a:rPr lang="en-GB"/>
              <a:pPr>
                <a:defRPr/>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196752"/>
            <a:ext cx="4038600" cy="492941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196752"/>
            <a:ext cx="4038600" cy="492941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3"/>
          <p:cNvSpPr>
            <a:spLocks noGrp="1"/>
          </p:cNvSpPr>
          <p:nvPr>
            <p:ph type="dt" sz="half" idx="10"/>
          </p:nvPr>
        </p:nvSpPr>
        <p:spPr/>
        <p:txBody>
          <a:bodyPr/>
          <a:lstStyle>
            <a:lvl1pPr>
              <a:defRPr/>
            </a:lvl1pPr>
          </a:lstStyle>
          <a:p>
            <a:pPr>
              <a:defRPr/>
            </a:pPr>
            <a:fld id="{891C8271-B884-4D45-A95B-ECAD045EE527}" type="datetime1">
              <a:rPr lang="en-GB" smtClean="0"/>
              <a:t>17/01/2013</a:t>
            </a:fld>
            <a:endParaRPr lang="en-GB"/>
          </a:p>
        </p:txBody>
      </p:sp>
      <p:sp>
        <p:nvSpPr>
          <p:cNvPr id="6" name="Footer Placeholder 4"/>
          <p:cNvSpPr>
            <a:spLocks noGrp="1"/>
          </p:cNvSpPr>
          <p:nvPr>
            <p:ph type="ftr" sz="quarter" idx="11"/>
          </p:nvPr>
        </p:nvSpPr>
        <p:spPr/>
        <p:txBody>
          <a:bodyPr/>
          <a:lstStyle>
            <a:lvl1pPr>
              <a:defRPr/>
            </a:lvl1pPr>
          </a:lstStyle>
          <a:p>
            <a:pPr>
              <a:defRPr/>
            </a:pPr>
            <a:endParaRPr lang="en-GB"/>
          </a:p>
        </p:txBody>
      </p:sp>
      <p:sp>
        <p:nvSpPr>
          <p:cNvPr id="7" name="Slide Number Placeholder 5"/>
          <p:cNvSpPr>
            <a:spLocks noGrp="1"/>
          </p:cNvSpPr>
          <p:nvPr>
            <p:ph type="sldNum" sz="quarter" idx="12"/>
          </p:nvPr>
        </p:nvSpPr>
        <p:spPr/>
        <p:txBody>
          <a:bodyPr/>
          <a:lstStyle>
            <a:lvl1pPr>
              <a:defRPr/>
            </a:lvl1pPr>
          </a:lstStyle>
          <a:p>
            <a:pPr>
              <a:defRPr/>
            </a:pPr>
            <a:fld id="{48DF67FD-1832-4CD0-A898-B82E7DD240E3}" type="slidenum">
              <a:rPr lang="en-GB"/>
              <a:pPr>
                <a:defRPr/>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196752"/>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1916832"/>
            <a:ext cx="4040188" cy="420933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196752"/>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1916832"/>
            <a:ext cx="4041775" cy="420933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3"/>
          <p:cNvSpPr>
            <a:spLocks noGrp="1"/>
          </p:cNvSpPr>
          <p:nvPr>
            <p:ph type="dt" sz="half" idx="10"/>
          </p:nvPr>
        </p:nvSpPr>
        <p:spPr/>
        <p:txBody>
          <a:bodyPr/>
          <a:lstStyle>
            <a:lvl1pPr>
              <a:defRPr/>
            </a:lvl1pPr>
          </a:lstStyle>
          <a:p>
            <a:pPr>
              <a:defRPr/>
            </a:pPr>
            <a:fld id="{29003CBE-040B-49D3-8F25-E98B4599E7D7}" type="datetime1">
              <a:rPr lang="en-GB" smtClean="0"/>
              <a:t>17/01/2013</a:t>
            </a:fld>
            <a:endParaRPr lang="en-GB"/>
          </a:p>
        </p:txBody>
      </p:sp>
      <p:sp>
        <p:nvSpPr>
          <p:cNvPr id="8" name="Footer Placeholder 4"/>
          <p:cNvSpPr>
            <a:spLocks noGrp="1"/>
          </p:cNvSpPr>
          <p:nvPr>
            <p:ph type="ftr" sz="quarter" idx="11"/>
          </p:nvPr>
        </p:nvSpPr>
        <p:spPr/>
        <p:txBody>
          <a:bodyPr/>
          <a:lstStyle>
            <a:lvl1pPr>
              <a:defRPr/>
            </a:lvl1pPr>
          </a:lstStyle>
          <a:p>
            <a:pPr>
              <a:defRPr/>
            </a:pPr>
            <a:endParaRPr lang="en-GB"/>
          </a:p>
        </p:txBody>
      </p:sp>
      <p:sp>
        <p:nvSpPr>
          <p:cNvPr id="9" name="Slide Number Placeholder 5"/>
          <p:cNvSpPr>
            <a:spLocks noGrp="1"/>
          </p:cNvSpPr>
          <p:nvPr>
            <p:ph type="sldNum" sz="quarter" idx="12"/>
          </p:nvPr>
        </p:nvSpPr>
        <p:spPr/>
        <p:txBody>
          <a:bodyPr/>
          <a:lstStyle>
            <a:lvl1pPr>
              <a:defRPr/>
            </a:lvl1pPr>
          </a:lstStyle>
          <a:p>
            <a:pPr>
              <a:defRPr/>
            </a:pPr>
            <a:fld id="{B71BE107-0F6A-400F-BE2E-C3457D30D6B2}" type="slidenum">
              <a:rPr lang="en-GB"/>
              <a:pPr>
                <a:defRPr/>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3"/>
          <p:cNvSpPr>
            <a:spLocks noGrp="1"/>
          </p:cNvSpPr>
          <p:nvPr>
            <p:ph type="dt" sz="half" idx="10"/>
          </p:nvPr>
        </p:nvSpPr>
        <p:spPr/>
        <p:txBody>
          <a:bodyPr/>
          <a:lstStyle>
            <a:lvl1pPr>
              <a:defRPr/>
            </a:lvl1pPr>
          </a:lstStyle>
          <a:p>
            <a:pPr>
              <a:defRPr/>
            </a:pPr>
            <a:fld id="{8EE776DC-8F2D-46E3-8B89-4A230B092E1F}" type="datetime1">
              <a:rPr lang="en-GB" smtClean="0"/>
              <a:t>17/01/2013</a:t>
            </a:fld>
            <a:endParaRPr lang="en-GB"/>
          </a:p>
        </p:txBody>
      </p:sp>
      <p:sp>
        <p:nvSpPr>
          <p:cNvPr id="4" name="Footer Placeholder 4"/>
          <p:cNvSpPr>
            <a:spLocks noGrp="1"/>
          </p:cNvSpPr>
          <p:nvPr>
            <p:ph type="ftr" sz="quarter" idx="11"/>
          </p:nvPr>
        </p:nvSpPr>
        <p:spPr/>
        <p:txBody>
          <a:bodyPr/>
          <a:lstStyle>
            <a:lvl1pPr>
              <a:defRPr/>
            </a:lvl1pPr>
          </a:lstStyle>
          <a:p>
            <a:pPr>
              <a:defRPr/>
            </a:pPr>
            <a:endParaRPr lang="en-GB"/>
          </a:p>
        </p:txBody>
      </p:sp>
      <p:sp>
        <p:nvSpPr>
          <p:cNvPr id="5" name="Slide Number Placeholder 5"/>
          <p:cNvSpPr>
            <a:spLocks noGrp="1"/>
          </p:cNvSpPr>
          <p:nvPr>
            <p:ph type="sldNum" sz="quarter" idx="12"/>
          </p:nvPr>
        </p:nvSpPr>
        <p:spPr/>
        <p:txBody>
          <a:bodyPr/>
          <a:lstStyle>
            <a:lvl1pPr>
              <a:defRPr/>
            </a:lvl1pPr>
          </a:lstStyle>
          <a:p>
            <a:pPr>
              <a:defRPr/>
            </a:pPr>
            <a:fld id="{69471FC7-49C9-4F81-82B9-F4E2FC7429F1}" type="slidenum">
              <a:rPr lang="en-GB"/>
              <a:pPr>
                <a:defRPr/>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B40268EA-9149-49BD-A12D-D3907F8260D4}" type="datetime1">
              <a:rPr lang="en-GB" smtClean="0"/>
              <a:t>17/01/2013</a:t>
            </a:fld>
            <a:endParaRPr lang="en-GB"/>
          </a:p>
        </p:txBody>
      </p:sp>
      <p:sp>
        <p:nvSpPr>
          <p:cNvPr id="3" name="Footer Placeholder 4"/>
          <p:cNvSpPr>
            <a:spLocks noGrp="1"/>
          </p:cNvSpPr>
          <p:nvPr>
            <p:ph type="ftr" sz="quarter" idx="11"/>
          </p:nvPr>
        </p:nvSpPr>
        <p:spPr/>
        <p:txBody>
          <a:bodyPr/>
          <a:lstStyle>
            <a:lvl1pPr>
              <a:defRPr/>
            </a:lvl1pPr>
          </a:lstStyle>
          <a:p>
            <a:pPr>
              <a:defRPr/>
            </a:pPr>
            <a:endParaRPr lang="en-GB"/>
          </a:p>
        </p:txBody>
      </p:sp>
      <p:sp>
        <p:nvSpPr>
          <p:cNvPr id="4" name="Slide Number Placeholder 5"/>
          <p:cNvSpPr>
            <a:spLocks noGrp="1"/>
          </p:cNvSpPr>
          <p:nvPr>
            <p:ph type="sldNum" sz="quarter" idx="12"/>
          </p:nvPr>
        </p:nvSpPr>
        <p:spPr/>
        <p:txBody>
          <a:bodyPr/>
          <a:lstStyle>
            <a:lvl1pPr>
              <a:defRPr/>
            </a:lvl1pPr>
          </a:lstStyle>
          <a:p>
            <a:pPr>
              <a:defRPr/>
            </a:pPr>
            <a:fld id="{4E8F067D-FA81-4C13-9AA1-C74FC0F15A3D}" type="slidenum">
              <a:rPr lang="en-GB"/>
              <a:pPr>
                <a:defRPr/>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E97D977E-D1AD-407C-82A5-8B92DAFB1FDD}" type="datetime1">
              <a:rPr lang="en-GB" smtClean="0"/>
              <a:t>17/01/2013</a:t>
            </a:fld>
            <a:endParaRPr lang="en-GB"/>
          </a:p>
        </p:txBody>
      </p:sp>
      <p:sp>
        <p:nvSpPr>
          <p:cNvPr id="6" name="Footer Placeholder 4"/>
          <p:cNvSpPr>
            <a:spLocks noGrp="1"/>
          </p:cNvSpPr>
          <p:nvPr>
            <p:ph type="ftr" sz="quarter" idx="11"/>
          </p:nvPr>
        </p:nvSpPr>
        <p:spPr/>
        <p:txBody>
          <a:bodyPr/>
          <a:lstStyle>
            <a:lvl1pPr>
              <a:defRPr/>
            </a:lvl1pPr>
          </a:lstStyle>
          <a:p>
            <a:pPr>
              <a:defRPr/>
            </a:pPr>
            <a:endParaRPr lang="en-GB"/>
          </a:p>
        </p:txBody>
      </p:sp>
      <p:sp>
        <p:nvSpPr>
          <p:cNvPr id="7" name="Slide Number Placeholder 5"/>
          <p:cNvSpPr>
            <a:spLocks noGrp="1"/>
          </p:cNvSpPr>
          <p:nvPr>
            <p:ph type="sldNum" sz="quarter" idx="12"/>
          </p:nvPr>
        </p:nvSpPr>
        <p:spPr/>
        <p:txBody>
          <a:bodyPr/>
          <a:lstStyle>
            <a:lvl1pPr>
              <a:defRPr/>
            </a:lvl1pPr>
          </a:lstStyle>
          <a:p>
            <a:pPr>
              <a:defRPr/>
            </a:pPr>
            <a:fld id="{0FAEA805-30A6-42F5-9D54-930EA8E30794}" type="slidenum">
              <a:rPr lang="en-GB"/>
              <a:pPr>
                <a:defRPr/>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6237288"/>
            <a:ext cx="9144000" cy="620712"/>
          </a:xfrm>
          <a:prstGeom prst="rect">
            <a:avLst/>
          </a:prstGeom>
          <a:solidFill>
            <a:srgbClr val="00325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baseline="0">
              <a:solidFill>
                <a:schemeClr val="bg1"/>
              </a:solidFill>
              <a:latin typeface="Arial" pitchFamily="34" charset="0"/>
              <a:cs typeface="Arial" pitchFamily="34" charset="0"/>
            </a:endParaRPr>
          </a:p>
        </p:txBody>
      </p:sp>
      <p:sp>
        <p:nvSpPr>
          <p:cNvPr id="1027" name="Title Placeholder 1"/>
          <p:cNvSpPr>
            <a:spLocks noGrp="1"/>
          </p:cNvSpPr>
          <p:nvPr>
            <p:ph type="title"/>
          </p:nvPr>
        </p:nvSpPr>
        <p:spPr bwMode="auto">
          <a:xfrm>
            <a:off x="457200" y="274638"/>
            <a:ext cx="8229600" cy="7778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GB" smtClean="0"/>
          </a:p>
        </p:txBody>
      </p:sp>
      <p:sp>
        <p:nvSpPr>
          <p:cNvPr id="1028" name="Text Placeholder 2"/>
          <p:cNvSpPr>
            <a:spLocks noGrp="1"/>
          </p:cNvSpPr>
          <p:nvPr>
            <p:ph type="body" idx="1"/>
          </p:nvPr>
        </p:nvSpPr>
        <p:spPr bwMode="auto">
          <a:xfrm>
            <a:off x="457200" y="1196975"/>
            <a:ext cx="8229600" cy="49291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smtClean="0"/>
          </a:p>
        </p:txBody>
      </p:sp>
      <p:sp>
        <p:nvSpPr>
          <p:cNvPr id="4" name="Date Placeholder 3"/>
          <p:cNvSpPr>
            <a:spLocks noGrp="1"/>
          </p:cNvSpPr>
          <p:nvPr>
            <p:ph type="dt" sz="half" idx="2"/>
          </p:nvPr>
        </p:nvSpPr>
        <p:spPr>
          <a:xfrm>
            <a:off x="179388" y="6365875"/>
            <a:ext cx="1090612" cy="365125"/>
          </a:xfrm>
          <a:prstGeom prst="rect">
            <a:avLst/>
          </a:prstGeom>
        </p:spPr>
        <p:txBody>
          <a:bodyPr vert="horz" lIns="91440" tIns="45720" rIns="91440" bIns="45720" rtlCol="0" anchor="ctr"/>
          <a:lstStyle>
            <a:lvl1pPr algn="l" fontAlgn="auto">
              <a:spcBef>
                <a:spcPts val="0"/>
              </a:spcBef>
              <a:spcAft>
                <a:spcPts val="0"/>
              </a:spcAft>
              <a:defRPr sz="1200" baseline="0" smtClean="0">
                <a:solidFill>
                  <a:schemeClr val="bg1"/>
                </a:solidFill>
                <a:latin typeface="Arial" pitchFamily="34" charset="0"/>
                <a:cs typeface="Arial" pitchFamily="34" charset="0"/>
              </a:defRPr>
            </a:lvl1pPr>
          </a:lstStyle>
          <a:p>
            <a:pPr>
              <a:defRPr/>
            </a:pPr>
            <a:fld id="{92D58225-4994-4FA6-A907-2BFE4F35D3DC}" type="datetime1">
              <a:rPr lang="en-GB" smtClean="0"/>
              <a:t>17/01/2013</a:t>
            </a:fld>
            <a:endParaRPr lang="en-GB"/>
          </a:p>
        </p:txBody>
      </p:sp>
      <p:sp>
        <p:nvSpPr>
          <p:cNvPr id="5" name="Footer Placeholder 4"/>
          <p:cNvSpPr>
            <a:spLocks noGrp="1"/>
          </p:cNvSpPr>
          <p:nvPr>
            <p:ph type="ftr" sz="quarter" idx="3"/>
          </p:nvPr>
        </p:nvSpPr>
        <p:spPr>
          <a:xfrm>
            <a:off x="2411413" y="6367463"/>
            <a:ext cx="4335462" cy="365125"/>
          </a:xfrm>
          <a:prstGeom prst="rect">
            <a:avLst/>
          </a:prstGeom>
        </p:spPr>
        <p:txBody>
          <a:bodyPr vert="horz" lIns="91440" tIns="45720" rIns="91440" bIns="45720" rtlCol="0" anchor="ctr"/>
          <a:lstStyle>
            <a:lvl1pPr algn="ctr" fontAlgn="auto">
              <a:spcBef>
                <a:spcPts val="0"/>
              </a:spcBef>
              <a:spcAft>
                <a:spcPts val="0"/>
              </a:spcAft>
              <a:defRPr sz="1200" baseline="0" dirty="0">
                <a:solidFill>
                  <a:schemeClr val="bg1"/>
                </a:solidFill>
                <a:latin typeface="Arial" pitchFamily="34" charset="0"/>
                <a:cs typeface="Arial" pitchFamily="34" charset="0"/>
              </a:defRPr>
            </a:lvl1pPr>
          </a:lstStyle>
          <a:p>
            <a:pPr>
              <a:defRPr/>
            </a:pPr>
            <a:endParaRPr lang="en-GB"/>
          </a:p>
        </p:txBody>
      </p:sp>
      <p:sp>
        <p:nvSpPr>
          <p:cNvPr id="6" name="Slide Number Placeholder 5"/>
          <p:cNvSpPr>
            <a:spLocks noGrp="1"/>
          </p:cNvSpPr>
          <p:nvPr>
            <p:ph type="sldNum" sz="quarter" idx="4"/>
          </p:nvPr>
        </p:nvSpPr>
        <p:spPr>
          <a:xfrm>
            <a:off x="1403350" y="6370638"/>
            <a:ext cx="865188" cy="365125"/>
          </a:xfrm>
          <a:prstGeom prst="rect">
            <a:avLst/>
          </a:prstGeom>
        </p:spPr>
        <p:txBody>
          <a:bodyPr vert="horz" lIns="91440" tIns="45720" rIns="91440" bIns="45720" rtlCol="0" anchor="ctr"/>
          <a:lstStyle>
            <a:lvl1pPr algn="r" fontAlgn="auto">
              <a:spcBef>
                <a:spcPts val="0"/>
              </a:spcBef>
              <a:spcAft>
                <a:spcPts val="0"/>
              </a:spcAft>
              <a:defRPr sz="1200" baseline="0" smtClean="0">
                <a:solidFill>
                  <a:schemeClr val="bg1"/>
                </a:solidFill>
                <a:latin typeface="Arial" pitchFamily="34" charset="0"/>
                <a:cs typeface="Arial" pitchFamily="34" charset="0"/>
              </a:defRPr>
            </a:lvl1pPr>
          </a:lstStyle>
          <a:p>
            <a:pPr>
              <a:defRPr/>
            </a:pPr>
            <a:fld id="{56A7B4E9-43B0-44E8-82E5-6BC43EF92CDE}" type="slidenum">
              <a:rPr lang="en-GB"/>
              <a:pPr>
                <a:defRPr/>
              </a:pPr>
              <a:t>‹#›</a:t>
            </a:fld>
            <a:endParaRPr lang="en-GB"/>
          </a:p>
        </p:txBody>
      </p:sp>
      <p:pic>
        <p:nvPicPr>
          <p:cNvPr id="1032" name="Picture 5" descr="General White Landscape"/>
          <p:cNvPicPr>
            <a:picLocks noChangeAspect="1" noChangeArrowheads="1"/>
          </p:cNvPicPr>
          <p:nvPr userDrawn="1"/>
        </p:nvPicPr>
        <p:blipFill>
          <a:blip r:embed="rId14" cstate="print"/>
          <a:srcRect/>
          <a:stretch>
            <a:fillRect/>
          </a:stretch>
        </p:blipFill>
        <p:spPr bwMode="auto">
          <a:xfrm>
            <a:off x="6823075" y="6284913"/>
            <a:ext cx="2286000" cy="528637"/>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0" r:id="rId4"/>
    <p:sldLayoutId id="2147483659" r:id="rId5"/>
    <p:sldLayoutId id="2147483658" r:id="rId6"/>
    <p:sldLayoutId id="2147483657" r:id="rId7"/>
    <p:sldLayoutId id="2147483656" r:id="rId8"/>
    <p:sldLayoutId id="2147483655" r:id="rId9"/>
    <p:sldLayoutId id="2147483654" r:id="rId10"/>
    <p:sldLayoutId id="2147483653" r:id="rId11"/>
    <p:sldLayoutId id="2147483652" r:id="rId12"/>
  </p:sldLayoutIdLst>
  <p:hf hdr="0" ftr="0" dt="0"/>
  <p:txStyles>
    <p:titleStyle>
      <a:lvl1pPr algn="ctr" rtl="0" fontAlgn="base">
        <a:spcBef>
          <a:spcPct val="0"/>
        </a:spcBef>
        <a:spcAft>
          <a:spcPct val="0"/>
        </a:spcAft>
        <a:defRPr sz="4400" kern="1200">
          <a:solidFill>
            <a:schemeClr val="tx1"/>
          </a:solidFill>
          <a:latin typeface="Arial" pitchFamily="34" charset="0"/>
          <a:ea typeface="+mj-ea"/>
          <a:cs typeface="Arial" pitchFamily="34" charset="0"/>
        </a:defRPr>
      </a:lvl1pPr>
      <a:lvl2pPr algn="ctr" rtl="0" fontAlgn="base">
        <a:spcBef>
          <a:spcPct val="0"/>
        </a:spcBef>
        <a:spcAft>
          <a:spcPct val="0"/>
        </a:spcAft>
        <a:defRPr sz="4400">
          <a:solidFill>
            <a:schemeClr val="tx1"/>
          </a:solidFill>
          <a:latin typeface="Arial" charset="0"/>
          <a:cs typeface="Arial" charset="0"/>
        </a:defRPr>
      </a:lvl2pPr>
      <a:lvl3pPr algn="ctr" rtl="0" fontAlgn="base">
        <a:spcBef>
          <a:spcPct val="0"/>
        </a:spcBef>
        <a:spcAft>
          <a:spcPct val="0"/>
        </a:spcAft>
        <a:defRPr sz="4400">
          <a:solidFill>
            <a:schemeClr val="tx1"/>
          </a:solidFill>
          <a:latin typeface="Arial" charset="0"/>
          <a:cs typeface="Arial" charset="0"/>
        </a:defRPr>
      </a:lvl3pPr>
      <a:lvl4pPr algn="ctr" rtl="0" fontAlgn="base">
        <a:spcBef>
          <a:spcPct val="0"/>
        </a:spcBef>
        <a:spcAft>
          <a:spcPct val="0"/>
        </a:spcAft>
        <a:defRPr sz="4400">
          <a:solidFill>
            <a:schemeClr val="tx1"/>
          </a:solidFill>
          <a:latin typeface="Arial" charset="0"/>
          <a:cs typeface="Arial" charset="0"/>
        </a:defRPr>
      </a:lvl4pPr>
      <a:lvl5pPr algn="ctr" rtl="0" fontAlgn="base">
        <a:spcBef>
          <a:spcPct val="0"/>
        </a:spcBef>
        <a:spcAft>
          <a:spcPct val="0"/>
        </a:spcAft>
        <a:defRPr sz="4400">
          <a:solidFill>
            <a:schemeClr val="tx1"/>
          </a:solidFill>
          <a:latin typeface="Arial" charset="0"/>
          <a:cs typeface="Arial" charset="0"/>
        </a:defRPr>
      </a:lvl5pPr>
      <a:lvl6pPr marL="457200" algn="ctr" rtl="0" fontAlgn="base">
        <a:spcBef>
          <a:spcPct val="0"/>
        </a:spcBef>
        <a:spcAft>
          <a:spcPct val="0"/>
        </a:spcAft>
        <a:defRPr sz="4400">
          <a:solidFill>
            <a:schemeClr val="tx1"/>
          </a:solidFill>
          <a:latin typeface="Arial" charset="0"/>
          <a:cs typeface="Arial" charset="0"/>
        </a:defRPr>
      </a:lvl6pPr>
      <a:lvl7pPr marL="914400" algn="ctr" rtl="0" fontAlgn="base">
        <a:spcBef>
          <a:spcPct val="0"/>
        </a:spcBef>
        <a:spcAft>
          <a:spcPct val="0"/>
        </a:spcAft>
        <a:defRPr sz="4400">
          <a:solidFill>
            <a:schemeClr val="tx1"/>
          </a:solidFill>
          <a:latin typeface="Arial" charset="0"/>
          <a:cs typeface="Arial" charset="0"/>
        </a:defRPr>
      </a:lvl7pPr>
      <a:lvl8pPr marL="1371600" algn="ctr" rtl="0" fontAlgn="base">
        <a:spcBef>
          <a:spcPct val="0"/>
        </a:spcBef>
        <a:spcAft>
          <a:spcPct val="0"/>
        </a:spcAft>
        <a:defRPr sz="4400">
          <a:solidFill>
            <a:schemeClr val="tx1"/>
          </a:solidFill>
          <a:latin typeface="Arial" charset="0"/>
          <a:cs typeface="Arial" charset="0"/>
        </a:defRPr>
      </a:lvl8pPr>
      <a:lvl9pPr marL="1828800" algn="ctr" rtl="0" fontAlgn="base">
        <a:spcBef>
          <a:spcPct val="0"/>
        </a:spcBef>
        <a:spcAft>
          <a:spcPct val="0"/>
        </a:spcAft>
        <a:defRPr sz="4400">
          <a:solidFill>
            <a:schemeClr val="tx1"/>
          </a:solidFill>
          <a:latin typeface="Arial" charset="0"/>
          <a:cs typeface="Arial" charset="0"/>
        </a:defRPr>
      </a:lvl9pPr>
    </p:titleStyle>
    <p:bodyStyle>
      <a:lvl1pPr marL="342900" indent="-342900" algn="l" rtl="0" fontAlgn="base">
        <a:spcBef>
          <a:spcPct val="20000"/>
        </a:spcBef>
        <a:spcAft>
          <a:spcPct val="0"/>
        </a:spcAft>
        <a:buFont typeface="Arial" charset="0"/>
        <a:buChar char="•"/>
        <a:defRPr sz="3200" kern="1200">
          <a:solidFill>
            <a:schemeClr val="tx1"/>
          </a:solidFill>
          <a:latin typeface="Arial" pitchFamily="34" charset="0"/>
          <a:ea typeface="+mn-ea"/>
          <a:cs typeface="Arial" pitchFamily="34" charset="0"/>
        </a:defRPr>
      </a:lvl1pPr>
      <a:lvl2pPr marL="742950" indent="-285750" algn="l" rtl="0" fontAlgn="base">
        <a:spcBef>
          <a:spcPct val="20000"/>
        </a:spcBef>
        <a:spcAft>
          <a:spcPct val="0"/>
        </a:spcAft>
        <a:buFont typeface="Arial" charset="0"/>
        <a:buChar char="–"/>
        <a:defRPr sz="2800" kern="1200">
          <a:solidFill>
            <a:schemeClr val="tx1"/>
          </a:solidFill>
          <a:latin typeface="Arial" pitchFamily="34" charset="0"/>
          <a:ea typeface="+mn-ea"/>
          <a:cs typeface="Arial" pitchFamily="34" charset="0"/>
        </a:defRPr>
      </a:lvl2pPr>
      <a:lvl3pPr marL="1143000" indent="-228600" algn="l" rtl="0" fontAlgn="base">
        <a:spcBef>
          <a:spcPct val="20000"/>
        </a:spcBef>
        <a:spcAft>
          <a:spcPct val="0"/>
        </a:spcAft>
        <a:buFont typeface="Arial" charset="0"/>
        <a:buChar char="•"/>
        <a:defRPr sz="2400" kern="1200">
          <a:solidFill>
            <a:schemeClr val="tx1"/>
          </a:solidFill>
          <a:latin typeface="Arial" pitchFamily="34" charset="0"/>
          <a:ea typeface="+mn-ea"/>
          <a:cs typeface="Arial" pitchFamily="34" charset="0"/>
        </a:defRPr>
      </a:lvl3pPr>
      <a:lvl4pPr marL="1600200" indent="-228600" algn="l" rtl="0" fontAlgn="base">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4pPr>
      <a:lvl5pPr marL="2057400" indent="-228600" algn="l" rtl="0" fontAlgn="base">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hyperlink" Target="http://msdn.microsoft.com/en-us/library/gg145045.aspx" TargetMode="External"/><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hyperlink" Target="http://www.xnawiki.com/index.php/Main_Page" TargetMode="External"/><Relationship Id="rId2" Type="http://schemas.openxmlformats.org/officeDocument/2006/relationships/hyperlink" Target="http://msdn.microsoft.com/en-us/library/bb200104.aspx" TargetMode="Externa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games.lincoln.ac.uk/" TargetMode="External"/><Relationship Id="rId2" Type="http://schemas.openxmlformats.org/officeDocument/2006/relationships/hyperlink" Target="mailto:oszymanezyk@lincoln.ac.uk" TargetMode="External"/><Relationship Id="rId1" Type="http://schemas.openxmlformats.org/officeDocument/2006/relationships/slideLayout" Target="../slideLayouts/slideLayout3.xml"/><Relationship Id="rId4" Type="http://schemas.openxmlformats.org/officeDocument/2006/relationships/image" Target="../media/image3.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3.xml"/><Relationship Id="rId4" Type="http://schemas.openxmlformats.org/officeDocument/2006/relationships/image" Target="../media/image6.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txBox="1">
            <a:spLocks noChangeArrowheads="1"/>
          </p:cNvSpPr>
          <p:nvPr/>
        </p:nvSpPr>
        <p:spPr bwMode="auto">
          <a:xfrm>
            <a:off x="0" y="4437112"/>
            <a:ext cx="9144000" cy="74751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lgn="ctr"/>
            <a:r>
              <a:rPr lang="en-GB" sz="3600" baseline="0" dirty="0" smtClean="0">
                <a:solidFill>
                  <a:schemeClr val="bg1"/>
                </a:solidFill>
                <a:latin typeface="Arial" pitchFamily="34" charset="0"/>
                <a:ea typeface="+mj-ea"/>
                <a:cs typeface="Arial" pitchFamily="34" charset="0"/>
              </a:rPr>
              <a:t>CGP2004M – Graphics &amp; Games Programming </a:t>
            </a:r>
          </a:p>
          <a:p>
            <a:pPr lvl="0" algn="ctr"/>
            <a:r>
              <a:rPr lang="en-GB" sz="3600" baseline="0" dirty="0" smtClean="0">
                <a:solidFill>
                  <a:schemeClr val="bg1"/>
                </a:solidFill>
                <a:latin typeface="Arial" pitchFamily="34" charset="0"/>
                <a:cs typeface="Arial" pitchFamily="34" charset="0"/>
              </a:rPr>
              <a:t>Introducing XNA</a:t>
            </a:r>
            <a:endParaRPr lang="en-GB" sz="3600" baseline="0" dirty="0" smtClean="0">
              <a:solidFill>
                <a:schemeClr val="bg1"/>
              </a:solidFill>
              <a:latin typeface="Arial" pitchFamily="34" charset="0"/>
              <a:ea typeface="+mj-ea"/>
              <a:cs typeface="Arial"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bwMode="auto">
          <a:noFill/>
          <a:ln>
            <a:miter lim="800000"/>
            <a:headEnd/>
            <a:tailEnd/>
          </a:ln>
        </p:spPr>
        <p:txBody>
          <a:bodyPr vert="horz" wrap="square" lIns="91440" tIns="45720" rIns="91440" bIns="45720" numCol="1" anchor="t" anchorCtr="0" compatLnSpc="1">
            <a:prstTxWarp prst="textNoShape">
              <a:avLst/>
            </a:prstTxWarp>
          </a:bodyPr>
          <a:lstStyle/>
          <a:p>
            <a:r>
              <a:rPr lang="en-GB" sz="4000" dirty="0" smtClean="0"/>
              <a:t>XNA Features</a:t>
            </a:r>
            <a:endParaRPr lang="en-US" sz="4000" dirty="0" smtClean="0"/>
          </a:p>
        </p:txBody>
      </p:sp>
      <p:sp>
        <p:nvSpPr>
          <p:cNvPr id="49155" name="Rectangle 3"/>
          <p:cNvSpPr>
            <a:spLocks noGrp="1" noChangeArrowheads="1"/>
          </p:cNvSpPr>
          <p:nvPr>
            <p:ph type="body" idx="1"/>
          </p:nvPr>
        </p:nvSpPr>
        <p:spPr bwMode="auto">
          <a:xfrm>
            <a:off x="457200" y="1600200"/>
            <a:ext cx="8686800" cy="5257800"/>
          </a:xfrm>
          <a:noFill/>
          <a:ln>
            <a:miter lim="800000"/>
            <a:headEnd/>
            <a:tailEnd/>
          </a:ln>
        </p:spPr>
        <p:txBody>
          <a:bodyPr vert="horz" wrap="square" lIns="91440" tIns="45720" rIns="91440" bIns="45720" numCol="1" anchor="t" anchorCtr="0" compatLnSpc="1">
            <a:prstTxWarp prst="textNoShape">
              <a:avLst/>
            </a:prstTxWarp>
          </a:bodyPr>
          <a:lstStyle/>
          <a:p>
            <a:pPr>
              <a:lnSpc>
                <a:spcPct val="90000"/>
              </a:lnSpc>
            </a:pPr>
            <a:r>
              <a:rPr lang="en-GB" sz="2800" dirty="0" smtClean="0"/>
              <a:t>XNA features:</a:t>
            </a:r>
          </a:p>
          <a:p>
            <a:pPr lvl="1">
              <a:lnSpc>
                <a:spcPct val="90000"/>
              </a:lnSpc>
            </a:pPr>
            <a:r>
              <a:rPr lang="en-US" sz="2400" dirty="0" smtClean="0"/>
              <a:t>2D &amp; 3D graphics support</a:t>
            </a:r>
          </a:p>
          <a:p>
            <a:pPr lvl="2">
              <a:lnSpc>
                <a:spcPct val="90000"/>
              </a:lnSpc>
            </a:pPr>
            <a:r>
              <a:rPr lang="en-US" sz="2000" dirty="0" smtClean="0"/>
              <a:t>Access to a High level shading language</a:t>
            </a:r>
          </a:p>
          <a:p>
            <a:pPr lvl="2">
              <a:lnSpc>
                <a:spcPct val="90000"/>
              </a:lnSpc>
            </a:pPr>
            <a:r>
              <a:rPr lang="en-US" sz="2000" dirty="0" smtClean="0"/>
              <a:t>Pixel and vertex shading</a:t>
            </a:r>
          </a:p>
          <a:p>
            <a:pPr lvl="1">
              <a:lnSpc>
                <a:spcPct val="90000"/>
              </a:lnSpc>
            </a:pPr>
            <a:r>
              <a:rPr lang="en-US" sz="2400" dirty="0" smtClean="0"/>
              <a:t>Audio support</a:t>
            </a:r>
          </a:p>
          <a:p>
            <a:pPr lvl="2">
              <a:lnSpc>
                <a:spcPct val="90000"/>
              </a:lnSpc>
            </a:pPr>
            <a:r>
              <a:rPr lang="en-US" sz="2000" dirty="0" smtClean="0"/>
              <a:t>XACT cross-platform audio tool</a:t>
            </a:r>
          </a:p>
          <a:p>
            <a:pPr lvl="1">
              <a:lnSpc>
                <a:spcPct val="90000"/>
              </a:lnSpc>
            </a:pPr>
            <a:r>
              <a:rPr lang="en-US" sz="2400" dirty="0" smtClean="0"/>
              <a:t>Controller and keyboard input</a:t>
            </a:r>
          </a:p>
          <a:p>
            <a:pPr lvl="2">
              <a:lnSpc>
                <a:spcPct val="90000"/>
              </a:lnSpc>
            </a:pPr>
            <a:r>
              <a:rPr lang="en-US" sz="2000" dirty="0" smtClean="0"/>
              <a:t>Xbox 360 controller / </a:t>
            </a:r>
            <a:r>
              <a:rPr lang="en-US" sz="2000" dirty="0" err="1" smtClean="0"/>
              <a:t>Kinekt</a:t>
            </a:r>
            <a:r>
              <a:rPr lang="en-US" sz="2000" dirty="0" smtClean="0"/>
              <a:t> </a:t>
            </a:r>
          </a:p>
          <a:p>
            <a:pPr lvl="1">
              <a:lnSpc>
                <a:spcPct val="90000"/>
              </a:lnSpc>
            </a:pPr>
            <a:r>
              <a:rPr lang="en-US" sz="2400" dirty="0" smtClean="0"/>
              <a:t>Game save storage</a:t>
            </a:r>
          </a:p>
          <a:p>
            <a:pPr lvl="1">
              <a:lnSpc>
                <a:spcPct val="90000"/>
              </a:lnSpc>
            </a:pPr>
            <a:r>
              <a:rPr lang="en-US" sz="2400" dirty="0" smtClean="0"/>
              <a:t>Networking</a:t>
            </a:r>
          </a:p>
          <a:p>
            <a:pPr lvl="1">
              <a:lnSpc>
                <a:spcPct val="90000"/>
              </a:lnSpc>
            </a:pPr>
            <a:r>
              <a:rPr lang="en-US" sz="2400" dirty="0" smtClean="0"/>
              <a:t>Packing and Distribution Tools</a:t>
            </a:r>
          </a:p>
        </p:txBody>
      </p:sp>
      <p:pic>
        <p:nvPicPr>
          <p:cNvPr id="19458" name="Picture 2" descr="http://www.viaarena.com/ViaArenaAdmin/images/articles/1/directx-logo-300x312.jpg"/>
          <p:cNvPicPr>
            <a:picLocks noChangeAspect="1" noChangeArrowheads="1"/>
          </p:cNvPicPr>
          <p:nvPr/>
        </p:nvPicPr>
        <p:blipFill>
          <a:blip r:embed="rId2" cstate="print"/>
          <a:srcRect/>
          <a:stretch>
            <a:fillRect/>
          </a:stretch>
        </p:blipFill>
        <p:spPr bwMode="auto">
          <a:xfrm>
            <a:off x="7127776" y="1556792"/>
            <a:ext cx="2016224" cy="2096874"/>
          </a:xfrm>
          <a:prstGeom prst="rect">
            <a:avLst/>
          </a:prstGeom>
          <a:noFill/>
        </p:spPr>
      </p:pic>
      <p:sp>
        <p:nvSpPr>
          <p:cNvPr id="7" name="Right Arrow 6"/>
          <p:cNvSpPr/>
          <p:nvPr/>
        </p:nvSpPr>
        <p:spPr>
          <a:xfrm>
            <a:off x="6372200" y="2204864"/>
            <a:ext cx="936104" cy="9361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Slide Number Placeholder 5"/>
          <p:cNvSpPr>
            <a:spLocks noGrp="1"/>
          </p:cNvSpPr>
          <p:nvPr>
            <p:ph type="sldNum" sz="quarter" idx="12"/>
          </p:nvPr>
        </p:nvSpPr>
        <p:spPr>
          <a:xfrm>
            <a:off x="0" y="6492875"/>
            <a:ext cx="865188" cy="365125"/>
          </a:xfrm>
        </p:spPr>
        <p:txBody>
          <a:bodyPr/>
          <a:lstStyle/>
          <a:p>
            <a:pPr>
              <a:defRPr/>
            </a:pPr>
            <a:fld id="{8E5D00C1-6EA9-4774-943B-D2846F99396E}" type="slidenum">
              <a:rPr lang="en-GB" smtClean="0"/>
              <a:pPr>
                <a:defRPr/>
              </a:pPr>
              <a:t>10</a:t>
            </a:fld>
            <a:endParaRPr lang="en-GB"/>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bwMode="auto">
          <a:noFill/>
          <a:ln>
            <a:miter lim="800000"/>
            <a:headEnd/>
            <a:tailEnd/>
          </a:ln>
        </p:spPr>
        <p:txBody>
          <a:bodyPr vert="horz" wrap="square" lIns="91440" tIns="45720" rIns="91440" bIns="45720" numCol="1" anchor="t" anchorCtr="0" compatLnSpc="1">
            <a:prstTxWarp prst="textNoShape">
              <a:avLst/>
            </a:prstTxWarp>
          </a:bodyPr>
          <a:lstStyle/>
          <a:p>
            <a:r>
              <a:rPr lang="en-GB" sz="4000" smtClean="0"/>
              <a:t>Using C#</a:t>
            </a:r>
            <a:endParaRPr lang="en-US" sz="4000" smtClean="0"/>
          </a:p>
        </p:txBody>
      </p:sp>
      <p:sp>
        <p:nvSpPr>
          <p:cNvPr id="50179" name="Rectangle 3"/>
          <p:cNvSpPr>
            <a:spLocks noGrp="1" noChangeArrowheads="1"/>
          </p:cNvSpPr>
          <p:nvPr>
            <p:ph type="body" idx="1"/>
          </p:nvPr>
        </p:nvSpPr>
        <p:spPr bwMode="auto">
          <a:xfrm>
            <a:off x="457200" y="1600200"/>
            <a:ext cx="8229600" cy="5257800"/>
          </a:xfrm>
          <a:noFill/>
          <a:ln>
            <a:miter lim="800000"/>
            <a:headEnd/>
            <a:tailEnd/>
          </a:ln>
        </p:spPr>
        <p:txBody>
          <a:bodyPr vert="horz" wrap="square" lIns="91440" tIns="45720" rIns="91440" bIns="45720" numCol="1" anchor="t" anchorCtr="0" compatLnSpc="1">
            <a:prstTxWarp prst="textNoShape">
              <a:avLst/>
            </a:prstTxWarp>
          </a:bodyPr>
          <a:lstStyle/>
          <a:p>
            <a:pPr>
              <a:lnSpc>
                <a:spcPct val="80000"/>
              </a:lnSpc>
            </a:pPr>
            <a:r>
              <a:rPr lang="en-GB" sz="2400" dirty="0" smtClean="0"/>
              <a:t>Games developed for XNA use C#</a:t>
            </a:r>
          </a:p>
          <a:p>
            <a:pPr lvl="1">
              <a:lnSpc>
                <a:spcPct val="80000"/>
              </a:lnSpc>
            </a:pPr>
            <a:r>
              <a:rPr lang="en-GB" sz="2000" dirty="0" smtClean="0"/>
              <a:t>Anyone know the history?</a:t>
            </a:r>
          </a:p>
          <a:p>
            <a:pPr>
              <a:lnSpc>
                <a:spcPct val="80000"/>
              </a:lnSpc>
            </a:pPr>
            <a:r>
              <a:rPr lang="en-GB" sz="2400" dirty="0" smtClean="0"/>
              <a:t>Language features</a:t>
            </a:r>
          </a:p>
          <a:p>
            <a:pPr lvl="1">
              <a:lnSpc>
                <a:spcPct val="80000"/>
              </a:lnSpc>
            </a:pPr>
            <a:r>
              <a:rPr lang="en-US" sz="2000" dirty="0" smtClean="0"/>
              <a:t>Unified object system</a:t>
            </a:r>
          </a:p>
          <a:p>
            <a:pPr lvl="2">
              <a:lnSpc>
                <a:spcPct val="80000"/>
              </a:lnSpc>
            </a:pPr>
            <a:r>
              <a:rPr lang="en-US" sz="1800" dirty="0" smtClean="0"/>
              <a:t>Everything type is an object (</a:t>
            </a:r>
            <a:r>
              <a:rPr lang="en-US" sz="1600" i="1" dirty="0" smtClean="0"/>
              <a:t>This includes primitives (e.g. </a:t>
            </a:r>
            <a:r>
              <a:rPr lang="en-US" sz="1600" i="1" dirty="0" err="1" smtClean="0"/>
              <a:t>int</a:t>
            </a:r>
            <a:r>
              <a:rPr lang="en-US" sz="1600" i="1" dirty="0" smtClean="0"/>
              <a:t>, double) inherit from a single root object type </a:t>
            </a:r>
            <a:r>
              <a:rPr lang="en-US" sz="1600" dirty="0" smtClean="0"/>
              <a:t>) </a:t>
            </a:r>
          </a:p>
          <a:p>
            <a:pPr>
              <a:lnSpc>
                <a:spcPct val="80000"/>
              </a:lnSpc>
            </a:pPr>
            <a:r>
              <a:rPr lang="en-US" sz="2400" dirty="0" smtClean="0"/>
              <a:t>Single inheritance</a:t>
            </a:r>
          </a:p>
          <a:p>
            <a:pPr lvl="1">
              <a:lnSpc>
                <a:spcPct val="80000"/>
              </a:lnSpc>
            </a:pPr>
            <a:r>
              <a:rPr lang="en-GB" sz="2000" dirty="0" smtClean="0"/>
              <a:t>Just like java, but unlike ...</a:t>
            </a:r>
          </a:p>
          <a:p>
            <a:pPr lvl="1">
              <a:lnSpc>
                <a:spcPct val="80000"/>
              </a:lnSpc>
            </a:pPr>
            <a:r>
              <a:rPr lang="en-GB" sz="2000" dirty="0" smtClean="0"/>
              <a:t>C++</a:t>
            </a:r>
            <a:endParaRPr lang="en-US" sz="2000" dirty="0" smtClean="0"/>
          </a:p>
          <a:p>
            <a:pPr>
              <a:lnSpc>
                <a:spcPct val="80000"/>
              </a:lnSpc>
            </a:pPr>
            <a:r>
              <a:rPr lang="en-US" sz="2400" dirty="0" smtClean="0"/>
              <a:t>Interfaces</a:t>
            </a:r>
          </a:p>
          <a:p>
            <a:pPr lvl="1">
              <a:lnSpc>
                <a:spcPct val="80000"/>
              </a:lnSpc>
            </a:pPr>
            <a:r>
              <a:rPr lang="en-US" sz="2000" dirty="0" smtClean="0"/>
              <a:t>Specify methods &amp; interfaces, but no implementation</a:t>
            </a:r>
          </a:p>
          <a:p>
            <a:pPr>
              <a:lnSpc>
                <a:spcPct val="80000"/>
              </a:lnSpc>
            </a:pPr>
            <a:r>
              <a:rPr lang="en-US" sz="2400" dirty="0" err="1" smtClean="0"/>
              <a:t>Structs</a:t>
            </a:r>
            <a:endParaRPr lang="en-US" sz="2400" dirty="0" smtClean="0"/>
          </a:p>
          <a:p>
            <a:pPr lvl="1">
              <a:lnSpc>
                <a:spcPct val="80000"/>
              </a:lnSpc>
            </a:pPr>
            <a:r>
              <a:rPr lang="en-GB" sz="2000" dirty="0" smtClean="0"/>
              <a:t>Like Abstract Data Type (ADT) in Java</a:t>
            </a:r>
          </a:p>
          <a:p>
            <a:pPr>
              <a:lnSpc>
                <a:spcPct val="80000"/>
              </a:lnSpc>
            </a:pPr>
            <a:r>
              <a:rPr lang="en-US" sz="2400" dirty="0" smtClean="0"/>
              <a:t>Garbage collection</a:t>
            </a:r>
          </a:p>
          <a:p>
            <a:pPr lvl="1">
              <a:lnSpc>
                <a:spcPct val="80000"/>
              </a:lnSpc>
            </a:pPr>
            <a:endParaRPr lang="en-US" sz="2000" dirty="0" smtClean="0"/>
          </a:p>
          <a:p>
            <a:pPr lvl="1">
              <a:lnSpc>
                <a:spcPct val="80000"/>
              </a:lnSpc>
            </a:pPr>
            <a:endParaRPr lang="en-US" sz="2000" dirty="0" smtClean="0"/>
          </a:p>
        </p:txBody>
      </p:sp>
      <p:sp>
        <p:nvSpPr>
          <p:cNvPr id="4" name="Slide Number Placeholder 3"/>
          <p:cNvSpPr>
            <a:spLocks noGrp="1"/>
          </p:cNvSpPr>
          <p:nvPr>
            <p:ph type="sldNum" sz="quarter" idx="12"/>
          </p:nvPr>
        </p:nvSpPr>
        <p:spPr>
          <a:xfrm>
            <a:off x="0" y="6492875"/>
            <a:ext cx="865188" cy="365125"/>
          </a:xfrm>
        </p:spPr>
        <p:txBody>
          <a:bodyPr/>
          <a:lstStyle/>
          <a:p>
            <a:pPr>
              <a:defRPr/>
            </a:pPr>
            <a:fld id="{8E5D00C1-6EA9-4774-943B-D2846F99396E}" type="slidenum">
              <a:rPr lang="en-GB" smtClean="0"/>
              <a:pPr>
                <a:defRPr/>
              </a:pPr>
              <a:t>11</a:t>
            </a:fld>
            <a:endParaRPr lang="en-GB"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bwMode="auto">
          <a:noFill/>
          <a:ln>
            <a:miter lim="800000"/>
            <a:headEnd/>
            <a:tailEnd/>
          </a:ln>
        </p:spPr>
        <p:txBody>
          <a:bodyPr vert="horz" wrap="square" lIns="91440" tIns="45720" rIns="91440" bIns="45720" numCol="1" anchor="t" anchorCtr="0" compatLnSpc="1">
            <a:prstTxWarp prst="textNoShape">
              <a:avLst/>
            </a:prstTxWarp>
          </a:bodyPr>
          <a:lstStyle/>
          <a:p>
            <a:r>
              <a:rPr lang="en-GB" dirty="0" smtClean="0"/>
              <a:t>XNA </a:t>
            </a:r>
            <a:r>
              <a:rPr lang="en-GB" sz="4000" dirty="0" smtClean="0"/>
              <a:t>GSE</a:t>
            </a:r>
            <a:r>
              <a:rPr lang="en-GB" dirty="0" smtClean="0"/>
              <a:t> Architecture</a:t>
            </a:r>
            <a:endParaRPr lang="en-US" dirty="0" smtClean="0"/>
          </a:p>
        </p:txBody>
      </p:sp>
      <p:sp>
        <p:nvSpPr>
          <p:cNvPr id="48131" name="Rectangle 3"/>
          <p:cNvSpPr>
            <a:spLocks noGrp="1" noChangeArrowheads="1"/>
          </p:cNvSpPr>
          <p:nvPr>
            <p:ph type="body" idx="1"/>
          </p:nvPr>
        </p:nvSpPr>
        <p:spPr bwMode="auto">
          <a:xfrm>
            <a:off x="457200" y="1600200"/>
            <a:ext cx="8229600" cy="1293813"/>
          </a:xfrm>
          <a:noFill/>
          <a:ln>
            <a:miter lim="800000"/>
            <a:headEnd/>
            <a:tailEnd/>
          </a:ln>
        </p:spPr>
        <p:txBody>
          <a:bodyPr vert="horz" wrap="square" lIns="91440" tIns="45720" rIns="91440" bIns="45720" numCol="1" anchor="t" anchorCtr="0" compatLnSpc="1">
            <a:prstTxWarp prst="textNoShape">
              <a:avLst/>
            </a:prstTxWarp>
          </a:bodyPr>
          <a:lstStyle/>
          <a:p>
            <a:pPr>
              <a:lnSpc>
                <a:spcPct val="80000"/>
              </a:lnSpc>
            </a:pPr>
            <a:r>
              <a:rPr lang="en-US" sz="2800" smtClean="0"/>
              <a:t>You write your game in C#</a:t>
            </a:r>
          </a:p>
          <a:p>
            <a:pPr lvl="1">
              <a:lnSpc>
                <a:spcPct val="80000"/>
              </a:lnSpc>
            </a:pPr>
            <a:r>
              <a:rPr lang="en-US" sz="2400" smtClean="0"/>
              <a:t>Using features in XNA Framework </a:t>
            </a:r>
          </a:p>
          <a:p>
            <a:pPr>
              <a:lnSpc>
                <a:spcPct val="80000"/>
              </a:lnSpc>
            </a:pPr>
            <a:r>
              <a:rPr lang="en-US" sz="2800" smtClean="0"/>
              <a:t>Runs on top of common language runtime</a:t>
            </a:r>
          </a:p>
        </p:txBody>
      </p:sp>
      <p:sp>
        <p:nvSpPr>
          <p:cNvPr id="48152" name="Rectangle 24"/>
          <p:cNvSpPr>
            <a:spLocks noChangeArrowheads="1"/>
          </p:cNvSpPr>
          <p:nvPr/>
        </p:nvSpPr>
        <p:spPr bwMode="auto">
          <a:xfrm>
            <a:off x="1691680" y="2780928"/>
            <a:ext cx="6034087" cy="731837"/>
          </a:xfrm>
          <a:prstGeom prst="rect">
            <a:avLst/>
          </a:prstGeom>
          <a:solidFill>
            <a:srgbClr val="FFFF99"/>
          </a:solidFill>
          <a:ln w="9525">
            <a:solidFill>
              <a:schemeClr val="tx1"/>
            </a:solidFill>
            <a:miter lim="800000"/>
            <a:headEnd/>
            <a:tailEnd/>
          </a:ln>
        </p:spPr>
        <p:txBody>
          <a:bodyPr wrap="none" anchor="ctr"/>
          <a:lstStyle/>
          <a:p>
            <a:pPr algn="ctr"/>
            <a:r>
              <a:rPr lang="en-GB" b="1">
                <a:latin typeface="Arial" charset="0"/>
              </a:rPr>
              <a:t>Game Code (C#) and Content</a:t>
            </a:r>
            <a:endParaRPr lang="en-US" b="1">
              <a:latin typeface="Arial" charset="0"/>
            </a:endParaRPr>
          </a:p>
        </p:txBody>
      </p:sp>
      <p:sp>
        <p:nvSpPr>
          <p:cNvPr id="48153" name="Rectangle 25"/>
          <p:cNvSpPr>
            <a:spLocks noChangeArrowheads="1"/>
          </p:cNvSpPr>
          <p:nvPr/>
        </p:nvSpPr>
        <p:spPr bwMode="auto">
          <a:xfrm>
            <a:off x="1691680" y="3684215"/>
            <a:ext cx="6034087" cy="731838"/>
          </a:xfrm>
          <a:prstGeom prst="rect">
            <a:avLst/>
          </a:prstGeom>
          <a:solidFill>
            <a:schemeClr val="accent1"/>
          </a:solidFill>
          <a:ln w="9525">
            <a:solidFill>
              <a:schemeClr val="tx1"/>
            </a:solidFill>
            <a:miter lim="800000"/>
            <a:headEnd/>
            <a:tailEnd/>
          </a:ln>
        </p:spPr>
        <p:txBody>
          <a:bodyPr wrap="none" anchor="ctr"/>
          <a:lstStyle/>
          <a:p>
            <a:pPr algn="ctr"/>
            <a:r>
              <a:rPr lang="en-GB" b="1">
                <a:latin typeface="Arial" charset="0"/>
              </a:rPr>
              <a:t>XNA Framework</a:t>
            </a:r>
            <a:endParaRPr lang="en-US" b="1">
              <a:latin typeface="Arial" charset="0"/>
            </a:endParaRPr>
          </a:p>
        </p:txBody>
      </p:sp>
      <p:sp>
        <p:nvSpPr>
          <p:cNvPr id="48154" name="Rectangle 26"/>
          <p:cNvSpPr>
            <a:spLocks noChangeArrowheads="1"/>
          </p:cNvSpPr>
          <p:nvPr/>
        </p:nvSpPr>
        <p:spPr bwMode="auto">
          <a:xfrm>
            <a:off x="1691680" y="4571628"/>
            <a:ext cx="6034087" cy="731837"/>
          </a:xfrm>
          <a:prstGeom prst="rect">
            <a:avLst/>
          </a:prstGeom>
          <a:solidFill>
            <a:schemeClr val="accent1"/>
          </a:solidFill>
          <a:ln w="9525">
            <a:solidFill>
              <a:schemeClr val="tx1"/>
            </a:solidFill>
            <a:miter lim="800000"/>
            <a:headEnd/>
            <a:tailEnd/>
          </a:ln>
        </p:spPr>
        <p:txBody>
          <a:bodyPr wrap="none" anchor="ctr"/>
          <a:lstStyle/>
          <a:p>
            <a:pPr algn="ctr"/>
            <a:r>
              <a:rPr lang="en-GB" b="1">
                <a:latin typeface="Arial" charset="0"/>
              </a:rPr>
              <a:t>Common Language Runtime (CLR)</a:t>
            </a:r>
            <a:endParaRPr lang="en-US" b="1">
              <a:latin typeface="Arial" charset="0"/>
            </a:endParaRPr>
          </a:p>
        </p:txBody>
      </p:sp>
      <p:sp>
        <p:nvSpPr>
          <p:cNvPr id="48155" name="Rectangle 27"/>
          <p:cNvSpPr>
            <a:spLocks noChangeArrowheads="1"/>
          </p:cNvSpPr>
          <p:nvPr/>
        </p:nvSpPr>
        <p:spPr bwMode="auto">
          <a:xfrm>
            <a:off x="1691680" y="5470153"/>
            <a:ext cx="6034087" cy="731837"/>
          </a:xfrm>
          <a:prstGeom prst="rect">
            <a:avLst/>
          </a:prstGeom>
          <a:solidFill>
            <a:schemeClr val="accent1"/>
          </a:solidFill>
          <a:ln w="9525">
            <a:solidFill>
              <a:schemeClr val="tx1"/>
            </a:solidFill>
            <a:miter lim="800000"/>
            <a:headEnd/>
            <a:tailEnd/>
          </a:ln>
        </p:spPr>
        <p:txBody>
          <a:bodyPr wrap="none" anchor="ctr"/>
          <a:lstStyle/>
          <a:p>
            <a:pPr algn="ctr"/>
            <a:r>
              <a:rPr lang="en-GB" b="1">
                <a:latin typeface="Arial" charset="0"/>
              </a:rPr>
              <a:t>Windows API’s DirectX</a:t>
            </a:r>
            <a:endParaRPr lang="en-US" b="1">
              <a:latin typeface="Arial" charset="0"/>
            </a:endParaRPr>
          </a:p>
        </p:txBody>
      </p:sp>
      <p:sp>
        <p:nvSpPr>
          <p:cNvPr id="48156" name="Rectangle 28"/>
          <p:cNvSpPr>
            <a:spLocks/>
          </p:cNvSpPr>
          <p:nvPr/>
        </p:nvSpPr>
        <p:spPr bwMode="auto">
          <a:xfrm>
            <a:off x="179512" y="3284984"/>
            <a:ext cx="228600" cy="228600"/>
          </a:xfrm>
          <a:prstGeom prst="rect">
            <a:avLst/>
          </a:prstGeom>
          <a:solidFill>
            <a:srgbClr val="FFFF99"/>
          </a:solidFill>
          <a:ln w="12700">
            <a:solidFill>
              <a:srgbClr val="000000"/>
            </a:solidFill>
            <a:miter lim="800000"/>
            <a:headEnd/>
            <a:tailEnd/>
          </a:ln>
        </p:spPr>
        <p:txBody>
          <a:bodyPr wrap="none" anchor="ctr"/>
          <a:lstStyle/>
          <a:p>
            <a:endParaRPr lang="en-US"/>
          </a:p>
        </p:txBody>
      </p:sp>
      <p:sp>
        <p:nvSpPr>
          <p:cNvPr id="48157" name="Text Box 29"/>
          <p:cNvSpPr txBox="1">
            <a:spLocks/>
          </p:cNvSpPr>
          <p:nvPr/>
        </p:nvSpPr>
        <p:spPr bwMode="auto">
          <a:xfrm>
            <a:off x="395536" y="3212976"/>
            <a:ext cx="1447800" cy="256480"/>
          </a:xfrm>
          <a:prstGeom prst="rect">
            <a:avLst/>
          </a:prstGeom>
          <a:noFill/>
          <a:ln w="12700">
            <a:noFill/>
            <a:miter lim="800000"/>
            <a:headEnd/>
            <a:tailEnd/>
          </a:ln>
        </p:spPr>
        <p:txBody>
          <a:bodyPr>
            <a:spAutoFit/>
          </a:bodyPr>
          <a:lstStyle/>
          <a:p>
            <a:pPr eaLnBrk="1" hangingPunct="1">
              <a:spcBef>
                <a:spcPct val="50000"/>
              </a:spcBef>
            </a:pPr>
            <a:r>
              <a:rPr lang="en-US" sz="1600">
                <a:solidFill>
                  <a:srgbClr val="000000"/>
                </a:solidFill>
                <a:latin typeface="Arial" charset="0"/>
                <a:cs typeface="Arial" charset="0"/>
                <a:sym typeface="Arial" charset="0"/>
              </a:rPr>
              <a:t>You provide</a:t>
            </a:r>
          </a:p>
        </p:txBody>
      </p:sp>
      <p:sp>
        <p:nvSpPr>
          <p:cNvPr id="48158" name="Text Box 30"/>
          <p:cNvSpPr txBox="1">
            <a:spLocks/>
          </p:cNvSpPr>
          <p:nvPr/>
        </p:nvSpPr>
        <p:spPr bwMode="auto">
          <a:xfrm>
            <a:off x="395536" y="3717032"/>
            <a:ext cx="1760537" cy="256480"/>
          </a:xfrm>
          <a:prstGeom prst="rect">
            <a:avLst/>
          </a:prstGeom>
          <a:noFill/>
          <a:ln w="12700">
            <a:noFill/>
            <a:miter lim="800000"/>
            <a:headEnd/>
            <a:tailEnd/>
          </a:ln>
        </p:spPr>
        <p:txBody>
          <a:bodyPr>
            <a:spAutoFit/>
          </a:bodyPr>
          <a:lstStyle/>
          <a:p>
            <a:pPr eaLnBrk="1" hangingPunct="1">
              <a:spcBef>
                <a:spcPct val="50000"/>
              </a:spcBef>
            </a:pPr>
            <a:r>
              <a:rPr lang="en-US" sz="1600" dirty="0">
                <a:solidFill>
                  <a:srgbClr val="000000"/>
                </a:solidFill>
                <a:latin typeface="Arial" charset="0"/>
                <a:cs typeface="Arial" charset="0"/>
                <a:sym typeface="Arial" charset="0"/>
              </a:rPr>
              <a:t>Provided for you</a:t>
            </a:r>
          </a:p>
        </p:txBody>
      </p:sp>
      <p:sp>
        <p:nvSpPr>
          <p:cNvPr id="48159" name="Rectangle 31"/>
          <p:cNvSpPr>
            <a:spLocks/>
          </p:cNvSpPr>
          <p:nvPr/>
        </p:nvSpPr>
        <p:spPr bwMode="auto">
          <a:xfrm>
            <a:off x="179512" y="3717032"/>
            <a:ext cx="228600" cy="228600"/>
          </a:xfrm>
          <a:prstGeom prst="rect">
            <a:avLst/>
          </a:prstGeom>
          <a:solidFill>
            <a:srgbClr val="BCDFE2"/>
          </a:solidFill>
          <a:ln w="12700">
            <a:solidFill>
              <a:srgbClr val="000000"/>
            </a:solidFill>
            <a:miter lim="800000"/>
            <a:headEnd/>
            <a:tailEnd/>
          </a:ln>
        </p:spPr>
        <p:txBody>
          <a:bodyPr wrap="none" anchor="ctr"/>
          <a:lstStyle/>
          <a:p>
            <a:endParaRPr lang="en-US"/>
          </a:p>
        </p:txBody>
      </p:sp>
      <p:sp>
        <p:nvSpPr>
          <p:cNvPr id="12" name="Slide Number Placeholder 11"/>
          <p:cNvSpPr>
            <a:spLocks noGrp="1"/>
          </p:cNvSpPr>
          <p:nvPr>
            <p:ph type="sldNum" sz="quarter" idx="12"/>
          </p:nvPr>
        </p:nvSpPr>
        <p:spPr>
          <a:xfrm>
            <a:off x="0" y="6492875"/>
            <a:ext cx="865188" cy="365125"/>
          </a:xfrm>
        </p:spPr>
        <p:txBody>
          <a:bodyPr/>
          <a:lstStyle/>
          <a:p>
            <a:pPr>
              <a:defRPr/>
            </a:pPr>
            <a:fld id="{8E5D00C1-6EA9-4774-943B-D2846F99396E}" type="slidenum">
              <a:rPr lang="en-GB" smtClean="0"/>
              <a:pPr>
                <a:defRPr/>
              </a:pPr>
              <a:t>12</a:t>
            </a:fld>
            <a:endParaRPr lang="en-GB"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bwMode="auto">
          <a:noFill/>
          <a:ln>
            <a:miter lim="800000"/>
            <a:headEnd/>
            <a:tailEnd/>
          </a:ln>
        </p:spPr>
        <p:txBody>
          <a:bodyPr vert="horz" wrap="square" lIns="91440" tIns="45720" rIns="91440" bIns="45720" numCol="1" anchor="t" anchorCtr="0" compatLnSpc="1">
            <a:prstTxWarp prst="textNoShape">
              <a:avLst/>
            </a:prstTxWarp>
          </a:bodyPr>
          <a:lstStyle/>
          <a:p>
            <a:r>
              <a:rPr lang="en-GB" sz="4000" smtClean="0"/>
              <a:t>Using C#</a:t>
            </a:r>
            <a:endParaRPr lang="en-US" sz="4000" smtClean="0"/>
          </a:p>
        </p:txBody>
      </p:sp>
      <p:sp>
        <p:nvSpPr>
          <p:cNvPr id="51203" name="Rectangle 3"/>
          <p:cNvSpPr>
            <a:spLocks noGrp="1" noChangeArrowheads="1"/>
          </p:cNvSpPr>
          <p:nvPr>
            <p:ph type="body" idx="1"/>
          </p:nvPr>
        </p:nvSpPr>
        <p:spPr bwMode="auto">
          <a:xfrm>
            <a:off x="457200" y="1204913"/>
            <a:ext cx="8229600" cy="5653087"/>
          </a:xfrm>
          <a:noFill/>
          <a:ln>
            <a:miter lim="800000"/>
            <a:headEnd/>
            <a:tailEnd/>
          </a:ln>
        </p:spPr>
        <p:txBody>
          <a:bodyPr vert="horz" wrap="square" lIns="91440" tIns="45720" rIns="91440" bIns="45720" numCol="1" anchor="t" anchorCtr="0" compatLnSpc="1">
            <a:prstTxWarp prst="textNoShape">
              <a:avLst/>
            </a:prstTxWarp>
          </a:bodyPr>
          <a:lstStyle/>
          <a:p>
            <a:pPr>
              <a:lnSpc>
                <a:spcPct val="80000"/>
              </a:lnSpc>
            </a:pPr>
            <a:r>
              <a:rPr lang="en-GB" sz="2000" dirty="0" smtClean="0"/>
              <a:t>Creating a simple program – Hello World!</a:t>
            </a:r>
          </a:p>
          <a:p>
            <a:pPr>
              <a:lnSpc>
                <a:spcPct val="80000"/>
              </a:lnSpc>
              <a:buFontTx/>
              <a:buNone/>
            </a:pPr>
            <a:endParaRPr lang="en-US" sz="2000" dirty="0" smtClean="0">
              <a:latin typeface="Blue Highway" pitchFamily="2" charset="0"/>
            </a:endParaRPr>
          </a:p>
          <a:p>
            <a:pPr>
              <a:lnSpc>
                <a:spcPct val="75000"/>
              </a:lnSpc>
              <a:spcBef>
                <a:spcPct val="0"/>
              </a:spcBef>
              <a:buFontTx/>
              <a:buNone/>
            </a:pPr>
            <a:r>
              <a:rPr lang="en-US" sz="2000" dirty="0" smtClean="0">
                <a:latin typeface="Arial" charset="0"/>
              </a:rPr>
              <a:t>class Hello</a:t>
            </a:r>
          </a:p>
          <a:p>
            <a:pPr>
              <a:lnSpc>
                <a:spcPct val="75000"/>
              </a:lnSpc>
              <a:spcBef>
                <a:spcPct val="0"/>
              </a:spcBef>
              <a:buFontTx/>
              <a:buNone/>
            </a:pPr>
            <a:r>
              <a:rPr lang="en-US" sz="2000" dirty="0" smtClean="0">
                <a:latin typeface="Arial" charset="0"/>
              </a:rPr>
              <a:t>{</a:t>
            </a:r>
          </a:p>
          <a:p>
            <a:pPr>
              <a:lnSpc>
                <a:spcPct val="75000"/>
              </a:lnSpc>
              <a:spcBef>
                <a:spcPct val="0"/>
              </a:spcBef>
              <a:buFontTx/>
              <a:buNone/>
            </a:pPr>
            <a:r>
              <a:rPr lang="en-US" sz="2000" dirty="0" smtClean="0">
                <a:latin typeface="Arial" charset="0"/>
              </a:rPr>
              <a:t>    static void Main()</a:t>
            </a:r>
          </a:p>
          <a:p>
            <a:pPr>
              <a:lnSpc>
                <a:spcPct val="75000"/>
              </a:lnSpc>
              <a:spcBef>
                <a:spcPct val="0"/>
              </a:spcBef>
              <a:buFontTx/>
              <a:buNone/>
            </a:pPr>
            <a:r>
              <a:rPr lang="en-US" sz="2000" dirty="0" smtClean="0">
                <a:latin typeface="Arial" charset="0"/>
              </a:rPr>
              <a:t>    {</a:t>
            </a:r>
          </a:p>
          <a:p>
            <a:pPr>
              <a:lnSpc>
                <a:spcPct val="75000"/>
              </a:lnSpc>
              <a:spcBef>
                <a:spcPct val="0"/>
              </a:spcBef>
              <a:buFontTx/>
              <a:buNone/>
            </a:pPr>
            <a:r>
              <a:rPr lang="en-US" sz="2000" dirty="0" smtClean="0">
                <a:latin typeface="Arial" charset="0"/>
              </a:rPr>
              <a:t>        </a:t>
            </a:r>
            <a:r>
              <a:rPr lang="en-US" sz="2000" dirty="0" err="1" smtClean="0">
                <a:latin typeface="Arial" charset="0"/>
              </a:rPr>
              <a:t>System.Console.WriteLine</a:t>
            </a:r>
            <a:r>
              <a:rPr lang="en-US" sz="2000" dirty="0" smtClean="0">
                <a:latin typeface="Arial" charset="0"/>
              </a:rPr>
              <a:t>(“Hello, World!”);</a:t>
            </a:r>
          </a:p>
          <a:p>
            <a:pPr>
              <a:lnSpc>
                <a:spcPct val="75000"/>
              </a:lnSpc>
              <a:spcBef>
                <a:spcPct val="0"/>
              </a:spcBef>
              <a:buFontTx/>
              <a:buNone/>
            </a:pPr>
            <a:r>
              <a:rPr lang="en-US" sz="2000" dirty="0" smtClean="0">
                <a:latin typeface="Arial" charset="0"/>
              </a:rPr>
              <a:t>    }</a:t>
            </a:r>
          </a:p>
          <a:p>
            <a:pPr>
              <a:lnSpc>
                <a:spcPct val="75000"/>
              </a:lnSpc>
              <a:spcBef>
                <a:spcPct val="0"/>
              </a:spcBef>
              <a:buFontTx/>
              <a:buNone/>
            </a:pPr>
            <a:r>
              <a:rPr lang="en-US" sz="2000" dirty="0" smtClean="0">
                <a:latin typeface="Arial" charset="0"/>
              </a:rPr>
              <a:t>}</a:t>
            </a:r>
          </a:p>
          <a:p>
            <a:pPr>
              <a:lnSpc>
                <a:spcPct val="75000"/>
              </a:lnSpc>
              <a:spcBef>
                <a:spcPct val="0"/>
              </a:spcBef>
              <a:buFontTx/>
              <a:buNone/>
            </a:pPr>
            <a:endParaRPr lang="en-US" sz="2000" dirty="0" smtClean="0">
              <a:latin typeface="Arial" charset="0"/>
            </a:endParaRPr>
          </a:p>
          <a:p>
            <a:pPr>
              <a:lnSpc>
                <a:spcPct val="80000"/>
              </a:lnSpc>
            </a:pPr>
            <a:r>
              <a:rPr lang="en-US" sz="2000" dirty="0" smtClean="0"/>
              <a:t>Create a new object type (class) called Hello.</a:t>
            </a:r>
          </a:p>
          <a:p>
            <a:pPr>
              <a:lnSpc>
                <a:spcPct val="80000"/>
              </a:lnSpc>
            </a:pPr>
            <a:r>
              <a:rPr lang="en-US" sz="2000" dirty="0" smtClean="0"/>
              <a:t>It contains a single method - Main.</a:t>
            </a:r>
          </a:p>
          <a:p>
            <a:pPr>
              <a:lnSpc>
                <a:spcPct val="80000"/>
              </a:lnSpc>
            </a:pPr>
            <a:r>
              <a:rPr lang="en-US" sz="2000" dirty="0" smtClean="0"/>
              <a:t>Main contains one line, which writes “Hello, World!” on the display.</a:t>
            </a:r>
          </a:p>
          <a:p>
            <a:pPr lvl="1">
              <a:lnSpc>
                <a:spcPct val="80000"/>
              </a:lnSpc>
            </a:pPr>
            <a:r>
              <a:rPr lang="en-US" sz="1800" dirty="0" smtClean="0"/>
              <a:t>The method that performs this action is called </a:t>
            </a:r>
            <a:r>
              <a:rPr lang="en-US" sz="1800" dirty="0" err="1" smtClean="0"/>
              <a:t>WriteLine</a:t>
            </a:r>
            <a:r>
              <a:rPr lang="en-US" sz="1800" dirty="0" smtClean="0"/>
              <a:t>.</a:t>
            </a:r>
          </a:p>
          <a:p>
            <a:pPr lvl="1">
              <a:lnSpc>
                <a:spcPct val="80000"/>
              </a:lnSpc>
            </a:pPr>
            <a:r>
              <a:rPr lang="en-US" sz="1800" dirty="0" smtClean="0"/>
              <a:t>The </a:t>
            </a:r>
            <a:r>
              <a:rPr lang="en-US" sz="1800" dirty="0" err="1" smtClean="0"/>
              <a:t>WriteLine</a:t>
            </a:r>
            <a:r>
              <a:rPr lang="en-US" sz="1800" dirty="0" smtClean="0"/>
              <a:t> method belongs to the </a:t>
            </a:r>
            <a:r>
              <a:rPr lang="en-US" sz="1800" dirty="0" err="1" smtClean="0"/>
              <a:t>System.Console</a:t>
            </a:r>
            <a:r>
              <a:rPr lang="en-US" sz="1800" dirty="0" smtClean="0"/>
              <a:t> object.</a:t>
            </a:r>
          </a:p>
          <a:p>
            <a:pPr>
              <a:lnSpc>
                <a:spcPct val="80000"/>
              </a:lnSpc>
            </a:pPr>
            <a:r>
              <a:rPr lang="en-US" sz="2000" dirty="0" smtClean="0"/>
              <a:t>The keyword </a:t>
            </a:r>
            <a:r>
              <a:rPr lang="en-US" sz="2000" b="1" dirty="0" smtClean="0"/>
              <a:t>static</a:t>
            </a:r>
            <a:r>
              <a:rPr lang="en-US" sz="2000" dirty="0" smtClean="0"/>
              <a:t> makes the Main a class method, as opposed to an instance method.</a:t>
            </a:r>
          </a:p>
        </p:txBody>
      </p:sp>
      <p:sp>
        <p:nvSpPr>
          <p:cNvPr id="4" name="Rectangle 3"/>
          <p:cNvSpPr/>
          <p:nvPr/>
        </p:nvSpPr>
        <p:spPr>
          <a:xfrm>
            <a:off x="6012160" y="1556792"/>
            <a:ext cx="3131840" cy="830997"/>
          </a:xfrm>
          <a:prstGeom prst="rect">
            <a:avLst/>
          </a:prstGeom>
        </p:spPr>
        <p:style>
          <a:lnRef idx="1">
            <a:schemeClr val="dk1"/>
          </a:lnRef>
          <a:fillRef idx="2">
            <a:schemeClr val="dk1"/>
          </a:fillRef>
          <a:effectRef idx="1">
            <a:schemeClr val="dk1"/>
          </a:effectRef>
          <a:fontRef idx="minor">
            <a:schemeClr val="dk1"/>
          </a:fontRef>
        </p:style>
        <p:txBody>
          <a:bodyPr wrap="square">
            <a:spAutoFit/>
          </a:bodyPr>
          <a:lstStyle/>
          <a:p>
            <a:pPr>
              <a:spcBef>
                <a:spcPct val="30000"/>
              </a:spcBef>
              <a:defRPr/>
            </a:pPr>
            <a:r>
              <a:rPr lang="en-GB" sz="2400" b="1" dirty="0" smtClean="0"/>
              <a:t>.NET Framework Class Library</a:t>
            </a:r>
          </a:p>
          <a:p>
            <a:r>
              <a:rPr lang="en-GB" sz="2400" dirty="0" smtClean="0">
                <a:hlinkClick r:id="rId3"/>
              </a:rPr>
              <a:t>http://msdn.microsoft.com/en-us/library/gg145045.aspx</a:t>
            </a:r>
            <a:endParaRPr lang="en-GB" sz="2400" dirty="0"/>
          </a:p>
        </p:txBody>
      </p:sp>
      <p:sp>
        <p:nvSpPr>
          <p:cNvPr id="5" name="Slide Number Placeholder 4"/>
          <p:cNvSpPr>
            <a:spLocks noGrp="1"/>
          </p:cNvSpPr>
          <p:nvPr>
            <p:ph type="sldNum" sz="quarter" idx="12"/>
          </p:nvPr>
        </p:nvSpPr>
        <p:spPr>
          <a:xfrm>
            <a:off x="0" y="6492875"/>
            <a:ext cx="865188" cy="365125"/>
          </a:xfrm>
        </p:spPr>
        <p:txBody>
          <a:bodyPr/>
          <a:lstStyle/>
          <a:p>
            <a:pPr>
              <a:defRPr/>
            </a:pPr>
            <a:fld id="{8E5D00C1-6EA9-4774-943B-D2846F99396E}" type="slidenum">
              <a:rPr lang="en-GB" smtClean="0"/>
              <a:pPr>
                <a:defRPr/>
              </a:pPr>
              <a:t>13</a:t>
            </a:fld>
            <a:endParaRPr lang="en-GB"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1203">
                                            <p:txEl>
                                              <p:pRg st="0" end="0"/>
                                            </p:txEl>
                                          </p:spTgt>
                                        </p:tgtEl>
                                        <p:attrNameLst>
                                          <p:attrName>style.visibility</p:attrName>
                                        </p:attrNameLst>
                                      </p:cBhvr>
                                      <p:to>
                                        <p:strVal val="visible"/>
                                      </p:to>
                                    </p:set>
                                    <p:animEffect transition="in" filter="blinds(horizontal)">
                                      <p:cBhvr>
                                        <p:cTn id="7" dur="500"/>
                                        <p:tgtEl>
                                          <p:spTgt spid="5120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1203">
                                            <p:txEl>
                                              <p:pRg st="2" end="2"/>
                                            </p:txEl>
                                          </p:spTgt>
                                        </p:tgtEl>
                                        <p:attrNameLst>
                                          <p:attrName>style.visibility</p:attrName>
                                        </p:attrNameLst>
                                      </p:cBhvr>
                                      <p:to>
                                        <p:strVal val="visible"/>
                                      </p:to>
                                    </p:set>
                                    <p:animEffect transition="in" filter="blinds(horizontal)">
                                      <p:cBhvr>
                                        <p:cTn id="12" dur="500"/>
                                        <p:tgtEl>
                                          <p:spTgt spid="51203">
                                            <p:txEl>
                                              <p:pRg st="2" end="2"/>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51203">
                                            <p:txEl>
                                              <p:pRg st="3" end="3"/>
                                            </p:txEl>
                                          </p:spTgt>
                                        </p:tgtEl>
                                        <p:attrNameLst>
                                          <p:attrName>style.visibility</p:attrName>
                                        </p:attrNameLst>
                                      </p:cBhvr>
                                      <p:to>
                                        <p:strVal val="visible"/>
                                      </p:to>
                                    </p:set>
                                    <p:animEffect transition="in" filter="blinds(horizontal)">
                                      <p:cBhvr>
                                        <p:cTn id="15" dur="500"/>
                                        <p:tgtEl>
                                          <p:spTgt spid="51203">
                                            <p:txEl>
                                              <p:pRg st="3" end="3"/>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51203">
                                            <p:txEl>
                                              <p:pRg st="4" end="4"/>
                                            </p:txEl>
                                          </p:spTgt>
                                        </p:tgtEl>
                                        <p:attrNameLst>
                                          <p:attrName>style.visibility</p:attrName>
                                        </p:attrNameLst>
                                      </p:cBhvr>
                                      <p:to>
                                        <p:strVal val="visible"/>
                                      </p:to>
                                    </p:set>
                                    <p:animEffect transition="in" filter="blinds(horizontal)">
                                      <p:cBhvr>
                                        <p:cTn id="18" dur="500"/>
                                        <p:tgtEl>
                                          <p:spTgt spid="51203">
                                            <p:txEl>
                                              <p:pRg st="4" end="4"/>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51203">
                                            <p:txEl>
                                              <p:pRg st="5" end="5"/>
                                            </p:txEl>
                                          </p:spTgt>
                                        </p:tgtEl>
                                        <p:attrNameLst>
                                          <p:attrName>style.visibility</p:attrName>
                                        </p:attrNameLst>
                                      </p:cBhvr>
                                      <p:to>
                                        <p:strVal val="visible"/>
                                      </p:to>
                                    </p:set>
                                    <p:animEffect transition="in" filter="blinds(horizontal)">
                                      <p:cBhvr>
                                        <p:cTn id="21" dur="500"/>
                                        <p:tgtEl>
                                          <p:spTgt spid="51203">
                                            <p:txEl>
                                              <p:pRg st="5" end="5"/>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51203">
                                            <p:txEl>
                                              <p:pRg st="6" end="6"/>
                                            </p:txEl>
                                          </p:spTgt>
                                        </p:tgtEl>
                                        <p:attrNameLst>
                                          <p:attrName>style.visibility</p:attrName>
                                        </p:attrNameLst>
                                      </p:cBhvr>
                                      <p:to>
                                        <p:strVal val="visible"/>
                                      </p:to>
                                    </p:set>
                                    <p:animEffect transition="in" filter="blinds(horizontal)">
                                      <p:cBhvr>
                                        <p:cTn id="24" dur="500"/>
                                        <p:tgtEl>
                                          <p:spTgt spid="51203">
                                            <p:txEl>
                                              <p:pRg st="6" end="6"/>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51203">
                                            <p:txEl>
                                              <p:pRg st="7" end="7"/>
                                            </p:txEl>
                                          </p:spTgt>
                                        </p:tgtEl>
                                        <p:attrNameLst>
                                          <p:attrName>style.visibility</p:attrName>
                                        </p:attrNameLst>
                                      </p:cBhvr>
                                      <p:to>
                                        <p:strVal val="visible"/>
                                      </p:to>
                                    </p:set>
                                    <p:animEffect transition="in" filter="blinds(horizontal)">
                                      <p:cBhvr>
                                        <p:cTn id="27" dur="500"/>
                                        <p:tgtEl>
                                          <p:spTgt spid="51203">
                                            <p:txEl>
                                              <p:pRg st="7" end="7"/>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51203">
                                            <p:txEl>
                                              <p:pRg st="8" end="8"/>
                                            </p:txEl>
                                          </p:spTgt>
                                        </p:tgtEl>
                                        <p:attrNameLst>
                                          <p:attrName>style.visibility</p:attrName>
                                        </p:attrNameLst>
                                      </p:cBhvr>
                                      <p:to>
                                        <p:strVal val="visible"/>
                                      </p:to>
                                    </p:set>
                                    <p:animEffect transition="in" filter="blinds(horizontal)">
                                      <p:cBhvr>
                                        <p:cTn id="30" dur="500"/>
                                        <p:tgtEl>
                                          <p:spTgt spid="51203">
                                            <p:txEl>
                                              <p:pRg st="8" end="8"/>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51203">
                                            <p:txEl>
                                              <p:pRg st="10" end="10"/>
                                            </p:txEl>
                                          </p:spTgt>
                                        </p:tgtEl>
                                        <p:attrNameLst>
                                          <p:attrName>style.visibility</p:attrName>
                                        </p:attrNameLst>
                                      </p:cBhvr>
                                      <p:to>
                                        <p:strVal val="visible"/>
                                      </p:to>
                                    </p:set>
                                    <p:animEffect transition="in" filter="blinds(horizontal)">
                                      <p:cBhvr>
                                        <p:cTn id="35" dur="500"/>
                                        <p:tgtEl>
                                          <p:spTgt spid="51203">
                                            <p:txEl>
                                              <p:pRg st="10" end="10"/>
                                            </p:txEl>
                                          </p:spTgt>
                                        </p:tgtEl>
                                      </p:cBhvr>
                                    </p:animEffect>
                                  </p:childTnLst>
                                </p:cTn>
                              </p:par>
                              <p:par>
                                <p:cTn id="36" presetID="3" presetClass="entr" presetSubtype="10" fill="hold" nodeType="withEffect">
                                  <p:stCondLst>
                                    <p:cond delay="0"/>
                                  </p:stCondLst>
                                  <p:childTnLst>
                                    <p:set>
                                      <p:cBhvr>
                                        <p:cTn id="37" dur="1" fill="hold">
                                          <p:stCondLst>
                                            <p:cond delay="0"/>
                                          </p:stCondLst>
                                        </p:cTn>
                                        <p:tgtEl>
                                          <p:spTgt spid="51203">
                                            <p:txEl>
                                              <p:pRg st="11" end="11"/>
                                            </p:txEl>
                                          </p:spTgt>
                                        </p:tgtEl>
                                        <p:attrNameLst>
                                          <p:attrName>style.visibility</p:attrName>
                                        </p:attrNameLst>
                                      </p:cBhvr>
                                      <p:to>
                                        <p:strVal val="visible"/>
                                      </p:to>
                                    </p:set>
                                    <p:animEffect transition="in" filter="blinds(horizontal)">
                                      <p:cBhvr>
                                        <p:cTn id="38" dur="500"/>
                                        <p:tgtEl>
                                          <p:spTgt spid="51203">
                                            <p:txEl>
                                              <p:pRg st="11" end="11"/>
                                            </p:txEl>
                                          </p:spTgt>
                                        </p:tgtEl>
                                      </p:cBhvr>
                                    </p:animEffect>
                                  </p:childTnLst>
                                </p:cTn>
                              </p:par>
                              <p:par>
                                <p:cTn id="39" presetID="3" presetClass="entr" presetSubtype="10" fill="hold" nodeType="withEffect">
                                  <p:stCondLst>
                                    <p:cond delay="0"/>
                                  </p:stCondLst>
                                  <p:childTnLst>
                                    <p:set>
                                      <p:cBhvr>
                                        <p:cTn id="40" dur="1" fill="hold">
                                          <p:stCondLst>
                                            <p:cond delay="0"/>
                                          </p:stCondLst>
                                        </p:cTn>
                                        <p:tgtEl>
                                          <p:spTgt spid="51203">
                                            <p:txEl>
                                              <p:pRg st="12" end="12"/>
                                            </p:txEl>
                                          </p:spTgt>
                                        </p:tgtEl>
                                        <p:attrNameLst>
                                          <p:attrName>style.visibility</p:attrName>
                                        </p:attrNameLst>
                                      </p:cBhvr>
                                      <p:to>
                                        <p:strVal val="visible"/>
                                      </p:to>
                                    </p:set>
                                    <p:animEffect transition="in" filter="blinds(horizontal)">
                                      <p:cBhvr>
                                        <p:cTn id="41" dur="500"/>
                                        <p:tgtEl>
                                          <p:spTgt spid="51203">
                                            <p:txEl>
                                              <p:pRg st="12" end="12"/>
                                            </p:txEl>
                                          </p:spTgt>
                                        </p:tgtEl>
                                      </p:cBhvr>
                                    </p:animEffect>
                                  </p:childTnLst>
                                </p:cTn>
                              </p:par>
                              <p:par>
                                <p:cTn id="42" presetID="3" presetClass="entr" presetSubtype="10" fill="hold" nodeType="withEffect">
                                  <p:stCondLst>
                                    <p:cond delay="0"/>
                                  </p:stCondLst>
                                  <p:childTnLst>
                                    <p:set>
                                      <p:cBhvr>
                                        <p:cTn id="43" dur="1" fill="hold">
                                          <p:stCondLst>
                                            <p:cond delay="0"/>
                                          </p:stCondLst>
                                        </p:cTn>
                                        <p:tgtEl>
                                          <p:spTgt spid="51203">
                                            <p:txEl>
                                              <p:pRg st="13" end="13"/>
                                            </p:txEl>
                                          </p:spTgt>
                                        </p:tgtEl>
                                        <p:attrNameLst>
                                          <p:attrName>style.visibility</p:attrName>
                                        </p:attrNameLst>
                                      </p:cBhvr>
                                      <p:to>
                                        <p:strVal val="visible"/>
                                      </p:to>
                                    </p:set>
                                    <p:animEffect transition="in" filter="blinds(horizontal)">
                                      <p:cBhvr>
                                        <p:cTn id="44" dur="500"/>
                                        <p:tgtEl>
                                          <p:spTgt spid="51203">
                                            <p:txEl>
                                              <p:pRg st="13" end="13"/>
                                            </p:txEl>
                                          </p:spTgt>
                                        </p:tgtEl>
                                      </p:cBhvr>
                                    </p:animEffect>
                                  </p:childTnLst>
                                </p:cTn>
                              </p:par>
                              <p:par>
                                <p:cTn id="45" presetID="3" presetClass="entr" presetSubtype="10" fill="hold" nodeType="withEffect">
                                  <p:stCondLst>
                                    <p:cond delay="0"/>
                                  </p:stCondLst>
                                  <p:childTnLst>
                                    <p:set>
                                      <p:cBhvr>
                                        <p:cTn id="46" dur="1" fill="hold">
                                          <p:stCondLst>
                                            <p:cond delay="0"/>
                                          </p:stCondLst>
                                        </p:cTn>
                                        <p:tgtEl>
                                          <p:spTgt spid="51203">
                                            <p:txEl>
                                              <p:pRg st="14" end="14"/>
                                            </p:txEl>
                                          </p:spTgt>
                                        </p:tgtEl>
                                        <p:attrNameLst>
                                          <p:attrName>style.visibility</p:attrName>
                                        </p:attrNameLst>
                                      </p:cBhvr>
                                      <p:to>
                                        <p:strVal val="visible"/>
                                      </p:to>
                                    </p:set>
                                    <p:animEffect transition="in" filter="blinds(horizontal)">
                                      <p:cBhvr>
                                        <p:cTn id="47" dur="500"/>
                                        <p:tgtEl>
                                          <p:spTgt spid="51203">
                                            <p:txEl>
                                              <p:pRg st="14" end="14"/>
                                            </p:txEl>
                                          </p:spTgt>
                                        </p:tgtEl>
                                      </p:cBhvr>
                                    </p:animEffect>
                                  </p:childTnLst>
                                </p:cTn>
                              </p:par>
                              <p:par>
                                <p:cTn id="48" presetID="3" presetClass="entr" presetSubtype="10" fill="hold" nodeType="withEffect">
                                  <p:stCondLst>
                                    <p:cond delay="0"/>
                                  </p:stCondLst>
                                  <p:childTnLst>
                                    <p:set>
                                      <p:cBhvr>
                                        <p:cTn id="49" dur="1" fill="hold">
                                          <p:stCondLst>
                                            <p:cond delay="0"/>
                                          </p:stCondLst>
                                        </p:cTn>
                                        <p:tgtEl>
                                          <p:spTgt spid="51203">
                                            <p:txEl>
                                              <p:pRg st="15" end="15"/>
                                            </p:txEl>
                                          </p:spTgt>
                                        </p:tgtEl>
                                        <p:attrNameLst>
                                          <p:attrName>style.visibility</p:attrName>
                                        </p:attrNameLst>
                                      </p:cBhvr>
                                      <p:to>
                                        <p:strVal val="visible"/>
                                      </p:to>
                                    </p:set>
                                    <p:animEffect transition="in" filter="blinds(horizontal)">
                                      <p:cBhvr>
                                        <p:cTn id="50" dur="500"/>
                                        <p:tgtEl>
                                          <p:spTgt spid="51203">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bwMode="auto">
          <a:noFill/>
          <a:ln>
            <a:miter lim="800000"/>
            <a:headEnd/>
            <a:tailEnd/>
          </a:ln>
        </p:spPr>
        <p:txBody>
          <a:bodyPr vert="horz" wrap="square" lIns="91440" tIns="45720" rIns="91440" bIns="45720" numCol="1" anchor="t" anchorCtr="0" compatLnSpc="1">
            <a:prstTxWarp prst="textNoShape">
              <a:avLst/>
            </a:prstTxWarp>
          </a:bodyPr>
          <a:lstStyle/>
          <a:p>
            <a:r>
              <a:rPr lang="en-GB" sz="4000" smtClean="0"/>
              <a:t>Using C#</a:t>
            </a:r>
            <a:endParaRPr lang="en-US" sz="4000" smtClean="0"/>
          </a:p>
        </p:txBody>
      </p:sp>
      <p:sp>
        <p:nvSpPr>
          <p:cNvPr id="52227" name="Rectangle 3"/>
          <p:cNvSpPr>
            <a:spLocks noGrp="1" noChangeArrowheads="1"/>
          </p:cNvSpPr>
          <p:nvPr>
            <p:ph type="body" idx="1"/>
          </p:nvPr>
        </p:nvSpPr>
        <p:spPr bwMode="auto">
          <a:xfrm>
            <a:off x="457200" y="1193800"/>
            <a:ext cx="8229600" cy="5664200"/>
          </a:xfrm>
          <a:noFill/>
          <a:ln>
            <a:miter lim="800000"/>
            <a:headEnd/>
            <a:tailEnd/>
          </a:ln>
        </p:spPr>
        <p:txBody>
          <a:bodyPr vert="horz" wrap="square" lIns="91440" tIns="45720" rIns="91440" bIns="45720" numCol="1" anchor="t" anchorCtr="0" compatLnSpc="1">
            <a:prstTxWarp prst="textNoShape">
              <a:avLst/>
            </a:prstTxWarp>
          </a:bodyPr>
          <a:lstStyle/>
          <a:p>
            <a:pPr>
              <a:lnSpc>
                <a:spcPct val="90000"/>
              </a:lnSpc>
            </a:pPr>
            <a:r>
              <a:rPr lang="en-GB" sz="2000" dirty="0" smtClean="0"/>
              <a:t>Reading Input from the user</a:t>
            </a:r>
          </a:p>
          <a:p>
            <a:pPr>
              <a:lnSpc>
                <a:spcPct val="90000"/>
              </a:lnSpc>
              <a:buFontTx/>
              <a:buNone/>
            </a:pPr>
            <a:endParaRPr lang="en-US" sz="1400" dirty="0" smtClean="0">
              <a:latin typeface="Arial" charset="0"/>
            </a:endParaRPr>
          </a:p>
          <a:p>
            <a:pPr>
              <a:lnSpc>
                <a:spcPct val="90000"/>
              </a:lnSpc>
              <a:buFontTx/>
              <a:buNone/>
            </a:pPr>
            <a:r>
              <a:rPr lang="en-US" sz="1400" dirty="0" smtClean="0">
                <a:latin typeface="Arial" charset="0"/>
              </a:rPr>
              <a:t>public class </a:t>
            </a:r>
            <a:r>
              <a:rPr lang="en-US" sz="1400" dirty="0" err="1" smtClean="0">
                <a:latin typeface="Arial" charset="0"/>
              </a:rPr>
              <a:t>ConsoleInput</a:t>
            </a:r>
            <a:endParaRPr lang="en-US" sz="1400" dirty="0" smtClean="0">
              <a:latin typeface="Arial" charset="0"/>
            </a:endParaRPr>
          </a:p>
          <a:p>
            <a:pPr>
              <a:lnSpc>
                <a:spcPct val="75000"/>
              </a:lnSpc>
              <a:spcBef>
                <a:spcPct val="0"/>
              </a:spcBef>
              <a:buFontTx/>
              <a:buNone/>
            </a:pPr>
            <a:r>
              <a:rPr lang="en-US" sz="1400" dirty="0" smtClean="0">
                <a:latin typeface="Arial" charset="0"/>
              </a:rPr>
              <a:t>{</a:t>
            </a:r>
          </a:p>
          <a:p>
            <a:pPr>
              <a:lnSpc>
                <a:spcPct val="75000"/>
              </a:lnSpc>
              <a:spcBef>
                <a:spcPct val="0"/>
              </a:spcBef>
              <a:buFontTx/>
              <a:buNone/>
            </a:pPr>
            <a:r>
              <a:rPr lang="en-US" sz="1400" dirty="0" smtClean="0">
                <a:latin typeface="Arial" charset="0"/>
              </a:rPr>
              <a:t>   static void Main( String[] </a:t>
            </a:r>
            <a:r>
              <a:rPr lang="en-US" sz="1400" dirty="0" err="1" smtClean="0">
                <a:latin typeface="Arial" charset="0"/>
              </a:rPr>
              <a:t>args</a:t>
            </a:r>
            <a:r>
              <a:rPr lang="en-US" sz="1400" dirty="0" smtClean="0">
                <a:latin typeface="Arial" charset="0"/>
              </a:rPr>
              <a:t>)</a:t>
            </a:r>
          </a:p>
          <a:p>
            <a:pPr>
              <a:lnSpc>
                <a:spcPct val="75000"/>
              </a:lnSpc>
              <a:spcBef>
                <a:spcPct val="0"/>
              </a:spcBef>
              <a:buFontTx/>
              <a:buNone/>
            </a:pPr>
            <a:r>
              <a:rPr lang="en-US" sz="1400" dirty="0" smtClean="0">
                <a:latin typeface="Arial" charset="0"/>
              </a:rPr>
              <a:t>   {</a:t>
            </a:r>
          </a:p>
          <a:p>
            <a:pPr>
              <a:lnSpc>
                <a:spcPct val="75000"/>
              </a:lnSpc>
              <a:spcBef>
                <a:spcPct val="0"/>
              </a:spcBef>
              <a:buFontTx/>
              <a:buNone/>
            </a:pPr>
            <a:r>
              <a:rPr lang="en-US" sz="1400" dirty="0" smtClean="0">
                <a:latin typeface="Arial" charset="0"/>
              </a:rPr>
              <a:t>    string </a:t>
            </a:r>
            <a:r>
              <a:rPr lang="en-US" sz="1400" dirty="0" err="1" smtClean="0">
                <a:latin typeface="Arial" charset="0"/>
              </a:rPr>
              <a:t>user_input</a:t>
            </a:r>
            <a:r>
              <a:rPr lang="en-US" sz="1400" dirty="0" smtClean="0">
                <a:latin typeface="Arial" charset="0"/>
              </a:rPr>
              <a:t>;</a:t>
            </a:r>
          </a:p>
          <a:p>
            <a:pPr>
              <a:lnSpc>
                <a:spcPct val="75000"/>
              </a:lnSpc>
              <a:spcBef>
                <a:spcPct val="0"/>
              </a:spcBef>
              <a:buFontTx/>
              <a:buNone/>
            </a:pPr>
            <a:endParaRPr lang="en-US" sz="1400" dirty="0" smtClean="0">
              <a:latin typeface="Arial" charset="0"/>
            </a:endParaRPr>
          </a:p>
          <a:p>
            <a:pPr>
              <a:lnSpc>
                <a:spcPct val="75000"/>
              </a:lnSpc>
              <a:spcBef>
                <a:spcPct val="0"/>
              </a:spcBef>
              <a:buFontTx/>
              <a:buNone/>
            </a:pPr>
            <a:r>
              <a:rPr lang="en-US" sz="1400" dirty="0" smtClean="0">
                <a:latin typeface="Arial" charset="0"/>
              </a:rPr>
              <a:t>    </a:t>
            </a:r>
            <a:r>
              <a:rPr lang="en-US" sz="1400" dirty="0" err="1" smtClean="0">
                <a:latin typeface="Arial" charset="0"/>
              </a:rPr>
              <a:t>System.Console.WriteLine</a:t>
            </a:r>
            <a:r>
              <a:rPr lang="en-US" sz="1400" dirty="0" smtClean="0">
                <a:latin typeface="Arial" charset="0"/>
              </a:rPr>
              <a:t>(“What is your name? ”);</a:t>
            </a:r>
          </a:p>
          <a:p>
            <a:pPr>
              <a:lnSpc>
                <a:spcPct val="75000"/>
              </a:lnSpc>
              <a:spcBef>
                <a:spcPct val="0"/>
              </a:spcBef>
              <a:buFontTx/>
              <a:buNone/>
            </a:pPr>
            <a:r>
              <a:rPr lang="en-US" sz="1400" dirty="0" smtClean="0">
                <a:latin typeface="Arial" charset="0"/>
              </a:rPr>
              <a:t>    </a:t>
            </a:r>
            <a:r>
              <a:rPr lang="en-US" sz="1400" dirty="0" err="1" smtClean="0">
                <a:latin typeface="Arial" charset="0"/>
              </a:rPr>
              <a:t>user_input</a:t>
            </a:r>
            <a:r>
              <a:rPr lang="en-US" sz="1400" dirty="0" smtClean="0">
                <a:latin typeface="Arial" charset="0"/>
              </a:rPr>
              <a:t> = </a:t>
            </a:r>
            <a:r>
              <a:rPr lang="en-US" sz="1400" dirty="0" err="1" smtClean="0">
                <a:latin typeface="Arial" charset="0"/>
              </a:rPr>
              <a:t>System.Console.ReadLine</a:t>
            </a:r>
            <a:r>
              <a:rPr lang="en-US" sz="1400" dirty="0" smtClean="0">
                <a:latin typeface="Arial" charset="0"/>
              </a:rPr>
              <a:t>();</a:t>
            </a:r>
          </a:p>
          <a:p>
            <a:pPr>
              <a:lnSpc>
                <a:spcPct val="75000"/>
              </a:lnSpc>
              <a:spcBef>
                <a:spcPct val="0"/>
              </a:spcBef>
              <a:buFontTx/>
              <a:buNone/>
            </a:pPr>
            <a:r>
              <a:rPr lang="en-US" sz="1400" dirty="0" smtClean="0">
                <a:latin typeface="Arial" charset="0"/>
              </a:rPr>
              <a:t>    }</a:t>
            </a:r>
          </a:p>
          <a:p>
            <a:pPr>
              <a:lnSpc>
                <a:spcPct val="75000"/>
              </a:lnSpc>
              <a:spcBef>
                <a:spcPct val="0"/>
              </a:spcBef>
              <a:buFontTx/>
              <a:buNone/>
            </a:pPr>
            <a:r>
              <a:rPr lang="en-US" sz="1400" dirty="0" smtClean="0">
                <a:latin typeface="Arial" charset="0"/>
              </a:rPr>
              <a:t>}</a:t>
            </a:r>
          </a:p>
          <a:p>
            <a:pPr>
              <a:lnSpc>
                <a:spcPct val="90000"/>
              </a:lnSpc>
            </a:pPr>
            <a:r>
              <a:rPr lang="en-GB" sz="2000" dirty="0" smtClean="0">
                <a:latin typeface="Times New Roman" pitchFamily="18" charset="0"/>
              </a:rPr>
              <a:t>There are three possible ways to read input from the console in C#</a:t>
            </a:r>
          </a:p>
          <a:p>
            <a:pPr lvl="1">
              <a:lnSpc>
                <a:spcPct val="90000"/>
              </a:lnSpc>
            </a:pPr>
            <a:r>
              <a:rPr lang="en-US" sz="1800" dirty="0" err="1" smtClean="0"/>
              <a:t>ReadLine</a:t>
            </a:r>
            <a:endParaRPr lang="en-US" sz="1800" dirty="0" smtClean="0"/>
          </a:p>
          <a:p>
            <a:pPr lvl="2">
              <a:lnSpc>
                <a:spcPct val="90000"/>
              </a:lnSpc>
            </a:pPr>
            <a:r>
              <a:rPr lang="en-US" sz="1600" dirty="0" smtClean="0"/>
              <a:t>Read a line of input into a string</a:t>
            </a:r>
          </a:p>
          <a:p>
            <a:pPr lvl="1">
              <a:lnSpc>
                <a:spcPct val="90000"/>
              </a:lnSpc>
            </a:pPr>
            <a:r>
              <a:rPr lang="en-US" sz="1800" dirty="0" err="1" smtClean="0"/>
              <a:t>ReadKey</a:t>
            </a:r>
            <a:endParaRPr lang="en-US" sz="1800" dirty="0" smtClean="0"/>
          </a:p>
          <a:p>
            <a:pPr lvl="2">
              <a:lnSpc>
                <a:spcPct val="90000"/>
              </a:lnSpc>
            </a:pPr>
            <a:r>
              <a:rPr lang="en-US" sz="1600" dirty="0" smtClean="0"/>
              <a:t>Read the next key pressed into </a:t>
            </a:r>
            <a:r>
              <a:rPr lang="en-US" sz="1600" dirty="0" err="1" smtClean="0"/>
              <a:t>ConsoleKeyInfo</a:t>
            </a:r>
            <a:r>
              <a:rPr lang="en-US" sz="1600" dirty="0" smtClean="0"/>
              <a:t> instance</a:t>
            </a:r>
          </a:p>
          <a:p>
            <a:pPr lvl="2">
              <a:lnSpc>
                <a:spcPct val="90000"/>
              </a:lnSpc>
            </a:pPr>
            <a:r>
              <a:rPr lang="en-US" sz="1600" dirty="0" smtClean="0"/>
              <a:t>Provides access to whether ctrl, alt, shift were pressed</a:t>
            </a:r>
          </a:p>
          <a:p>
            <a:pPr lvl="1">
              <a:lnSpc>
                <a:spcPct val="90000"/>
              </a:lnSpc>
            </a:pPr>
            <a:r>
              <a:rPr lang="en-US" sz="1800" dirty="0" smtClean="0"/>
              <a:t>Read</a:t>
            </a:r>
          </a:p>
          <a:p>
            <a:pPr lvl="2">
              <a:lnSpc>
                <a:spcPct val="90000"/>
              </a:lnSpc>
            </a:pPr>
            <a:r>
              <a:rPr lang="en-US" sz="1600" dirty="0" smtClean="0"/>
              <a:t>Read a line of input, giving successive characters each time you call Read</a:t>
            </a:r>
            <a:endParaRPr lang="en-US" sz="1600" dirty="0" smtClean="0">
              <a:latin typeface="Times New Roman" pitchFamily="18" charset="0"/>
            </a:endParaRPr>
          </a:p>
        </p:txBody>
      </p:sp>
      <p:sp>
        <p:nvSpPr>
          <p:cNvPr id="4" name="Slide Number Placeholder 3"/>
          <p:cNvSpPr>
            <a:spLocks noGrp="1"/>
          </p:cNvSpPr>
          <p:nvPr>
            <p:ph type="sldNum" sz="quarter" idx="12"/>
          </p:nvPr>
        </p:nvSpPr>
        <p:spPr>
          <a:xfrm>
            <a:off x="0" y="6492875"/>
            <a:ext cx="865188" cy="365125"/>
          </a:xfrm>
        </p:spPr>
        <p:txBody>
          <a:bodyPr/>
          <a:lstStyle/>
          <a:p>
            <a:pPr>
              <a:defRPr/>
            </a:pPr>
            <a:fld id="{8E5D00C1-6EA9-4774-943B-D2846F99396E}" type="slidenum">
              <a:rPr lang="en-GB" smtClean="0"/>
              <a:pPr>
                <a:defRPr/>
              </a:pPr>
              <a:t>14</a:t>
            </a:fld>
            <a:endParaRPr lang="en-GB"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bwMode="auto">
          <a:noFill/>
          <a:ln>
            <a:miter lim="800000"/>
            <a:headEnd/>
            <a:tailEnd/>
          </a:ln>
        </p:spPr>
        <p:txBody>
          <a:bodyPr vert="horz" wrap="square" lIns="91440" tIns="45720" rIns="91440" bIns="45720" numCol="1" anchor="t" anchorCtr="0" compatLnSpc="1">
            <a:prstTxWarp prst="textNoShape">
              <a:avLst/>
            </a:prstTxWarp>
          </a:bodyPr>
          <a:lstStyle/>
          <a:p>
            <a:r>
              <a:rPr lang="en-GB" sz="4000" smtClean="0"/>
              <a:t>XNA Game Studio Template</a:t>
            </a:r>
            <a:endParaRPr lang="en-US" sz="4000" smtClean="0"/>
          </a:p>
        </p:txBody>
      </p:sp>
      <p:sp>
        <p:nvSpPr>
          <p:cNvPr id="53251" name="Rectangle 3"/>
          <p:cNvSpPr>
            <a:spLocks noGrp="1" noChangeArrowheads="1"/>
          </p:cNvSpPr>
          <p:nvPr>
            <p:ph type="body" idx="1"/>
          </p:nvPr>
        </p:nvSpPr>
        <p:spPr bwMode="auto">
          <a:xfrm>
            <a:off x="457200" y="1600200"/>
            <a:ext cx="8229600" cy="5257800"/>
          </a:xfrm>
          <a:noFill/>
          <a:ln>
            <a:miter lim="800000"/>
            <a:headEnd/>
            <a:tailEnd/>
          </a:ln>
        </p:spPr>
        <p:txBody>
          <a:bodyPr vert="horz" wrap="square" lIns="91440" tIns="45720" rIns="91440" bIns="45720" numCol="1" anchor="t" anchorCtr="0" compatLnSpc="1">
            <a:prstTxWarp prst="textNoShape">
              <a:avLst/>
            </a:prstTxWarp>
          </a:bodyPr>
          <a:lstStyle/>
          <a:p>
            <a:r>
              <a:rPr lang="en-US" sz="2400" dirty="0" smtClean="0"/>
              <a:t>When you create an XNA GSE game project in Visual C# Express</a:t>
            </a:r>
          </a:p>
          <a:p>
            <a:pPr lvl="1"/>
            <a:r>
              <a:rPr lang="en-GB" sz="2000" dirty="0" smtClean="0"/>
              <a:t>You are given a framework template</a:t>
            </a:r>
            <a:endParaRPr lang="en-US" sz="2000" dirty="0" smtClean="0"/>
          </a:p>
          <a:p>
            <a:r>
              <a:rPr lang="en-US" sz="2400" dirty="0" smtClean="0"/>
              <a:t>Can fill-in this template to create your own game</a:t>
            </a:r>
          </a:p>
          <a:p>
            <a:r>
              <a:rPr lang="en-US" sz="2400" dirty="0" smtClean="0"/>
              <a:t>Creates a class (</a:t>
            </a:r>
            <a:r>
              <a:rPr lang="en-US" sz="2400" i="1" dirty="0" smtClean="0"/>
              <a:t>Game1</a:t>
            </a:r>
            <a:r>
              <a:rPr lang="en-US" sz="2400" dirty="0" smtClean="0"/>
              <a:t>) that includes</a:t>
            </a:r>
          </a:p>
          <a:p>
            <a:pPr lvl="1"/>
            <a:r>
              <a:rPr lang="en-US" sz="2000" dirty="0" smtClean="0"/>
              <a:t>Constructor</a:t>
            </a:r>
          </a:p>
          <a:p>
            <a:pPr lvl="1"/>
            <a:r>
              <a:rPr lang="en-US" sz="2000" dirty="0" smtClean="0"/>
              <a:t>Initialization</a:t>
            </a:r>
          </a:p>
          <a:p>
            <a:pPr lvl="2"/>
            <a:r>
              <a:rPr lang="en-US" sz="1800" dirty="0" smtClean="0"/>
              <a:t>Initialize(), </a:t>
            </a:r>
            <a:r>
              <a:rPr lang="en-US" sz="1800" dirty="0" err="1" smtClean="0"/>
              <a:t>LoadContent</a:t>
            </a:r>
            <a:r>
              <a:rPr lang="en-US" sz="1800" dirty="0" smtClean="0"/>
              <a:t>()</a:t>
            </a:r>
          </a:p>
          <a:p>
            <a:pPr lvl="1"/>
            <a:r>
              <a:rPr lang="en-US" sz="2000" dirty="0" smtClean="0"/>
              <a:t>Update</a:t>
            </a:r>
          </a:p>
          <a:p>
            <a:pPr lvl="2"/>
            <a:r>
              <a:rPr lang="en-US" sz="1800" dirty="0" smtClean="0"/>
              <a:t>Update game state every clock tick</a:t>
            </a:r>
          </a:p>
          <a:p>
            <a:pPr lvl="1"/>
            <a:r>
              <a:rPr lang="en-US" sz="2000" dirty="0" smtClean="0"/>
              <a:t>Draw</a:t>
            </a:r>
          </a:p>
          <a:p>
            <a:pPr lvl="2"/>
            <a:r>
              <a:rPr lang="en-US" sz="1800" dirty="0" smtClean="0"/>
              <a:t>Create display every clock tick</a:t>
            </a:r>
          </a:p>
        </p:txBody>
      </p:sp>
      <p:sp>
        <p:nvSpPr>
          <p:cNvPr id="5" name="Rectangle 4"/>
          <p:cNvSpPr/>
          <p:nvPr/>
        </p:nvSpPr>
        <p:spPr>
          <a:xfrm>
            <a:off x="4716016" y="3717032"/>
            <a:ext cx="4427984" cy="1118255"/>
          </a:xfrm>
          <a:prstGeom prst="rect">
            <a:avLst/>
          </a:prstGeom>
        </p:spPr>
        <p:style>
          <a:lnRef idx="1">
            <a:schemeClr val="dk1"/>
          </a:lnRef>
          <a:fillRef idx="2">
            <a:schemeClr val="dk1"/>
          </a:fillRef>
          <a:effectRef idx="1">
            <a:schemeClr val="dk1"/>
          </a:effectRef>
          <a:fontRef idx="minor">
            <a:schemeClr val="dk1"/>
          </a:fontRef>
        </p:style>
        <p:txBody>
          <a:bodyPr wrap="square">
            <a:spAutoFit/>
          </a:bodyPr>
          <a:lstStyle/>
          <a:p>
            <a:r>
              <a:rPr lang="en-GB" sz="2000" dirty="0" smtClean="0">
                <a:latin typeface="Arial" pitchFamily="34" charset="0"/>
                <a:cs typeface="Arial" pitchFamily="34" charset="0"/>
              </a:rPr>
              <a:t>MSDN XNA Game Studio 4.0 Environment Documentation Available at :</a:t>
            </a:r>
          </a:p>
          <a:p>
            <a:r>
              <a:rPr lang="en-GB" sz="2000" dirty="0" smtClean="0">
                <a:latin typeface="Arial" pitchFamily="34" charset="0"/>
                <a:cs typeface="Arial" pitchFamily="34" charset="0"/>
                <a:hlinkClick r:id="rId2"/>
              </a:rPr>
              <a:t>http://msdn.microsoft.com/en-us/library/bb200104.aspx</a:t>
            </a:r>
            <a:endParaRPr lang="en-GB" sz="2000" dirty="0" smtClean="0">
              <a:latin typeface="Arial" pitchFamily="34" charset="0"/>
              <a:cs typeface="Arial" pitchFamily="34" charset="0"/>
            </a:endParaRPr>
          </a:p>
          <a:p>
            <a:endParaRPr lang="en-GB" sz="2000" dirty="0" smtClean="0">
              <a:latin typeface="Arial" pitchFamily="34" charset="0"/>
              <a:cs typeface="Arial" pitchFamily="34" charset="0"/>
            </a:endParaRPr>
          </a:p>
          <a:p>
            <a:r>
              <a:rPr lang="en-GB" sz="2000" dirty="0" smtClean="0">
                <a:latin typeface="Arial" pitchFamily="34" charset="0"/>
                <a:cs typeface="Arial" pitchFamily="34" charset="0"/>
              </a:rPr>
              <a:t>Unofficial XNA Wiki: </a:t>
            </a:r>
            <a:r>
              <a:rPr lang="en-GB" sz="2000" dirty="0" smtClean="0">
                <a:latin typeface="Arial" pitchFamily="34" charset="0"/>
                <a:cs typeface="Arial" pitchFamily="34" charset="0"/>
                <a:hlinkClick r:id="rId3"/>
              </a:rPr>
              <a:t>http://www.xnawiki.com/</a:t>
            </a:r>
            <a:endParaRPr lang="en-GB" sz="2000" dirty="0">
              <a:latin typeface="Arial" pitchFamily="34" charset="0"/>
              <a:cs typeface="Arial" pitchFamily="34" charset="0"/>
            </a:endParaRPr>
          </a:p>
        </p:txBody>
      </p:sp>
      <p:sp>
        <p:nvSpPr>
          <p:cNvPr id="6" name="Slide Number Placeholder 5"/>
          <p:cNvSpPr>
            <a:spLocks noGrp="1"/>
          </p:cNvSpPr>
          <p:nvPr>
            <p:ph type="sldNum" sz="quarter" idx="12"/>
          </p:nvPr>
        </p:nvSpPr>
        <p:spPr>
          <a:xfrm>
            <a:off x="0" y="6492875"/>
            <a:ext cx="865188" cy="365125"/>
          </a:xfrm>
        </p:spPr>
        <p:txBody>
          <a:bodyPr/>
          <a:lstStyle/>
          <a:p>
            <a:pPr>
              <a:defRPr/>
            </a:pPr>
            <a:fld id="{8E5D00C1-6EA9-4774-943B-D2846F99396E}" type="slidenum">
              <a:rPr lang="en-GB" smtClean="0"/>
              <a:pPr>
                <a:defRPr/>
              </a:pPr>
              <a:t>15</a:t>
            </a:fld>
            <a:endParaRPr lang="en-GB"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bwMode="auto">
          <a:noFill/>
          <a:ln>
            <a:miter lim="800000"/>
            <a:headEnd/>
            <a:tailEnd/>
          </a:ln>
        </p:spPr>
        <p:txBody>
          <a:bodyPr vert="horz" wrap="square" lIns="91440" tIns="45720" rIns="91440" bIns="45720" numCol="1" anchor="t" anchorCtr="0" compatLnSpc="1">
            <a:prstTxWarp prst="textNoShape">
              <a:avLst/>
            </a:prstTxWarp>
          </a:bodyPr>
          <a:lstStyle/>
          <a:p>
            <a:r>
              <a:rPr lang="en-GB" sz="4000" smtClean="0"/>
              <a:t>XNA Game Initialisation</a:t>
            </a:r>
            <a:endParaRPr lang="en-US" sz="4000" smtClean="0"/>
          </a:p>
        </p:txBody>
      </p:sp>
      <p:sp>
        <p:nvSpPr>
          <p:cNvPr id="54275" name="Rectangle 3"/>
          <p:cNvSpPr>
            <a:spLocks noGrp="1" noChangeArrowheads="1"/>
          </p:cNvSpPr>
          <p:nvPr>
            <p:ph type="body" idx="1"/>
          </p:nvPr>
        </p:nvSpPr>
        <p:spPr bwMode="auto">
          <a:xfrm>
            <a:off x="457200" y="1600200"/>
            <a:ext cx="8229600" cy="5257800"/>
          </a:xfrm>
          <a:noFill/>
          <a:ln>
            <a:miter lim="800000"/>
            <a:headEnd/>
            <a:tailEnd/>
          </a:ln>
        </p:spPr>
        <p:txBody>
          <a:bodyPr vert="horz" wrap="square" lIns="91440" tIns="45720" rIns="91440" bIns="45720" numCol="1" anchor="t" anchorCtr="0" compatLnSpc="1">
            <a:prstTxWarp prst="textNoShape">
              <a:avLst/>
            </a:prstTxWarp>
          </a:bodyPr>
          <a:lstStyle/>
          <a:p>
            <a:pPr>
              <a:lnSpc>
                <a:spcPct val="90000"/>
              </a:lnSpc>
            </a:pPr>
            <a:r>
              <a:rPr lang="en-US" sz="2400" smtClean="0"/>
              <a:t>Create new Game1</a:t>
            </a:r>
          </a:p>
          <a:p>
            <a:pPr lvl="1">
              <a:lnSpc>
                <a:spcPct val="90000"/>
              </a:lnSpc>
            </a:pPr>
            <a:r>
              <a:rPr lang="en-US" sz="2000" smtClean="0"/>
              <a:t>Call to constructor, Game1()</a:t>
            </a:r>
          </a:p>
          <a:p>
            <a:pPr lvl="1">
              <a:lnSpc>
                <a:spcPct val="90000"/>
              </a:lnSpc>
            </a:pPr>
            <a:r>
              <a:rPr lang="en-US" sz="2000" smtClean="0"/>
              <a:t>Game1.run() </a:t>
            </a:r>
          </a:p>
          <a:p>
            <a:pPr lvl="2">
              <a:lnSpc>
                <a:spcPct val="90000"/>
              </a:lnSpc>
              <a:buFontTx/>
              <a:buAutoNum type="arabicPeriod"/>
            </a:pPr>
            <a:r>
              <a:rPr lang="en-US" sz="1800" smtClean="0"/>
              <a:t>Initializes game, then,</a:t>
            </a:r>
          </a:p>
          <a:p>
            <a:pPr lvl="2">
              <a:lnSpc>
                <a:spcPct val="90000"/>
              </a:lnSpc>
              <a:buFontTx/>
              <a:buAutoNum type="arabicPeriod"/>
            </a:pPr>
            <a:r>
              <a:rPr lang="en-US" sz="1800" smtClean="0"/>
              <a:t>Runs the main game loop &amp; processes events</a:t>
            </a:r>
          </a:p>
          <a:p>
            <a:pPr>
              <a:lnSpc>
                <a:spcPct val="90000"/>
              </a:lnSpc>
            </a:pPr>
            <a:r>
              <a:rPr lang="en-US" sz="2400" smtClean="0"/>
              <a:t>Initialization phase of run(), </a:t>
            </a:r>
          </a:p>
          <a:p>
            <a:pPr lvl="1">
              <a:lnSpc>
                <a:spcPct val="90000"/>
              </a:lnSpc>
            </a:pPr>
            <a:r>
              <a:rPr lang="en-US" sz="2000" smtClean="0"/>
              <a:t>The following methods are called on Game1</a:t>
            </a:r>
          </a:p>
          <a:p>
            <a:pPr lvl="1">
              <a:lnSpc>
                <a:spcPct val="90000"/>
              </a:lnSpc>
            </a:pPr>
            <a:r>
              <a:rPr lang="en-US" sz="2000" smtClean="0"/>
              <a:t>Initialize()</a:t>
            </a:r>
          </a:p>
          <a:p>
            <a:pPr lvl="2">
              <a:lnSpc>
                <a:spcPct val="90000"/>
              </a:lnSpc>
              <a:buFontTx/>
              <a:buAutoNum type="arabicPeriod"/>
            </a:pPr>
            <a:r>
              <a:rPr lang="en-US" sz="1800" smtClean="0"/>
              <a:t>call Initialize() on parent class</a:t>
            </a:r>
          </a:p>
          <a:p>
            <a:pPr lvl="2">
              <a:lnSpc>
                <a:spcPct val="90000"/>
              </a:lnSpc>
              <a:buFontTx/>
              <a:buAutoNum type="arabicPeriod"/>
            </a:pPr>
            <a:r>
              <a:rPr lang="en-US" sz="1800" smtClean="0"/>
              <a:t>Initialize your game state</a:t>
            </a:r>
          </a:p>
          <a:p>
            <a:pPr lvl="3">
              <a:lnSpc>
                <a:spcPct val="90000"/>
              </a:lnSpc>
              <a:buFontTx/>
              <a:buAutoNum type="arabicPeriod"/>
            </a:pPr>
            <a:r>
              <a:rPr lang="en-US" sz="1600" smtClean="0"/>
              <a:t>Create player object, create enemy objects, create object to hold main game state, etc.</a:t>
            </a:r>
          </a:p>
          <a:p>
            <a:pPr lvl="1">
              <a:lnSpc>
                <a:spcPct val="90000"/>
              </a:lnSpc>
            </a:pPr>
            <a:r>
              <a:rPr lang="en-US" sz="2000" smtClean="0"/>
              <a:t>LoadContent()</a:t>
            </a:r>
          </a:p>
          <a:p>
            <a:pPr lvl="2">
              <a:lnSpc>
                <a:spcPct val="90000"/>
              </a:lnSpc>
            </a:pPr>
            <a:r>
              <a:rPr lang="en-US" sz="1800" smtClean="0"/>
              <a:t>Method used to load textures, create SpriteBatches</a:t>
            </a:r>
          </a:p>
        </p:txBody>
      </p:sp>
      <p:sp>
        <p:nvSpPr>
          <p:cNvPr id="4" name="Slide Number Placeholder 3"/>
          <p:cNvSpPr>
            <a:spLocks noGrp="1"/>
          </p:cNvSpPr>
          <p:nvPr>
            <p:ph type="sldNum" sz="quarter" idx="12"/>
          </p:nvPr>
        </p:nvSpPr>
        <p:spPr>
          <a:xfrm>
            <a:off x="0" y="6492875"/>
            <a:ext cx="865188" cy="365125"/>
          </a:xfrm>
        </p:spPr>
        <p:txBody>
          <a:bodyPr/>
          <a:lstStyle/>
          <a:p>
            <a:pPr>
              <a:defRPr/>
            </a:pPr>
            <a:fld id="{8E5D00C1-6EA9-4774-943B-D2846F99396E}" type="slidenum">
              <a:rPr lang="en-GB" smtClean="0"/>
              <a:pPr>
                <a:defRPr/>
              </a:pPr>
              <a:t>16</a:t>
            </a:fld>
            <a:endParaRPr lang="en-GB"/>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bwMode="auto">
          <a:noFill/>
          <a:ln>
            <a:miter lim="800000"/>
            <a:headEnd/>
            <a:tailEnd/>
          </a:ln>
        </p:spPr>
        <p:txBody>
          <a:bodyPr vert="horz" wrap="square" lIns="91440" tIns="45720" rIns="91440" bIns="45720" numCol="1" anchor="t" anchorCtr="0" compatLnSpc="1">
            <a:prstTxWarp prst="textNoShape">
              <a:avLst/>
            </a:prstTxWarp>
          </a:bodyPr>
          <a:lstStyle/>
          <a:p>
            <a:r>
              <a:rPr lang="en-GB" sz="4000" smtClean="0"/>
              <a:t>XNA Main Game Loop</a:t>
            </a:r>
            <a:endParaRPr lang="en-US" sz="4000" smtClean="0"/>
          </a:p>
        </p:txBody>
      </p:sp>
      <p:sp>
        <p:nvSpPr>
          <p:cNvPr id="55299" name="Rectangle 3"/>
          <p:cNvSpPr>
            <a:spLocks noGrp="1" noChangeArrowheads="1"/>
          </p:cNvSpPr>
          <p:nvPr>
            <p:ph type="body" idx="1"/>
          </p:nvPr>
        </p:nvSpPr>
        <p:spPr bwMode="auto">
          <a:xfrm>
            <a:off x="457200" y="1600200"/>
            <a:ext cx="8229600" cy="5257800"/>
          </a:xfrm>
          <a:noFill/>
          <a:ln>
            <a:miter lim="800000"/>
            <a:headEnd/>
            <a:tailEnd/>
          </a:ln>
        </p:spPr>
        <p:txBody>
          <a:bodyPr vert="horz" wrap="square" lIns="91440" tIns="45720" rIns="91440" bIns="45720" numCol="1" anchor="t" anchorCtr="0" compatLnSpc="1">
            <a:prstTxWarp prst="textNoShape">
              <a:avLst/>
            </a:prstTxWarp>
          </a:bodyPr>
          <a:lstStyle/>
          <a:p>
            <a:r>
              <a:rPr lang="en-US" sz="2400" smtClean="0"/>
              <a:t>Time elapsed between each clock tick:</a:t>
            </a:r>
          </a:p>
          <a:p>
            <a:pPr lvl="1"/>
            <a:r>
              <a:rPr lang="en-US" sz="2000" smtClean="0"/>
              <a:t>If we set it as fixed:</a:t>
            </a:r>
          </a:p>
          <a:p>
            <a:pPr lvl="2"/>
            <a:r>
              <a:rPr lang="en-US" sz="1800" smtClean="0"/>
              <a:t>1/60</a:t>
            </a:r>
            <a:r>
              <a:rPr lang="en-US" sz="1800" baseline="30000" smtClean="0"/>
              <a:t>th</a:t>
            </a:r>
            <a:r>
              <a:rPr lang="en-US" sz="1800" smtClean="0"/>
              <a:t> of a second (16.6667 milliseconds per tick)</a:t>
            </a:r>
          </a:p>
          <a:p>
            <a:pPr lvl="2"/>
            <a:r>
              <a:rPr lang="en-US" sz="1800" smtClean="0"/>
              <a:t>myGame.IsFixedTimeStep = true</a:t>
            </a:r>
          </a:p>
          <a:p>
            <a:pPr lvl="2"/>
            <a:r>
              <a:rPr lang="en-US" sz="1800" smtClean="0"/>
              <a:t>The default value</a:t>
            </a:r>
          </a:p>
          <a:p>
            <a:pPr lvl="1"/>
            <a:r>
              <a:rPr lang="en-US" sz="2000" smtClean="0"/>
              <a:t>If we set it up as Variable:</a:t>
            </a:r>
          </a:p>
          <a:p>
            <a:pPr lvl="2"/>
            <a:r>
              <a:rPr lang="en-US" sz="1800" smtClean="0"/>
              <a:t>Adjusts based on the time required to perform previous tick</a:t>
            </a:r>
          </a:p>
          <a:p>
            <a:pPr lvl="2"/>
            <a:r>
              <a:rPr lang="en-US" sz="1800" smtClean="0"/>
              <a:t>myGame.IsFixedTimeStep = false</a:t>
            </a:r>
          </a:p>
          <a:p>
            <a:r>
              <a:rPr lang="en-US" sz="2400" smtClean="0"/>
              <a:t>Each clock tick</a:t>
            </a:r>
          </a:p>
          <a:p>
            <a:pPr lvl="1"/>
            <a:r>
              <a:rPr lang="en-US" sz="2000" smtClean="0"/>
              <a:t>Run() calls Tick()</a:t>
            </a:r>
          </a:p>
          <a:p>
            <a:pPr lvl="1"/>
            <a:r>
              <a:rPr lang="en-US" sz="2000" smtClean="0"/>
              <a:t>Tick() calls Update() then Draw()</a:t>
            </a:r>
          </a:p>
          <a:p>
            <a:pPr lvl="2"/>
            <a:r>
              <a:rPr lang="en-US" sz="1800" smtClean="0"/>
              <a:t>You supply Update() and Draw()</a:t>
            </a:r>
          </a:p>
        </p:txBody>
      </p:sp>
      <p:sp>
        <p:nvSpPr>
          <p:cNvPr id="4" name="Slide Number Placeholder 3"/>
          <p:cNvSpPr>
            <a:spLocks noGrp="1"/>
          </p:cNvSpPr>
          <p:nvPr>
            <p:ph type="sldNum" sz="quarter" idx="12"/>
          </p:nvPr>
        </p:nvSpPr>
        <p:spPr>
          <a:xfrm>
            <a:off x="0" y="6492875"/>
            <a:ext cx="865188" cy="365125"/>
          </a:xfrm>
        </p:spPr>
        <p:txBody>
          <a:bodyPr/>
          <a:lstStyle/>
          <a:p>
            <a:pPr>
              <a:defRPr/>
            </a:pPr>
            <a:fld id="{8E5D00C1-6EA9-4774-943B-D2846F99396E}" type="slidenum">
              <a:rPr lang="en-GB" smtClean="0"/>
              <a:pPr>
                <a:defRPr/>
              </a:pPr>
              <a:t>17</a:t>
            </a:fld>
            <a:endParaRPr lang="en-GB"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bwMode="auto">
          <a:noFill/>
          <a:ln>
            <a:miter lim="800000"/>
            <a:headEnd/>
            <a:tailEnd/>
          </a:ln>
        </p:spPr>
        <p:txBody>
          <a:bodyPr vert="horz" wrap="square" lIns="91440" tIns="45720" rIns="91440" bIns="45720" numCol="1" anchor="t" anchorCtr="0" compatLnSpc="1">
            <a:prstTxWarp prst="textNoShape">
              <a:avLst/>
            </a:prstTxWarp>
          </a:bodyPr>
          <a:lstStyle/>
          <a:p>
            <a:r>
              <a:rPr lang="en-GB" sz="4000" smtClean="0"/>
              <a:t>XNA Tick Loop</a:t>
            </a:r>
            <a:endParaRPr lang="en-US" sz="4000" smtClean="0"/>
          </a:p>
        </p:txBody>
      </p:sp>
      <p:sp>
        <p:nvSpPr>
          <p:cNvPr id="56323" name="Rectangle 3"/>
          <p:cNvSpPr>
            <a:spLocks noGrp="1" noChangeArrowheads="1"/>
          </p:cNvSpPr>
          <p:nvPr>
            <p:ph type="body" idx="1"/>
          </p:nvPr>
        </p:nvSpPr>
        <p:spPr bwMode="auto">
          <a:xfrm>
            <a:off x="457200" y="1600200"/>
            <a:ext cx="8229600" cy="5257800"/>
          </a:xfrm>
          <a:noFill/>
          <a:ln>
            <a:miter lim="800000"/>
            <a:headEnd/>
            <a:tailEnd/>
          </a:ln>
        </p:spPr>
        <p:txBody>
          <a:bodyPr vert="horz" wrap="square" lIns="91440" tIns="45720" rIns="91440" bIns="45720" numCol="1" anchor="t" anchorCtr="0" compatLnSpc="1">
            <a:prstTxWarp prst="textNoShape">
              <a:avLst/>
            </a:prstTxWarp>
          </a:bodyPr>
          <a:lstStyle/>
          <a:p>
            <a:pPr>
              <a:lnSpc>
                <a:spcPct val="90000"/>
              </a:lnSpc>
            </a:pPr>
            <a:r>
              <a:rPr lang="en-US" sz="2000" smtClean="0"/>
              <a:t>Update()</a:t>
            </a:r>
          </a:p>
          <a:p>
            <a:pPr lvl="1">
              <a:lnSpc>
                <a:spcPct val="90000"/>
              </a:lnSpc>
            </a:pPr>
            <a:r>
              <a:rPr lang="en-US" sz="1800" smtClean="0"/>
              <a:t>Update the state of all objects</a:t>
            </a:r>
          </a:p>
          <a:p>
            <a:pPr lvl="1">
              <a:lnSpc>
                <a:spcPct val="90000"/>
              </a:lnSpc>
            </a:pPr>
            <a:r>
              <a:rPr lang="en-US" sz="1800" smtClean="0"/>
              <a:t>Receive input, move player around</a:t>
            </a:r>
          </a:p>
          <a:p>
            <a:pPr lvl="1">
              <a:lnSpc>
                <a:spcPct val="90000"/>
              </a:lnSpc>
            </a:pPr>
            <a:r>
              <a:rPr lang="en-US" sz="1800" smtClean="0"/>
              <a:t>Compute opponent AI, move opponent objects</a:t>
            </a:r>
          </a:p>
          <a:p>
            <a:pPr lvl="1">
              <a:lnSpc>
                <a:spcPct val="90000"/>
              </a:lnSpc>
            </a:pPr>
            <a:r>
              <a:rPr lang="en-US" sz="1800" smtClean="0"/>
              <a:t>Collision detection &amp; consequences</a:t>
            </a:r>
          </a:p>
          <a:p>
            <a:pPr lvl="1">
              <a:lnSpc>
                <a:spcPct val="90000"/>
              </a:lnSpc>
            </a:pPr>
            <a:r>
              <a:rPr lang="en-US" sz="1800" smtClean="0"/>
              <a:t>Detect end-of-game or end-of-level condition</a:t>
            </a:r>
          </a:p>
          <a:p>
            <a:pPr lvl="1">
              <a:lnSpc>
                <a:spcPct val="90000"/>
              </a:lnSpc>
            </a:pPr>
            <a:r>
              <a:rPr lang="en-GB" sz="1800" smtClean="0"/>
              <a:t>Basically ANYTHING to do with the game model</a:t>
            </a:r>
            <a:endParaRPr lang="en-US" sz="1800" smtClean="0"/>
          </a:p>
          <a:p>
            <a:pPr>
              <a:lnSpc>
                <a:spcPct val="90000"/>
              </a:lnSpc>
            </a:pPr>
            <a:r>
              <a:rPr lang="en-US" sz="2000" smtClean="0"/>
              <a:t>Draw()</a:t>
            </a:r>
          </a:p>
          <a:p>
            <a:pPr lvl="1">
              <a:lnSpc>
                <a:spcPct val="90000"/>
              </a:lnSpc>
            </a:pPr>
            <a:r>
              <a:rPr lang="en-US" sz="1800" smtClean="0"/>
              <a:t>Re-create the on-screen scene using the up-to-date positions of objects</a:t>
            </a:r>
          </a:p>
          <a:p>
            <a:pPr>
              <a:lnSpc>
                <a:spcPct val="90000"/>
              </a:lnSpc>
            </a:pPr>
            <a:r>
              <a:rPr lang="en-US" sz="2000" smtClean="0"/>
              <a:t>Advice</a:t>
            </a:r>
          </a:p>
          <a:p>
            <a:pPr lvl="1">
              <a:lnSpc>
                <a:spcPct val="90000"/>
              </a:lnSpc>
            </a:pPr>
            <a:r>
              <a:rPr lang="en-US" sz="1800" smtClean="0"/>
              <a:t>Avoid stuffing your entire game into the definition of these two methods</a:t>
            </a:r>
          </a:p>
          <a:p>
            <a:pPr lvl="2">
              <a:lnSpc>
                <a:spcPct val="90000"/>
              </a:lnSpc>
            </a:pPr>
            <a:r>
              <a:rPr lang="en-US" sz="1600" smtClean="0"/>
              <a:t>Methods become too big!</a:t>
            </a:r>
          </a:p>
          <a:p>
            <a:pPr lvl="1">
              <a:lnSpc>
                <a:spcPct val="90000"/>
              </a:lnSpc>
            </a:pPr>
            <a:r>
              <a:rPr lang="en-US" sz="1800" smtClean="0"/>
              <a:t>Have these methods call out to your player object, opponent objects, game objects etc.</a:t>
            </a:r>
          </a:p>
        </p:txBody>
      </p:sp>
      <p:sp>
        <p:nvSpPr>
          <p:cNvPr id="4" name="Slide Number Placeholder 3"/>
          <p:cNvSpPr>
            <a:spLocks noGrp="1"/>
          </p:cNvSpPr>
          <p:nvPr>
            <p:ph type="sldNum" sz="quarter" idx="12"/>
          </p:nvPr>
        </p:nvSpPr>
        <p:spPr>
          <a:xfrm>
            <a:off x="0" y="6492875"/>
            <a:ext cx="865188" cy="365125"/>
          </a:xfrm>
        </p:spPr>
        <p:txBody>
          <a:bodyPr/>
          <a:lstStyle/>
          <a:p>
            <a:pPr>
              <a:defRPr/>
            </a:pPr>
            <a:fld id="{8E5D00C1-6EA9-4774-943B-D2846F99396E}" type="slidenum">
              <a:rPr lang="en-GB" smtClean="0"/>
              <a:pPr>
                <a:defRPr/>
              </a:pPr>
              <a:t>18</a:t>
            </a:fld>
            <a:endParaRPr lang="en-GB"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bwMode="auto">
          <a:noFill/>
          <a:ln>
            <a:miter lim="800000"/>
            <a:headEnd/>
            <a:tailEnd/>
          </a:ln>
        </p:spPr>
        <p:txBody>
          <a:bodyPr vert="horz" wrap="square" lIns="91440" tIns="45720" rIns="91440" bIns="45720" numCol="1" anchor="t" anchorCtr="0" compatLnSpc="1">
            <a:prstTxWarp prst="textNoShape">
              <a:avLst/>
            </a:prstTxWarp>
          </a:bodyPr>
          <a:lstStyle/>
          <a:p>
            <a:r>
              <a:rPr lang="en-GB" sz="4000" smtClean="0"/>
              <a:t>Let’s do something…</a:t>
            </a:r>
            <a:endParaRPr lang="en-US" sz="4000" smtClean="0"/>
          </a:p>
        </p:txBody>
      </p:sp>
      <p:sp>
        <p:nvSpPr>
          <p:cNvPr id="59395" name="Rectangle 3"/>
          <p:cNvSpPr>
            <a:spLocks noGrp="1" noChangeArrowheads="1"/>
          </p:cNvSpPr>
          <p:nvPr>
            <p:ph type="body" idx="1"/>
          </p:nvPr>
        </p:nvSpPr>
        <p:spPr bwMode="auto">
          <a:noFill/>
          <a:ln>
            <a:miter lim="800000"/>
            <a:headEnd/>
            <a:tailEnd/>
          </a:ln>
        </p:spPr>
        <p:txBody>
          <a:bodyPr vert="horz" wrap="square" lIns="91440" tIns="45720" rIns="91440" bIns="45720" numCol="1" anchor="t" anchorCtr="0" compatLnSpc="1">
            <a:prstTxWarp prst="textNoShape">
              <a:avLst/>
            </a:prstTxWarp>
          </a:bodyPr>
          <a:lstStyle/>
          <a:p>
            <a:r>
              <a:rPr lang="en-GB" sz="2800" dirty="0" smtClean="0"/>
              <a:t>So, we have our game application framework</a:t>
            </a:r>
          </a:p>
          <a:p>
            <a:r>
              <a:rPr lang="en-GB" sz="2800" dirty="0" smtClean="0"/>
              <a:t>But it doesn’t actually do anything at the minute</a:t>
            </a:r>
          </a:p>
          <a:p>
            <a:r>
              <a:rPr lang="en-GB" sz="2800" dirty="0" smtClean="0"/>
              <a:t>So, what about drawing an object or a sprite to the screen…</a:t>
            </a:r>
          </a:p>
          <a:p>
            <a:r>
              <a:rPr lang="en-GB" sz="2800" dirty="0" smtClean="0"/>
              <a:t>We do with the creation of </a:t>
            </a:r>
            <a:r>
              <a:rPr lang="en-GB" sz="2800" dirty="0" err="1" smtClean="0"/>
              <a:t>SpriteBatches</a:t>
            </a:r>
            <a:r>
              <a:rPr lang="en-GB" sz="2800" dirty="0" smtClean="0"/>
              <a:t>…</a:t>
            </a:r>
            <a:endParaRPr lang="en-US" sz="2800" dirty="0" smtClean="0"/>
          </a:p>
        </p:txBody>
      </p:sp>
      <p:pic>
        <p:nvPicPr>
          <p:cNvPr id="7170" name="Picture 2" descr="http://www.robotinthecloud.com/data/images/2010/12/megaman-sprite-by-psykhed.jpg"/>
          <p:cNvPicPr>
            <a:picLocks noChangeAspect="1" noChangeArrowheads="1"/>
          </p:cNvPicPr>
          <p:nvPr/>
        </p:nvPicPr>
        <p:blipFill>
          <a:blip r:embed="rId2" cstate="print"/>
          <a:srcRect/>
          <a:stretch>
            <a:fillRect/>
          </a:stretch>
        </p:blipFill>
        <p:spPr bwMode="auto">
          <a:xfrm>
            <a:off x="3275856" y="3645024"/>
            <a:ext cx="2592288" cy="2541293"/>
          </a:xfrm>
          <a:prstGeom prst="rect">
            <a:avLst/>
          </a:prstGeom>
          <a:noFill/>
        </p:spPr>
      </p:pic>
      <p:sp>
        <p:nvSpPr>
          <p:cNvPr id="5" name="Slide Number Placeholder 4"/>
          <p:cNvSpPr>
            <a:spLocks noGrp="1"/>
          </p:cNvSpPr>
          <p:nvPr>
            <p:ph type="sldNum" sz="quarter" idx="12"/>
          </p:nvPr>
        </p:nvSpPr>
        <p:spPr>
          <a:xfrm>
            <a:off x="0" y="6492875"/>
            <a:ext cx="865188" cy="365125"/>
          </a:xfrm>
        </p:spPr>
        <p:txBody>
          <a:bodyPr/>
          <a:lstStyle/>
          <a:p>
            <a:pPr>
              <a:defRPr/>
            </a:pPr>
            <a:fld id="{8E5D00C1-6EA9-4774-943B-D2846F99396E}" type="slidenum">
              <a:rPr lang="en-GB" smtClean="0"/>
              <a:pPr>
                <a:defRPr/>
              </a:pPr>
              <a:t>19</a:t>
            </a:fld>
            <a:endParaRPr lang="en-GB"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About ...</a:t>
            </a:r>
            <a:endParaRPr lang="en-GB" dirty="0"/>
          </a:p>
        </p:txBody>
      </p:sp>
      <p:sp>
        <p:nvSpPr>
          <p:cNvPr id="3" name="Content Placeholder 2"/>
          <p:cNvSpPr>
            <a:spLocks noGrp="1"/>
          </p:cNvSpPr>
          <p:nvPr>
            <p:ph idx="1"/>
          </p:nvPr>
        </p:nvSpPr>
        <p:spPr/>
        <p:txBody>
          <a:bodyPr/>
          <a:lstStyle/>
          <a:p>
            <a:pPr>
              <a:buNone/>
            </a:pPr>
            <a:r>
              <a:rPr lang="en-GB" dirty="0" smtClean="0"/>
              <a:t>Olivier Szymanezyk</a:t>
            </a:r>
          </a:p>
          <a:p>
            <a:r>
              <a:rPr lang="en-GB" sz="2400" dirty="0" smtClean="0"/>
              <a:t>B.Sc. Games Computing </a:t>
            </a:r>
          </a:p>
          <a:p>
            <a:r>
              <a:rPr lang="en-GB" sz="2400" dirty="0" smtClean="0"/>
              <a:t>M.Sc. Advanced Games Computing</a:t>
            </a:r>
          </a:p>
          <a:p>
            <a:r>
              <a:rPr lang="en-GB" sz="2400" dirty="0" smtClean="0"/>
              <a:t>Ph.D. Computing</a:t>
            </a:r>
          </a:p>
          <a:p>
            <a:endParaRPr lang="en-GB" sz="2400" dirty="0" smtClean="0"/>
          </a:p>
          <a:p>
            <a:r>
              <a:rPr lang="en-GB" sz="2400" dirty="0" smtClean="0"/>
              <a:t>Email: 	</a:t>
            </a:r>
            <a:r>
              <a:rPr lang="en-GB" sz="2400" dirty="0" smtClean="0">
                <a:hlinkClick r:id="rId2"/>
              </a:rPr>
              <a:t>oszymanezyk@lincoln.ac.uk</a:t>
            </a:r>
            <a:endParaRPr lang="en-GB" sz="2400" dirty="0" smtClean="0"/>
          </a:p>
          <a:p>
            <a:r>
              <a:rPr lang="en-GB" sz="2400" dirty="0" smtClean="0"/>
              <a:t>Blog:	</a:t>
            </a:r>
            <a:r>
              <a:rPr lang="en-GB" sz="2400" dirty="0" smtClean="0">
                <a:hlinkClick r:id="rId3"/>
              </a:rPr>
              <a:t>http://games.lincoln.ac.uk</a:t>
            </a:r>
            <a:endParaRPr lang="en-GB" sz="2400" dirty="0" smtClean="0"/>
          </a:p>
          <a:p>
            <a:endParaRPr lang="en-GB" sz="2400" dirty="0" smtClean="0"/>
          </a:p>
          <a:p>
            <a:r>
              <a:rPr lang="en-GB" sz="2400" dirty="0" smtClean="0"/>
              <a:t>Will introduce XNA for the first weeks. Dr. John Murray will take over unit upon his return.</a:t>
            </a:r>
          </a:p>
          <a:p>
            <a:endParaRPr lang="en-GB" sz="2400" dirty="0" smtClean="0"/>
          </a:p>
          <a:p>
            <a:pPr>
              <a:buNone/>
            </a:pPr>
            <a:endParaRPr lang="en-GB" sz="2400" dirty="0" smtClean="0"/>
          </a:p>
        </p:txBody>
      </p:sp>
      <p:pic>
        <p:nvPicPr>
          <p:cNvPr id="44034" name="Picture 2" descr="Oliver Szymanezyk"/>
          <p:cNvPicPr>
            <a:picLocks noChangeAspect="1" noChangeArrowheads="1"/>
          </p:cNvPicPr>
          <p:nvPr/>
        </p:nvPicPr>
        <p:blipFill>
          <a:blip r:embed="rId4" cstate="print"/>
          <a:srcRect/>
          <a:stretch>
            <a:fillRect/>
          </a:stretch>
        </p:blipFill>
        <p:spPr bwMode="auto">
          <a:xfrm>
            <a:off x="6732240" y="1268760"/>
            <a:ext cx="1728192" cy="1728193"/>
          </a:xfrm>
          <a:prstGeom prst="rect">
            <a:avLst/>
          </a:prstGeom>
          <a:noFill/>
        </p:spPr>
      </p:pic>
      <p:sp>
        <p:nvSpPr>
          <p:cNvPr id="5" name="Slide Number Placeholder 4"/>
          <p:cNvSpPr>
            <a:spLocks noGrp="1"/>
          </p:cNvSpPr>
          <p:nvPr>
            <p:ph type="sldNum" sz="quarter" idx="12"/>
          </p:nvPr>
        </p:nvSpPr>
        <p:spPr/>
        <p:txBody>
          <a:bodyPr/>
          <a:lstStyle/>
          <a:p>
            <a:pPr>
              <a:defRPr/>
            </a:pPr>
            <a:fld id="{8E5D00C1-6EA9-4774-943B-D2846F99396E}" type="slidenum">
              <a:rPr lang="en-GB" smtClean="0"/>
              <a:pPr>
                <a:defRPr/>
              </a:pPr>
              <a:t>2</a:t>
            </a:fld>
            <a:endParaRPr lang="en-GB"/>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bwMode="auto">
          <a:noFill/>
          <a:ln>
            <a:miter lim="800000"/>
            <a:headEnd/>
            <a:tailEnd/>
          </a:ln>
        </p:spPr>
        <p:txBody>
          <a:bodyPr vert="horz" wrap="square" lIns="91440" tIns="45720" rIns="91440" bIns="45720" numCol="1" anchor="t" anchorCtr="0" compatLnSpc="1">
            <a:prstTxWarp prst="textNoShape">
              <a:avLst/>
            </a:prstTxWarp>
          </a:bodyPr>
          <a:lstStyle/>
          <a:p>
            <a:r>
              <a:rPr lang="en-GB" sz="4000" smtClean="0"/>
              <a:t>Getting a 2D image on the screen</a:t>
            </a:r>
            <a:endParaRPr lang="en-US" sz="4000" smtClean="0"/>
          </a:p>
        </p:txBody>
      </p:sp>
      <p:sp>
        <p:nvSpPr>
          <p:cNvPr id="60419" name="Rectangle 3"/>
          <p:cNvSpPr>
            <a:spLocks noGrp="1" noChangeArrowheads="1"/>
          </p:cNvSpPr>
          <p:nvPr>
            <p:ph type="body" idx="1"/>
          </p:nvPr>
        </p:nvSpPr>
        <p:spPr bwMode="auto">
          <a:xfrm>
            <a:off x="457200" y="1600200"/>
            <a:ext cx="8229600" cy="5257800"/>
          </a:xfrm>
          <a:noFill/>
          <a:ln>
            <a:miter lim="800000"/>
            <a:headEnd/>
            <a:tailEnd/>
          </a:ln>
        </p:spPr>
        <p:txBody>
          <a:bodyPr vert="horz" wrap="square" lIns="91440" tIns="45720" rIns="91440" bIns="45720" numCol="1" anchor="t" anchorCtr="0" compatLnSpc="1">
            <a:prstTxWarp prst="textNoShape">
              <a:avLst/>
            </a:prstTxWarp>
          </a:bodyPr>
          <a:lstStyle/>
          <a:p>
            <a:pPr marL="609600" indent="-609600">
              <a:lnSpc>
                <a:spcPct val="80000"/>
              </a:lnSpc>
              <a:buFontTx/>
              <a:buNone/>
            </a:pPr>
            <a:r>
              <a:rPr lang="en-US" sz="2400" b="1" dirty="0" err="1" smtClean="0"/>
              <a:t>LoadContent</a:t>
            </a:r>
            <a:r>
              <a:rPr lang="en-US" sz="2400" b="1" dirty="0" smtClean="0"/>
              <a:t>()</a:t>
            </a:r>
          </a:p>
          <a:p>
            <a:pPr marL="609600" indent="-609600">
              <a:lnSpc>
                <a:spcPct val="80000"/>
              </a:lnSpc>
              <a:buFontTx/>
              <a:buAutoNum type="arabicPeriod"/>
            </a:pPr>
            <a:r>
              <a:rPr lang="en-US" sz="2400" dirty="0" smtClean="0"/>
              <a:t>Create a Texture</a:t>
            </a:r>
          </a:p>
          <a:p>
            <a:pPr marL="990600" lvl="1" indent="-533400">
              <a:lnSpc>
                <a:spcPct val="80000"/>
              </a:lnSpc>
            </a:pPr>
            <a:r>
              <a:rPr lang="en-US" sz="2000" dirty="0" smtClean="0"/>
              <a:t>A bitmap image. Load it into the Content (Right click -&gt; add)</a:t>
            </a:r>
          </a:p>
          <a:p>
            <a:pPr marL="609600" indent="-609600">
              <a:lnSpc>
                <a:spcPct val="80000"/>
              </a:lnSpc>
              <a:buFontTx/>
              <a:buAutoNum type="arabicPeriod"/>
            </a:pPr>
            <a:r>
              <a:rPr lang="en-US" sz="2400" dirty="0" smtClean="0"/>
              <a:t>Create a </a:t>
            </a:r>
            <a:r>
              <a:rPr lang="en-US" sz="2400" dirty="0" err="1" smtClean="0"/>
              <a:t>SpriteBatch</a:t>
            </a:r>
            <a:endParaRPr lang="en-US" sz="2400" dirty="0" smtClean="0"/>
          </a:p>
          <a:p>
            <a:pPr marL="990600" lvl="1" indent="-533400">
              <a:lnSpc>
                <a:spcPct val="80000"/>
              </a:lnSpc>
            </a:pPr>
            <a:r>
              <a:rPr lang="en-US" sz="2000" dirty="0" smtClean="0"/>
              <a:t>Collects all textures being drawn to screen</a:t>
            </a:r>
          </a:p>
          <a:p>
            <a:pPr marL="609600" indent="-609600">
              <a:lnSpc>
                <a:spcPct val="80000"/>
              </a:lnSpc>
              <a:buFontTx/>
              <a:buNone/>
            </a:pPr>
            <a:r>
              <a:rPr lang="en-US" sz="2400" b="1" dirty="0" smtClean="0"/>
              <a:t>Draw()</a:t>
            </a:r>
          </a:p>
          <a:p>
            <a:pPr marL="609600" indent="-609600">
              <a:lnSpc>
                <a:spcPct val="80000"/>
              </a:lnSpc>
              <a:buFontTx/>
              <a:buAutoNum type="arabicPeriod" startAt="3"/>
            </a:pPr>
            <a:r>
              <a:rPr lang="en-US" sz="2400" dirty="0" smtClean="0"/>
              <a:t>Begin the </a:t>
            </a:r>
            <a:r>
              <a:rPr lang="en-US" sz="2400" dirty="0" err="1" smtClean="0"/>
              <a:t>SpriteBatch</a:t>
            </a:r>
            <a:endParaRPr lang="en-US" sz="2400" dirty="0" smtClean="0"/>
          </a:p>
          <a:p>
            <a:pPr marL="609600" indent="-609600">
              <a:lnSpc>
                <a:spcPct val="80000"/>
              </a:lnSpc>
              <a:buFontTx/>
              <a:buAutoNum type="arabicPeriod" startAt="3"/>
            </a:pPr>
            <a:r>
              <a:rPr lang="en-US" sz="2400" dirty="0" smtClean="0"/>
              <a:t>Draw texture</a:t>
            </a:r>
          </a:p>
          <a:p>
            <a:pPr marL="990600" lvl="1" indent="-533400">
              <a:lnSpc>
                <a:spcPct val="80000"/>
              </a:lnSpc>
            </a:pPr>
            <a:r>
              <a:rPr lang="en-US" sz="2000" dirty="0" smtClean="0"/>
              <a:t>Draw() is defined on a </a:t>
            </a:r>
            <a:r>
              <a:rPr lang="en-US" sz="2000" dirty="0" err="1" smtClean="0"/>
              <a:t>SpriteBatch</a:t>
            </a:r>
            <a:endParaRPr lang="en-US" sz="2000" dirty="0" smtClean="0"/>
          </a:p>
          <a:p>
            <a:pPr marL="990600" lvl="1" indent="-533400">
              <a:lnSpc>
                <a:spcPct val="80000"/>
              </a:lnSpc>
            </a:pPr>
            <a:r>
              <a:rPr lang="en-US" sz="2000" dirty="0" smtClean="0"/>
              <a:t>Adds texture to the </a:t>
            </a:r>
            <a:r>
              <a:rPr lang="en-US" sz="2000" dirty="0" err="1" smtClean="0"/>
              <a:t>SpriteBatch</a:t>
            </a:r>
            <a:endParaRPr lang="en-US" sz="2000" dirty="0" smtClean="0"/>
          </a:p>
          <a:p>
            <a:pPr marL="609600" indent="-609600">
              <a:lnSpc>
                <a:spcPct val="80000"/>
              </a:lnSpc>
              <a:buFontTx/>
              <a:buAutoNum type="arabicPeriod" startAt="3"/>
            </a:pPr>
            <a:r>
              <a:rPr lang="en-US" sz="2400" dirty="0" smtClean="0"/>
              <a:t>End the </a:t>
            </a:r>
            <a:r>
              <a:rPr lang="en-US" sz="2400" dirty="0" err="1" smtClean="0"/>
              <a:t>SpriteBatch</a:t>
            </a:r>
            <a:endParaRPr lang="en-US" sz="2400" dirty="0" smtClean="0"/>
          </a:p>
          <a:p>
            <a:pPr marL="990600" lvl="1" indent="-533400">
              <a:lnSpc>
                <a:spcPct val="80000"/>
              </a:lnSpc>
            </a:pPr>
            <a:r>
              <a:rPr lang="en-US" sz="2000" dirty="0" smtClean="0"/>
              <a:t>Causes textures in </a:t>
            </a:r>
            <a:r>
              <a:rPr lang="en-US" sz="2000" dirty="0" err="1" smtClean="0"/>
              <a:t>SpriteBatch</a:t>
            </a:r>
            <a:r>
              <a:rPr lang="en-US" sz="2000" dirty="0" smtClean="0"/>
              <a:t> to be drawn to screen</a:t>
            </a:r>
          </a:p>
        </p:txBody>
      </p:sp>
      <p:sp>
        <p:nvSpPr>
          <p:cNvPr id="4" name="Slide Number Placeholder 3"/>
          <p:cNvSpPr>
            <a:spLocks noGrp="1"/>
          </p:cNvSpPr>
          <p:nvPr>
            <p:ph type="sldNum" sz="quarter" idx="12"/>
          </p:nvPr>
        </p:nvSpPr>
        <p:spPr>
          <a:xfrm>
            <a:off x="0" y="6492875"/>
            <a:ext cx="865188" cy="365125"/>
          </a:xfrm>
        </p:spPr>
        <p:txBody>
          <a:bodyPr/>
          <a:lstStyle/>
          <a:p>
            <a:pPr>
              <a:defRPr/>
            </a:pPr>
            <a:fld id="{8E5D00C1-6EA9-4774-943B-D2846F99396E}" type="slidenum">
              <a:rPr lang="en-GB" smtClean="0"/>
              <a:pPr>
                <a:defRPr/>
              </a:pPr>
              <a:t>20</a:t>
            </a:fld>
            <a:endParaRPr lang="en-GB"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bwMode="auto">
          <a:noFill/>
          <a:ln>
            <a:miter lim="800000"/>
            <a:headEnd/>
            <a:tailEnd/>
          </a:ln>
        </p:spPr>
        <p:txBody>
          <a:bodyPr vert="horz" wrap="square" lIns="91440" tIns="45720" rIns="91440" bIns="45720" numCol="1" anchor="t" anchorCtr="0" compatLnSpc="1">
            <a:prstTxWarp prst="textNoShape">
              <a:avLst/>
            </a:prstTxWarp>
          </a:bodyPr>
          <a:lstStyle/>
          <a:p>
            <a:r>
              <a:rPr lang="en-GB" smtClean="0"/>
              <a:t>XNA Code</a:t>
            </a:r>
            <a:endParaRPr lang="en-US" smtClean="0"/>
          </a:p>
        </p:txBody>
      </p:sp>
      <p:sp>
        <p:nvSpPr>
          <p:cNvPr id="61443" name="Rectangle 3"/>
          <p:cNvSpPr>
            <a:spLocks noGrp="1" noChangeArrowheads="1"/>
          </p:cNvSpPr>
          <p:nvPr>
            <p:ph type="body" idx="1"/>
          </p:nvPr>
        </p:nvSpPr>
        <p:spPr bwMode="auto">
          <a:noFill/>
          <a:ln>
            <a:miter lim="800000"/>
            <a:headEnd/>
            <a:tailEnd/>
          </a:ln>
        </p:spPr>
        <p:txBody>
          <a:bodyPr vert="horz" wrap="square" lIns="91440" tIns="45720" rIns="91440" bIns="45720" numCol="1" anchor="t" anchorCtr="0" compatLnSpc="1">
            <a:prstTxWarp prst="textNoShape">
              <a:avLst/>
            </a:prstTxWarp>
          </a:bodyPr>
          <a:lstStyle/>
          <a:p>
            <a:pPr>
              <a:lnSpc>
                <a:spcPct val="90000"/>
              </a:lnSpc>
            </a:pPr>
            <a:r>
              <a:rPr lang="en-GB" sz="2800" smtClean="0"/>
              <a:t>First we define some variables:</a:t>
            </a:r>
          </a:p>
          <a:p>
            <a:pPr>
              <a:lnSpc>
                <a:spcPct val="90000"/>
              </a:lnSpc>
              <a:buFontTx/>
              <a:buNone/>
            </a:pPr>
            <a:endParaRPr lang="en-US" sz="2800" i="1" smtClean="0">
              <a:latin typeface="Arial" charset="0"/>
            </a:endParaRPr>
          </a:p>
          <a:p>
            <a:pPr>
              <a:lnSpc>
                <a:spcPct val="90000"/>
              </a:lnSpc>
              <a:buFontTx/>
              <a:buNone/>
            </a:pPr>
            <a:r>
              <a:rPr lang="en-US" sz="2800" i="1" smtClean="0">
                <a:latin typeface="Arial" charset="0"/>
              </a:rPr>
              <a:t>// Our own variables</a:t>
            </a:r>
            <a:r>
              <a:rPr lang="en-US" sz="2800" smtClean="0">
                <a:latin typeface="Arial" charset="0"/>
              </a:rPr>
              <a:t> </a:t>
            </a:r>
          </a:p>
          <a:p>
            <a:pPr>
              <a:lnSpc>
                <a:spcPct val="90000"/>
              </a:lnSpc>
              <a:buFontTx/>
              <a:buNone/>
            </a:pPr>
            <a:r>
              <a:rPr lang="en-US" sz="2800" smtClean="0">
                <a:latin typeface="Arial" charset="0"/>
              </a:rPr>
              <a:t>Texture2D myImage; </a:t>
            </a:r>
          </a:p>
          <a:p>
            <a:pPr>
              <a:lnSpc>
                <a:spcPct val="90000"/>
              </a:lnSpc>
              <a:buFontTx/>
              <a:buNone/>
            </a:pPr>
            <a:r>
              <a:rPr lang="en-US" sz="2800" smtClean="0">
                <a:latin typeface="Arial" charset="0"/>
              </a:rPr>
              <a:t>Vector2 position; </a:t>
            </a:r>
          </a:p>
          <a:p>
            <a:pPr>
              <a:lnSpc>
                <a:spcPct val="90000"/>
              </a:lnSpc>
              <a:buFontTx/>
              <a:buNone/>
            </a:pPr>
            <a:endParaRPr lang="en-GB" sz="2800" smtClean="0"/>
          </a:p>
          <a:p>
            <a:pPr>
              <a:lnSpc>
                <a:spcPct val="90000"/>
              </a:lnSpc>
            </a:pPr>
            <a:r>
              <a:rPr lang="en-GB" sz="2800" smtClean="0"/>
              <a:t>myImage is the Texture container for the image</a:t>
            </a:r>
          </a:p>
          <a:p>
            <a:pPr>
              <a:lnSpc>
                <a:spcPct val="90000"/>
              </a:lnSpc>
            </a:pPr>
            <a:r>
              <a:rPr lang="en-GB" sz="2800" smtClean="0"/>
              <a:t>position is a 2D vector holding the x,y co-ordinate of the image</a:t>
            </a:r>
            <a:endParaRPr lang="en-US" sz="2800" smtClean="0"/>
          </a:p>
        </p:txBody>
      </p:sp>
      <p:sp>
        <p:nvSpPr>
          <p:cNvPr id="4" name="Slide Number Placeholder 3"/>
          <p:cNvSpPr>
            <a:spLocks noGrp="1"/>
          </p:cNvSpPr>
          <p:nvPr>
            <p:ph type="sldNum" sz="quarter" idx="12"/>
          </p:nvPr>
        </p:nvSpPr>
        <p:spPr>
          <a:xfrm>
            <a:off x="0" y="6492875"/>
            <a:ext cx="865188" cy="365125"/>
          </a:xfrm>
        </p:spPr>
        <p:txBody>
          <a:bodyPr/>
          <a:lstStyle/>
          <a:p>
            <a:pPr>
              <a:defRPr/>
            </a:pPr>
            <a:fld id="{8E5D00C1-6EA9-4774-943B-D2846F99396E}" type="slidenum">
              <a:rPr lang="en-GB" smtClean="0"/>
              <a:pPr>
                <a:defRPr/>
              </a:pPr>
              <a:t>21</a:t>
            </a:fld>
            <a:endParaRPr lang="en-GB"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bwMode="auto">
          <a:noFill/>
          <a:ln>
            <a:miter lim="800000"/>
            <a:headEnd/>
            <a:tailEnd/>
          </a:ln>
        </p:spPr>
        <p:txBody>
          <a:bodyPr vert="horz" wrap="square" lIns="91440" tIns="45720" rIns="91440" bIns="45720" numCol="1" anchor="t" anchorCtr="0" compatLnSpc="1">
            <a:prstTxWarp prst="textNoShape">
              <a:avLst/>
            </a:prstTxWarp>
          </a:bodyPr>
          <a:lstStyle/>
          <a:p>
            <a:r>
              <a:rPr lang="en-GB" sz="4000" smtClean="0"/>
              <a:t>XNA Code</a:t>
            </a:r>
            <a:endParaRPr lang="en-US" sz="4000" smtClean="0"/>
          </a:p>
        </p:txBody>
      </p:sp>
      <p:sp>
        <p:nvSpPr>
          <p:cNvPr id="62467" name="Rectangle 3"/>
          <p:cNvSpPr>
            <a:spLocks noGrp="1" noChangeArrowheads="1"/>
          </p:cNvSpPr>
          <p:nvPr>
            <p:ph type="body" idx="1"/>
          </p:nvPr>
        </p:nvSpPr>
        <p:spPr bwMode="auto">
          <a:xfrm>
            <a:off x="457200" y="1600200"/>
            <a:ext cx="8229600" cy="5257800"/>
          </a:xfrm>
          <a:noFill/>
          <a:ln>
            <a:miter lim="800000"/>
            <a:headEnd/>
            <a:tailEnd/>
          </a:ln>
        </p:spPr>
        <p:txBody>
          <a:bodyPr vert="horz" wrap="square" lIns="91440" tIns="45720" rIns="91440" bIns="45720" numCol="1" anchor="t" anchorCtr="0" compatLnSpc="1">
            <a:prstTxWarp prst="textNoShape">
              <a:avLst/>
            </a:prstTxWarp>
          </a:bodyPr>
          <a:lstStyle/>
          <a:p>
            <a:pPr>
              <a:lnSpc>
                <a:spcPct val="90000"/>
              </a:lnSpc>
            </a:pPr>
            <a:r>
              <a:rPr lang="en-GB" sz="2800" smtClean="0"/>
              <a:t>We now need to load our image</a:t>
            </a:r>
          </a:p>
          <a:p>
            <a:pPr lvl="1">
              <a:lnSpc>
                <a:spcPct val="90000"/>
              </a:lnSpc>
            </a:pPr>
            <a:r>
              <a:rPr lang="en-US" sz="2400" smtClean="0"/>
              <a:t>and place it inside our ‘myImage’ variable</a:t>
            </a:r>
          </a:p>
          <a:p>
            <a:pPr>
              <a:lnSpc>
                <a:spcPct val="90000"/>
              </a:lnSpc>
            </a:pPr>
            <a:endParaRPr lang="en-US" sz="2800" smtClean="0"/>
          </a:p>
          <a:p>
            <a:pPr>
              <a:lnSpc>
                <a:spcPct val="90000"/>
              </a:lnSpc>
              <a:buFontTx/>
              <a:buNone/>
            </a:pPr>
            <a:r>
              <a:rPr lang="en-US" sz="2000" smtClean="0">
                <a:latin typeface="Arial" charset="0"/>
              </a:rPr>
              <a:t>myImage = Content.Load&lt;Texture2D&gt;(“smileFace");</a:t>
            </a:r>
          </a:p>
          <a:p>
            <a:pPr>
              <a:lnSpc>
                <a:spcPct val="90000"/>
              </a:lnSpc>
              <a:buFontTx/>
              <a:buNone/>
            </a:pPr>
            <a:r>
              <a:rPr lang="en-US" sz="2000" smtClean="0">
                <a:latin typeface="Arial" charset="0"/>
              </a:rPr>
              <a:t>position = new Vector2(100, 100);</a:t>
            </a:r>
            <a:r>
              <a:rPr lang="en-US" sz="2000" smtClean="0"/>
              <a:t> </a:t>
            </a:r>
          </a:p>
          <a:p>
            <a:pPr>
              <a:lnSpc>
                <a:spcPct val="90000"/>
              </a:lnSpc>
            </a:pPr>
            <a:endParaRPr lang="en-GB" sz="2000" smtClean="0"/>
          </a:p>
          <a:p>
            <a:pPr>
              <a:lnSpc>
                <a:spcPct val="90000"/>
              </a:lnSpc>
            </a:pPr>
            <a:r>
              <a:rPr lang="en-US" sz="2800" smtClean="0"/>
              <a:t>Content.Load tells the program that we want to load some content</a:t>
            </a:r>
          </a:p>
          <a:p>
            <a:pPr>
              <a:lnSpc>
                <a:spcPct val="90000"/>
              </a:lnSpc>
            </a:pPr>
            <a:r>
              <a:rPr lang="en-US" sz="2800" smtClean="0"/>
              <a:t>and that the content we wish to load is a 2D texture</a:t>
            </a:r>
          </a:p>
          <a:p>
            <a:pPr>
              <a:lnSpc>
                <a:spcPct val="90000"/>
              </a:lnSpc>
            </a:pPr>
            <a:r>
              <a:rPr lang="en-GB" sz="2800" smtClean="0"/>
              <a:t>position we set to some x,y pixel position</a:t>
            </a:r>
            <a:endParaRPr lang="en-US" sz="2800" smtClean="0"/>
          </a:p>
        </p:txBody>
      </p:sp>
      <p:sp>
        <p:nvSpPr>
          <p:cNvPr id="4" name="Slide Number Placeholder 3"/>
          <p:cNvSpPr>
            <a:spLocks noGrp="1"/>
          </p:cNvSpPr>
          <p:nvPr>
            <p:ph type="sldNum" sz="quarter" idx="12"/>
          </p:nvPr>
        </p:nvSpPr>
        <p:spPr>
          <a:xfrm>
            <a:off x="0" y="6492875"/>
            <a:ext cx="865188" cy="365125"/>
          </a:xfrm>
        </p:spPr>
        <p:txBody>
          <a:bodyPr/>
          <a:lstStyle/>
          <a:p>
            <a:pPr>
              <a:defRPr/>
            </a:pPr>
            <a:fld id="{8E5D00C1-6EA9-4774-943B-D2846F99396E}" type="slidenum">
              <a:rPr lang="en-GB" smtClean="0"/>
              <a:pPr>
                <a:defRPr/>
              </a:pPr>
              <a:t>22</a:t>
            </a:fld>
            <a:endParaRPr lang="en-GB"/>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bwMode="auto">
          <a:noFill/>
          <a:ln>
            <a:miter lim="800000"/>
            <a:headEnd/>
            <a:tailEnd/>
          </a:ln>
        </p:spPr>
        <p:txBody>
          <a:bodyPr vert="horz" wrap="square" lIns="91440" tIns="45720" rIns="91440" bIns="45720" numCol="1" anchor="t" anchorCtr="0" compatLnSpc="1">
            <a:prstTxWarp prst="textNoShape">
              <a:avLst/>
            </a:prstTxWarp>
          </a:bodyPr>
          <a:lstStyle/>
          <a:p>
            <a:r>
              <a:rPr lang="en-GB" sz="4000" smtClean="0"/>
              <a:t>XNA Code</a:t>
            </a:r>
            <a:endParaRPr lang="en-US" sz="4000" smtClean="0"/>
          </a:p>
        </p:txBody>
      </p:sp>
      <p:sp>
        <p:nvSpPr>
          <p:cNvPr id="63491" name="Rectangle 3"/>
          <p:cNvSpPr>
            <a:spLocks noGrp="1" noChangeArrowheads="1"/>
          </p:cNvSpPr>
          <p:nvPr>
            <p:ph type="body" idx="1"/>
          </p:nvPr>
        </p:nvSpPr>
        <p:spPr bwMode="auto">
          <a:noFill/>
          <a:ln>
            <a:miter lim="800000"/>
            <a:headEnd/>
            <a:tailEnd/>
          </a:ln>
        </p:spPr>
        <p:txBody>
          <a:bodyPr vert="horz" wrap="square" lIns="91440" tIns="45720" rIns="91440" bIns="45720" numCol="1" anchor="t" anchorCtr="0" compatLnSpc="1">
            <a:prstTxWarp prst="textNoShape">
              <a:avLst/>
            </a:prstTxWarp>
          </a:bodyPr>
          <a:lstStyle/>
          <a:p>
            <a:r>
              <a:rPr lang="en-US" sz="2800" smtClean="0"/>
              <a:t>In the Draw() method, every time this method is called something will be draw on the screen. </a:t>
            </a:r>
          </a:p>
          <a:p>
            <a:endParaRPr lang="en-GB" sz="2800" smtClean="0"/>
          </a:p>
          <a:p>
            <a:pPr>
              <a:buFontTx/>
              <a:buNone/>
            </a:pPr>
            <a:r>
              <a:rPr lang="en-US" sz="2400" smtClean="0">
                <a:latin typeface="Arial" charset="0"/>
              </a:rPr>
              <a:t>spriteBatch.Begin(); </a:t>
            </a:r>
          </a:p>
          <a:p>
            <a:pPr>
              <a:buFontTx/>
              <a:buNone/>
            </a:pPr>
            <a:r>
              <a:rPr lang="en-US" sz="2400" smtClean="0">
                <a:solidFill>
                  <a:srgbClr val="0099FF"/>
                </a:solidFill>
                <a:latin typeface="Arial" charset="0"/>
              </a:rPr>
              <a:t>spriteBatch.Draw(myImage, position, Color.White);</a:t>
            </a:r>
            <a:r>
              <a:rPr lang="en-US" sz="2400" smtClean="0">
                <a:latin typeface="Arial" charset="0"/>
              </a:rPr>
              <a:t> </a:t>
            </a:r>
          </a:p>
          <a:p>
            <a:pPr>
              <a:buFontTx/>
              <a:buNone/>
            </a:pPr>
            <a:r>
              <a:rPr lang="en-US" sz="2400" smtClean="0">
                <a:latin typeface="Arial" charset="0"/>
              </a:rPr>
              <a:t>spriteBatch.End();</a:t>
            </a:r>
            <a:r>
              <a:rPr lang="en-US" sz="2800" smtClean="0"/>
              <a:t> </a:t>
            </a:r>
          </a:p>
          <a:p>
            <a:endParaRPr lang="en-US" sz="2800" smtClean="0"/>
          </a:p>
        </p:txBody>
      </p:sp>
      <p:sp>
        <p:nvSpPr>
          <p:cNvPr id="4" name="Slide Number Placeholder 3"/>
          <p:cNvSpPr>
            <a:spLocks noGrp="1"/>
          </p:cNvSpPr>
          <p:nvPr>
            <p:ph type="sldNum" sz="quarter" idx="12"/>
          </p:nvPr>
        </p:nvSpPr>
        <p:spPr>
          <a:xfrm>
            <a:off x="0" y="6492875"/>
            <a:ext cx="865188" cy="365125"/>
          </a:xfrm>
        </p:spPr>
        <p:txBody>
          <a:bodyPr/>
          <a:lstStyle/>
          <a:p>
            <a:pPr>
              <a:defRPr/>
            </a:pPr>
            <a:fld id="{8E5D00C1-6EA9-4774-943B-D2846F99396E}" type="slidenum">
              <a:rPr lang="en-GB" smtClean="0"/>
              <a:pPr>
                <a:defRPr/>
              </a:pPr>
              <a:t>23</a:t>
            </a:fld>
            <a:endParaRPr lang="en-GB"/>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bwMode="auto">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GB" smtClean="0"/>
              <a:t>Questions?</a:t>
            </a:r>
          </a:p>
        </p:txBody>
      </p:sp>
      <p:sp>
        <p:nvSpPr>
          <p:cNvPr id="4" name="Content Placeholder 3"/>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pic>
        <p:nvPicPr>
          <p:cNvPr id="5" name="Picture 7" descr="5968_102588349754750_100000107574642_53640_4195696_n.jpg"/>
          <p:cNvPicPr>
            <a:picLocks noChangeAspect="1"/>
          </p:cNvPicPr>
          <p:nvPr/>
        </p:nvPicPr>
        <p:blipFill>
          <a:blip r:embed="rId2" cstate="print"/>
          <a:srcRect/>
          <a:stretch>
            <a:fillRect/>
          </a:stretch>
        </p:blipFill>
        <p:spPr bwMode="auto">
          <a:xfrm>
            <a:off x="4631356" y="332656"/>
            <a:ext cx="4512644" cy="4581127"/>
          </a:xfrm>
          <a:prstGeom prst="rect">
            <a:avLst/>
          </a:prstGeom>
          <a:noFill/>
          <a:ln w="9525">
            <a:noFill/>
            <a:miter lim="800000"/>
            <a:headEnd/>
            <a:tailEnd/>
          </a:ln>
        </p:spPr>
      </p:pic>
      <p:pic>
        <p:nvPicPr>
          <p:cNvPr id="6" name="Picture 4"/>
          <p:cNvPicPr>
            <a:picLocks noChangeAspect="1" noChangeArrowheads="1"/>
          </p:cNvPicPr>
          <p:nvPr/>
        </p:nvPicPr>
        <p:blipFill>
          <a:blip r:embed="rId3" cstate="print"/>
          <a:srcRect/>
          <a:stretch>
            <a:fillRect/>
          </a:stretch>
        </p:blipFill>
        <p:spPr bwMode="auto">
          <a:xfrm>
            <a:off x="611560" y="3228072"/>
            <a:ext cx="5472608" cy="3629928"/>
          </a:xfrm>
          <a:prstGeom prst="rect">
            <a:avLst/>
          </a:prstGeom>
          <a:noFill/>
          <a:ln w="9525">
            <a:noFill/>
            <a:miter lim="800000"/>
            <a:headEnd/>
            <a:tailEnd/>
          </a:ln>
        </p:spPr>
      </p:pic>
      <p:pic>
        <p:nvPicPr>
          <p:cNvPr id="4" name="Picture 8" descr="5848_102568889756696_100000107574642_52949_897158_n.jpg"/>
          <p:cNvPicPr>
            <a:picLocks noChangeAspect="1"/>
          </p:cNvPicPr>
          <p:nvPr/>
        </p:nvPicPr>
        <p:blipFill>
          <a:blip r:embed="rId4" cstate="print"/>
          <a:srcRect/>
          <a:stretch>
            <a:fillRect/>
          </a:stretch>
        </p:blipFill>
        <p:spPr bwMode="auto">
          <a:xfrm>
            <a:off x="0" y="0"/>
            <a:ext cx="4716016" cy="3584172"/>
          </a:xfrm>
          <a:prstGeom prst="rect">
            <a:avLst/>
          </a:prstGeom>
          <a:noFill/>
          <a:ln w="9525">
            <a:noFill/>
            <a:miter lim="800000"/>
            <a:headEnd/>
            <a:tailEnd/>
          </a:ln>
        </p:spPr>
      </p:pic>
      <p:sp>
        <p:nvSpPr>
          <p:cNvPr id="7" name="Slide Number Placeholder 6"/>
          <p:cNvSpPr>
            <a:spLocks noGrp="1"/>
          </p:cNvSpPr>
          <p:nvPr>
            <p:ph type="sldNum" sz="quarter" idx="12"/>
          </p:nvPr>
        </p:nvSpPr>
        <p:spPr/>
        <p:txBody>
          <a:bodyPr/>
          <a:lstStyle/>
          <a:p>
            <a:pPr>
              <a:defRPr/>
            </a:pPr>
            <a:fld id="{8E5D00C1-6EA9-4774-943B-D2846F99396E}" type="slidenum">
              <a:rPr lang="en-GB" smtClean="0"/>
              <a:pPr>
                <a:defRPr/>
              </a:pPr>
              <a:t>3</a:t>
            </a:fld>
            <a:endParaRPr lang="en-GB"/>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11"/>
          <p:cNvSpPr>
            <a:spLocks noGrp="1" noChangeArrowheads="1"/>
          </p:cNvSpPr>
          <p:nvPr>
            <p:ph type="title" idx="4294967295"/>
          </p:nvPr>
        </p:nvSpPr>
        <p:spPr bwMode="auto">
          <a:xfrm>
            <a:off x="457200" y="274638"/>
            <a:ext cx="8229600" cy="1143000"/>
          </a:xfrm>
          <a:prstGeom prst="rect">
            <a:avLst/>
          </a:prstGeom>
          <a:noFill/>
          <a:ln>
            <a:miter lim="800000"/>
            <a:headEnd/>
            <a:tailEnd/>
          </a:ln>
        </p:spPr>
        <p:txBody>
          <a:bodyPr/>
          <a:lstStyle/>
          <a:p>
            <a:r>
              <a:rPr lang="en-GB" sz="4000" dirty="0" smtClean="0"/>
              <a:t>Outline</a:t>
            </a:r>
            <a:endParaRPr lang="en-US" sz="4000" dirty="0" smtClean="0"/>
          </a:p>
        </p:txBody>
      </p:sp>
      <p:sp>
        <p:nvSpPr>
          <p:cNvPr id="4108" name="Rectangle 12"/>
          <p:cNvSpPr>
            <a:spLocks noGrp="1" noChangeArrowheads="1"/>
          </p:cNvSpPr>
          <p:nvPr>
            <p:ph type="body" idx="4294967295"/>
          </p:nvPr>
        </p:nvSpPr>
        <p:spPr bwMode="auto">
          <a:xfrm>
            <a:off x="457200" y="1600200"/>
            <a:ext cx="8229600" cy="5257800"/>
          </a:xfrm>
          <a:prstGeom prst="rect">
            <a:avLst/>
          </a:prstGeom>
          <a:noFill/>
          <a:ln>
            <a:miter lim="800000"/>
            <a:headEnd/>
            <a:tailEnd/>
          </a:ln>
        </p:spPr>
        <p:txBody>
          <a:bodyPr/>
          <a:lstStyle/>
          <a:p>
            <a:r>
              <a:rPr lang="en-GB" sz="2400" dirty="0" smtClean="0"/>
              <a:t>What we are going to achieve:</a:t>
            </a:r>
          </a:p>
          <a:p>
            <a:pPr lvl="1"/>
            <a:r>
              <a:rPr lang="en-GB" sz="2000" dirty="0" smtClean="0"/>
              <a:t>Next three weeks looking at XNA</a:t>
            </a:r>
          </a:p>
          <a:p>
            <a:pPr lvl="1"/>
            <a:r>
              <a:rPr lang="en-GB" sz="2000" dirty="0" smtClean="0"/>
              <a:t>Overview of XNA as a development framework</a:t>
            </a:r>
          </a:p>
          <a:p>
            <a:pPr lvl="1"/>
            <a:r>
              <a:rPr lang="en-GB" sz="2000" dirty="0" smtClean="0"/>
              <a:t>A look at the foundation of XNA</a:t>
            </a:r>
          </a:p>
          <a:p>
            <a:pPr lvl="2"/>
            <a:r>
              <a:rPr lang="en-GB" sz="1800" dirty="0" smtClean="0"/>
              <a:t>MS Game Studio</a:t>
            </a:r>
          </a:p>
          <a:p>
            <a:pPr lvl="2"/>
            <a:r>
              <a:rPr lang="en-GB" sz="1800" dirty="0" smtClean="0"/>
              <a:t>Programming</a:t>
            </a:r>
          </a:p>
          <a:p>
            <a:pPr lvl="1"/>
            <a:r>
              <a:rPr lang="en-GB" sz="2000" dirty="0" smtClean="0"/>
              <a:t>Differences between PC development and Console Development</a:t>
            </a:r>
          </a:p>
          <a:p>
            <a:pPr lvl="1"/>
            <a:r>
              <a:rPr lang="en-GB" sz="2000" dirty="0" smtClean="0"/>
              <a:t>Controller input</a:t>
            </a:r>
          </a:p>
          <a:p>
            <a:pPr lvl="1"/>
            <a:r>
              <a:rPr lang="en-GB" sz="2000" dirty="0" smtClean="0"/>
              <a:t>Creating basic elements, 2D and 3D</a:t>
            </a:r>
          </a:p>
          <a:p>
            <a:pPr lvl="1"/>
            <a:r>
              <a:rPr lang="en-GB" sz="2000" dirty="0" smtClean="0"/>
              <a:t>Game properties – Collision detection, movement</a:t>
            </a:r>
          </a:p>
          <a:p>
            <a:pPr lvl="1"/>
            <a:r>
              <a:rPr lang="en-GB" sz="2000" dirty="0" smtClean="0"/>
              <a:t>Audio for games</a:t>
            </a:r>
            <a:endParaRPr lang="en-US" sz="2000" dirty="0" smtClean="0"/>
          </a:p>
        </p:txBody>
      </p:sp>
      <p:sp>
        <p:nvSpPr>
          <p:cNvPr id="4" name="Slide Number Placeholder 3"/>
          <p:cNvSpPr>
            <a:spLocks noGrp="1"/>
          </p:cNvSpPr>
          <p:nvPr>
            <p:ph type="sldNum" sz="quarter" idx="12"/>
          </p:nvPr>
        </p:nvSpPr>
        <p:spPr>
          <a:xfrm>
            <a:off x="0" y="6492875"/>
            <a:ext cx="432594" cy="365125"/>
          </a:xfrm>
        </p:spPr>
        <p:txBody>
          <a:bodyPr/>
          <a:lstStyle/>
          <a:p>
            <a:pPr>
              <a:defRPr/>
            </a:pPr>
            <a:fld id="{8E5D00C1-6EA9-4774-943B-D2846F99396E}" type="slidenum">
              <a:rPr lang="en-GB" smtClean="0"/>
              <a:pPr>
                <a:defRPr/>
              </a:pPr>
              <a:t>4</a:t>
            </a:fld>
            <a:endParaRPr lang="en-GB"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2" descr="http://media.indiedb.com/images/articles/1/62/61564/auto/xna10.jpg"/>
          <p:cNvPicPr>
            <a:picLocks noChangeAspect="1" noChangeArrowheads="1"/>
          </p:cNvPicPr>
          <p:nvPr/>
        </p:nvPicPr>
        <p:blipFill>
          <a:blip r:embed="rId3" cstate="print"/>
          <a:srcRect l="2520" t="10731" r="4241" b="44799"/>
          <a:stretch>
            <a:fillRect/>
          </a:stretch>
        </p:blipFill>
        <p:spPr bwMode="auto">
          <a:xfrm>
            <a:off x="3203848" y="0"/>
            <a:ext cx="2664296" cy="1080120"/>
          </a:xfrm>
          <a:prstGeom prst="rect">
            <a:avLst/>
          </a:prstGeom>
          <a:noFill/>
        </p:spPr>
      </p:pic>
      <p:sp>
        <p:nvSpPr>
          <p:cNvPr id="45059" name="Rectangle 3"/>
          <p:cNvSpPr>
            <a:spLocks noGrp="1" noChangeArrowheads="1"/>
          </p:cNvSpPr>
          <p:nvPr>
            <p:ph type="body" idx="1"/>
          </p:nvPr>
        </p:nvSpPr>
        <p:spPr bwMode="auto">
          <a:xfrm>
            <a:off x="457200" y="1600200"/>
            <a:ext cx="8229600" cy="5257800"/>
          </a:xfrm>
          <a:noFill/>
          <a:ln>
            <a:miter lim="800000"/>
            <a:headEnd/>
            <a:tailEnd/>
          </a:ln>
        </p:spPr>
        <p:txBody>
          <a:bodyPr vert="horz" wrap="square" lIns="91440" tIns="45720" rIns="91440" bIns="45720" numCol="1" anchor="t" anchorCtr="0" compatLnSpc="1">
            <a:prstTxWarp prst="textNoShape">
              <a:avLst/>
            </a:prstTxWarp>
          </a:bodyPr>
          <a:lstStyle/>
          <a:p>
            <a:pPr>
              <a:lnSpc>
                <a:spcPct val="80000"/>
              </a:lnSpc>
            </a:pPr>
            <a:r>
              <a:rPr lang="fr-CH" sz="2400" dirty="0" smtClean="0"/>
              <a:t>Set of </a:t>
            </a:r>
            <a:r>
              <a:rPr lang="fr-CH" sz="2400" dirty="0" err="1" smtClean="0"/>
              <a:t>tools</a:t>
            </a:r>
            <a:r>
              <a:rPr lang="fr-CH" sz="2400" dirty="0" smtClean="0"/>
              <a:t> to </a:t>
            </a:r>
            <a:r>
              <a:rPr lang="fr-CH" sz="2400" dirty="0" err="1" smtClean="0"/>
              <a:t>facilitate</a:t>
            </a:r>
            <a:r>
              <a:rPr lang="fr-CH" sz="2400" dirty="0" smtClean="0"/>
              <a:t> </a:t>
            </a:r>
            <a:r>
              <a:rPr lang="fr-CH" sz="2400" dirty="0" err="1" smtClean="0"/>
              <a:t>video</a:t>
            </a:r>
            <a:r>
              <a:rPr lang="fr-CH" sz="2400" dirty="0" smtClean="0"/>
              <a:t> </a:t>
            </a:r>
            <a:r>
              <a:rPr lang="fr-CH" sz="2400" dirty="0" err="1" smtClean="0"/>
              <a:t>game</a:t>
            </a:r>
            <a:r>
              <a:rPr lang="fr-CH" sz="2400" dirty="0" smtClean="0"/>
              <a:t> </a:t>
            </a:r>
            <a:r>
              <a:rPr lang="fr-CH" sz="2400" dirty="0" err="1" smtClean="0"/>
              <a:t>development</a:t>
            </a:r>
            <a:endParaRPr lang="en-US" sz="2400" dirty="0" smtClean="0"/>
          </a:p>
          <a:p>
            <a:pPr>
              <a:lnSpc>
                <a:spcPct val="80000"/>
              </a:lnSpc>
            </a:pPr>
            <a:r>
              <a:rPr lang="en-US" sz="2400" dirty="0" smtClean="0"/>
              <a:t>The XNA Framework is based on the .NET Framework 2.0:</a:t>
            </a:r>
            <a:endParaRPr lang="en-US" sz="2000" dirty="0" smtClean="0"/>
          </a:p>
          <a:p>
            <a:pPr lvl="1">
              <a:lnSpc>
                <a:spcPct val="80000"/>
              </a:lnSpc>
            </a:pPr>
            <a:r>
              <a:rPr lang="en-US" sz="2000" dirty="0" smtClean="0"/>
              <a:t>It contains an extensive set of class libraries</a:t>
            </a:r>
          </a:p>
          <a:p>
            <a:pPr lvl="2">
              <a:lnSpc>
                <a:spcPct val="80000"/>
              </a:lnSpc>
            </a:pPr>
            <a:r>
              <a:rPr lang="en-US" sz="1400" dirty="0" smtClean="0"/>
              <a:t>Specific to Windows environments</a:t>
            </a:r>
          </a:p>
          <a:p>
            <a:pPr lvl="1">
              <a:lnSpc>
                <a:spcPct val="80000"/>
              </a:lnSpc>
            </a:pPr>
            <a:r>
              <a:rPr lang="en-US" sz="2000" dirty="0" smtClean="0"/>
              <a:t>It tries to promote code reuse across target platforms</a:t>
            </a:r>
          </a:p>
          <a:p>
            <a:pPr lvl="1">
              <a:lnSpc>
                <a:spcPct val="80000"/>
              </a:lnSpc>
            </a:pPr>
            <a:r>
              <a:rPr lang="en-US" sz="2000" dirty="0" smtClean="0"/>
              <a:t>It also includes a version of the Common Language Runtime</a:t>
            </a:r>
          </a:p>
          <a:p>
            <a:pPr lvl="2">
              <a:lnSpc>
                <a:spcPct val="80000"/>
              </a:lnSpc>
            </a:pPr>
            <a:r>
              <a:rPr lang="en-US" sz="1600" dirty="0" smtClean="0"/>
              <a:t>optimized for gaming use on </a:t>
            </a:r>
            <a:r>
              <a:rPr lang="en-US" sz="1400" dirty="0" smtClean="0"/>
              <a:t>Windows/Xbox 360. </a:t>
            </a:r>
          </a:p>
          <a:p>
            <a:pPr>
              <a:lnSpc>
                <a:spcPct val="80000"/>
              </a:lnSpc>
            </a:pPr>
            <a:r>
              <a:rPr lang="en-US" sz="2400" dirty="0" smtClean="0"/>
              <a:t>XNA games are written for this runtime</a:t>
            </a:r>
          </a:p>
          <a:p>
            <a:pPr lvl="1">
              <a:lnSpc>
                <a:spcPct val="80000"/>
              </a:lnSpc>
            </a:pPr>
            <a:r>
              <a:rPr lang="en-US" sz="2000" dirty="0" smtClean="0"/>
              <a:t>XNA games will run on any platform supporting the XNA framework</a:t>
            </a:r>
          </a:p>
          <a:p>
            <a:pPr lvl="2">
              <a:lnSpc>
                <a:spcPct val="80000"/>
              </a:lnSpc>
            </a:pPr>
            <a:r>
              <a:rPr lang="en-US" sz="1800" dirty="0" smtClean="0"/>
              <a:t>with minimal or no modification.</a:t>
            </a:r>
          </a:p>
          <a:p>
            <a:pPr lvl="2">
              <a:lnSpc>
                <a:spcPct val="80000"/>
              </a:lnSpc>
            </a:pPr>
            <a:r>
              <a:rPr lang="fr-CH" sz="1800" dirty="0" smtClean="0"/>
              <a:t>Class </a:t>
            </a:r>
            <a:r>
              <a:rPr lang="fr-CH" sz="1800" dirty="0" err="1" smtClean="0"/>
              <a:t>libraries</a:t>
            </a:r>
            <a:r>
              <a:rPr lang="fr-CH" sz="1800" dirty="0" smtClean="0"/>
              <a:t> </a:t>
            </a:r>
            <a:r>
              <a:rPr lang="fr-CH" sz="1800" dirty="0" err="1" smtClean="0"/>
              <a:t>specific</a:t>
            </a:r>
            <a:r>
              <a:rPr lang="fr-CH" sz="1800" dirty="0" smtClean="0"/>
              <a:t> to </a:t>
            </a:r>
            <a:r>
              <a:rPr lang="fr-CH" sz="1800" dirty="0" err="1" smtClean="0"/>
              <a:t>game</a:t>
            </a:r>
            <a:r>
              <a:rPr lang="fr-CH" sz="1800" dirty="0" smtClean="0"/>
              <a:t> </a:t>
            </a:r>
            <a:r>
              <a:rPr lang="fr-CH" sz="1800" dirty="0" err="1" smtClean="0"/>
              <a:t>development</a:t>
            </a:r>
            <a:endParaRPr lang="en-US" sz="1800" dirty="0" smtClean="0"/>
          </a:p>
          <a:p>
            <a:pPr>
              <a:lnSpc>
                <a:spcPct val="80000"/>
              </a:lnSpc>
            </a:pPr>
            <a:r>
              <a:rPr lang="en-US" sz="2400" dirty="0" smtClean="0"/>
              <a:t>Written using C# </a:t>
            </a:r>
          </a:p>
        </p:txBody>
      </p:sp>
      <p:sp>
        <p:nvSpPr>
          <p:cNvPr id="5" name="Slide Number Placeholder 4"/>
          <p:cNvSpPr>
            <a:spLocks noGrp="1"/>
          </p:cNvSpPr>
          <p:nvPr>
            <p:ph type="sldNum" sz="quarter" idx="12"/>
          </p:nvPr>
        </p:nvSpPr>
        <p:spPr>
          <a:xfrm>
            <a:off x="0" y="6492875"/>
            <a:ext cx="865188" cy="365125"/>
          </a:xfrm>
        </p:spPr>
        <p:txBody>
          <a:bodyPr/>
          <a:lstStyle/>
          <a:p>
            <a:pPr>
              <a:defRPr/>
            </a:pPr>
            <a:fld id="{8E5D00C1-6EA9-4774-943B-D2846F99396E}" type="slidenum">
              <a:rPr lang="en-GB" smtClean="0"/>
              <a:pPr>
                <a:defRPr/>
              </a:pPr>
              <a:t>5</a:t>
            </a:fld>
            <a:endParaRPr lang="en-GB"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5059">
                                            <p:txEl>
                                              <p:pRg st="0" end="0"/>
                                            </p:txEl>
                                          </p:spTgt>
                                        </p:tgtEl>
                                        <p:attrNameLst>
                                          <p:attrName>style.visibility</p:attrName>
                                        </p:attrNameLst>
                                      </p:cBhvr>
                                      <p:to>
                                        <p:strVal val="visible"/>
                                      </p:to>
                                    </p:set>
                                    <p:animEffect transition="in" filter="blinds(horizontal)">
                                      <p:cBhvr>
                                        <p:cTn id="7" dur="500"/>
                                        <p:tgtEl>
                                          <p:spTgt spid="4505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5059">
                                            <p:txEl>
                                              <p:pRg st="1" end="1"/>
                                            </p:txEl>
                                          </p:spTgt>
                                        </p:tgtEl>
                                        <p:attrNameLst>
                                          <p:attrName>style.visibility</p:attrName>
                                        </p:attrNameLst>
                                      </p:cBhvr>
                                      <p:to>
                                        <p:strVal val="visible"/>
                                      </p:to>
                                    </p:set>
                                    <p:animEffect transition="in" filter="blinds(horizontal)">
                                      <p:cBhvr>
                                        <p:cTn id="12" dur="500"/>
                                        <p:tgtEl>
                                          <p:spTgt spid="4505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5059">
                                            <p:txEl>
                                              <p:pRg st="2" end="2"/>
                                            </p:txEl>
                                          </p:spTgt>
                                        </p:tgtEl>
                                        <p:attrNameLst>
                                          <p:attrName>style.visibility</p:attrName>
                                        </p:attrNameLst>
                                      </p:cBhvr>
                                      <p:to>
                                        <p:strVal val="visible"/>
                                      </p:to>
                                    </p:set>
                                    <p:animEffect transition="in" filter="blinds(horizontal)">
                                      <p:cBhvr>
                                        <p:cTn id="17" dur="500"/>
                                        <p:tgtEl>
                                          <p:spTgt spid="45059">
                                            <p:txEl>
                                              <p:pRg st="2" end="2"/>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45059">
                                            <p:txEl>
                                              <p:pRg st="3" end="3"/>
                                            </p:txEl>
                                          </p:spTgt>
                                        </p:tgtEl>
                                        <p:attrNameLst>
                                          <p:attrName>style.visibility</p:attrName>
                                        </p:attrNameLst>
                                      </p:cBhvr>
                                      <p:to>
                                        <p:strVal val="visible"/>
                                      </p:to>
                                    </p:set>
                                    <p:animEffect transition="in" filter="blinds(horizontal)">
                                      <p:cBhvr>
                                        <p:cTn id="20" dur="500"/>
                                        <p:tgtEl>
                                          <p:spTgt spid="45059">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45059">
                                            <p:txEl>
                                              <p:pRg st="4" end="4"/>
                                            </p:txEl>
                                          </p:spTgt>
                                        </p:tgtEl>
                                        <p:attrNameLst>
                                          <p:attrName>style.visibility</p:attrName>
                                        </p:attrNameLst>
                                      </p:cBhvr>
                                      <p:to>
                                        <p:strVal val="visible"/>
                                      </p:to>
                                    </p:set>
                                    <p:animEffect transition="in" filter="blinds(horizontal)">
                                      <p:cBhvr>
                                        <p:cTn id="25" dur="500"/>
                                        <p:tgtEl>
                                          <p:spTgt spid="45059">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45059">
                                            <p:txEl>
                                              <p:pRg st="5" end="5"/>
                                            </p:txEl>
                                          </p:spTgt>
                                        </p:tgtEl>
                                        <p:attrNameLst>
                                          <p:attrName>style.visibility</p:attrName>
                                        </p:attrNameLst>
                                      </p:cBhvr>
                                      <p:to>
                                        <p:strVal val="visible"/>
                                      </p:to>
                                    </p:set>
                                    <p:animEffect transition="in" filter="blinds(horizontal)">
                                      <p:cBhvr>
                                        <p:cTn id="30" dur="500"/>
                                        <p:tgtEl>
                                          <p:spTgt spid="45059">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45059">
                                            <p:txEl>
                                              <p:pRg st="6" end="6"/>
                                            </p:txEl>
                                          </p:spTgt>
                                        </p:tgtEl>
                                        <p:attrNameLst>
                                          <p:attrName>style.visibility</p:attrName>
                                        </p:attrNameLst>
                                      </p:cBhvr>
                                      <p:to>
                                        <p:strVal val="visible"/>
                                      </p:to>
                                    </p:set>
                                    <p:animEffect transition="in" filter="blinds(horizontal)">
                                      <p:cBhvr>
                                        <p:cTn id="35" dur="500"/>
                                        <p:tgtEl>
                                          <p:spTgt spid="45059">
                                            <p:txEl>
                                              <p:pRg st="6" end="6"/>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nodeType="clickEffect">
                                  <p:stCondLst>
                                    <p:cond delay="0"/>
                                  </p:stCondLst>
                                  <p:childTnLst>
                                    <p:set>
                                      <p:cBhvr>
                                        <p:cTn id="39" dur="1" fill="hold">
                                          <p:stCondLst>
                                            <p:cond delay="0"/>
                                          </p:stCondLst>
                                        </p:cTn>
                                        <p:tgtEl>
                                          <p:spTgt spid="45059">
                                            <p:txEl>
                                              <p:pRg st="7" end="7"/>
                                            </p:txEl>
                                          </p:spTgt>
                                        </p:tgtEl>
                                        <p:attrNameLst>
                                          <p:attrName>style.visibility</p:attrName>
                                        </p:attrNameLst>
                                      </p:cBhvr>
                                      <p:to>
                                        <p:strVal val="visible"/>
                                      </p:to>
                                    </p:set>
                                    <p:animEffect transition="in" filter="blinds(horizontal)">
                                      <p:cBhvr>
                                        <p:cTn id="40" dur="500"/>
                                        <p:tgtEl>
                                          <p:spTgt spid="45059">
                                            <p:txEl>
                                              <p:pRg st="7" end="7"/>
                                            </p:txEl>
                                          </p:spTgt>
                                        </p:tgtEl>
                                      </p:cBhvr>
                                    </p:animEffect>
                                  </p:childTnLst>
                                </p:cTn>
                              </p:par>
                              <p:par>
                                <p:cTn id="41" presetID="3" presetClass="entr" presetSubtype="10" fill="hold" nodeType="withEffect">
                                  <p:stCondLst>
                                    <p:cond delay="0"/>
                                  </p:stCondLst>
                                  <p:childTnLst>
                                    <p:set>
                                      <p:cBhvr>
                                        <p:cTn id="42" dur="1" fill="hold">
                                          <p:stCondLst>
                                            <p:cond delay="0"/>
                                          </p:stCondLst>
                                        </p:cTn>
                                        <p:tgtEl>
                                          <p:spTgt spid="45059">
                                            <p:txEl>
                                              <p:pRg st="8" end="8"/>
                                            </p:txEl>
                                          </p:spTgt>
                                        </p:tgtEl>
                                        <p:attrNameLst>
                                          <p:attrName>style.visibility</p:attrName>
                                        </p:attrNameLst>
                                      </p:cBhvr>
                                      <p:to>
                                        <p:strVal val="visible"/>
                                      </p:to>
                                    </p:set>
                                    <p:animEffect transition="in" filter="blinds(horizontal)">
                                      <p:cBhvr>
                                        <p:cTn id="43" dur="500"/>
                                        <p:tgtEl>
                                          <p:spTgt spid="45059">
                                            <p:txEl>
                                              <p:pRg st="8" end="8"/>
                                            </p:txEl>
                                          </p:spTgt>
                                        </p:tgtEl>
                                      </p:cBhvr>
                                    </p:animEffect>
                                  </p:childTnLst>
                                </p:cTn>
                              </p:par>
                              <p:par>
                                <p:cTn id="44" presetID="3" presetClass="entr" presetSubtype="10" fill="hold" nodeType="withEffect">
                                  <p:stCondLst>
                                    <p:cond delay="0"/>
                                  </p:stCondLst>
                                  <p:childTnLst>
                                    <p:set>
                                      <p:cBhvr>
                                        <p:cTn id="45" dur="1" fill="hold">
                                          <p:stCondLst>
                                            <p:cond delay="0"/>
                                          </p:stCondLst>
                                        </p:cTn>
                                        <p:tgtEl>
                                          <p:spTgt spid="45059">
                                            <p:txEl>
                                              <p:pRg st="9" end="9"/>
                                            </p:txEl>
                                          </p:spTgt>
                                        </p:tgtEl>
                                        <p:attrNameLst>
                                          <p:attrName>style.visibility</p:attrName>
                                        </p:attrNameLst>
                                      </p:cBhvr>
                                      <p:to>
                                        <p:strVal val="visible"/>
                                      </p:to>
                                    </p:set>
                                    <p:animEffect transition="in" filter="blinds(horizontal)">
                                      <p:cBhvr>
                                        <p:cTn id="46" dur="500"/>
                                        <p:tgtEl>
                                          <p:spTgt spid="45059">
                                            <p:txEl>
                                              <p:pRg st="9" end="9"/>
                                            </p:txEl>
                                          </p:spTgt>
                                        </p:tgtEl>
                                      </p:cBhvr>
                                    </p:animEffect>
                                  </p:childTnLst>
                                </p:cTn>
                              </p:par>
                              <p:par>
                                <p:cTn id="47" presetID="3" presetClass="entr" presetSubtype="10" fill="hold" nodeType="withEffect">
                                  <p:stCondLst>
                                    <p:cond delay="0"/>
                                  </p:stCondLst>
                                  <p:childTnLst>
                                    <p:set>
                                      <p:cBhvr>
                                        <p:cTn id="48" dur="1" fill="hold">
                                          <p:stCondLst>
                                            <p:cond delay="0"/>
                                          </p:stCondLst>
                                        </p:cTn>
                                        <p:tgtEl>
                                          <p:spTgt spid="45059">
                                            <p:txEl>
                                              <p:pRg st="10" end="10"/>
                                            </p:txEl>
                                          </p:spTgt>
                                        </p:tgtEl>
                                        <p:attrNameLst>
                                          <p:attrName>style.visibility</p:attrName>
                                        </p:attrNameLst>
                                      </p:cBhvr>
                                      <p:to>
                                        <p:strVal val="visible"/>
                                      </p:to>
                                    </p:set>
                                    <p:animEffect transition="in" filter="blinds(horizontal)">
                                      <p:cBhvr>
                                        <p:cTn id="49" dur="500"/>
                                        <p:tgtEl>
                                          <p:spTgt spid="45059">
                                            <p:txEl>
                                              <p:pRg st="10" end="10"/>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3" presetClass="entr" presetSubtype="10" fill="hold" nodeType="clickEffect">
                                  <p:stCondLst>
                                    <p:cond delay="0"/>
                                  </p:stCondLst>
                                  <p:childTnLst>
                                    <p:set>
                                      <p:cBhvr>
                                        <p:cTn id="53" dur="1" fill="hold">
                                          <p:stCondLst>
                                            <p:cond delay="0"/>
                                          </p:stCondLst>
                                        </p:cTn>
                                        <p:tgtEl>
                                          <p:spTgt spid="45059">
                                            <p:txEl>
                                              <p:pRg st="11" end="11"/>
                                            </p:txEl>
                                          </p:spTgt>
                                        </p:tgtEl>
                                        <p:attrNameLst>
                                          <p:attrName>style.visibility</p:attrName>
                                        </p:attrNameLst>
                                      </p:cBhvr>
                                      <p:to>
                                        <p:strVal val="visible"/>
                                      </p:to>
                                    </p:set>
                                    <p:animEffect transition="in" filter="blinds(horizontal)">
                                      <p:cBhvr>
                                        <p:cTn id="54" dur="500"/>
                                        <p:tgtEl>
                                          <p:spTgt spid="45059">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bwMode="auto">
          <a:noFill/>
          <a:ln>
            <a:miter lim="800000"/>
            <a:headEnd/>
            <a:tailEnd/>
          </a:ln>
        </p:spPr>
        <p:txBody>
          <a:bodyPr vert="horz" wrap="square" lIns="91440" tIns="45720" rIns="91440" bIns="45720" numCol="1" anchor="t" anchorCtr="0" compatLnSpc="1">
            <a:prstTxWarp prst="textNoShape">
              <a:avLst/>
            </a:prstTxWarp>
          </a:bodyPr>
          <a:lstStyle/>
          <a:p>
            <a:r>
              <a:rPr lang="en-GB" sz="3600" smtClean="0"/>
              <a:t>The Framework</a:t>
            </a:r>
            <a:endParaRPr lang="en-US" sz="3600" smtClean="0"/>
          </a:p>
        </p:txBody>
      </p:sp>
      <p:sp>
        <p:nvSpPr>
          <p:cNvPr id="46083" name="Rectangle 3"/>
          <p:cNvSpPr>
            <a:spLocks noGrp="1" noChangeArrowheads="1"/>
          </p:cNvSpPr>
          <p:nvPr>
            <p:ph type="body" idx="1"/>
          </p:nvPr>
        </p:nvSpPr>
        <p:spPr bwMode="auto">
          <a:xfrm>
            <a:off x="457200" y="1600200"/>
            <a:ext cx="8229600" cy="5257800"/>
          </a:xfrm>
          <a:noFill/>
          <a:ln>
            <a:miter lim="800000"/>
            <a:headEnd/>
            <a:tailEnd/>
          </a:ln>
        </p:spPr>
        <p:txBody>
          <a:bodyPr vert="horz" wrap="square" lIns="91440" tIns="45720" rIns="91440" bIns="45720" numCol="1" anchor="t" anchorCtr="0" compatLnSpc="1">
            <a:prstTxWarp prst="textNoShape">
              <a:avLst/>
            </a:prstTxWarp>
          </a:bodyPr>
          <a:lstStyle/>
          <a:p>
            <a:r>
              <a:rPr lang="en-US" sz="2400" dirty="0" smtClean="0"/>
              <a:t>It encapsulates low-level technological details involved in coding a game</a:t>
            </a:r>
          </a:p>
          <a:p>
            <a:r>
              <a:rPr lang="en-US" sz="2400" dirty="0" smtClean="0"/>
              <a:t>Makes sure the framework itself handles differences between platforms</a:t>
            </a:r>
          </a:p>
          <a:p>
            <a:r>
              <a:rPr lang="en-US" sz="2400" dirty="0" smtClean="0"/>
              <a:t>Thereby allowing game developers to focus more on the content and gaming experience.</a:t>
            </a:r>
          </a:p>
          <a:p>
            <a:r>
              <a:rPr lang="en-US" sz="2400" dirty="0" smtClean="0"/>
              <a:t>The XNA framework can integrate with tools to aid in content creation.</a:t>
            </a:r>
          </a:p>
        </p:txBody>
      </p:sp>
      <p:sp>
        <p:nvSpPr>
          <p:cNvPr id="4" name="Slide Number Placeholder 3"/>
          <p:cNvSpPr>
            <a:spLocks noGrp="1"/>
          </p:cNvSpPr>
          <p:nvPr>
            <p:ph type="sldNum" sz="quarter" idx="12"/>
          </p:nvPr>
        </p:nvSpPr>
        <p:spPr>
          <a:xfrm>
            <a:off x="0" y="6453336"/>
            <a:ext cx="865188" cy="365125"/>
          </a:xfrm>
        </p:spPr>
        <p:txBody>
          <a:bodyPr/>
          <a:lstStyle/>
          <a:p>
            <a:pPr>
              <a:defRPr/>
            </a:pPr>
            <a:fld id="{8E5D00C1-6EA9-4774-943B-D2846F99396E}" type="slidenum">
              <a:rPr lang="en-GB" smtClean="0"/>
              <a:pPr>
                <a:defRPr/>
              </a:pPr>
              <a:t>6</a:t>
            </a:fld>
            <a:endParaRPr lang="en-GB"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bwMode="auto">
          <a:noFill/>
          <a:ln>
            <a:miter lim="800000"/>
            <a:headEnd/>
            <a:tailEnd/>
          </a:ln>
        </p:spPr>
        <p:txBody>
          <a:bodyPr vert="horz" wrap="square" lIns="91440" tIns="45720" rIns="91440" bIns="45720" numCol="1" anchor="t" anchorCtr="0" compatLnSpc="1">
            <a:prstTxWarp prst="textNoShape">
              <a:avLst/>
            </a:prstTxWarp>
          </a:bodyPr>
          <a:lstStyle/>
          <a:p>
            <a:r>
              <a:rPr lang="en-GB" sz="4000" smtClean="0"/>
              <a:t>XNA Game Studio Express</a:t>
            </a:r>
            <a:endParaRPr lang="en-US" sz="4000" smtClean="0"/>
          </a:p>
        </p:txBody>
      </p:sp>
      <p:sp>
        <p:nvSpPr>
          <p:cNvPr id="47107" name="Rectangle 3"/>
          <p:cNvSpPr>
            <a:spLocks noGrp="1" noChangeArrowheads="1"/>
          </p:cNvSpPr>
          <p:nvPr>
            <p:ph type="body" idx="1"/>
          </p:nvPr>
        </p:nvSpPr>
        <p:spPr bwMode="auto">
          <a:xfrm>
            <a:off x="457200" y="1600200"/>
            <a:ext cx="8229600" cy="5257800"/>
          </a:xfrm>
          <a:noFill/>
          <a:ln>
            <a:miter lim="800000"/>
            <a:headEnd/>
            <a:tailEnd/>
          </a:ln>
        </p:spPr>
        <p:txBody>
          <a:bodyPr vert="horz" wrap="square" lIns="91440" tIns="45720" rIns="91440" bIns="45720" numCol="1" anchor="t" anchorCtr="0" compatLnSpc="1">
            <a:prstTxWarp prst="textNoShape">
              <a:avLst/>
            </a:prstTxWarp>
          </a:bodyPr>
          <a:lstStyle/>
          <a:p>
            <a:pPr>
              <a:lnSpc>
                <a:spcPct val="90000"/>
              </a:lnSpc>
            </a:pPr>
            <a:r>
              <a:rPr lang="en-US" sz="2800" dirty="0" smtClean="0"/>
              <a:t>Game Studio is an IDE just like VS</a:t>
            </a:r>
          </a:p>
          <a:p>
            <a:pPr>
              <a:lnSpc>
                <a:spcPct val="90000"/>
              </a:lnSpc>
            </a:pPr>
            <a:r>
              <a:rPr lang="en-US" sz="2800" dirty="0" smtClean="0"/>
              <a:t>However, it contains a series of libraries </a:t>
            </a:r>
          </a:p>
          <a:p>
            <a:pPr lvl="1">
              <a:lnSpc>
                <a:spcPct val="90000"/>
              </a:lnSpc>
            </a:pPr>
            <a:r>
              <a:rPr lang="en-US" sz="2400" dirty="0" smtClean="0"/>
              <a:t>These are for creating 2D and 3D computer games</a:t>
            </a:r>
          </a:p>
          <a:p>
            <a:pPr>
              <a:lnSpc>
                <a:spcPct val="90000"/>
              </a:lnSpc>
            </a:pPr>
            <a:r>
              <a:rPr lang="en-US" sz="2800" dirty="0" smtClean="0"/>
              <a:t>Uses C# as the primary programming language</a:t>
            </a:r>
          </a:p>
          <a:p>
            <a:pPr lvl="1">
              <a:lnSpc>
                <a:spcPct val="90000"/>
              </a:lnSpc>
            </a:pPr>
            <a:r>
              <a:rPr lang="en-US" sz="2400" dirty="0" smtClean="0"/>
              <a:t>Integrated with Visual Studio C# Express</a:t>
            </a:r>
          </a:p>
          <a:p>
            <a:pPr lvl="1">
              <a:lnSpc>
                <a:spcPct val="90000"/>
              </a:lnSpc>
            </a:pPr>
            <a:r>
              <a:rPr lang="en-US" sz="2400" dirty="0" smtClean="0"/>
              <a:t>Games can run under Windows </a:t>
            </a:r>
            <a:r>
              <a:rPr lang="en-US" sz="2400" b="1" dirty="0" smtClean="0"/>
              <a:t>or</a:t>
            </a:r>
            <a:r>
              <a:rPr lang="en-US" sz="2400" dirty="0" smtClean="0"/>
              <a:t> on Xbox 360</a:t>
            </a:r>
          </a:p>
          <a:p>
            <a:pPr lvl="1">
              <a:lnSpc>
                <a:spcPct val="90000"/>
              </a:lnSpc>
            </a:pPr>
            <a:r>
              <a:rPr lang="en-US" sz="2400" dirty="0" smtClean="0"/>
              <a:t>It is possible to create professional games using this toolkit</a:t>
            </a:r>
          </a:p>
          <a:p>
            <a:pPr lvl="1">
              <a:lnSpc>
                <a:spcPct val="90000"/>
              </a:lnSpc>
              <a:buNone/>
            </a:pPr>
            <a:endParaRPr lang="en-US" sz="2400" dirty="0" smtClean="0"/>
          </a:p>
          <a:p>
            <a:pPr lvl="1">
              <a:lnSpc>
                <a:spcPct val="90000"/>
              </a:lnSpc>
              <a:buNone/>
            </a:pPr>
            <a:r>
              <a:rPr lang="en-US" sz="2400" dirty="0" smtClean="0"/>
              <a:t>Game examples: http://catalog.xna.com/en-US/gamescatalog.aspx</a:t>
            </a:r>
          </a:p>
        </p:txBody>
      </p:sp>
      <p:sp>
        <p:nvSpPr>
          <p:cNvPr id="4" name="Slide Number Placeholder 3"/>
          <p:cNvSpPr>
            <a:spLocks noGrp="1"/>
          </p:cNvSpPr>
          <p:nvPr>
            <p:ph type="sldNum" sz="quarter" idx="12"/>
          </p:nvPr>
        </p:nvSpPr>
        <p:spPr>
          <a:xfrm>
            <a:off x="0" y="6492875"/>
            <a:ext cx="865188" cy="365125"/>
          </a:xfrm>
        </p:spPr>
        <p:txBody>
          <a:bodyPr/>
          <a:lstStyle/>
          <a:p>
            <a:pPr>
              <a:defRPr/>
            </a:pPr>
            <a:fld id="{8E5D00C1-6EA9-4774-943B-D2846F99396E}" type="slidenum">
              <a:rPr lang="en-GB" smtClean="0"/>
              <a:pPr>
                <a:defRPr/>
              </a:pPr>
              <a:t>7</a:t>
            </a:fld>
            <a:endParaRPr lang="en-GB"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pic>
        <p:nvPicPr>
          <p:cNvPr id="38916" name="Picture 4" descr="http://media-curse.cursecdn.com/attachments/60/326/81b3509eb5db0dcc2875a43f5e9f3989.jpg"/>
          <p:cNvPicPr>
            <a:picLocks noChangeAspect="1" noChangeArrowheads="1"/>
          </p:cNvPicPr>
          <p:nvPr/>
        </p:nvPicPr>
        <p:blipFill>
          <a:blip r:embed="rId3" cstate="print"/>
          <a:srcRect/>
          <a:stretch>
            <a:fillRect/>
          </a:stretch>
        </p:blipFill>
        <p:spPr bwMode="auto">
          <a:xfrm>
            <a:off x="0" y="692696"/>
            <a:ext cx="9144000" cy="5410201"/>
          </a:xfrm>
          <a:prstGeom prst="rect">
            <a:avLst/>
          </a:prstGeom>
          <a:noFill/>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pic>
        <p:nvPicPr>
          <p:cNvPr id="43010" name="Picture 2" descr="http://theinstructionlimit.com/wp-content/uploads/2010/08/blocky.png"/>
          <p:cNvPicPr>
            <a:picLocks noChangeAspect="1" noChangeArrowheads="1"/>
          </p:cNvPicPr>
          <p:nvPr/>
        </p:nvPicPr>
        <p:blipFill>
          <a:blip r:embed="rId3" cstate="print"/>
          <a:srcRect/>
          <a:stretch>
            <a:fillRect/>
          </a:stretch>
        </p:blipFill>
        <p:spPr bwMode="auto">
          <a:xfrm>
            <a:off x="0" y="548680"/>
            <a:ext cx="9144000" cy="5715000"/>
          </a:xfrm>
          <a:prstGeom prst="rect">
            <a:avLst/>
          </a:prstGeom>
          <a:noFill/>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1722</TotalTime>
  <Words>1304</Words>
  <Application>Microsoft Office PowerPoint</Application>
  <PresentationFormat>On-screen Show (4:3)</PresentationFormat>
  <Paragraphs>274</Paragraphs>
  <Slides>24</Slides>
  <Notes>6</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Office Theme</vt:lpstr>
      <vt:lpstr>Slide 1</vt:lpstr>
      <vt:lpstr>About ...</vt:lpstr>
      <vt:lpstr>Slide 3</vt:lpstr>
      <vt:lpstr>Outline</vt:lpstr>
      <vt:lpstr>Slide 5</vt:lpstr>
      <vt:lpstr>The Framework</vt:lpstr>
      <vt:lpstr>XNA Game Studio Express</vt:lpstr>
      <vt:lpstr>Slide 8</vt:lpstr>
      <vt:lpstr>Slide 9</vt:lpstr>
      <vt:lpstr>XNA Features</vt:lpstr>
      <vt:lpstr>Using C#</vt:lpstr>
      <vt:lpstr>XNA GSE Architecture</vt:lpstr>
      <vt:lpstr>Using C#</vt:lpstr>
      <vt:lpstr>Using C#</vt:lpstr>
      <vt:lpstr>XNA Game Studio Template</vt:lpstr>
      <vt:lpstr>XNA Game Initialisation</vt:lpstr>
      <vt:lpstr>XNA Main Game Loop</vt:lpstr>
      <vt:lpstr>XNA Tick Loop</vt:lpstr>
      <vt:lpstr>Let’s do something…</vt:lpstr>
      <vt:lpstr>Getting a 2D image on the screen</vt:lpstr>
      <vt:lpstr>XNA Code</vt:lpstr>
      <vt:lpstr>XNA Code</vt:lpstr>
      <vt:lpstr>XNA Code</vt:lpstr>
      <vt:lpstr>Questions?</vt:lpstr>
    </vt:vector>
  </TitlesOfParts>
  <Company>University of Lincoln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Drew Cook</dc:creator>
  <cp:lastModifiedBy>oszymanezyk</cp:lastModifiedBy>
  <cp:revision>49</cp:revision>
  <dcterms:created xsi:type="dcterms:W3CDTF">2012-11-12T10:14:42Z</dcterms:created>
  <dcterms:modified xsi:type="dcterms:W3CDTF">2013-01-17T11:15:38Z</dcterms:modified>
</cp:coreProperties>
</file>