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0" r:id="rId3"/>
    <p:sldId id="278" r:id="rId4"/>
    <p:sldId id="286" r:id="rId5"/>
    <p:sldId id="287" r:id="rId6"/>
    <p:sldId id="277" r:id="rId7"/>
    <p:sldId id="264" r:id="rId8"/>
    <p:sldId id="258" r:id="rId9"/>
    <p:sldId id="275" r:id="rId10"/>
    <p:sldId id="265" r:id="rId11"/>
    <p:sldId id="268" r:id="rId12"/>
    <p:sldId id="271" r:id="rId13"/>
    <p:sldId id="273" r:id="rId14"/>
    <p:sldId id="266" r:id="rId15"/>
    <p:sldId id="282" r:id="rId16"/>
    <p:sldId id="283" r:id="rId17"/>
    <p:sldId id="284" r:id="rId18"/>
    <p:sldId id="285" r:id="rId19"/>
    <p:sldId id="288" r:id="rId2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75"/>
    <a:srgbClr val="A29BFE"/>
    <a:srgbClr val="F7BC2B"/>
    <a:srgbClr val="D95058"/>
    <a:srgbClr val="DFE6E9"/>
    <a:srgbClr val="81ECEC"/>
    <a:srgbClr val="3498DB"/>
    <a:srgbClr val="85C1E9"/>
    <a:srgbClr val="F0F1F5"/>
    <a:srgbClr val="5577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2" autoAdjust="0"/>
    <p:restoredTop sz="94660"/>
  </p:normalViewPr>
  <p:slideViewPr>
    <p:cSldViewPr snapToGrid="0">
      <p:cViewPr>
        <p:scale>
          <a:sx n="60" d="100"/>
          <a:sy n="60" d="100"/>
        </p:scale>
        <p:origin x="8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FA34F7-D2BD-43DD-A29D-6B2E390AA723}" type="doc">
      <dgm:prSet loTypeId="urn:microsoft.com/office/officeart/2005/8/layout/chart3" loCatId="cycle" qsTypeId="urn:microsoft.com/office/officeart/2005/8/quickstyle/3d5" qsCatId="3D" csTypeId="urn:microsoft.com/office/officeart/2005/8/colors/colorful4" csCatId="colorful" phldr="1"/>
      <dgm:spPr/>
    </dgm:pt>
    <dgm:pt modelId="{8964FE28-D562-4C47-8268-8400E0674E47}">
      <dgm:prSet phldrT="[Texto]"/>
      <dgm:spPr>
        <a:solidFill>
          <a:srgbClr val="F7BC2B"/>
        </a:solidFill>
      </dgm:spPr>
      <dgm:t>
        <a:bodyPr/>
        <a:lstStyle/>
        <a:p>
          <a:r>
            <a:rPr lang="es-ES" dirty="0" err="1" smtClean="0"/>
            <a:t>Database</a:t>
          </a:r>
          <a:r>
            <a:rPr lang="es-ES" dirty="0" smtClean="0"/>
            <a:t> </a:t>
          </a:r>
          <a:r>
            <a:rPr lang="es-ES" dirty="0" err="1" smtClean="0"/>
            <a:t>Engine</a:t>
          </a:r>
          <a:endParaRPr lang="es-ES" dirty="0"/>
        </a:p>
      </dgm:t>
    </dgm:pt>
    <dgm:pt modelId="{6DBE4218-E957-404D-9D67-0E0DE08FF254}" type="parTrans" cxnId="{487614B6-8669-4D2F-89C9-C0B8797BF517}">
      <dgm:prSet/>
      <dgm:spPr/>
      <dgm:t>
        <a:bodyPr/>
        <a:lstStyle/>
        <a:p>
          <a:endParaRPr lang="es-ES"/>
        </a:p>
      </dgm:t>
    </dgm:pt>
    <dgm:pt modelId="{2A19ADB8-2990-4B0A-943E-07F3AF1CA652}" type="sibTrans" cxnId="{487614B6-8669-4D2F-89C9-C0B8797BF517}">
      <dgm:prSet/>
      <dgm:spPr/>
      <dgm:t>
        <a:bodyPr/>
        <a:lstStyle/>
        <a:p>
          <a:endParaRPr lang="es-ES"/>
        </a:p>
      </dgm:t>
    </dgm:pt>
    <dgm:pt modelId="{5F131DEC-4A3D-4D70-A121-6DD9CB6CEE97}">
      <dgm:prSet phldrT="[Texto]"/>
      <dgm:spPr>
        <a:solidFill>
          <a:srgbClr val="D95058"/>
        </a:solidFill>
      </dgm:spPr>
      <dgm:t>
        <a:bodyPr/>
        <a:lstStyle/>
        <a:p>
          <a:r>
            <a:rPr lang="es-ES" dirty="0" err="1" smtClean="0"/>
            <a:t>Reporting</a:t>
          </a:r>
          <a:r>
            <a:rPr lang="es-ES" dirty="0" smtClean="0"/>
            <a:t> </a:t>
          </a:r>
          <a:r>
            <a:rPr lang="es-ES" dirty="0" err="1" smtClean="0"/>
            <a:t>Service</a:t>
          </a:r>
          <a:endParaRPr lang="es-ES" dirty="0"/>
        </a:p>
      </dgm:t>
    </dgm:pt>
    <dgm:pt modelId="{85A5145A-ACDF-4C76-A4D6-C1128520133D}" type="parTrans" cxnId="{C936F35E-C842-4C68-887F-1DD5B91B5EF6}">
      <dgm:prSet/>
      <dgm:spPr/>
      <dgm:t>
        <a:bodyPr/>
        <a:lstStyle/>
        <a:p>
          <a:endParaRPr lang="es-ES"/>
        </a:p>
      </dgm:t>
    </dgm:pt>
    <dgm:pt modelId="{37F6404C-1E87-4A9C-B49C-524DDE11E6F7}" type="sibTrans" cxnId="{C936F35E-C842-4C68-887F-1DD5B91B5EF6}">
      <dgm:prSet/>
      <dgm:spPr/>
      <dgm:t>
        <a:bodyPr/>
        <a:lstStyle/>
        <a:p>
          <a:endParaRPr lang="es-ES"/>
        </a:p>
      </dgm:t>
    </dgm:pt>
    <dgm:pt modelId="{8381107D-2BCB-4132-AB30-84FD991E20C9}">
      <dgm:prSet phldrT="[Texto]"/>
      <dgm:spPr>
        <a:solidFill>
          <a:srgbClr val="004275"/>
        </a:solidFill>
      </dgm:spPr>
      <dgm:t>
        <a:bodyPr/>
        <a:lstStyle/>
        <a:p>
          <a:r>
            <a:rPr lang="es-ES" dirty="0" err="1" smtClean="0"/>
            <a:t>Analytics</a:t>
          </a:r>
          <a:r>
            <a:rPr lang="es-ES" dirty="0" smtClean="0"/>
            <a:t> </a:t>
          </a:r>
          <a:r>
            <a:rPr lang="es-ES" dirty="0" err="1" smtClean="0"/>
            <a:t>Services</a:t>
          </a:r>
          <a:endParaRPr lang="es-ES" dirty="0"/>
        </a:p>
      </dgm:t>
    </dgm:pt>
    <dgm:pt modelId="{B5B54685-DFDF-41C1-BA7E-F570F4462279}" type="parTrans" cxnId="{A17E2F3C-CBAE-4D12-8656-48392F2BD91D}">
      <dgm:prSet/>
      <dgm:spPr/>
      <dgm:t>
        <a:bodyPr/>
        <a:lstStyle/>
        <a:p>
          <a:endParaRPr lang="es-ES"/>
        </a:p>
      </dgm:t>
    </dgm:pt>
    <dgm:pt modelId="{7725850A-DF20-431D-A6B5-0D51D16B68C6}" type="sibTrans" cxnId="{A17E2F3C-CBAE-4D12-8656-48392F2BD91D}">
      <dgm:prSet/>
      <dgm:spPr/>
      <dgm:t>
        <a:bodyPr/>
        <a:lstStyle/>
        <a:p>
          <a:endParaRPr lang="es-ES"/>
        </a:p>
      </dgm:t>
    </dgm:pt>
    <dgm:pt modelId="{32FCEA19-46A1-410E-A1F4-5CA776D4FB3E}" type="pres">
      <dgm:prSet presAssocID="{05FA34F7-D2BD-43DD-A29D-6B2E390AA723}" presName="compositeShape" presStyleCnt="0">
        <dgm:presLayoutVars>
          <dgm:chMax val="7"/>
          <dgm:dir/>
          <dgm:resizeHandles val="exact"/>
        </dgm:presLayoutVars>
      </dgm:prSet>
      <dgm:spPr/>
    </dgm:pt>
    <dgm:pt modelId="{72EE89F4-D524-4A43-BFEE-B370CE9EA135}" type="pres">
      <dgm:prSet presAssocID="{05FA34F7-D2BD-43DD-A29D-6B2E390AA723}" presName="wedge1" presStyleLbl="node1" presStyleIdx="0" presStyleCnt="3"/>
      <dgm:spPr/>
      <dgm:t>
        <a:bodyPr/>
        <a:lstStyle/>
        <a:p>
          <a:endParaRPr lang="es-ES"/>
        </a:p>
      </dgm:t>
    </dgm:pt>
    <dgm:pt modelId="{694B7A4C-4CC8-4DC6-9D6A-FBCD185C3386}" type="pres">
      <dgm:prSet presAssocID="{05FA34F7-D2BD-43DD-A29D-6B2E390AA723}" presName="wedge1Tx" presStyleLbl="node1" presStyleIdx="0" presStyleCnt="3">
        <dgm:presLayoutVars>
          <dgm:chMax val="0"/>
          <dgm:chPref val="0"/>
          <dgm:bulletEnabled val="1"/>
        </dgm:presLayoutVars>
      </dgm:prSet>
      <dgm:spPr/>
      <dgm:t>
        <a:bodyPr/>
        <a:lstStyle/>
        <a:p>
          <a:endParaRPr lang="es-ES"/>
        </a:p>
      </dgm:t>
    </dgm:pt>
    <dgm:pt modelId="{F7392407-8C99-4B65-BADF-8F9C328BB4BA}" type="pres">
      <dgm:prSet presAssocID="{05FA34F7-D2BD-43DD-A29D-6B2E390AA723}" presName="wedge2" presStyleLbl="node1" presStyleIdx="1" presStyleCnt="3"/>
      <dgm:spPr/>
      <dgm:t>
        <a:bodyPr/>
        <a:lstStyle/>
        <a:p>
          <a:endParaRPr lang="es-ES"/>
        </a:p>
      </dgm:t>
    </dgm:pt>
    <dgm:pt modelId="{971DA03D-5965-4BE3-B1E0-892F72DB64B1}" type="pres">
      <dgm:prSet presAssocID="{05FA34F7-D2BD-43DD-A29D-6B2E390AA723}" presName="wedge2Tx" presStyleLbl="node1" presStyleIdx="1" presStyleCnt="3">
        <dgm:presLayoutVars>
          <dgm:chMax val="0"/>
          <dgm:chPref val="0"/>
          <dgm:bulletEnabled val="1"/>
        </dgm:presLayoutVars>
      </dgm:prSet>
      <dgm:spPr/>
      <dgm:t>
        <a:bodyPr/>
        <a:lstStyle/>
        <a:p>
          <a:endParaRPr lang="es-ES"/>
        </a:p>
      </dgm:t>
    </dgm:pt>
    <dgm:pt modelId="{0EEBC94A-4B66-4A6F-8D8F-43D08216FEE6}" type="pres">
      <dgm:prSet presAssocID="{05FA34F7-D2BD-43DD-A29D-6B2E390AA723}" presName="wedge3" presStyleLbl="node1" presStyleIdx="2" presStyleCnt="3"/>
      <dgm:spPr/>
    </dgm:pt>
    <dgm:pt modelId="{19FFA313-E6CB-4AB3-8CDD-5F20278340E6}" type="pres">
      <dgm:prSet presAssocID="{05FA34F7-D2BD-43DD-A29D-6B2E390AA723}" presName="wedge3Tx" presStyleLbl="node1" presStyleIdx="2" presStyleCnt="3">
        <dgm:presLayoutVars>
          <dgm:chMax val="0"/>
          <dgm:chPref val="0"/>
          <dgm:bulletEnabled val="1"/>
        </dgm:presLayoutVars>
      </dgm:prSet>
      <dgm:spPr/>
    </dgm:pt>
  </dgm:ptLst>
  <dgm:cxnLst>
    <dgm:cxn modelId="{A17E2F3C-CBAE-4D12-8656-48392F2BD91D}" srcId="{05FA34F7-D2BD-43DD-A29D-6B2E390AA723}" destId="{8381107D-2BCB-4132-AB30-84FD991E20C9}" srcOrd="2" destOrd="0" parTransId="{B5B54685-DFDF-41C1-BA7E-F570F4462279}" sibTransId="{7725850A-DF20-431D-A6B5-0D51D16B68C6}"/>
    <dgm:cxn modelId="{7B4FD659-5C66-4013-9FAD-0037474D7484}" type="presOf" srcId="{05FA34F7-D2BD-43DD-A29D-6B2E390AA723}" destId="{32FCEA19-46A1-410E-A1F4-5CA776D4FB3E}" srcOrd="0" destOrd="0" presId="urn:microsoft.com/office/officeart/2005/8/layout/chart3"/>
    <dgm:cxn modelId="{C8635259-7ED0-4CB2-9C47-F747B970EDAD}" type="presOf" srcId="{8381107D-2BCB-4132-AB30-84FD991E20C9}" destId="{19FFA313-E6CB-4AB3-8CDD-5F20278340E6}" srcOrd="1" destOrd="0" presId="urn:microsoft.com/office/officeart/2005/8/layout/chart3"/>
    <dgm:cxn modelId="{E13AD804-AF4F-4A02-BC38-077CAB4929C2}" type="presOf" srcId="{8381107D-2BCB-4132-AB30-84FD991E20C9}" destId="{0EEBC94A-4B66-4A6F-8D8F-43D08216FEE6}" srcOrd="0" destOrd="0" presId="urn:microsoft.com/office/officeart/2005/8/layout/chart3"/>
    <dgm:cxn modelId="{487614B6-8669-4D2F-89C9-C0B8797BF517}" srcId="{05FA34F7-D2BD-43DD-A29D-6B2E390AA723}" destId="{8964FE28-D562-4C47-8268-8400E0674E47}" srcOrd="0" destOrd="0" parTransId="{6DBE4218-E957-404D-9D67-0E0DE08FF254}" sibTransId="{2A19ADB8-2990-4B0A-943E-07F3AF1CA652}"/>
    <dgm:cxn modelId="{83E511B1-E176-47CA-9833-283C18B18EE5}" type="presOf" srcId="{5F131DEC-4A3D-4D70-A121-6DD9CB6CEE97}" destId="{971DA03D-5965-4BE3-B1E0-892F72DB64B1}" srcOrd="1" destOrd="0" presId="urn:microsoft.com/office/officeart/2005/8/layout/chart3"/>
    <dgm:cxn modelId="{48474ED2-9AEB-4488-A56D-3CDA3A43B02E}" type="presOf" srcId="{8964FE28-D562-4C47-8268-8400E0674E47}" destId="{694B7A4C-4CC8-4DC6-9D6A-FBCD185C3386}" srcOrd="1" destOrd="0" presId="urn:microsoft.com/office/officeart/2005/8/layout/chart3"/>
    <dgm:cxn modelId="{C936F35E-C842-4C68-887F-1DD5B91B5EF6}" srcId="{05FA34F7-D2BD-43DD-A29D-6B2E390AA723}" destId="{5F131DEC-4A3D-4D70-A121-6DD9CB6CEE97}" srcOrd="1" destOrd="0" parTransId="{85A5145A-ACDF-4C76-A4D6-C1128520133D}" sibTransId="{37F6404C-1E87-4A9C-B49C-524DDE11E6F7}"/>
    <dgm:cxn modelId="{D46E967D-49CC-423F-868D-8613FA47F8CD}" type="presOf" srcId="{8964FE28-D562-4C47-8268-8400E0674E47}" destId="{72EE89F4-D524-4A43-BFEE-B370CE9EA135}" srcOrd="0" destOrd="0" presId="urn:microsoft.com/office/officeart/2005/8/layout/chart3"/>
    <dgm:cxn modelId="{C699C195-C914-420A-AF7C-21AD18D25ECA}" type="presOf" srcId="{5F131DEC-4A3D-4D70-A121-6DD9CB6CEE97}" destId="{F7392407-8C99-4B65-BADF-8F9C328BB4BA}" srcOrd="0" destOrd="0" presId="urn:microsoft.com/office/officeart/2005/8/layout/chart3"/>
    <dgm:cxn modelId="{03083318-0092-49E9-A842-B849560130C6}" type="presParOf" srcId="{32FCEA19-46A1-410E-A1F4-5CA776D4FB3E}" destId="{72EE89F4-D524-4A43-BFEE-B370CE9EA135}" srcOrd="0" destOrd="0" presId="urn:microsoft.com/office/officeart/2005/8/layout/chart3"/>
    <dgm:cxn modelId="{2D6B2C10-87E2-4D70-BA1B-5F64102DE0CF}" type="presParOf" srcId="{32FCEA19-46A1-410E-A1F4-5CA776D4FB3E}" destId="{694B7A4C-4CC8-4DC6-9D6A-FBCD185C3386}" srcOrd="1" destOrd="0" presId="urn:microsoft.com/office/officeart/2005/8/layout/chart3"/>
    <dgm:cxn modelId="{6176A2C6-7A82-4AF1-A215-56EA2585A436}" type="presParOf" srcId="{32FCEA19-46A1-410E-A1F4-5CA776D4FB3E}" destId="{F7392407-8C99-4B65-BADF-8F9C328BB4BA}" srcOrd="2" destOrd="0" presId="urn:microsoft.com/office/officeart/2005/8/layout/chart3"/>
    <dgm:cxn modelId="{86769782-5115-4129-A8A7-446F7FC3881D}" type="presParOf" srcId="{32FCEA19-46A1-410E-A1F4-5CA776D4FB3E}" destId="{971DA03D-5965-4BE3-B1E0-892F72DB64B1}" srcOrd="3" destOrd="0" presId="urn:microsoft.com/office/officeart/2005/8/layout/chart3"/>
    <dgm:cxn modelId="{A3D0EE43-3314-47EB-BE23-E6DC2A7841DD}" type="presParOf" srcId="{32FCEA19-46A1-410E-A1F4-5CA776D4FB3E}" destId="{0EEBC94A-4B66-4A6F-8D8F-43D08216FEE6}" srcOrd="4" destOrd="0" presId="urn:microsoft.com/office/officeart/2005/8/layout/chart3"/>
    <dgm:cxn modelId="{1C02EAF7-3BA7-4013-8FB6-00DBFE043FF4}" type="presParOf" srcId="{32FCEA19-46A1-410E-A1F4-5CA776D4FB3E}" destId="{19FFA313-E6CB-4AB3-8CDD-5F20278340E6}"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E89F4-D524-4A43-BFEE-B370CE9EA135}">
      <dsp:nvSpPr>
        <dsp:cNvPr id="0" name=""/>
        <dsp:cNvSpPr/>
      </dsp:nvSpPr>
      <dsp:spPr>
        <a:xfrm>
          <a:off x="1224045" y="293052"/>
          <a:ext cx="3646874" cy="3646874"/>
        </a:xfrm>
        <a:prstGeom prst="pie">
          <a:avLst>
            <a:gd name="adj1" fmla="val 16200000"/>
            <a:gd name="adj2" fmla="val 1800000"/>
          </a:avLst>
        </a:prstGeom>
        <a:solidFill>
          <a:srgbClr val="F7BC2B"/>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ES" sz="2400" kern="1200" dirty="0" err="1" smtClean="0"/>
            <a:t>Database</a:t>
          </a:r>
          <a:r>
            <a:rPr lang="es-ES" sz="2400" kern="1200" dirty="0" smtClean="0"/>
            <a:t> </a:t>
          </a:r>
          <a:r>
            <a:rPr lang="es-ES" sz="2400" kern="1200" dirty="0" err="1" smtClean="0"/>
            <a:t>Engine</a:t>
          </a:r>
          <a:endParaRPr lang="es-ES" sz="2400" kern="1200" dirty="0"/>
        </a:p>
      </dsp:txBody>
      <dsp:txXfrm>
        <a:off x="3206816" y="965987"/>
        <a:ext cx="1237332" cy="1215624"/>
      </dsp:txXfrm>
    </dsp:sp>
    <dsp:sp modelId="{F7392407-8C99-4B65-BADF-8F9C328BB4BA}">
      <dsp:nvSpPr>
        <dsp:cNvPr id="0" name=""/>
        <dsp:cNvSpPr/>
      </dsp:nvSpPr>
      <dsp:spPr>
        <a:xfrm>
          <a:off x="1036057" y="401590"/>
          <a:ext cx="3646874" cy="3646874"/>
        </a:xfrm>
        <a:prstGeom prst="pie">
          <a:avLst>
            <a:gd name="adj1" fmla="val 1800000"/>
            <a:gd name="adj2" fmla="val 9000000"/>
          </a:avLst>
        </a:prstGeom>
        <a:solidFill>
          <a:srgbClr val="D95058"/>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ES" sz="2400" kern="1200" dirty="0" err="1" smtClean="0"/>
            <a:t>Reporting</a:t>
          </a:r>
          <a:r>
            <a:rPr lang="es-ES" sz="2400" kern="1200" dirty="0" smtClean="0"/>
            <a:t> </a:t>
          </a:r>
          <a:r>
            <a:rPr lang="es-ES" sz="2400" kern="1200" dirty="0" err="1" smtClean="0"/>
            <a:t>Service</a:t>
          </a:r>
          <a:endParaRPr lang="es-ES" sz="2400" kern="1200" dirty="0"/>
        </a:p>
      </dsp:txBody>
      <dsp:txXfrm>
        <a:off x="2034606" y="2702594"/>
        <a:ext cx="1649776" cy="1128794"/>
      </dsp:txXfrm>
    </dsp:sp>
    <dsp:sp modelId="{0EEBC94A-4B66-4A6F-8D8F-43D08216FEE6}">
      <dsp:nvSpPr>
        <dsp:cNvPr id="0" name=""/>
        <dsp:cNvSpPr/>
      </dsp:nvSpPr>
      <dsp:spPr>
        <a:xfrm>
          <a:off x="1036057" y="401590"/>
          <a:ext cx="3646874" cy="3646874"/>
        </a:xfrm>
        <a:prstGeom prst="pie">
          <a:avLst>
            <a:gd name="adj1" fmla="val 9000000"/>
            <a:gd name="adj2" fmla="val 16200000"/>
          </a:avLst>
        </a:prstGeom>
        <a:solidFill>
          <a:srgbClr val="004275"/>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ES" sz="2400" kern="1200" dirty="0" err="1" smtClean="0"/>
            <a:t>Analytics</a:t>
          </a:r>
          <a:r>
            <a:rPr lang="es-ES" sz="2400" kern="1200" dirty="0" smtClean="0"/>
            <a:t> </a:t>
          </a:r>
          <a:r>
            <a:rPr lang="es-ES" sz="2400" kern="1200" dirty="0" err="1" smtClean="0"/>
            <a:t>Services</a:t>
          </a:r>
          <a:endParaRPr lang="es-ES" sz="2400" kern="1200" dirty="0"/>
        </a:p>
      </dsp:txBody>
      <dsp:txXfrm>
        <a:off x="1426794" y="1117940"/>
        <a:ext cx="1237332" cy="1215624"/>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0C343FAA-F0C5-4ADA-BD48-506525190EBC}" type="datetimeFigureOut">
              <a:rPr lang="es-PE" smtClean="0"/>
              <a:t>24/03/2018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F3DC6E0-E3F6-49A5-8FE7-C06672AEA645}" type="slidenum">
              <a:rPr lang="es-PE" smtClean="0"/>
              <a:t>‹Nº›</a:t>
            </a:fld>
            <a:endParaRPr lang="es-PE"/>
          </a:p>
        </p:txBody>
      </p:sp>
    </p:spTree>
    <p:extLst>
      <p:ext uri="{BB962C8B-B14F-4D97-AF65-F5344CB8AC3E}">
        <p14:creationId xmlns:p14="http://schemas.microsoft.com/office/powerpoint/2010/main" val="2050983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C343FAA-F0C5-4ADA-BD48-506525190EBC}" type="datetimeFigureOut">
              <a:rPr lang="es-PE" smtClean="0"/>
              <a:t>24/03/2018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F3DC6E0-E3F6-49A5-8FE7-C06672AEA645}" type="slidenum">
              <a:rPr lang="es-PE" smtClean="0"/>
              <a:t>‹Nº›</a:t>
            </a:fld>
            <a:endParaRPr lang="es-PE"/>
          </a:p>
        </p:txBody>
      </p:sp>
    </p:spTree>
    <p:extLst>
      <p:ext uri="{BB962C8B-B14F-4D97-AF65-F5344CB8AC3E}">
        <p14:creationId xmlns:p14="http://schemas.microsoft.com/office/powerpoint/2010/main" val="2839505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C343FAA-F0C5-4ADA-BD48-506525190EBC}" type="datetimeFigureOut">
              <a:rPr lang="es-PE" smtClean="0"/>
              <a:t>24/03/2018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F3DC6E0-E3F6-49A5-8FE7-C06672AEA645}" type="slidenum">
              <a:rPr lang="es-PE" smtClean="0"/>
              <a:t>‹Nº›</a:t>
            </a:fld>
            <a:endParaRPr lang="es-PE"/>
          </a:p>
        </p:txBody>
      </p:sp>
    </p:spTree>
    <p:extLst>
      <p:ext uri="{BB962C8B-B14F-4D97-AF65-F5344CB8AC3E}">
        <p14:creationId xmlns:p14="http://schemas.microsoft.com/office/powerpoint/2010/main" val="2922573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C343FAA-F0C5-4ADA-BD48-506525190EBC}" type="datetimeFigureOut">
              <a:rPr lang="es-PE" smtClean="0"/>
              <a:t>24/03/2018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F3DC6E0-E3F6-49A5-8FE7-C06672AEA645}" type="slidenum">
              <a:rPr lang="es-PE" smtClean="0"/>
              <a:t>‹Nº›</a:t>
            </a:fld>
            <a:endParaRPr lang="es-PE"/>
          </a:p>
        </p:txBody>
      </p:sp>
    </p:spTree>
    <p:extLst>
      <p:ext uri="{BB962C8B-B14F-4D97-AF65-F5344CB8AC3E}">
        <p14:creationId xmlns:p14="http://schemas.microsoft.com/office/powerpoint/2010/main" val="182899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C343FAA-F0C5-4ADA-BD48-506525190EBC}" type="datetimeFigureOut">
              <a:rPr lang="es-PE" smtClean="0"/>
              <a:t>24/03/2018</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F3DC6E0-E3F6-49A5-8FE7-C06672AEA645}" type="slidenum">
              <a:rPr lang="es-PE" smtClean="0"/>
              <a:t>‹Nº›</a:t>
            </a:fld>
            <a:endParaRPr lang="es-PE"/>
          </a:p>
        </p:txBody>
      </p:sp>
    </p:spTree>
    <p:extLst>
      <p:ext uri="{BB962C8B-B14F-4D97-AF65-F5344CB8AC3E}">
        <p14:creationId xmlns:p14="http://schemas.microsoft.com/office/powerpoint/2010/main" val="1585205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0C343FAA-F0C5-4ADA-BD48-506525190EBC}" type="datetimeFigureOut">
              <a:rPr lang="es-PE" smtClean="0"/>
              <a:t>24/03/2018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BF3DC6E0-E3F6-49A5-8FE7-C06672AEA645}" type="slidenum">
              <a:rPr lang="es-PE" smtClean="0"/>
              <a:t>‹Nº›</a:t>
            </a:fld>
            <a:endParaRPr lang="es-PE"/>
          </a:p>
        </p:txBody>
      </p:sp>
    </p:spTree>
    <p:extLst>
      <p:ext uri="{BB962C8B-B14F-4D97-AF65-F5344CB8AC3E}">
        <p14:creationId xmlns:p14="http://schemas.microsoft.com/office/powerpoint/2010/main" val="1893126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0C343FAA-F0C5-4ADA-BD48-506525190EBC}" type="datetimeFigureOut">
              <a:rPr lang="es-PE" smtClean="0"/>
              <a:t>24/03/2018</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BF3DC6E0-E3F6-49A5-8FE7-C06672AEA645}" type="slidenum">
              <a:rPr lang="es-PE" smtClean="0"/>
              <a:t>‹Nº›</a:t>
            </a:fld>
            <a:endParaRPr lang="es-PE"/>
          </a:p>
        </p:txBody>
      </p:sp>
    </p:spTree>
    <p:extLst>
      <p:ext uri="{BB962C8B-B14F-4D97-AF65-F5344CB8AC3E}">
        <p14:creationId xmlns:p14="http://schemas.microsoft.com/office/powerpoint/2010/main" val="2546760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0C343FAA-F0C5-4ADA-BD48-506525190EBC}" type="datetimeFigureOut">
              <a:rPr lang="es-PE" smtClean="0"/>
              <a:t>24/03/2018</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BF3DC6E0-E3F6-49A5-8FE7-C06672AEA645}" type="slidenum">
              <a:rPr lang="es-PE" smtClean="0"/>
              <a:t>‹Nº›</a:t>
            </a:fld>
            <a:endParaRPr lang="es-PE"/>
          </a:p>
        </p:txBody>
      </p:sp>
    </p:spTree>
    <p:extLst>
      <p:ext uri="{BB962C8B-B14F-4D97-AF65-F5344CB8AC3E}">
        <p14:creationId xmlns:p14="http://schemas.microsoft.com/office/powerpoint/2010/main" val="282591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C343FAA-F0C5-4ADA-BD48-506525190EBC}" type="datetimeFigureOut">
              <a:rPr lang="es-PE" smtClean="0"/>
              <a:t>24/03/2018</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BF3DC6E0-E3F6-49A5-8FE7-C06672AEA645}" type="slidenum">
              <a:rPr lang="es-PE" smtClean="0"/>
              <a:t>‹Nº›</a:t>
            </a:fld>
            <a:endParaRPr lang="es-PE"/>
          </a:p>
        </p:txBody>
      </p:sp>
    </p:spTree>
    <p:extLst>
      <p:ext uri="{BB962C8B-B14F-4D97-AF65-F5344CB8AC3E}">
        <p14:creationId xmlns:p14="http://schemas.microsoft.com/office/powerpoint/2010/main" val="396316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C343FAA-F0C5-4ADA-BD48-506525190EBC}" type="datetimeFigureOut">
              <a:rPr lang="es-PE" smtClean="0"/>
              <a:t>24/03/2018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BF3DC6E0-E3F6-49A5-8FE7-C06672AEA645}" type="slidenum">
              <a:rPr lang="es-PE" smtClean="0"/>
              <a:t>‹Nº›</a:t>
            </a:fld>
            <a:endParaRPr lang="es-PE"/>
          </a:p>
        </p:txBody>
      </p:sp>
    </p:spTree>
    <p:extLst>
      <p:ext uri="{BB962C8B-B14F-4D97-AF65-F5344CB8AC3E}">
        <p14:creationId xmlns:p14="http://schemas.microsoft.com/office/powerpoint/2010/main" val="363324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C343FAA-F0C5-4ADA-BD48-506525190EBC}" type="datetimeFigureOut">
              <a:rPr lang="es-PE" smtClean="0"/>
              <a:t>24/03/2018</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BF3DC6E0-E3F6-49A5-8FE7-C06672AEA645}" type="slidenum">
              <a:rPr lang="es-PE" smtClean="0"/>
              <a:t>‹Nº›</a:t>
            </a:fld>
            <a:endParaRPr lang="es-PE"/>
          </a:p>
        </p:txBody>
      </p:sp>
    </p:spTree>
    <p:extLst>
      <p:ext uri="{BB962C8B-B14F-4D97-AF65-F5344CB8AC3E}">
        <p14:creationId xmlns:p14="http://schemas.microsoft.com/office/powerpoint/2010/main" val="319824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43FAA-F0C5-4ADA-BD48-506525190EBC}" type="datetimeFigureOut">
              <a:rPr lang="es-PE" smtClean="0"/>
              <a:t>24/03/2018</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3DC6E0-E3F6-49A5-8FE7-C06672AEA645}" type="slidenum">
              <a:rPr lang="es-PE" smtClean="0"/>
              <a:t>‹Nº›</a:t>
            </a:fld>
            <a:endParaRPr lang="es-PE"/>
          </a:p>
        </p:txBody>
      </p:sp>
    </p:spTree>
    <p:extLst>
      <p:ext uri="{BB962C8B-B14F-4D97-AF65-F5344CB8AC3E}">
        <p14:creationId xmlns:p14="http://schemas.microsoft.com/office/powerpoint/2010/main" val="873618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21091" y="2992570"/>
            <a:ext cx="3337673" cy="2715726"/>
          </a:xfrm>
          <a:prstGeom prst="rect">
            <a:avLst/>
          </a:prstGeom>
        </p:spPr>
      </p:pic>
      <p:sp>
        <p:nvSpPr>
          <p:cNvPr id="5" name="Rectángulo 4"/>
          <p:cNvSpPr/>
          <p:nvPr/>
        </p:nvSpPr>
        <p:spPr>
          <a:xfrm>
            <a:off x="0" y="0"/>
            <a:ext cx="4535055" cy="6858000"/>
          </a:xfrm>
          <a:prstGeom prst="rect">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6" name="Rectángulo 5"/>
          <p:cNvSpPr/>
          <p:nvPr/>
        </p:nvSpPr>
        <p:spPr>
          <a:xfrm>
            <a:off x="681312" y="485352"/>
            <a:ext cx="2930600" cy="461665"/>
          </a:xfrm>
          <a:prstGeom prst="rect">
            <a:avLst/>
          </a:prstGeom>
          <a:noFill/>
          <a:ln>
            <a:noFill/>
          </a:ln>
        </p:spPr>
        <p:txBody>
          <a:bodyPr wrap="square" lIns="91440" tIns="45720" rIns="91440" bIns="45720">
            <a:spAutoFit/>
          </a:bodyPr>
          <a:lstStyle/>
          <a:p>
            <a:pPr algn="ctr"/>
            <a:r>
              <a:rPr lang="es-ES" sz="2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HERRAMIENTAS</a:t>
            </a:r>
            <a:endParaRPr lang="es-ES"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endParaRPr>
          </a:p>
        </p:txBody>
      </p:sp>
      <p:grpSp>
        <p:nvGrpSpPr>
          <p:cNvPr id="7" name="Grupo 6"/>
          <p:cNvGrpSpPr/>
          <p:nvPr/>
        </p:nvGrpSpPr>
        <p:grpSpPr>
          <a:xfrm>
            <a:off x="1036420" y="1771748"/>
            <a:ext cx="1716016" cy="1409639"/>
            <a:chOff x="352929" y="1771748"/>
            <a:chExt cx="1716016" cy="1409639"/>
          </a:xfrm>
        </p:grpSpPr>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928" y="1771748"/>
              <a:ext cx="787440" cy="917622"/>
            </a:xfrm>
            <a:prstGeom prst="rect">
              <a:avLst/>
            </a:prstGeom>
          </p:spPr>
        </p:pic>
        <p:sp>
          <p:nvSpPr>
            <p:cNvPr id="12" name="Rectángulo 11"/>
            <p:cNvSpPr/>
            <p:nvPr/>
          </p:nvSpPr>
          <p:spPr>
            <a:xfrm>
              <a:off x="352929" y="2812055"/>
              <a:ext cx="1716016" cy="369332"/>
            </a:xfrm>
            <a:prstGeom prst="rect">
              <a:avLst/>
            </a:prstGeom>
            <a:noFill/>
            <a:ln>
              <a:noFill/>
            </a:ln>
          </p:spPr>
          <p:txBody>
            <a:bodyPr wrap="square" lIns="91440" tIns="45720" rIns="91440" bIns="45720">
              <a:spAutoFit/>
            </a:bodyPr>
            <a:lstStyle/>
            <a:p>
              <a:pPr algn="ctr"/>
              <a:r>
                <a:rPr lang="es-E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SQL SERVER</a:t>
              </a:r>
              <a:endParaRPr lang="es-E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endParaRPr>
            </a:p>
          </p:txBody>
        </p:sp>
      </p:grpSp>
      <p:grpSp>
        <p:nvGrpSpPr>
          <p:cNvPr id="3" name="Grupo 2"/>
          <p:cNvGrpSpPr/>
          <p:nvPr/>
        </p:nvGrpSpPr>
        <p:grpSpPr>
          <a:xfrm>
            <a:off x="562903" y="4006118"/>
            <a:ext cx="2359892" cy="1457627"/>
            <a:chOff x="1895765" y="1723760"/>
            <a:chExt cx="2359892" cy="1457627"/>
          </a:xfrm>
        </p:grpSpPr>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9510" y="1723760"/>
              <a:ext cx="1072402" cy="920262"/>
            </a:xfrm>
            <a:prstGeom prst="rect">
              <a:avLst/>
            </a:prstGeom>
          </p:spPr>
        </p:pic>
        <p:sp>
          <p:nvSpPr>
            <p:cNvPr id="14" name="Rectángulo 13"/>
            <p:cNvSpPr/>
            <p:nvPr/>
          </p:nvSpPr>
          <p:spPr>
            <a:xfrm>
              <a:off x="1895765" y="2812055"/>
              <a:ext cx="2359892" cy="369332"/>
            </a:xfrm>
            <a:prstGeom prst="rect">
              <a:avLst/>
            </a:prstGeom>
            <a:noFill/>
            <a:ln>
              <a:noFill/>
            </a:ln>
          </p:spPr>
          <p:txBody>
            <a:bodyPr wrap="square" lIns="91440" tIns="45720" rIns="91440" bIns="45720">
              <a:spAutoFit/>
            </a:bodyPr>
            <a:lstStyle/>
            <a:p>
              <a:pPr algn="ctr"/>
              <a:r>
                <a:rPr lang="es-E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VISUAL STUDIO</a:t>
              </a:r>
              <a:endParaRPr lang="es-E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endParaRPr>
            </a:p>
          </p:txBody>
        </p:sp>
      </p:grpSp>
      <p:sp>
        <p:nvSpPr>
          <p:cNvPr id="2" name="AutoShape 4" descr="Resultado de imagen para unmsm 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dirty="0">
              <a:latin typeface="Arial" panose="020B0604020202020204" pitchFamily="34" charset="0"/>
              <a:cs typeface="Arial" panose="020B0604020202020204" pitchFamily="34" charset="0"/>
            </a:endParaRPr>
          </a:p>
        </p:txBody>
      </p:sp>
      <p:pic>
        <p:nvPicPr>
          <p:cNvPr id="17" name="Picture 2" descr="Resultado de imagen para unms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2842" y="365978"/>
            <a:ext cx="1814509" cy="1980542"/>
          </a:xfrm>
          <a:prstGeom prst="rect">
            <a:avLst/>
          </a:prstGeom>
          <a:noFill/>
          <a:extLst>
            <a:ext uri="{909E8E84-426E-40DD-AFC4-6F175D3DCCD1}">
              <a14:hiddenFill xmlns:a14="http://schemas.microsoft.com/office/drawing/2010/main">
                <a:solidFill>
                  <a:srgbClr val="FFFFFF"/>
                </a:solidFill>
              </a14:hiddenFill>
            </a:ext>
          </a:extLst>
        </p:spPr>
      </p:pic>
      <p:sp>
        <p:nvSpPr>
          <p:cNvPr id="18" name="Rectángulo 17"/>
          <p:cNvSpPr/>
          <p:nvPr/>
        </p:nvSpPr>
        <p:spPr>
          <a:xfrm>
            <a:off x="6505139" y="940751"/>
            <a:ext cx="5212709" cy="830997"/>
          </a:xfrm>
          <a:prstGeom prst="rect">
            <a:avLst/>
          </a:prstGeom>
        </p:spPr>
        <p:txBody>
          <a:bodyPr wrap="none">
            <a:spAutoFit/>
          </a:bodyPr>
          <a:lstStyle/>
          <a:p>
            <a:pPr algn="ctr"/>
            <a:r>
              <a:rPr lang="es-419" sz="2400" dirty="0" smtClean="0">
                <a:solidFill>
                  <a:srgbClr val="004275"/>
                </a:solidFill>
                <a:latin typeface="Arial" panose="020B0604020202020204" pitchFamily="34" charset="0"/>
                <a:cs typeface="Arial" panose="020B0604020202020204" pitchFamily="34" charset="0"/>
              </a:rPr>
              <a:t>UNIVERSIDAD NACIONAL MAYOR </a:t>
            </a:r>
          </a:p>
          <a:p>
            <a:pPr algn="ctr"/>
            <a:r>
              <a:rPr lang="es-419" sz="2400" dirty="0" smtClean="0">
                <a:solidFill>
                  <a:srgbClr val="004275"/>
                </a:solidFill>
                <a:latin typeface="Arial" panose="020B0604020202020204" pitchFamily="34" charset="0"/>
                <a:cs typeface="Arial" panose="020B0604020202020204" pitchFamily="34" charset="0"/>
              </a:rPr>
              <a:t>DE SAN MARCOS</a:t>
            </a:r>
            <a:endParaRPr lang="es-PE" sz="2400" dirty="0">
              <a:solidFill>
                <a:srgbClr val="004275"/>
              </a:solidFill>
              <a:latin typeface="Arial" panose="020B0604020202020204" pitchFamily="34" charset="0"/>
              <a:cs typeface="Arial" panose="020B0604020202020204" pitchFamily="34" charset="0"/>
            </a:endParaRPr>
          </a:p>
        </p:txBody>
      </p:sp>
      <p:sp>
        <p:nvSpPr>
          <p:cNvPr id="19" name="Rectángulo 18"/>
          <p:cNvSpPr/>
          <p:nvPr/>
        </p:nvSpPr>
        <p:spPr>
          <a:xfrm>
            <a:off x="9734454" y="6410289"/>
            <a:ext cx="2307042" cy="338554"/>
          </a:xfrm>
          <a:prstGeom prst="rect">
            <a:avLst/>
          </a:prstGeom>
        </p:spPr>
        <p:txBody>
          <a:bodyPr wrap="none">
            <a:spAutoFit/>
          </a:bodyPr>
          <a:lstStyle/>
          <a:p>
            <a:pPr algn="ctr"/>
            <a:r>
              <a:rPr lang="es-419" sz="1600" dirty="0" smtClean="0">
                <a:solidFill>
                  <a:srgbClr val="004275"/>
                </a:solidFill>
                <a:latin typeface="Arial" panose="020B0604020202020204" pitchFamily="34" charset="0"/>
                <a:cs typeface="Arial" panose="020B0604020202020204" pitchFamily="34" charset="0"/>
              </a:rPr>
              <a:t>Oscar Campos Herrera</a:t>
            </a:r>
            <a:endParaRPr lang="es-PE" sz="1600" dirty="0">
              <a:solidFill>
                <a:srgbClr val="00427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1083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0"/>
            <a:ext cx="12192000" cy="6858000"/>
          </a:xfrm>
          <a:prstGeom prst="rect">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0" y="0"/>
            <a:ext cx="12192000" cy="6857999"/>
          </a:xfrm>
        </p:spPr>
        <p:txBody>
          <a:bodyPr>
            <a:normAutofit/>
          </a:bodyPr>
          <a:lstStyle/>
          <a:p>
            <a:pPr algn="ctr"/>
            <a:r>
              <a:rPr lang="es-419" dirty="0" smtClean="0">
                <a:solidFill>
                  <a:schemeClr val="bg1"/>
                </a:solidFill>
                <a:latin typeface="Hermit" panose="02000609000000000000" pitchFamily="49" charset="0"/>
              </a:rPr>
              <a:t>PROGRAMACIÓN CON Visual Basic</a:t>
            </a:r>
            <a:br>
              <a:rPr lang="es-419" dirty="0" smtClean="0">
                <a:solidFill>
                  <a:schemeClr val="bg1"/>
                </a:solidFill>
                <a:latin typeface="Hermit" panose="02000609000000000000" pitchFamily="49" charset="0"/>
              </a:rPr>
            </a:br>
            <a:r>
              <a:rPr lang="es-419" dirty="0" smtClean="0">
                <a:solidFill>
                  <a:schemeClr val="bg1"/>
                </a:solidFill>
                <a:latin typeface="Hermit" panose="02000609000000000000" pitchFamily="49" charset="0"/>
              </a:rPr>
              <a:t>.NET</a:t>
            </a:r>
            <a:endParaRPr lang="es-PE" dirty="0">
              <a:solidFill>
                <a:schemeClr val="bg1"/>
              </a:solidFill>
              <a:latin typeface="Hermit" panose="02000609000000000000" pitchFamily="49" charset="0"/>
            </a:endParaRPr>
          </a:p>
        </p:txBody>
      </p:sp>
    </p:spTree>
    <p:extLst>
      <p:ext uri="{BB962C8B-B14F-4D97-AF65-F5344CB8AC3E}">
        <p14:creationId xmlns:p14="http://schemas.microsoft.com/office/powerpoint/2010/main" val="1485083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upo 41"/>
          <p:cNvGrpSpPr/>
          <p:nvPr/>
        </p:nvGrpSpPr>
        <p:grpSpPr>
          <a:xfrm>
            <a:off x="4853093" y="653247"/>
            <a:ext cx="6498397" cy="2374785"/>
            <a:chOff x="4207565" y="1171497"/>
            <a:chExt cx="5469171" cy="3980948"/>
          </a:xfrm>
        </p:grpSpPr>
        <p:sp>
          <p:nvSpPr>
            <p:cNvPr id="34" name="Pentágono 33"/>
            <p:cNvSpPr/>
            <p:nvPr/>
          </p:nvSpPr>
          <p:spPr>
            <a:xfrm>
              <a:off x="4344475" y="1171497"/>
              <a:ext cx="5332261" cy="664825"/>
            </a:xfrm>
            <a:prstGeom prst="homePlate">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50" dirty="0">
                  <a:latin typeface="Hermit" panose="02000609000000000000" pitchFamily="49" charset="0"/>
                </a:rPr>
                <a:t>For counter </a:t>
              </a:r>
              <a:r>
                <a:rPr lang="en-US" spc="-150" dirty="0" smtClean="0">
                  <a:latin typeface="Hermit" panose="02000609000000000000" pitchFamily="49" charset="0"/>
                </a:rPr>
                <a:t>[As datatype] </a:t>
              </a:r>
              <a:r>
                <a:rPr lang="en-US" spc="-150" dirty="0">
                  <a:latin typeface="Hermit" panose="02000609000000000000" pitchFamily="49" charset="0"/>
                </a:rPr>
                <a:t>= start To end </a:t>
              </a:r>
              <a:r>
                <a:rPr lang="en-US" spc="-150" dirty="0" smtClean="0">
                  <a:latin typeface="Hermit" panose="02000609000000000000" pitchFamily="49" charset="0"/>
                </a:rPr>
                <a:t>[Step step]</a:t>
              </a:r>
              <a:endParaRPr lang="es-PE" spc="-150" dirty="0">
                <a:latin typeface="Hermit" panose="02000609000000000000" pitchFamily="49" charset="0"/>
              </a:endParaRPr>
            </a:p>
          </p:txBody>
        </p:sp>
        <p:sp>
          <p:nvSpPr>
            <p:cNvPr id="35" name="Rectángulo 34"/>
            <p:cNvSpPr/>
            <p:nvPr/>
          </p:nvSpPr>
          <p:spPr>
            <a:xfrm>
              <a:off x="4344475" y="1864199"/>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statements</a:t>
              </a:r>
              <a:r>
                <a:rPr lang="es-PE" dirty="0">
                  <a:solidFill>
                    <a:srgbClr val="004275"/>
                  </a:solidFill>
                  <a:latin typeface="Hermit" panose="02000609000000000000" pitchFamily="49" charset="0"/>
                </a:rPr>
                <a:t> ]</a:t>
              </a:r>
            </a:p>
          </p:txBody>
        </p:sp>
        <p:sp>
          <p:nvSpPr>
            <p:cNvPr id="36" name="Rectángulo 35"/>
            <p:cNvSpPr/>
            <p:nvPr/>
          </p:nvSpPr>
          <p:spPr>
            <a:xfrm>
              <a:off x="4207565" y="1171498"/>
              <a:ext cx="136910" cy="3980947"/>
            </a:xfrm>
            <a:prstGeom prst="rect">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7" name="Rectángulo 36"/>
            <p:cNvSpPr/>
            <p:nvPr/>
          </p:nvSpPr>
          <p:spPr>
            <a:xfrm>
              <a:off x="4344475" y="2388883"/>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Continue</a:t>
              </a:r>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For</a:t>
              </a:r>
              <a:r>
                <a:rPr lang="es-PE" dirty="0">
                  <a:solidFill>
                    <a:srgbClr val="004275"/>
                  </a:solidFill>
                  <a:latin typeface="Hermit" panose="02000609000000000000" pitchFamily="49" charset="0"/>
                </a:rPr>
                <a:t> ]</a:t>
              </a:r>
            </a:p>
          </p:txBody>
        </p:sp>
        <p:sp>
          <p:nvSpPr>
            <p:cNvPr id="38" name="Rectángulo 37"/>
            <p:cNvSpPr/>
            <p:nvPr/>
          </p:nvSpPr>
          <p:spPr>
            <a:xfrm>
              <a:off x="4344475" y="2913568"/>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statements</a:t>
              </a:r>
              <a:r>
                <a:rPr lang="es-PE" dirty="0">
                  <a:solidFill>
                    <a:srgbClr val="004275"/>
                  </a:solidFill>
                  <a:latin typeface="Hermit" panose="02000609000000000000" pitchFamily="49" charset="0"/>
                </a:rPr>
                <a:t> ]</a:t>
              </a:r>
            </a:p>
          </p:txBody>
        </p:sp>
        <p:sp>
          <p:nvSpPr>
            <p:cNvPr id="39" name="Rectángulo 38"/>
            <p:cNvSpPr/>
            <p:nvPr/>
          </p:nvSpPr>
          <p:spPr>
            <a:xfrm>
              <a:off x="4344475" y="3438252"/>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Exit</a:t>
              </a:r>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For</a:t>
              </a:r>
              <a:r>
                <a:rPr lang="es-PE" dirty="0">
                  <a:solidFill>
                    <a:srgbClr val="004275"/>
                  </a:solidFill>
                  <a:latin typeface="Hermit" panose="02000609000000000000" pitchFamily="49" charset="0"/>
                </a:rPr>
                <a:t> ]</a:t>
              </a:r>
            </a:p>
          </p:txBody>
        </p:sp>
        <p:sp>
          <p:nvSpPr>
            <p:cNvPr id="40" name="Pentágono 39"/>
            <p:cNvSpPr/>
            <p:nvPr/>
          </p:nvSpPr>
          <p:spPr>
            <a:xfrm>
              <a:off x="4344475" y="4487620"/>
              <a:ext cx="5332261" cy="664825"/>
            </a:xfrm>
            <a:prstGeom prst="homePlate">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err="1">
                  <a:latin typeface="Hermit" panose="02000609000000000000" pitchFamily="49" charset="0"/>
                </a:rPr>
                <a:t>Next</a:t>
              </a:r>
              <a:r>
                <a:rPr lang="es-PE" dirty="0">
                  <a:latin typeface="Hermit" panose="02000609000000000000" pitchFamily="49" charset="0"/>
                </a:rPr>
                <a:t> </a:t>
              </a:r>
              <a:r>
                <a:rPr lang="es-PE" dirty="0" smtClean="0">
                  <a:latin typeface="Hermit" panose="02000609000000000000" pitchFamily="49" charset="0"/>
                </a:rPr>
                <a:t>[</a:t>
              </a:r>
              <a:r>
                <a:rPr lang="es-PE" dirty="0" err="1" smtClean="0">
                  <a:latin typeface="Hermit" panose="02000609000000000000" pitchFamily="49" charset="0"/>
                </a:rPr>
                <a:t>counter</a:t>
              </a:r>
              <a:r>
                <a:rPr lang="es-PE" dirty="0" smtClean="0">
                  <a:latin typeface="Hermit" panose="02000609000000000000" pitchFamily="49" charset="0"/>
                </a:rPr>
                <a:t>]</a:t>
              </a:r>
              <a:endParaRPr lang="es-PE" dirty="0">
                <a:latin typeface="Hermit" panose="02000609000000000000" pitchFamily="49" charset="0"/>
              </a:endParaRPr>
            </a:p>
          </p:txBody>
        </p:sp>
        <p:sp>
          <p:nvSpPr>
            <p:cNvPr id="41" name="Rectángulo 40"/>
            <p:cNvSpPr/>
            <p:nvPr/>
          </p:nvSpPr>
          <p:spPr>
            <a:xfrm>
              <a:off x="4344475" y="3962936"/>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statements</a:t>
              </a:r>
              <a:r>
                <a:rPr lang="es-PE" dirty="0">
                  <a:solidFill>
                    <a:srgbClr val="004275"/>
                  </a:solidFill>
                  <a:latin typeface="Hermit" panose="02000609000000000000" pitchFamily="49" charset="0"/>
                </a:rPr>
                <a:t> ]</a:t>
              </a:r>
            </a:p>
          </p:txBody>
        </p:sp>
      </p:grpSp>
      <p:grpSp>
        <p:nvGrpSpPr>
          <p:cNvPr id="43" name="Grupo 42"/>
          <p:cNvGrpSpPr/>
          <p:nvPr/>
        </p:nvGrpSpPr>
        <p:grpSpPr>
          <a:xfrm>
            <a:off x="4853094" y="3428710"/>
            <a:ext cx="6498397" cy="2520081"/>
            <a:chOff x="4207565" y="1171497"/>
            <a:chExt cx="5469171" cy="3980948"/>
          </a:xfrm>
        </p:grpSpPr>
        <p:sp>
          <p:nvSpPr>
            <p:cNvPr id="44" name="Pentágono 43"/>
            <p:cNvSpPr/>
            <p:nvPr/>
          </p:nvSpPr>
          <p:spPr>
            <a:xfrm>
              <a:off x="4344475" y="1171497"/>
              <a:ext cx="5332261" cy="664825"/>
            </a:xfrm>
            <a:prstGeom prst="homePlate">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Hermit" panose="02000609000000000000" pitchFamily="49" charset="0"/>
                </a:rPr>
                <a:t>For Each element [ As datatype ] In group</a:t>
              </a:r>
              <a:endParaRPr lang="es-PE" dirty="0">
                <a:latin typeface="Hermit" panose="02000609000000000000" pitchFamily="49" charset="0"/>
              </a:endParaRPr>
            </a:p>
          </p:txBody>
        </p:sp>
        <p:sp>
          <p:nvSpPr>
            <p:cNvPr id="45" name="Rectángulo 44"/>
            <p:cNvSpPr/>
            <p:nvPr/>
          </p:nvSpPr>
          <p:spPr>
            <a:xfrm>
              <a:off x="4344475" y="1864199"/>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statements</a:t>
              </a:r>
              <a:r>
                <a:rPr lang="es-PE" dirty="0">
                  <a:solidFill>
                    <a:srgbClr val="004275"/>
                  </a:solidFill>
                  <a:latin typeface="Hermit" panose="02000609000000000000" pitchFamily="49" charset="0"/>
                </a:rPr>
                <a:t> ]</a:t>
              </a:r>
            </a:p>
          </p:txBody>
        </p:sp>
        <p:sp>
          <p:nvSpPr>
            <p:cNvPr id="46" name="Rectángulo 45"/>
            <p:cNvSpPr/>
            <p:nvPr/>
          </p:nvSpPr>
          <p:spPr>
            <a:xfrm>
              <a:off x="4207565" y="1171498"/>
              <a:ext cx="136910" cy="3980947"/>
            </a:xfrm>
            <a:prstGeom prst="rect">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7" name="Rectángulo 46"/>
            <p:cNvSpPr/>
            <p:nvPr/>
          </p:nvSpPr>
          <p:spPr>
            <a:xfrm>
              <a:off x="4344475" y="2388883"/>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Continue</a:t>
              </a:r>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For</a:t>
              </a:r>
              <a:r>
                <a:rPr lang="es-PE" dirty="0">
                  <a:solidFill>
                    <a:srgbClr val="004275"/>
                  </a:solidFill>
                  <a:latin typeface="Hermit" panose="02000609000000000000" pitchFamily="49" charset="0"/>
                </a:rPr>
                <a:t> ]</a:t>
              </a:r>
            </a:p>
          </p:txBody>
        </p:sp>
        <p:sp>
          <p:nvSpPr>
            <p:cNvPr id="48" name="Rectángulo 47"/>
            <p:cNvSpPr/>
            <p:nvPr/>
          </p:nvSpPr>
          <p:spPr>
            <a:xfrm>
              <a:off x="4344475" y="2913568"/>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statements</a:t>
              </a:r>
              <a:r>
                <a:rPr lang="es-PE" dirty="0">
                  <a:solidFill>
                    <a:srgbClr val="004275"/>
                  </a:solidFill>
                  <a:latin typeface="Hermit" panose="02000609000000000000" pitchFamily="49" charset="0"/>
                </a:rPr>
                <a:t> ]</a:t>
              </a:r>
            </a:p>
          </p:txBody>
        </p:sp>
        <p:sp>
          <p:nvSpPr>
            <p:cNvPr id="49" name="Rectángulo 48"/>
            <p:cNvSpPr/>
            <p:nvPr/>
          </p:nvSpPr>
          <p:spPr>
            <a:xfrm>
              <a:off x="4344475" y="3438252"/>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Exit</a:t>
              </a:r>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For</a:t>
              </a:r>
              <a:r>
                <a:rPr lang="es-PE" dirty="0">
                  <a:solidFill>
                    <a:srgbClr val="004275"/>
                  </a:solidFill>
                  <a:latin typeface="Hermit" panose="02000609000000000000" pitchFamily="49" charset="0"/>
                </a:rPr>
                <a:t> ]</a:t>
              </a:r>
            </a:p>
          </p:txBody>
        </p:sp>
        <p:sp>
          <p:nvSpPr>
            <p:cNvPr id="50" name="Pentágono 49"/>
            <p:cNvSpPr/>
            <p:nvPr/>
          </p:nvSpPr>
          <p:spPr>
            <a:xfrm>
              <a:off x="4344475" y="4487620"/>
              <a:ext cx="5332261" cy="664825"/>
            </a:xfrm>
            <a:prstGeom prst="homePlate">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err="1">
                  <a:latin typeface="Hermit" panose="02000609000000000000" pitchFamily="49" charset="0"/>
                </a:rPr>
                <a:t>Next</a:t>
              </a:r>
              <a:r>
                <a:rPr lang="es-PE" dirty="0">
                  <a:latin typeface="Hermit" panose="02000609000000000000" pitchFamily="49" charset="0"/>
                </a:rPr>
                <a:t> [ </a:t>
              </a:r>
              <a:r>
                <a:rPr lang="es-PE" dirty="0" err="1">
                  <a:latin typeface="Hermit" panose="02000609000000000000" pitchFamily="49" charset="0"/>
                </a:rPr>
                <a:t>counter</a:t>
              </a:r>
              <a:r>
                <a:rPr lang="es-PE" dirty="0">
                  <a:latin typeface="Hermit" panose="02000609000000000000" pitchFamily="49" charset="0"/>
                </a:rPr>
                <a:t> ]</a:t>
              </a:r>
            </a:p>
          </p:txBody>
        </p:sp>
        <p:sp>
          <p:nvSpPr>
            <p:cNvPr id="51" name="Rectángulo 50"/>
            <p:cNvSpPr/>
            <p:nvPr/>
          </p:nvSpPr>
          <p:spPr>
            <a:xfrm>
              <a:off x="4344475" y="3962936"/>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statements</a:t>
              </a:r>
              <a:r>
                <a:rPr lang="es-PE" dirty="0">
                  <a:solidFill>
                    <a:srgbClr val="004275"/>
                  </a:solidFill>
                  <a:latin typeface="Hermit" panose="02000609000000000000" pitchFamily="49" charset="0"/>
                </a:rPr>
                <a:t> ]</a:t>
              </a:r>
            </a:p>
          </p:txBody>
        </p:sp>
      </p:grpSp>
      <p:grpSp>
        <p:nvGrpSpPr>
          <p:cNvPr id="61" name="Grupo 60"/>
          <p:cNvGrpSpPr/>
          <p:nvPr/>
        </p:nvGrpSpPr>
        <p:grpSpPr>
          <a:xfrm>
            <a:off x="292342" y="3428710"/>
            <a:ext cx="4316601" cy="2520081"/>
            <a:chOff x="4223564" y="1171497"/>
            <a:chExt cx="5453172" cy="3980948"/>
          </a:xfrm>
        </p:grpSpPr>
        <p:sp>
          <p:nvSpPr>
            <p:cNvPr id="62" name="Pentágono 61"/>
            <p:cNvSpPr/>
            <p:nvPr/>
          </p:nvSpPr>
          <p:spPr>
            <a:xfrm>
              <a:off x="4344475" y="1171497"/>
              <a:ext cx="5332261" cy="664825"/>
            </a:xfrm>
            <a:prstGeom prst="homePlate">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err="1">
                  <a:latin typeface="Hermit" panose="02000609000000000000" pitchFamily="49" charset="0"/>
                </a:rPr>
                <a:t>While</a:t>
              </a:r>
              <a:r>
                <a:rPr lang="es-PE" dirty="0">
                  <a:latin typeface="Hermit" panose="02000609000000000000" pitchFamily="49" charset="0"/>
                </a:rPr>
                <a:t> </a:t>
              </a:r>
              <a:r>
                <a:rPr lang="es-PE" dirty="0" err="1">
                  <a:latin typeface="Hermit" panose="02000609000000000000" pitchFamily="49" charset="0"/>
                </a:rPr>
                <a:t>condition</a:t>
              </a:r>
              <a:endParaRPr lang="es-PE" spc="-150" dirty="0">
                <a:latin typeface="Hermit" panose="02000609000000000000" pitchFamily="49" charset="0"/>
              </a:endParaRPr>
            </a:p>
          </p:txBody>
        </p:sp>
        <p:sp>
          <p:nvSpPr>
            <p:cNvPr id="63" name="Rectángulo 62"/>
            <p:cNvSpPr/>
            <p:nvPr/>
          </p:nvSpPr>
          <p:spPr>
            <a:xfrm>
              <a:off x="4344475" y="1864199"/>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statements</a:t>
              </a:r>
              <a:r>
                <a:rPr lang="es-PE" dirty="0">
                  <a:solidFill>
                    <a:srgbClr val="004275"/>
                  </a:solidFill>
                  <a:latin typeface="Hermit" panose="02000609000000000000" pitchFamily="49" charset="0"/>
                </a:rPr>
                <a:t> ]</a:t>
              </a:r>
            </a:p>
          </p:txBody>
        </p:sp>
        <p:sp>
          <p:nvSpPr>
            <p:cNvPr id="64" name="Rectángulo 63"/>
            <p:cNvSpPr/>
            <p:nvPr/>
          </p:nvSpPr>
          <p:spPr>
            <a:xfrm>
              <a:off x="4223564" y="1171499"/>
              <a:ext cx="136909" cy="3980946"/>
            </a:xfrm>
            <a:prstGeom prst="rect">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latin typeface="Hermit" panose="02000609000000000000" pitchFamily="49" charset="0"/>
              </a:endParaRPr>
            </a:p>
          </p:txBody>
        </p:sp>
        <p:sp>
          <p:nvSpPr>
            <p:cNvPr id="65" name="Rectángulo 64"/>
            <p:cNvSpPr/>
            <p:nvPr/>
          </p:nvSpPr>
          <p:spPr>
            <a:xfrm>
              <a:off x="4344475" y="2388883"/>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Continue</a:t>
              </a:r>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For</a:t>
              </a:r>
              <a:r>
                <a:rPr lang="es-PE" dirty="0">
                  <a:solidFill>
                    <a:srgbClr val="004275"/>
                  </a:solidFill>
                  <a:latin typeface="Hermit" panose="02000609000000000000" pitchFamily="49" charset="0"/>
                </a:rPr>
                <a:t> ]</a:t>
              </a:r>
            </a:p>
          </p:txBody>
        </p:sp>
        <p:sp>
          <p:nvSpPr>
            <p:cNvPr id="66" name="Rectángulo 65"/>
            <p:cNvSpPr/>
            <p:nvPr/>
          </p:nvSpPr>
          <p:spPr>
            <a:xfrm>
              <a:off x="4344475" y="2913568"/>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statements</a:t>
              </a:r>
              <a:r>
                <a:rPr lang="es-PE" dirty="0">
                  <a:solidFill>
                    <a:srgbClr val="004275"/>
                  </a:solidFill>
                  <a:latin typeface="Hermit" panose="02000609000000000000" pitchFamily="49" charset="0"/>
                </a:rPr>
                <a:t> ]</a:t>
              </a:r>
            </a:p>
          </p:txBody>
        </p:sp>
        <p:sp>
          <p:nvSpPr>
            <p:cNvPr id="67" name="Rectángulo 66"/>
            <p:cNvSpPr/>
            <p:nvPr/>
          </p:nvSpPr>
          <p:spPr>
            <a:xfrm>
              <a:off x="4344475" y="3438252"/>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Exit</a:t>
              </a:r>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For</a:t>
              </a:r>
              <a:r>
                <a:rPr lang="es-PE" dirty="0">
                  <a:solidFill>
                    <a:srgbClr val="004275"/>
                  </a:solidFill>
                  <a:latin typeface="Hermit" panose="02000609000000000000" pitchFamily="49" charset="0"/>
                </a:rPr>
                <a:t> ]</a:t>
              </a:r>
            </a:p>
          </p:txBody>
        </p:sp>
        <p:sp>
          <p:nvSpPr>
            <p:cNvPr id="68" name="Pentágono 67"/>
            <p:cNvSpPr/>
            <p:nvPr/>
          </p:nvSpPr>
          <p:spPr>
            <a:xfrm>
              <a:off x="4344475" y="4487620"/>
              <a:ext cx="5332261" cy="664825"/>
            </a:xfrm>
            <a:prstGeom prst="homePlate">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err="1">
                  <a:latin typeface="Hermit" panose="02000609000000000000" pitchFamily="49" charset="0"/>
                </a:rPr>
                <a:t>End</a:t>
              </a:r>
              <a:r>
                <a:rPr lang="es-PE" dirty="0">
                  <a:latin typeface="Hermit" panose="02000609000000000000" pitchFamily="49" charset="0"/>
                </a:rPr>
                <a:t> </a:t>
              </a:r>
              <a:r>
                <a:rPr lang="es-PE" dirty="0" err="1">
                  <a:latin typeface="Hermit" panose="02000609000000000000" pitchFamily="49" charset="0"/>
                </a:rPr>
                <a:t>While</a:t>
              </a:r>
              <a:endParaRPr lang="es-PE" dirty="0">
                <a:latin typeface="Hermit" panose="02000609000000000000" pitchFamily="49" charset="0"/>
              </a:endParaRPr>
            </a:p>
          </p:txBody>
        </p:sp>
        <p:sp>
          <p:nvSpPr>
            <p:cNvPr id="69" name="Rectángulo 68"/>
            <p:cNvSpPr/>
            <p:nvPr/>
          </p:nvSpPr>
          <p:spPr>
            <a:xfrm>
              <a:off x="4344475" y="3962936"/>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statements</a:t>
              </a:r>
              <a:r>
                <a:rPr lang="es-PE" dirty="0">
                  <a:solidFill>
                    <a:srgbClr val="004275"/>
                  </a:solidFill>
                  <a:latin typeface="Hermit" panose="02000609000000000000" pitchFamily="49" charset="0"/>
                </a:rPr>
                <a:t> ]</a:t>
              </a:r>
            </a:p>
          </p:txBody>
        </p:sp>
      </p:grpSp>
      <p:grpSp>
        <p:nvGrpSpPr>
          <p:cNvPr id="79" name="Grupo 78"/>
          <p:cNvGrpSpPr/>
          <p:nvPr/>
        </p:nvGrpSpPr>
        <p:grpSpPr>
          <a:xfrm>
            <a:off x="292343" y="697908"/>
            <a:ext cx="4316601" cy="2307841"/>
            <a:chOff x="4223564" y="1171497"/>
            <a:chExt cx="5453172" cy="3980948"/>
          </a:xfrm>
        </p:grpSpPr>
        <p:sp>
          <p:nvSpPr>
            <p:cNvPr id="80" name="Pentágono 79"/>
            <p:cNvSpPr/>
            <p:nvPr/>
          </p:nvSpPr>
          <p:spPr>
            <a:xfrm>
              <a:off x="4344475" y="1171497"/>
              <a:ext cx="5332261" cy="664825"/>
            </a:xfrm>
            <a:prstGeom prst="homePlate">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419" sz="1600" dirty="0" smtClean="0">
                  <a:latin typeface="Hermit" panose="02000609000000000000" pitchFamily="49" charset="0"/>
                </a:rPr>
                <a:t>Do</a:t>
              </a:r>
              <a:endParaRPr lang="es-PE" sz="1600" spc="-150" dirty="0">
                <a:latin typeface="Hermit" panose="02000609000000000000" pitchFamily="49" charset="0"/>
              </a:endParaRPr>
            </a:p>
          </p:txBody>
        </p:sp>
        <p:sp>
          <p:nvSpPr>
            <p:cNvPr id="81" name="Rectángulo 80"/>
            <p:cNvSpPr/>
            <p:nvPr/>
          </p:nvSpPr>
          <p:spPr>
            <a:xfrm>
              <a:off x="4344475" y="1864199"/>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1600" dirty="0">
                  <a:solidFill>
                    <a:srgbClr val="004275"/>
                  </a:solidFill>
                  <a:latin typeface="Hermit" panose="02000609000000000000" pitchFamily="49" charset="0"/>
                </a:rPr>
                <a:t>[ </a:t>
              </a:r>
              <a:r>
                <a:rPr lang="es-PE" sz="1600" dirty="0" err="1">
                  <a:solidFill>
                    <a:srgbClr val="004275"/>
                  </a:solidFill>
                  <a:latin typeface="Hermit" panose="02000609000000000000" pitchFamily="49" charset="0"/>
                </a:rPr>
                <a:t>statements</a:t>
              </a:r>
              <a:r>
                <a:rPr lang="es-PE" sz="1600" dirty="0">
                  <a:solidFill>
                    <a:srgbClr val="004275"/>
                  </a:solidFill>
                  <a:latin typeface="Hermit" panose="02000609000000000000" pitchFamily="49" charset="0"/>
                </a:rPr>
                <a:t> ]</a:t>
              </a:r>
            </a:p>
          </p:txBody>
        </p:sp>
        <p:sp>
          <p:nvSpPr>
            <p:cNvPr id="82" name="Rectángulo 81"/>
            <p:cNvSpPr/>
            <p:nvPr/>
          </p:nvSpPr>
          <p:spPr>
            <a:xfrm>
              <a:off x="4223564" y="1171499"/>
              <a:ext cx="136909" cy="3980946"/>
            </a:xfrm>
            <a:prstGeom prst="rect">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latin typeface="Hermit" panose="02000609000000000000" pitchFamily="49" charset="0"/>
              </a:endParaRPr>
            </a:p>
          </p:txBody>
        </p:sp>
        <p:sp>
          <p:nvSpPr>
            <p:cNvPr id="83" name="Rectángulo 82"/>
            <p:cNvSpPr/>
            <p:nvPr/>
          </p:nvSpPr>
          <p:spPr>
            <a:xfrm>
              <a:off x="4344475" y="2388883"/>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1600" dirty="0">
                  <a:solidFill>
                    <a:srgbClr val="004275"/>
                  </a:solidFill>
                  <a:latin typeface="Hermit" panose="02000609000000000000" pitchFamily="49" charset="0"/>
                </a:rPr>
                <a:t>[ </a:t>
              </a:r>
              <a:r>
                <a:rPr lang="es-PE" sz="1600" dirty="0" err="1">
                  <a:solidFill>
                    <a:srgbClr val="004275"/>
                  </a:solidFill>
                  <a:latin typeface="Hermit" panose="02000609000000000000" pitchFamily="49" charset="0"/>
                </a:rPr>
                <a:t>Continue</a:t>
              </a:r>
              <a:r>
                <a:rPr lang="es-PE" sz="1600" dirty="0">
                  <a:solidFill>
                    <a:srgbClr val="004275"/>
                  </a:solidFill>
                  <a:latin typeface="Hermit" panose="02000609000000000000" pitchFamily="49" charset="0"/>
                </a:rPr>
                <a:t> </a:t>
              </a:r>
              <a:r>
                <a:rPr lang="es-PE" sz="1600" dirty="0" err="1">
                  <a:solidFill>
                    <a:srgbClr val="004275"/>
                  </a:solidFill>
                  <a:latin typeface="Hermit" panose="02000609000000000000" pitchFamily="49" charset="0"/>
                </a:rPr>
                <a:t>For</a:t>
              </a:r>
              <a:r>
                <a:rPr lang="es-PE" sz="1600" dirty="0">
                  <a:solidFill>
                    <a:srgbClr val="004275"/>
                  </a:solidFill>
                  <a:latin typeface="Hermit" panose="02000609000000000000" pitchFamily="49" charset="0"/>
                </a:rPr>
                <a:t> ]</a:t>
              </a:r>
            </a:p>
          </p:txBody>
        </p:sp>
        <p:sp>
          <p:nvSpPr>
            <p:cNvPr id="84" name="Rectángulo 83"/>
            <p:cNvSpPr/>
            <p:nvPr/>
          </p:nvSpPr>
          <p:spPr>
            <a:xfrm>
              <a:off x="4344475" y="2913568"/>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1600" dirty="0">
                  <a:solidFill>
                    <a:srgbClr val="004275"/>
                  </a:solidFill>
                  <a:latin typeface="Hermit" panose="02000609000000000000" pitchFamily="49" charset="0"/>
                </a:rPr>
                <a:t>[ </a:t>
              </a:r>
              <a:r>
                <a:rPr lang="es-PE" sz="1600" dirty="0" err="1">
                  <a:solidFill>
                    <a:srgbClr val="004275"/>
                  </a:solidFill>
                  <a:latin typeface="Hermit" panose="02000609000000000000" pitchFamily="49" charset="0"/>
                </a:rPr>
                <a:t>statements</a:t>
              </a:r>
              <a:r>
                <a:rPr lang="es-PE" sz="1600" dirty="0">
                  <a:solidFill>
                    <a:srgbClr val="004275"/>
                  </a:solidFill>
                  <a:latin typeface="Hermit" panose="02000609000000000000" pitchFamily="49" charset="0"/>
                </a:rPr>
                <a:t> ]</a:t>
              </a:r>
            </a:p>
          </p:txBody>
        </p:sp>
        <p:sp>
          <p:nvSpPr>
            <p:cNvPr id="85" name="Rectángulo 84"/>
            <p:cNvSpPr/>
            <p:nvPr/>
          </p:nvSpPr>
          <p:spPr>
            <a:xfrm>
              <a:off x="4344475" y="3438252"/>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1600" dirty="0">
                  <a:solidFill>
                    <a:srgbClr val="004275"/>
                  </a:solidFill>
                  <a:latin typeface="Hermit" panose="02000609000000000000" pitchFamily="49" charset="0"/>
                </a:rPr>
                <a:t>[ </a:t>
              </a:r>
              <a:r>
                <a:rPr lang="es-PE" sz="1600" dirty="0" err="1">
                  <a:solidFill>
                    <a:srgbClr val="004275"/>
                  </a:solidFill>
                  <a:latin typeface="Hermit" panose="02000609000000000000" pitchFamily="49" charset="0"/>
                </a:rPr>
                <a:t>Exit</a:t>
              </a:r>
              <a:r>
                <a:rPr lang="es-PE" sz="1600" dirty="0">
                  <a:solidFill>
                    <a:srgbClr val="004275"/>
                  </a:solidFill>
                  <a:latin typeface="Hermit" panose="02000609000000000000" pitchFamily="49" charset="0"/>
                </a:rPr>
                <a:t> </a:t>
              </a:r>
              <a:r>
                <a:rPr lang="es-PE" sz="1600" dirty="0" err="1">
                  <a:solidFill>
                    <a:srgbClr val="004275"/>
                  </a:solidFill>
                  <a:latin typeface="Hermit" panose="02000609000000000000" pitchFamily="49" charset="0"/>
                </a:rPr>
                <a:t>For</a:t>
              </a:r>
              <a:r>
                <a:rPr lang="es-PE" sz="1600" dirty="0">
                  <a:solidFill>
                    <a:srgbClr val="004275"/>
                  </a:solidFill>
                  <a:latin typeface="Hermit" panose="02000609000000000000" pitchFamily="49" charset="0"/>
                </a:rPr>
                <a:t> ]</a:t>
              </a:r>
            </a:p>
          </p:txBody>
        </p:sp>
        <p:sp>
          <p:nvSpPr>
            <p:cNvPr id="86" name="Pentágono 85"/>
            <p:cNvSpPr/>
            <p:nvPr/>
          </p:nvSpPr>
          <p:spPr>
            <a:xfrm>
              <a:off x="4344475" y="4487620"/>
              <a:ext cx="5332261" cy="664825"/>
            </a:xfrm>
            <a:prstGeom prst="homePlate">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1600" dirty="0" err="1">
                  <a:latin typeface="Hermit" panose="02000609000000000000" pitchFamily="49" charset="0"/>
                </a:rPr>
                <a:t>Loop</a:t>
              </a:r>
              <a:r>
                <a:rPr lang="es-PE" sz="1600" dirty="0">
                  <a:latin typeface="Hermit" panose="02000609000000000000" pitchFamily="49" charset="0"/>
                </a:rPr>
                <a:t> { </a:t>
              </a:r>
              <a:r>
                <a:rPr lang="es-PE" sz="1600" dirty="0" err="1">
                  <a:latin typeface="Hermit" panose="02000609000000000000" pitchFamily="49" charset="0"/>
                </a:rPr>
                <a:t>While</a:t>
              </a:r>
              <a:r>
                <a:rPr lang="es-PE" sz="1600" dirty="0">
                  <a:latin typeface="Hermit" panose="02000609000000000000" pitchFamily="49" charset="0"/>
                </a:rPr>
                <a:t> | </a:t>
              </a:r>
              <a:r>
                <a:rPr lang="es-PE" sz="1600" dirty="0" err="1" smtClean="0">
                  <a:latin typeface="Hermit" panose="02000609000000000000" pitchFamily="49" charset="0"/>
                </a:rPr>
                <a:t>Until</a:t>
              </a:r>
              <a:r>
                <a:rPr lang="es-PE" sz="1600" dirty="0">
                  <a:latin typeface="Hermit" panose="02000609000000000000" pitchFamily="49" charset="0"/>
                </a:rPr>
                <a:t> </a:t>
              </a:r>
              <a:r>
                <a:rPr lang="es-PE" sz="1600" dirty="0" err="1" smtClean="0">
                  <a:latin typeface="Hermit" panose="02000609000000000000" pitchFamily="49" charset="0"/>
                </a:rPr>
                <a:t>condition</a:t>
              </a:r>
              <a:r>
                <a:rPr lang="es-PE" sz="1600" dirty="0">
                  <a:latin typeface="Hermit" panose="02000609000000000000" pitchFamily="49" charset="0"/>
                </a:rPr>
                <a:t>}</a:t>
              </a:r>
            </a:p>
          </p:txBody>
        </p:sp>
        <p:sp>
          <p:nvSpPr>
            <p:cNvPr id="87" name="Rectángulo 86"/>
            <p:cNvSpPr/>
            <p:nvPr/>
          </p:nvSpPr>
          <p:spPr>
            <a:xfrm>
              <a:off x="4344475" y="3962936"/>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1600" dirty="0">
                  <a:solidFill>
                    <a:srgbClr val="004275"/>
                  </a:solidFill>
                  <a:latin typeface="Hermit" panose="02000609000000000000" pitchFamily="49" charset="0"/>
                </a:rPr>
                <a:t>[ </a:t>
              </a:r>
              <a:r>
                <a:rPr lang="es-PE" sz="1600" dirty="0" err="1">
                  <a:solidFill>
                    <a:srgbClr val="004275"/>
                  </a:solidFill>
                  <a:latin typeface="Hermit" panose="02000609000000000000" pitchFamily="49" charset="0"/>
                </a:rPr>
                <a:t>statements</a:t>
              </a:r>
              <a:r>
                <a:rPr lang="es-PE" sz="1600" dirty="0">
                  <a:solidFill>
                    <a:srgbClr val="004275"/>
                  </a:solidFill>
                  <a:latin typeface="Hermit" panose="02000609000000000000" pitchFamily="49" charset="0"/>
                </a:rPr>
                <a:t> ]</a:t>
              </a:r>
            </a:p>
          </p:txBody>
        </p:sp>
      </p:grpSp>
    </p:spTree>
    <p:extLst>
      <p:ext uri="{BB962C8B-B14F-4D97-AF65-F5344CB8AC3E}">
        <p14:creationId xmlns:p14="http://schemas.microsoft.com/office/powerpoint/2010/main" val="426497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5884444" y="1265382"/>
            <a:ext cx="5051411" cy="2160995"/>
            <a:chOff x="4207564" y="1171497"/>
            <a:chExt cx="5469170" cy="3551787"/>
          </a:xfrm>
        </p:grpSpPr>
        <p:sp>
          <p:nvSpPr>
            <p:cNvPr id="3" name="Pentágono 2"/>
            <p:cNvSpPr/>
            <p:nvPr/>
          </p:nvSpPr>
          <p:spPr>
            <a:xfrm>
              <a:off x="4344474" y="1171497"/>
              <a:ext cx="5332260" cy="664826"/>
            </a:xfrm>
            <a:prstGeom prst="homePlate">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err="1">
                  <a:latin typeface="Hermit" panose="02000609000000000000" pitchFamily="49" charset="0"/>
                </a:rPr>
                <a:t>Select</a:t>
              </a:r>
              <a:r>
                <a:rPr lang="es-PE" dirty="0">
                  <a:latin typeface="Hermit" panose="02000609000000000000" pitchFamily="49" charset="0"/>
                </a:rPr>
                <a:t> [ Case ] </a:t>
              </a:r>
              <a:r>
                <a:rPr lang="es-PE" dirty="0" err="1">
                  <a:latin typeface="Hermit" panose="02000609000000000000" pitchFamily="49" charset="0"/>
                </a:rPr>
                <a:t>testexpression</a:t>
              </a:r>
              <a:r>
                <a:rPr lang="es-PE" dirty="0">
                  <a:latin typeface="Hermit" panose="02000609000000000000" pitchFamily="49" charset="0"/>
                </a:rPr>
                <a:t> </a:t>
              </a:r>
              <a:endParaRPr lang="es-PE" spc="-150" dirty="0">
                <a:latin typeface="Hermit" panose="02000609000000000000" pitchFamily="49" charset="0"/>
              </a:endParaRPr>
            </a:p>
          </p:txBody>
        </p:sp>
        <p:sp>
          <p:nvSpPr>
            <p:cNvPr id="5" name="Rectángulo 4"/>
            <p:cNvSpPr/>
            <p:nvPr/>
          </p:nvSpPr>
          <p:spPr>
            <a:xfrm>
              <a:off x="4207564" y="1171497"/>
              <a:ext cx="136908" cy="3551787"/>
            </a:xfrm>
            <a:prstGeom prst="rect">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latin typeface="Hermit" panose="02000609000000000000" pitchFamily="49" charset="0"/>
              </a:endParaRPr>
            </a:p>
          </p:txBody>
        </p:sp>
        <p:sp>
          <p:nvSpPr>
            <p:cNvPr id="6" name="Rectángulo 5"/>
            <p:cNvSpPr/>
            <p:nvPr/>
          </p:nvSpPr>
          <p:spPr>
            <a:xfrm>
              <a:off x="4344474" y="1886747"/>
              <a:ext cx="4828740" cy="102149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smtClean="0">
                  <a:solidFill>
                    <a:srgbClr val="004275"/>
                  </a:solidFill>
                  <a:latin typeface="Hermit" panose="02000609000000000000" pitchFamily="49" charset="0"/>
                </a:rPr>
                <a:t>[ Case </a:t>
              </a:r>
              <a:r>
                <a:rPr lang="es-PE" dirty="0" err="1">
                  <a:solidFill>
                    <a:srgbClr val="004275"/>
                  </a:solidFill>
                  <a:latin typeface="Hermit" panose="02000609000000000000" pitchFamily="49" charset="0"/>
                </a:rPr>
                <a:t>expressionlist</a:t>
              </a:r>
              <a:r>
                <a:rPr lang="es-PE" dirty="0">
                  <a:solidFill>
                    <a:srgbClr val="004275"/>
                  </a:solidFill>
                  <a:latin typeface="Hermit" panose="02000609000000000000" pitchFamily="49" charset="0"/>
                </a:rPr>
                <a:t> </a:t>
              </a:r>
              <a:endParaRPr lang="es-PE" dirty="0" smtClean="0">
                <a:solidFill>
                  <a:srgbClr val="004275"/>
                </a:solidFill>
                <a:latin typeface="Hermit" panose="02000609000000000000" pitchFamily="49" charset="0"/>
              </a:endParaRPr>
            </a:p>
            <a:p>
              <a:r>
                <a:rPr lang="es-PE" dirty="0">
                  <a:solidFill>
                    <a:srgbClr val="004275"/>
                  </a:solidFill>
                  <a:latin typeface="Hermit" panose="02000609000000000000" pitchFamily="49" charset="0"/>
                </a:rPr>
                <a:t> </a:t>
              </a:r>
              <a:r>
                <a:rPr lang="es-PE" dirty="0" smtClean="0">
                  <a:solidFill>
                    <a:srgbClr val="004275"/>
                  </a:solidFill>
                  <a:latin typeface="Hermit" panose="02000609000000000000" pitchFamily="49" charset="0"/>
                </a:rPr>
                <a:t>  [ </a:t>
              </a:r>
              <a:r>
                <a:rPr lang="es-PE" dirty="0" err="1" smtClean="0">
                  <a:solidFill>
                    <a:srgbClr val="004275"/>
                  </a:solidFill>
                  <a:latin typeface="Hermit" panose="02000609000000000000" pitchFamily="49" charset="0"/>
                </a:rPr>
                <a:t>statements</a:t>
              </a:r>
              <a:r>
                <a:rPr lang="es-PE" dirty="0">
                  <a:solidFill>
                    <a:srgbClr val="004275"/>
                  </a:solidFill>
                  <a:latin typeface="Hermit" panose="02000609000000000000" pitchFamily="49" charset="0"/>
                </a:rPr>
                <a:t> </a:t>
              </a:r>
              <a:r>
                <a:rPr lang="es-PE" dirty="0" smtClean="0">
                  <a:solidFill>
                    <a:srgbClr val="004275"/>
                  </a:solidFill>
                  <a:latin typeface="Hermit" panose="02000609000000000000" pitchFamily="49" charset="0"/>
                </a:rPr>
                <a:t>] ] </a:t>
              </a:r>
              <a:endParaRPr lang="es-PE" dirty="0">
                <a:solidFill>
                  <a:srgbClr val="004275"/>
                </a:solidFill>
                <a:latin typeface="Hermit" panose="02000609000000000000" pitchFamily="49" charset="0"/>
              </a:endParaRPr>
            </a:p>
          </p:txBody>
        </p:sp>
        <p:sp>
          <p:nvSpPr>
            <p:cNvPr id="8" name="Rectángulo 7"/>
            <p:cNvSpPr/>
            <p:nvPr/>
          </p:nvSpPr>
          <p:spPr>
            <a:xfrm>
              <a:off x="4344474" y="2958664"/>
              <a:ext cx="4828740" cy="10493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rgbClr val="004275"/>
                  </a:solidFill>
                  <a:latin typeface="Hermit" panose="02000609000000000000" pitchFamily="49" charset="0"/>
                </a:rPr>
                <a:t>[ Case </a:t>
              </a:r>
              <a:r>
                <a:rPr lang="es-PE" dirty="0" err="1">
                  <a:solidFill>
                    <a:srgbClr val="004275"/>
                  </a:solidFill>
                  <a:latin typeface="Hermit" panose="02000609000000000000" pitchFamily="49" charset="0"/>
                </a:rPr>
                <a:t>Else</a:t>
              </a:r>
              <a:r>
                <a:rPr lang="es-PE" dirty="0">
                  <a:solidFill>
                    <a:srgbClr val="004275"/>
                  </a:solidFill>
                  <a:latin typeface="Hermit" panose="02000609000000000000" pitchFamily="49" charset="0"/>
                </a:rPr>
                <a:t> </a:t>
              </a:r>
              <a:endParaRPr lang="es-PE" dirty="0" smtClean="0">
                <a:solidFill>
                  <a:srgbClr val="004275"/>
                </a:solidFill>
                <a:latin typeface="Hermit" panose="02000609000000000000" pitchFamily="49" charset="0"/>
              </a:endParaRPr>
            </a:p>
            <a:p>
              <a:r>
                <a:rPr lang="es-PE" dirty="0">
                  <a:solidFill>
                    <a:srgbClr val="004275"/>
                  </a:solidFill>
                  <a:latin typeface="Hermit" panose="02000609000000000000" pitchFamily="49" charset="0"/>
                </a:rPr>
                <a:t> </a:t>
              </a:r>
              <a:r>
                <a:rPr lang="es-PE" dirty="0" smtClean="0">
                  <a:solidFill>
                    <a:srgbClr val="004275"/>
                  </a:solidFill>
                  <a:latin typeface="Hermit" panose="02000609000000000000" pitchFamily="49" charset="0"/>
                </a:rPr>
                <a:t>  [ </a:t>
              </a:r>
              <a:r>
                <a:rPr lang="es-PE" dirty="0" err="1">
                  <a:solidFill>
                    <a:srgbClr val="004275"/>
                  </a:solidFill>
                  <a:latin typeface="Hermit" panose="02000609000000000000" pitchFamily="49" charset="0"/>
                </a:rPr>
                <a:t>elsestatements</a:t>
              </a:r>
              <a:r>
                <a:rPr lang="es-PE" dirty="0">
                  <a:solidFill>
                    <a:srgbClr val="004275"/>
                  </a:solidFill>
                  <a:latin typeface="Hermit" panose="02000609000000000000" pitchFamily="49" charset="0"/>
                </a:rPr>
                <a:t> ] ] </a:t>
              </a:r>
              <a:r>
                <a:rPr lang="es-PE" dirty="0" smtClean="0">
                  <a:solidFill>
                    <a:srgbClr val="004275"/>
                  </a:solidFill>
                  <a:latin typeface="Hermit" panose="02000609000000000000" pitchFamily="49" charset="0"/>
                </a:rPr>
                <a:t> </a:t>
              </a:r>
              <a:endParaRPr lang="es-PE" dirty="0">
                <a:solidFill>
                  <a:srgbClr val="004275"/>
                </a:solidFill>
                <a:latin typeface="Hermit" panose="02000609000000000000" pitchFamily="49" charset="0"/>
              </a:endParaRPr>
            </a:p>
          </p:txBody>
        </p:sp>
        <p:sp>
          <p:nvSpPr>
            <p:cNvPr id="9" name="Pentágono 8"/>
            <p:cNvSpPr/>
            <p:nvPr/>
          </p:nvSpPr>
          <p:spPr>
            <a:xfrm>
              <a:off x="4344474" y="4058458"/>
              <a:ext cx="5332260" cy="664826"/>
            </a:xfrm>
            <a:prstGeom prst="homePlate">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err="1">
                  <a:latin typeface="Hermit" panose="02000609000000000000" pitchFamily="49" charset="0"/>
                </a:rPr>
                <a:t>End</a:t>
              </a:r>
              <a:r>
                <a:rPr lang="es-PE" dirty="0">
                  <a:latin typeface="Hermit" panose="02000609000000000000" pitchFamily="49" charset="0"/>
                </a:rPr>
                <a:t> </a:t>
              </a:r>
              <a:r>
                <a:rPr lang="es-PE" dirty="0" err="1">
                  <a:latin typeface="Hermit" panose="02000609000000000000" pitchFamily="49" charset="0"/>
                </a:rPr>
                <a:t>Select</a:t>
              </a:r>
              <a:r>
                <a:rPr lang="es-PE" dirty="0">
                  <a:latin typeface="Hermit" panose="02000609000000000000" pitchFamily="49" charset="0"/>
                </a:rPr>
                <a:t> </a:t>
              </a:r>
              <a:r>
                <a:rPr lang="es-PE" dirty="0" smtClean="0">
                  <a:latin typeface="Hermit" panose="02000609000000000000" pitchFamily="49" charset="0"/>
                </a:rPr>
                <a:t> </a:t>
              </a:r>
              <a:endParaRPr lang="es-PE" dirty="0">
                <a:latin typeface="Hermit" panose="02000609000000000000" pitchFamily="49" charset="0"/>
              </a:endParaRPr>
            </a:p>
          </p:txBody>
        </p:sp>
      </p:grpSp>
      <p:grpSp>
        <p:nvGrpSpPr>
          <p:cNvPr id="11" name="Grupo 10"/>
          <p:cNvGrpSpPr/>
          <p:nvPr/>
        </p:nvGrpSpPr>
        <p:grpSpPr>
          <a:xfrm>
            <a:off x="604839" y="1265382"/>
            <a:ext cx="4329564" cy="3170682"/>
            <a:chOff x="4207565" y="1171497"/>
            <a:chExt cx="5469169" cy="3980948"/>
          </a:xfrm>
        </p:grpSpPr>
        <p:sp>
          <p:nvSpPr>
            <p:cNvPr id="12" name="Pentágono 11"/>
            <p:cNvSpPr/>
            <p:nvPr/>
          </p:nvSpPr>
          <p:spPr>
            <a:xfrm>
              <a:off x="4344474" y="1171497"/>
              <a:ext cx="5332260" cy="664826"/>
            </a:xfrm>
            <a:prstGeom prst="homePlate">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err="1">
                  <a:latin typeface="Hermit" panose="02000609000000000000" pitchFamily="49" charset="0"/>
                </a:rPr>
                <a:t>If</a:t>
              </a:r>
              <a:r>
                <a:rPr lang="es-PE" dirty="0">
                  <a:latin typeface="Hermit" panose="02000609000000000000" pitchFamily="49" charset="0"/>
                </a:rPr>
                <a:t> </a:t>
              </a:r>
              <a:r>
                <a:rPr lang="es-PE" dirty="0" err="1">
                  <a:latin typeface="Hermit" panose="02000609000000000000" pitchFamily="49" charset="0"/>
                </a:rPr>
                <a:t>condition</a:t>
              </a:r>
              <a:r>
                <a:rPr lang="es-PE" dirty="0">
                  <a:latin typeface="Hermit" panose="02000609000000000000" pitchFamily="49" charset="0"/>
                </a:rPr>
                <a:t> </a:t>
              </a:r>
              <a:r>
                <a:rPr lang="es-PE" dirty="0" smtClean="0">
                  <a:latin typeface="Hermit" panose="02000609000000000000" pitchFamily="49" charset="0"/>
                </a:rPr>
                <a:t>[</a:t>
              </a:r>
              <a:r>
                <a:rPr lang="es-PE" dirty="0" err="1" smtClean="0">
                  <a:latin typeface="Hermit" panose="02000609000000000000" pitchFamily="49" charset="0"/>
                </a:rPr>
                <a:t>Then</a:t>
              </a:r>
              <a:r>
                <a:rPr lang="es-PE" dirty="0" smtClean="0">
                  <a:latin typeface="Hermit" panose="02000609000000000000" pitchFamily="49" charset="0"/>
                </a:rPr>
                <a:t>]</a:t>
              </a:r>
              <a:endParaRPr lang="es-PE" spc="-150" dirty="0">
                <a:latin typeface="Hermit" panose="02000609000000000000" pitchFamily="49" charset="0"/>
              </a:endParaRPr>
            </a:p>
          </p:txBody>
        </p:sp>
        <p:sp>
          <p:nvSpPr>
            <p:cNvPr id="13" name="Rectángulo 12"/>
            <p:cNvSpPr/>
            <p:nvPr/>
          </p:nvSpPr>
          <p:spPr>
            <a:xfrm>
              <a:off x="4344474" y="1857228"/>
              <a:ext cx="4828740" cy="4968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smtClean="0">
                  <a:solidFill>
                    <a:srgbClr val="004275"/>
                  </a:solidFill>
                  <a:latin typeface="Hermit" panose="02000609000000000000" pitchFamily="49" charset="0"/>
                </a:rPr>
                <a:t>[</a:t>
              </a:r>
              <a:r>
                <a:rPr lang="es-PE" dirty="0" err="1" smtClean="0">
                  <a:solidFill>
                    <a:srgbClr val="004275"/>
                  </a:solidFill>
                  <a:latin typeface="Hermit" panose="02000609000000000000" pitchFamily="49" charset="0"/>
                </a:rPr>
                <a:t>statements</a:t>
              </a:r>
              <a:r>
                <a:rPr lang="es-PE" dirty="0" smtClean="0">
                  <a:solidFill>
                    <a:srgbClr val="004275"/>
                  </a:solidFill>
                  <a:latin typeface="Hermit" panose="02000609000000000000" pitchFamily="49" charset="0"/>
                </a:rPr>
                <a:t>] </a:t>
              </a:r>
              <a:endParaRPr lang="es-PE" dirty="0">
                <a:solidFill>
                  <a:srgbClr val="004275"/>
                </a:solidFill>
                <a:latin typeface="Hermit" panose="02000609000000000000" pitchFamily="49" charset="0"/>
              </a:endParaRPr>
            </a:p>
          </p:txBody>
        </p:sp>
        <p:sp>
          <p:nvSpPr>
            <p:cNvPr id="14" name="Rectángulo 13"/>
            <p:cNvSpPr/>
            <p:nvPr/>
          </p:nvSpPr>
          <p:spPr>
            <a:xfrm>
              <a:off x="4207565" y="1171498"/>
              <a:ext cx="136910" cy="3980947"/>
            </a:xfrm>
            <a:prstGeom prst="rect">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latin typeface="Hermit" panose="02000609000000000000" pitchFamily="49" charset="0"/>
              </a:endParaRPr>
            </a:p>
          </p:txBody>
        </p:sp>
        <p:sp>
          <p:nvSpPr>
            <p:cNvPr id="15" name="Rectángulo 14"/>
            <p:cNvSpPr/>
            <p:nvPr/>
          </p:nvSpPr>
          <p:spPr>
            <a:xfrm>
              <a:off x="4344474" y="2374942"/>
              <a:ext cx="4828740" cy="102149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smtClean="0">
                  <a:solidFill>
                    <a:srgbClr val="004275"/>
                  </a:solidFill>
                  <a:latin typeface="Hermit" panose="02000609000000000000" pitchFamily="49" charset="0"/>
                </a:rPr>
                <a:t>[</a:t>
              </a:r>
              <a:r>
                <a:rPr lang="es-PE" dirty="0" err="1" smtClean="0">
                  <a:solidFill>
                    <a:srgbClr val="004275"/>
                  </a:solidFill>
                  <a:latin typeface="Hermit" panose="02000609000000000000" pitchFamily="49" charset="0"/>
                </a:rPr>
                <a:t>ElseIf</a:t>
              </a:r>
              <a:r>
                <a:rPr lang="es-PE" dirty="0" smtClean="0">
                  <a:solidFill>
                    <a:srgbClr val="004275"/>
                  </a:solidFill>
                  <a:latin typeface="Hermit" panose="02000609000000000000" pitchFamily="49" charset="0"/>
                </a:rPr>
                <a:t> </a:t>
              </a:r>
              <a:r>
                <a:rPr lang="es-PE" dirty="0" err="1">
                  <a:solidFill>
                    <a:srgbClr val="004275"/>
                  </a:solidFill>
                  <a:latin typeface="Hermit" panose="02000609000000000000" pitchFamily="49" charset="0"/>
                </a:rPr>
                <a:t>elseifcondition</a:t>
              </a:r>
              <a:r>
                <a:rPr lang="es-PE" dirty="0">
                  <a:solidFill>
                    <a:srgbClr val="004275"/>
                  </a:solidFill>
                  <a:latin typeface="Hermit" panose="02000609000000000000" pitchFamily="49" charset="0"/>
                </a:rPr>
                <a:t> </a:t>
              </a:r>
              <a:r>
                <a:rPr lang="es-PE" dirty="0" smtClean="0">
                  <a:solidFill>
                    <a:srgbClr val="004275"/>
                  </a:solidFill>
                  <a:latin typeface="Hermit" panose="02000609000000000000" pitchFamily="49" charset="0"/>
                </a:rPr>
                <a:t>[</a:t>
              </a:r>
              <a:r>
                <a:rPr lang="es-PE" dirty="0" err="1" smtClean="0">
                  <a:solidFill>
                    <a:srgbClr val="004275"/>
                  </a:solidFill>
                  <a:latin typeface="Hermit" panose="02000609000000000000" pitchFamily="49" charset="0"/>
                </a:rPr>
                <a:t>Then</a:t>
              </a:r>
              <a:r>
                <a:rPr lang="es-PE" dirty="0" smtClean="0">
                  <a:solidFill>
                    <a:srgbClr val="004275"/>
                  </a:solidFill>
                  <a:latin typeface="Hermit" panose="02000609000000000000" pitchFamily="49" charset="0"/>
                </a:rPr>
                <a:t>] </a:t>
              </a:r>
            </a:p>
            <a:p>
              <a:r>
                <a:rPr lang="es-PE" dirty="0" smtClean="0">
                  <a:solidFill>
                    <a:srgbClr val="004275"/>
                  </a:solidFill>
                  <a:latin typeface="Hermit" panose="02000609000000000000" pitchFamily="49" charset="0"/>
                </a:rPr>
                <a:t>   [</a:t>
              </a:r>
              <a:r>
                <a:rPr lang="es-PE" dirty="0" err="1" smtClean="0">
                  <a:solidFill>
                    <a:srgbClr val="004275"/>
                  </a:solidFill>
                  <a:latin typeface="Hermit" panose="02000609000000000000" pitchFamily="49" charset="0"/>
                </a:rPr>
                <a:t>elseifstatements</a:t>
              </a:r>
              <a:r>
                <a:rPr lang="es-PE" dirty="0" smtClean="0">
                  <a:solidFill>
                    <a:srgbClr val="004275"/>
                  </a:solidFill>
                  <a:latin typeface="Hermit" panose="02000609000000000000" pitchFamily="49" charset="0"/>
                </a:rPr>
                <a:t>]]</a:t>
              </a:r>
              <a:endParaRPr lang="es-PE" dirty="0">
                <a:solidFill>
                  <a:srgbClr val="004275"/>
                </a:solidFill>
                <a:latin typeface="Hermit" panose="02000609000000000000" pitchFamily="49" charset="0"/>
              </a:endParaRPr>
            </a:p>
          </p:txBody>
        </p:sp>
        <p:sp>
          <p:nvSpPr>
            <p:cNvPr id="16" name="Rectángulo 15"/>
            <p:cNvSpPr/>
            <p:nvPr/>
          </p:nvSpPr>
          <p:spPr>
            <a:xfrm>
              <a:off x="4344474" y="3417341"/>
              <a:ext cx="4828740" cy="10493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smtClean="0">
                  <a:solidFill>
                    <a:srgbClr val="004275"/>
                  </a:solidFill>
                  <a:latin typeface="Hermit" panose="02000609000000000000" pitchFamily="49" charset="0"/>
                </a:rPr>
                <a:t>[</a:t>
              </a:r>
              <a:r>
                <a:rPr lang="es-PE" dirty="0" err="1" smtClean="0">
                  <a:solidFill>
                    <a:srgbClr val="004275"/>
                  </a:solidFill>
                  <a:latin typeface="Hermit" panose="02000609000000000000" pitchFamily="49" charset="0"/>
                </a:rPr>
                <a:t>Else</a:t>
              </a:r>
              <a:r>
                <a:rPr lang="es-PE" dirty="0" smtClean="0">
                  <a:solidFill>
                    <a:srgbClr val="004275"/>
                  </a:solidFill>
                  <a:latin typeface="Hermit" panose="02000609000000000000" pitchFamily="49" charset="0"/>
                </a:rPr>
                <a:t> </a:t>
              </a:r>
            </a:p>
            <a:p>
              <a:r>
                <a:rPr lang="es-PE" dirty="0">
                  <a:solidFill>
                    <a:srgbClr val="004275"/>
                  </a:solidFill>
                  <a:latin typeface="Hermit" panose="02000609000000000000" pitchFamily="49" charset="0"/>
                </a:rPr>
                <a:t> </a:t>
              </a:r>
              <a:r>
                <a:rPr lang="es-PE" dirty="0" smtClean="0">
                  <a:solidFill>
                    <a:srgbClr val="004275"/>
                  </a:solidFill>
                  <a:latin typeface="Hermit" panose="02000609000000000000" pitchFamily="49" charset="0"/>
                </a:rPr>
                <a:t>  [</a:t>
              </a:r>
              <a:r>
                <a:rPr lang="es-PE" dirty="0" err="1" smtClean="0">
                  <a:solidFill>
                    <a:srgbClr val="004275"/>
                  </a:solidFill>
                  <a:latin typeface="Hermit" panose="02000609000000000000" pitchFamily="49" charset="0"/>
                </a:rPr>
                <a:t>elsestatements</a:t>
              </a:r>
              <a:r>
                <a:rPr lang="es-PE" dirty="0" smtClean="0">
                  <a:solidFill>
                    <a:srgbClr val="004275"/>
                  </a:solidFill>
                  <a:latin typeface="Hermit" panose="02000609000000000000" pitchFamily="49" charset="0"/>
                </a:rPr>
                <a:t> ]] </a:t>
              </a:r>
              <a:endParaRPr lang="es-PE" dirty="0">
                <a:solidFill>
                  <a:srgbClr val="004275"/>
                </a:solidFill>
                <a:latin typeface="Hermit" panose="02000609000000000000" pitchFamily="49" charset="0"/>
              </a:endParaRPr>
            </a:p>
          </p:txBody>
        </p:sp>
        <p:sp>
          <p:nvSpPr>
            <p:cNvPr id="17" name="Pentágono 16"/>
            <p:cNvSpPr/>
            <p:nvPr/>
          </p:nvSpPr>
          <p:spPr>
            <a:xfrm>
              <a:off x="4344474" y="4487619"/>
              <a:ext cx="5332260" cy="664826"/>
            </a:xfrm>
            <a:prstGeom prst="homePlate">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err="1">
                  <a:latin typeface="Hermit" panose="02000609000000000000" pitchFamily="49" charset="0"/>
                </a:rPr>
                <a:t>End</a:t>
              </a:r>
              <a:r>
                <a:rPr lang="es-PE" dirty="0">
                  <a:latin typeface="Hermit" panose="02000609000000000000" pitchFamily="49" charset="0"/>
                </a:rPr>
                <a:t> </a:t>
              </a:r>
              <a:r>
                <a:rPr lang="es-PE" dirty="0" err="1">
                  <a:latin typeface="Hermit" panose="02000609000000000000" pitchFamily="49" charset="0"/>
                </a:rPr>
                <a:t>If</a:t>
              </a:r>
              <a:r>
                <a:rPr lang="es-PE" dirty="0">
                  <a:latin typeface="Hermit" panose="02000609000000000000" pitchFamily="49" charset="0"/>
                </a:rPr>
                <a:t> </a:t>
              </a:r>
            </a:p>
          </p:txBody>
        </p:sp>
      </p:grpSp>
      <p:grpSp>
        <p:nvGrpSpPr>
          <p:cNvPr id="18" name="Grupo 17"/>
          <p:cNvGrpSpPr/>
          <p:nvPr/>
        </p:nvGrpSpPr>
        <p:grpSpPr>
          <a:xfrm>
            <a:off x="604840" y="4596164"/>
            <a:ext cx="4329564" cy="1514150"/>
            <a:chOff x="4207565" y="1171497"/>
            <a:chExt cx="5469169" cy="2208953"/>
          </a:xfrm>
        </p:grpSpPr>
        <p:sp>
          <p:nvSpPr>
            <p:cNvPr id="19" name="Pentágono 18"/>
            <p:cNvSpPr/>
            <p:nvPr/>
          </p:nvSpPr>
          <p:spPr>
            <a:xfrm>
              <a:off x="4344474" y="1171497"/>
              <a:ext cx="5332260" cy="664826"/>
            </a:xfrm>
            <a:prstGeom prst="homePlate">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err="1">
                  <a:latin typeface="Hermit" panose="02000609000000000000" pitchFamily="49" charset="0"/>
                </a:rPr>
                <a:t>Using</a:t>
              </a:r>
              <a:r>
                <a:rPr lang="es-PE" dirty="0">
                  <a:latin typeface="Hermit" panose="02000609000000000000" pitchFamily="49" charset="0"/>
                </a:rPr>
                <a:t> </a:t>
              </a:r>
              <a:r>
                <a:rPr lang="es-PE" dirty="0" smtClean="0">
                  <a:latin typeface="Hermit" panose="02000609000000000000" pitchFamily="49" charset="0"/>
                </a:rPr>
                <a:t>{ </a:t>
              </a:r>
              <a:r>
                <a:rPr lang="es-PE" dirty="0" err="1" smtClean="0">
                  <a:latin typeface="Hermit" panose="02000609000000000000" pitchFamily="49" charset="0"/>
                </a:rPr>
                <a:t>resourceexpression</a:t>
              </a:r>
              <a:r>
                <a:rPr lang="es-PE" dirty="0" smtClean="0">
                  <a:latin typeface="Hermit" panose="02000609000000000000" pitchFamily="49" charset="0"/>
                </a:rPr>
                <a:t> </a:t>
              </a:r>
              <a:r>
                <a:rPr lang="es-PE" dirty="0">
                  <a:latin typeface="Hermit" panose="02000609000000000000" pitchFamily="49" charset="0"/>
                </a:rPr>
                <a:t>} </a:t>
              </a:r>
              <a:endParaRPr lang="es-PE" spc="-150" dirty="0">
                <a:latin typeface="Hermit" panose="02000609000000000000" pitchFamily="49" charset="0"/>
              </a:endParaRPr>
            </a:p>
          </p:txBody>
        </p:sp>
        <p:sp>
          <p:nvSpPr>
            <p:cNvPr id="20" name="Rectángulo 19"/>
            <p:cNvSpPr/>
            <p:nvPr/>
          </p:nvSpPr>
          <p:spPr>
            <a:xfrm>
              <a:off x="4207565" y="1171499"/>
              <a:ext cx="136908" cy="2208950"/>
            </a:xfrm>
            <a:prstGeom prst="rect">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latin typeface="Hermit" panose="02000609000000000000" pitchFamily="49" charset="0"/>
              </a:endParaRPr>
            </a:p>
          </p:txBody>
        </p:sp>
        <p:sp>
          <p:nvSpPr>
            <p:cNvPr id="21" name="Rectángulo 20"/>
            <p:cNvSpPr/>
            <p:nvPr/>
          </p:nvSpPr>
          <p:spPr>
            <a:xfrm>
              <a:off x="4344474" y="1869580"/>
              <a:ext cx="4828740" cy="8127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statements</a:t>
              </a:r>
              <a:r>
                <a:rPr lang="es-PE" dirty="0">
                  <a:solidFill>
                    <a:srgbClr val="004275"/>
                  </a:solidFill>
                  <a:latin typeface="Hermit" panose="02000609000000000000" pitchFamily="49" charset="0"/>
                </a:rPr>
                <a:t> ]</a:t>
              </a:r>
            </a:p>
          </p:txBody>
        </p:sp>
        <p:sp>
          <p:nvSpPr>
            <p:cNvPr id="23" name="Pentágono 22"/>
            <p:cNvSpPr/>
            <p:nvPr/>
          </p:nvSpPr>
          <p:spPr>
            <a:xfrm>
              <a:off x="4344473" y="2715624"/>
              <a:ext cx="5332260" cy="664826"/>
            </a:xfrm>
            <a:prstGeom prst="homePlate">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err="1">
                  <a:latin typeface="Hermit" panose="02000609000000000000" pitchFamily="49" charset="0"/>
                </a:rPr>
                <a:t>End</a:t>
              </a:r>
              <a:r>
                <a:rPr lang="es-PE" dirty="0">
                  <a:latin typeface="Hermit" panose="02000609000000000000" pitchFamily="49" charset="0"/>
                </a:rPr>
                <a:t> </a:t>
              </a:r>
              <a:r>
                <a:rPr lang="es-PE" dirty="0" err="1">
                  <a:latin typeface="Hermit" panose="02000609000000000000" pitchFamily="49" charset="0"/>
                </a:rPr>
                <a:t>Using</a:t>
              </a:r>
              <a:r>
                <a:rPr lang="es-PE" dirty="0">
                  <a:latin typeface="Hermit" panose="02000609000000000000" pitchFamily="49" charset="0"/>
                </a:rPr>
                <a:t> </a:t>
              </a:r>
              <a:r>
                <a:rPr lang="es-PE" dirty="0" smtClean="0">
                  <a:latin typeface="Hermit" panose="02000609000000000000" pitchFamily="49" charset="0"/>
                </a:rPr>
                <a:t>  </a:t>
              </a:r>
              <a:endParaRPr lang="es-PE" dirty="0">
                <a:latin typeface="Hermit" panose="02000609000000000000" pitchFamily="49" charset="0"/>
              </a:endParaRPr>
            </a:p>
          </p:txBody>
        </p:sp>
      </p:grpSp>
      <p:grpSp>
        <p:nvGrpSpPr>
          <p:cNvPr id="22" name="Grupo 21"/>
          <p:cNvGrpSpPr/>
          <p:nvPr/>
        </p:nvGrpSpPr>
        <p:grpSpPr>
          <a:xfrm>
            <a:off x="5884444" y="3564917"/>
            <a:ext cx="5084979" cy="1425275"/>
            <a:chOff x="4207565" y="1171497"/>
            <a:chExt cx="5469171" cy="1874955"/>
          </a:xfrm>
        </p:grpSpPr>
        <p:sp>
          <p:nvSpPr>
            <p:cNvPr id="24" name="Pentágono 23"/>
            <p:cNvSpPr/>
            <p:nvPr/>
          </p:nvSpPr>
          <p:spPr>
            <a:xfrm>
              <a:off x="4344475" y="1171497"/>
              <a:ext cx="5332261" cy="664825"/>
            </a:xfrm>
            <a:prstGeom prst="homePlate">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err="1">
                  <a:latin typeface="Hermit" panose="02000609000000000000" pitchFamily="49" charset="0"/>
                </a:rPr>
                <a:t>Enum</a:t>
              </a:r>
              <a:r>
                <a:rPr lang="es-PE" dirty="0">
                  <a:latin typeface="Hermit" panose="02000609000000000000" pitchFamily="49" charset="0"/>
                </a:rPr>
                <a:t> </a:t>
              </a:r>
              <a:r>
                <a:rPr lang="es-PE" dirty="0" err="1">
                  <a:latin typeface="Hermit" panose="02000609000000000000" pitchFamily="49" charset="0"/>
                </a:rPr>
                <a:t>enumerationname</a:t>
              </a:r>
              <a:r>
                <a:rPr lang="es-PE" dirty="0">
                  <a:latin typeface="Hermit" panose="02000609000000000000" pitchFamily="49" charset="0"/>
                </a:rPr>
                <a:t> </a:t>
              </a:r>
              <a:r>
                <a:rPr lang="es-PE" dirty="0" smtClean="0">
                  <a:latin typeface="Hermit" panose="02000609000000000000" pitchFamily="49" charset="0"/>
                </a:rPr>
                <a:t>[As </a:t>
              </a:r>
              <a:r>
                <a:rPr lang="es-PE" dirty="0" err="1" smtClean="0">
                  <a:latin typeface="Hermit" panose="02000609000000000000" pitchFamily="49" charset="0"/>
                </a:rPr>
                <a:t>datatype</a:t>
              </a:r>
              <a:r>
                <a:rPr lang="es-PE" dirty="0" smtClean="0">
                  <a:latin typeface="Hermit" panose="02000609000000000000" pitchFamily="49" charset="0"/>
                </a:rPr>
                <a:t>]</a:t>
              </a:r>
              <a:endParaRPr lang="es-PE" dirty="0">
                <a:latin typeface="Hermit" panose="02000609000000000000" pitchFamily="49" charset="0"/>
              </a:endParaRPr>
            </a:p>
          </p:txBody>
        </p:sp>
        <p:sp>
          <p:nvSpPr>
            <p:cNvPr id="25" name="Rectángulo 24"/>
            <p:cNvSpPr/>
            <p:nvPr/>
          </p:nvSpPr>
          <p:spPr>
            <a:xfrm>
              <a:off x="4207565" y="1171499"/>
              <a:ext cx="136910" cy="1874953"/>
            </a:xfrm>
            <a:prstGeom prst="rect">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6" name="Pentágono 25"/>
            <p:cNvSpPr/>
            <p:nvPr/>
          </p:nvSpPr>
          <p:spPr>
            <a:xfrm>
              <a:off x="4344475" y="2381627"/>
              <a:ext cx="5332261" cy="664825"/>
            </a:xfrm>
            <a:prstGeom prst="homePlate">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err="1">
                  <a:latin typeface="Hermit" panose="02000609000000000000" pitchFamily="49" charset="0"/>
                </a:rPr>
                <a:t>End</a:t>
              </a:r>
              <a:r>
                <a:rPr lang="es-PE" dirty="0">
                  <a:latin typeface="Hermit" panose="02000609000000000000" pitchFamily="49" charset="0"/>
                </a:rPr>
                <a:t> </a:t>
              </a:r>
              <a:r>
                <a:rPr lang="es-PE" dirty="0" err="1">
                  <a:latin typeface="Hermit" panose="02000609000000000000" pitchFamily="49" charset="0"/>
                </a:rPr>
                <a:t>Enum</a:t>
              </a:r>
              <a:r>
                <a:rPr lang="es-PE" dirty="0">
                  <a:latin typeface="Hermit" panose="02000609000000000000" pitchFamily="49" charset="0"/>
                </a:rPr>
                <a:t> </a:t>
              </a:r>
            </a:p>
          </p:txBody>
        </p:sp>
        <p:sp>
          <p:nvSpPr>
            <p:cNvPr id="27" name="Rectángulo 26"/>
            <p:cNvSpPr/>
            <p:nvPr/>
          </p:nvSpPr>
          <p:spPr>
            <a:xfrm>
              <a:off x="4344475" y="1856808"/>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err="1">
                  <a:solidFill>
                    <a:srgbClr val="004275"/>
                  </a:solidFill>
                  <a:latin typeface="Hermit" panose="02000609000000000000" pitchFamily="49" charset="0"/>
                </a:rPr>
                <a:t>memberlist</a:t>
              </a:r>
              <a:endParaRPr lang="es-PE" dirty="0">
                <a:solidFill>
                  <a:srgbClr val="004275"/>
                </a:solidFill>
                <a:latin typeface="Hermit" panose="02000609000000000000" pitchFamily="49" charset="0"/>
              </a:endParaRPr>
            </a:p>
          </p:txBody>
        </p:sp>
      </p:grpSp>
      <p:grpSp>
        <p:nvGrpSpPr>
          <p:cNvPr id="28" name="Grupo 27"/>
          <p:cNvGrpSpPr/>
          <p:nvPr/>
        </p:nvGrpSpPr>
        <p:grpSpPr>
          <a:xfrm>
            <a:off x="5884444" y="5110241"/>
            <a:ext cx="5051411" cy="1122810"/>
            <a:chOff x="4223564" y="1167273"/>
            <a:chExt cx="5453172" cy="1882212"/>
          </a:xfrm>
        </p:grpSpPr>
        <p:sp>
          <p:nvSpPr>
            <p:cNvPr id="29" name="Pentágono 28"/>
            <p:cNvSpPr/>
            <p:nvPr/>
          </p:nvSpPr>
          <p:spPr>
            <a:xfrm>
              <a:off x="4344474" y="1167273"/>
              <a:ext cx="5332262" cy="664825"/>
            </a:xfrm>
            <a:prstGeom prst="homePlate">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err="1">
                  <a:latin typeface="Hermit" panose="02000609000000000000" pitchFamily="49" charset="0"/>
                </a:rPr>
                <a:t>With</a:t>
              </a:r>
              <a:r>
                <a:rPr lang="es-PE" dirty="0">
                  <a:latin typeface="Hermit" panose="02000609000000000000" pitchFamily="49" charset="0"/>
                </a:rPr>
                <a:t> </a:t>
              </a:r>
              <a:r>
                <a:rPr lang="es-PE" dirty="0" err="1">
                  <a:latin typeface="Hermit" panose="02000609000000000000" pitchFamily="49" charset="0"/>
                </a:rPr>
                <a:t>objectExpression</a:t>
              </a:r>
              <a:endParaRPr lang="es-PE" spc="-150" dirty="0">
                <a:latin typeface="Hermit" panose="02000609000000000000" pitchFamily="49" charset="0"/>
              </a:endParaRPr>
            </a:p>
          </p:txBody>
        </p:sp>
        <p:sp>
          <p:nvSpPr>
            <p:cNvPr id="30" name="Rectángulo 29"/>
            <p:cNvSpPr/>
            <p:nvPr/>
          </p:nvSpPr>
          <p:spPr>
            <a:xfrm>
              <a:off x="4344475" y="1864199"/>
              <a:ext cx="4828741" cy="4968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a:solidFill>
                    <a:srgbClr val="004275"/>
                  </a:solidFill>
                  <a:latin typeface="Hermit" panose="02000609000000000000" pitchFamily="49" charset="0"/>
                </a:rPr>
                <a:t>[ </a:t>
              </a:r>
              <a:r>
                <a:rPr lang="es-PE" dirty="0" err="1">
                  <a:solidFill>
                    <a:srgbClr val="004275"/>
                  </a:solidFill>
                  <a:latin typeface="Hermit" panose="02000609000000000000" pitchFamily="49" charset="0"/>
                </a:rPr>
                <a:t>statements</a:t>
              </a:r>
              <a:r>
                <a:rPr lang="es-PE" dirty="0">
                  <a:solidFill>
                    <a:srgbClr val="004275"/>
                  </a:solidFill>
                  <a:latin typeface="Hermit" panose="02000609000000000000" pitchFamily="49" charset="0"/>
                </a:rPr>
                <a:t> ]</a:t>
              </a:r>
            </a:p>
          </p:txBody>
        </p:sp>
        <p:sp>
          <p:nvSpPr>
            <p:cNvPr id="31" name="Rectángulo 30"/>
            <p:cNvSpPr/>
            <p:nvPr/>
          </p:nvSpPr>
          <p:spPr>
            <a:xfrm>
              <a:off x="4223564" y="1171499"/>
              <a:ext cx="120910" cy="1877986"/>
            </a:xfrm>
            <a:prstGeom prst="rect">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latin typeface="Hermit" panose="02000609000000000000" pitchFamily="49" charset="0"/>
              </a:endParaRPr>
            </a:p>
          </p:txBody>
        </p:sp>
        <p:sp>
          <p:nvSpPr>
            <p:cNvPr id="32" name="Pentágono 31"/>
            <p:cNvSpPr/>
            <p:nvPr/>
          </p:nvSpPr>
          <p:spPr>
            <a:xfrm>
              <a:off x="4344474" y="2384660"/>
              <a:ext cx="5332262" cy="664825"/>
            </a:xfrm>
            <a:prstGeom prst="homePlate">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err="1">
                  <a:latin typeface="Hermit" panose="02000609000000000000" pitchFamily="49" charset="0"/>
                </a:rPr>
                <a:t>End</a:t>
              </a:r>
              <a:r>
                <a:rPr lang="es-PE" dirty="0">
                  <a:latin typeface="Hermit" panose="02000609000000000000" pitchFamily="49" charset="0"/>
                </a:rPr>
                <a:t> </a:t>
              </a:r>
              <a:r>
                <a:rPr lang="es-PE" dirty="0" err="1">
                  <a:latin typeface="Hermit" panose="02000609000000000000" pitchFamily="49" charset="0"/>
                </a:rPr>
                <a:t>With</a:t>
              </a:r>
              <a:endParaRPr lang="es-PE" dirty="0">
                <a:latin typeface="Hermit" panose="02000609000000000000" pitchFamily="49" charset="0"/>
              </a:endParaRPr>
            </a:p>
          </p:txBody>
        </p:sp>
      </p:grpSp>
    </p:spTree>
    <p:extLst>
      <p:ext uri="{BB962C8B-B14F-4D97-AF65-F5344CB8AC3E}">
        <p14:creationId xmlns:p14="http://schemas.microsoft.com/office/powerpoint/2010/main" val="4078387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208395" y="1334365"/>
            <a:ext cx="11891241" cy="5109234"/>
          </a:xfrm>
          <a:prstGeom prst="rect">
            <a:avLst/>
          </a:prstGeom>
        </p:spPr>
      </p:pic>
      <p:sp>
        <p:nvSpPr>
          <p:cNvPr id="8" name="CuadroTexto 7"/>
          <p:cNvSpPr txBox="1"/>
          <p:nvPr/>
        </p:nvSpPr>
        <p:spPr>
          <a:xfrm>
            <a:off x="0" y="489527"/>
            <a:ext cx="12191999" cy="523220"/>
          </a:xfrm>
          <a:prstGeom prst="rect">
            <a:avLst/>
          </a:prstGeom>
          <a:noFill/>
        </p:spPr>
        <p:txBody>
          <a:bodyPr wrap="square" rtlCol="0">
            <a:spAutoFit/>
          </a:bodyPr>
          <a:lstStyle/>
          <a:p>
            <a:pPr algn="ctr"/>
            <a:r>
              <a:rPr lang="es-PE" sz="2800" b="1" dirty="0" smtClean="0">
                <a:solidFill>
                  <a:srgbClr val="004275"/>
                </a:solidFill>
                <a:effectLst>
                  <a:outerShdw blurRad="38100" dist="38100" dir="2700000" algn="tl">
                    <a:srgbClr val="000000">
                      <a:alpha val="43137"/>
                    </a:srgbClr>
                  </a:outerShdw>
                </a:effectLst>
                <a:latin typeface="Hermit" panose="02000309000000000000" pitchFamily="49" charset="0"/>
              </a:rPr>
              <a:t>Máximo Común Divisor</a:t>
            </a:r>
            <a:endParaRPr lang="es-PE" sz="2800" b="1" dirty="0">
              <a:solidFill>
                <a:srgbClr val="004275"/>
              </a:solidFill>
              <a:effectLst>
                <a:outerShdw blurRad="38100" dist="38100" dir="2700000" algn="tl">
                  <a:srgbClr val="000000">
                    <a:alpha val="43137"/>
                  </a:srgbClr>
                </a:outerShdw>
              </a:effectLst>
              <a:latin typeface="Hermit" panose="02000309000000000000" pitchFamily="49" charset="0"/>
            </a:endParaRPr>
          </a:p>
        </p:txBody>
      </p:sp>
    </p:spTree>
    <p:extLst>
      <p:ext uri="{BB962C8B-B14F-4D97-AF65-F5344CB8AC3E}">
        <p14:creationId xmlns:p14="http://schemas.microsoft.com/office/powerpoint/2010/main" val="2364062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0"/>
            <a:ext cx="12192000" cy="6858000"/>
          </a:xfrm>
          <a:prstGeom prst="rect">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0" y="0"/>
            <a:ext cx="12192000" cy="6857999"/>
          </a:xfrm>
        </p:spPr>
        <p:txBody>
          <a:bodyPr>
            <a:normAutofit/>
          </a:bodyPr>
          <a:lstStyle/>
          <a:p>
            <a:pPr algn="ctr"/>
            <a:r>
              <a:rPr lang="es-419" dirty="0" smtClean="0">
                <a:solidFill>
                  <a:schemeClr val="bg1"/>
                </a:solidFill>
                <a:latin typeface="Hermit" panose="02000609000000000000" pitchFamily="49" charset="0"/>
              </a:rPr>
              <a:t>DISEÑO DE INTERFACES</a:t>
            </a:r>
            <a:br>
              <a:rPr lang="es-419" dirty="0" smtClean="0">
                <a:solidFill>
                  <a:schemeClr val="bg1"/>
                </a:solidFill>
                <a:latin typeface="Hermit" panose="02000609000000000000" pitchFamily="49" charset="0"/>
              </a:rPr>
            </a:br>
            <a:r>
              <a:rPr lang="es-419" dirty="0" smtClean="0">
                <a:solidFill>
                  <a:schemeClr val="bg1"/>
                </a:solidFill>
                <a:latin typeface="Hermit" panose="02000609000000000000" pitchFamily="49" charset="0"/>
              </a:rPr>
              <a:t> DE USUARIO</a:t>
            </a:r>
            <a:endParaRPr lang="es-PE" dirty="0">
              <a:solidFill>
                <a:schemeClr val="bg1"/>
              </a:solidFill>
              <a:latin typeface="Hermit" panose="02000609000000000000" pitchFamily="49" charset="0"/>
            </a:endParaRPr>
          </a:p>
        </p:txBody>
      </p:sp>
    </p:spTree>
    <p:extLst>
      <p:ext uri="{BB962C8B-B14F-4D97-AF65-F5344CB8AC3E}">
        <p14:creationId xmlns:p14="http://schemas.microsoft.com/office/powerpoint/2010/main" val="1409678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6857999"/>
          </a:xfrm>
        </p:spPr>
        <p:txBody>
          <a:bodyPr>
            <a:normAutofit/>
          </a:bodyPr>
          <a:lstStyle/>
          <a:p>
            <a:pPr algn="ctr"/>
            <a:r>
              <a:rPr lang="es-419" dirty="0" smtClean="0">
                <a:solidFill>
                  <a:schemeClr val="bg1"/>
                </a:solidFill>
                <a:latin typeface="Hermit" panose="02000609000000000000" pitchFamily="49" charset="0"/>
              </a:rPr>
              <a:t>SQL SERVER</a:t>
            </a:r>
            <a:endParaRPr lang="es-PE" dirty="0">
              <a:solidFill>
                <a:schemeClr val="bg1"/>
              </a:solidFill>
              <a:latin typeface="Hermit" panose="02000609000000000000" pitchFamily="49" charset="0"/>
            </a:endParaRP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3150" y="527916"/>
            <a:ext cx="1899217" cy="1897968"/>
          </a:xfrm>
          <a:prstGeom prst="rect">
            <a:avLst/>
          </a:prstGeom>
        </p:spPr>
      </p:pic>
      <p:graphicFrame>
        <p:nvGraphicFramePr>
          <p:cNvPr id="5" name="Diagrama 4"/>
          <p:cNvGraphicFramePr/>
          <p:nvPr>
            <p:extLst>
              <p:ext uri="{D42A27DB-BD31-4B8C-83A1-F6EECF244321}">
                <p14:modId xmlns:p14="http://schemas.microsoft.com/office/powerpoint/2010/main" val="2835783285"/>
              </p:ext>
            </p:extLst>
          </p:nvPr>
        </p:nvGraphicFramePr>
        <p:xfrm>
          <a:off x="2412876" y="1870755"/>
          <a:ext cx="5906977" cy="43415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lecha a la derecha con muesca 7"/>
          <p:cNvSpPr/>
          <p:nvPr/>
        </p:nvSpPr>
        <p:spPr>
          <a:xfrm rot="19768724">
            <a:off x="7053020" y="2337042"/>
            <a:ext cx="1499191" cy="406231"/>
          </a:xfrm>
          <a:prstGeom prst="notchedRightArrow">
            <a:avLst/>
          </a:prstGeom>
          <a:solidFill>
            <a:srgbClr val="A29B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p:cNvSpPr txBox="1"/>
          <p:nvPr/>
        </p:nvSpPr>
        <p:spPr>
          <a:xfrm>
            <a:off x="903243" y="1225028"/>
            <a:ext cx="3547894" cy="923330"/>
          </a:xfrm>
          <a:prstGeom prst="rect">
            <a:avLst/>
          </a:prstGeom>
          <a:noFill/>
        </p:spPr>
        <p:txBody>
          <a:bodyPr wrap="none" rtlCol="0">
            <a:spAutoFit/>
          </a:bodyPr>
          <a:lstStyle/>
          <a:p>
            <a:r>
              <a:rPr lang="es-PE" sz="5400" dirty="0" smtClean="0">
                <a:solidFill>
                  <a:srgbClr val="004275"/>
                </a:solidFill>
                <a:effectLst>
                  <a:outerShdw blurRad="38100" dist="38100" dir="2700000" algn="tl">
                    <a:srgbClr val="000000">
                      <a:alpha val="43137"/>
                    </a:srgbClr>
                  </a:outerShdw>
                </a:effectLst>
              </a:rPr>
              <a:t>SQL SERVER</a:t>
            </a:r>
            <a:endParaRPr lang="es-PE" sz="5400" dirty="0">
              <a:solidFill>
                <a:srgbClr val="00427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54067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os almacenados 12"/>
          <p:cNvSpPr/>
          <p:nvPr/>
        </p:nvSpPr>
        <p:spPr>
          <a:xfrm rot="16200000">
            <a:off x="5564790" y="-5758756"/>
            <a:ext cx="1062419" cy="12192002"/>
          </a:xfrm>
          <a:prstGeom prst="flowChartOnlineStorage">
            <a:avLst/>
          </a:prstGeom>
          <a:solidFill>
            <a:srgbClr val="0042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CuadroTexto 1"/>
          <p:cNvSpPr txBox="1"/>
          <p:nvPr/>
        </p:nvSpPr>
        <p:spPr>
          <a:xfrm>
            <a:off x="4006202" y="210938"/>
            <a:ext cx="3953163" cy="523220"/>
          </a:xfrm>
          <a:prstGeom prst="rect">
            <a:avLst/>
          </a:prstGeom>
          <a:noFill/>
        </p:spPr>
        <p:txBody>
          <a:bodyPr wrap="square" rtlCol="0">
            <a:spAutoFit/>
          </a:bodyPr>
          <a:lstStyle/>
          <a:p>
            <a:r>
              <a:rPr lang="es-PE" sz="2800" b="1" dirty="0" smtClean="0">
                <a:solidFill>
                  <a:schemeClr val="bg1"/>
                </a:solidFill>
                <a:latin typeface="Hermit" panose="02000309000000000000" pitchFamily="49" charset="0"/>
              </a:rPr>
              <a:t>TIPOS DE DATOS</a:t>
            </a:r>
            <a:endParaRPr lang="es-PE" sz="2800" b="1" dirty="0">
              <a:solidFill>
                <a:schemeClr val="bg1"/>
              </a:solidFill>
              <a:latin typeface="Hermit" panose="02000309000000000000" pitchFamily="49" charset="0"/>
            </a:endParaRPr>
          </a:p>
        </p:txBody>
      </p:sp>
      <p:grpSp>
        <p:nvGrpSpPr>
          <p:cNvPr id="76" name="Grupo 75"/>
          <p:cNvGrpSpPr/>
          <p:nvPr/>
        </p:nvGrpSpPr>
        <p:grpSpPr>
          <a:xfrm>
            <a:off x="2234052" y="4274639"/>
            <a:ext cx="7727788" cy="2330774"/>
            <a:chOff x="1200727" y="966249"/>
            <a:chExt cx="8343574" cy="2542467"/>
          </a:xfrm>
        </p:grpSpPr>
        <p:sp>
          <p:nvSpPr>
            <p:cNvPr id="29" name="CuadroTexto 28"/>
            <p:cNvSpPr txBox="1"/>
            <p:nvPr/>
          </p:nvSpPr>
          <p:spPr>
            <a:xfrm>
              <a:off x="4119418" y="966249"/>
              <a:ext cx="5104282" cy="369332"/>
            </a:xfrm>
            <a:prstGeom prst="rect">
              <a:avLst/>
            </a:prstGeom>
            <a:noFill/>
          </p:spPr>
          <p:txBody>
            <a:bodyPr wrap="none" rtlCol="0">
              <a:spAutoFit/>
            </a:bodyPr>
            <a:lstStyle/>
            <a:p>
              <a:r>
                <a:rPr lang="es-PE" dirty="0" err="1" smtClean="0"/>
                <a:t>tinyint</a:t>
              </a:r>
              <a:r>
                <a:rPr lang="es-PE" dirty="0" smtClean="0"/>
                <a:t>		</a:t>
              </a:r>
              <a:r>
                <a:rPr lang="es-PE" dirty="0" err="1" smtClean="0"/>
                <a:t>Range</a:t>
              </a:r>
              <a:r>
                <a:rPr lang="es-PE" dirty="0" smtClean="0"/>
                <a:t> [0 / 255] </a:t>
              </a:r>
              <a:r>
                <a:rPr lang="es-PE" dirty="0"/>
                <a:t>Storage </a:t>
              </a:r>
              <a:r>
                <a:rPr lang="es-PE" dirty="0" smtClean="0"/>
                <a:t>[1 Byte]</a:t>
              </a:r>
            </a:p>
          </p:txBody>
        </p:sp>
        <p:grpSp>
          <p:nvGrpSpPr>
            <p:cNvPr id="74" name="Grupo 73"/>
            <p:cNvGrpSpPr/>
            <p:nvPr/>
          </p:nvGrpSpPr>
          <p:grpSpPr>
            <a:xfrm>
              <a:off x="1200727" y="1150915"/>
              <a:ext cx="8343574" cy="2357801"/>
              <a:chOff x="1200727" y="1150915"/>
              <a:chExt cx="8343574" cy="2357801"/>
            </a:xfrm>
          </p:grpSpPr>
          <p:sp>
            <p:nvSpPr>
              <p:cNvPr id="3" name="CuadroTexto 2"/>
              <p:cNvSpPr txBox="1"/>
              <p:nvPr/>
            </p:nvSpPr>
            <p:spPr>
              <a:xfrm>
                <a:off x="1200727" y="2047744"/>
                <a:ext cx="1851020" cy="369332"/>
              </a:xfrm>
              <a:prstGeom prst="rect">
                <a:avLst/>
              </a:prstGeom>
              <a:noFill/>
            </p:spPr>
            <p:txBody>
              <a:bodyPr wrap="none" rtlCol="0">
                <a:spAutoFit/>
              </a:bodyPr>
              <a:lstStyle/>
              <a:p>
                <a:r>
                  <a:rPr lang="es-PE" dirty="0" smtClean="0"/>
                  <a:t>Números exactos</a:t>
                </a:r>
                <a:endParaRPr lang="es-PE" dirty="0"/>
              </a:p>
            </p:txBody>
          </p:sp>
          <p:sp>
            <p:nvSpPr>
              <p:cNvPr id="10" name="CuadroTexto 9"/>
              <p:cNvSpPr txBox="1"/>
              <p:nvPr/>
            </p:nvSpPr>
            <p:spPr>
              <a:xfrm>
                <a:off x="4119418" y="1237891"/>
                <a:ext cx="5371983" cy="369332"/>
              </a:xfrm>
              <a:prstGeom prst="rect">
                <a:avLst/>
              </a:prstGeom>
              <a:noFill/>
            </p:spPr>
            <p:txBody>
              <a:bodyPr wrap="none" rtlCol="0">
                <a:spAutoFit/>
              </a:bodyPr>
              <a:lstStyle/>
              <a:p>
                <a:r>
                  <a:rPr lang="es-PE" dirty="0" err="1" smtClean="0"/>
                  <a:t>bigint</a:t>
                </a:r>
                <a:r>
                  <a:rPr lang="es-PE" dirty="0"/>
                  <a:t>	</a:t>
                </a:r>
                <a:r>
                  <a:rPr lang="es-PE" dirty="0" smtClean="0"/>
                  <a:t>	</a:t>
                </a:r>
                <a:r>
                  <a:rPr lang="es-PE" dirty="0" err="1" smtClean="0"/>
                  <a:t>Range</a:t>
                </a:r>
                <a:r>
                  <a:rPr lang="es-PE" dirty="0" smtClean="0"/>
                  <a:t> [-2</a:t>
                </a:r>
                <a:r>
                  <a:rPr lang="es-PE" baseline="30000" dirty="0" smtClean="0"/>
                  <a:t>63 </a:t>
                </a:r>
                <a:r>
                  <a:rPr lang="es-PE" dirty="0" smtClean="0"/>
                  <a:t>/2</a:t>
                </a:r>
                <a:r>
                  <a:rPr lang="es-PE" baseline="30000" dirty="0" smtClean="0"/>
                  <a:t>63</a:t>
                </a:r>
                <a:r>
                  <a:rPr lang="es-PE" dirty="0" smtClean="0"/>
                  <a:t>-1] Storage [8 Bytes]</a:t>
                </a:r>
                <a:endParaRPr lang="es-PE" dirty="0"/>
              </a:p>
            </p:txBody>
          </p:sp>
          <p:cxnSp>
            <p:nvCxnSpPr>
              <p:cNvPr id="12" name="Conector curvado 11"/>
              <p:cNvCxnSpPr>
                <a:stCxn id="3" idx="3"/>
                <a:endCxn id="10" idx="1"/>
              </p:cNvCxnSpPr>
              <p:nvPr/>
            </p:nvCxnSpPr>
            <p:spPr>
              <a:xfrm flipV="1">
                <a:off x="3051747" y="1422557"/>
                <a:ext cx="1067671" cy="809854"/>
              </a:xfrm>
              <a:prstGeom prst="curvedConnector3">
                <a:avLst>
                  <a:gd name="adj1" fmla="val 36924"/>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4119418" y="1509533"/>
                <a:ext cx="436338" cy="369332"/>
              </a:xfrm>
              <a:prstGeom prst="rect">
                <a:avLst/>
              </a:prstGeom>
              <a:noFill/>
            </p:spPr>
            <p:txBody>
              <a:bodyPr wrap="none" rtlCol="0">
                <a:spAutoFit/>
              </a:bodyPr>
              <a:lstStyle/>
              <a:p>
                <a:r>
                  <a:rPr lang="es-PE" dirty="0" smtClean="0"/>
                  <a:t>bit</a:t>
                </a:r>
                <a:endParaRPr lang="es-PE" dirty="0"/>
              </a:p>
            </p:txBody>
          </p:sp>
          <p:sp>
            <p:nvSpPr>
              <p:cNvPr id="18" name="CuadroTexto 17"/>
              <p:cNvSpPr txBox="1"/>
              <p:nvPr/>
            </p:nvSpPr>
            <p:spPr>
              <a:xfrm>
                <a:off x="4119418" y="2047744"/>
                <a:ext cx="920445" cy="369332"/>
              </a:xfrm>
              <a:prstGeom prst="rect">
                <a:avLst/>
              </a:prstGeom>
              <a:noFill/>
            </p:spPr>
            <p:txBody>
              <a:bodyPr wrap="none" rtlCol="0">
                <a:spAutoFit/>
              </a:bodyPr>
              <a:lstStyle/>
              <a:p>
                <a:r>
                  <a:rPr lang="es-PE" dirty="0" smtClean="0"/>
                  <a:t>decimal</a:t>
                </a:r>
                <a:endParaRPr lang="es-PE" dirty="0"/>
              </a:p>
            </p:txBody>
          </p:sp>
          <p:cxnSp>
            <p:nvCxnSpPr>
              <p:cNvPr id="20" name="Conector curvado 19"/>
              <p:cNvCxnSpPr>
                <a:stCxn id="3" idx="3"/>
                <a:endCxn id="17" idx="1"/>
              </p:cNvCxnSpPr>
              <p:nvPr/>
            </p:nvCxnSpPr>
            <p:spPr>
              <a:xfrm flipV="1">
                <a:off x="3051747" y="1694198"/>
                <a:ext cx="1067671" cy="538212"/>
              </a:xfrm>
              <a:prstGeom prst="curvedConnector3">
                <a:avLst>
                  <a:gd name="adj1" fmla="val 443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curvado 20"/>
              <p:cNvCxnSpPr>
                <a:stCxn id="3" idx="3"/>
                <a:endCxn id="18" idx="1"/>
              </p:cNvCxnSpPr>
              <p:nvPr/>
            </p:nvCxnSpPr>
            <p:spPr>
              <a:xfrm>
                <a:off x="3051747" y="2232410"/>
                <a:ext cx="1067671" cy="138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uadroTexto 23"/>
              <p:cNvSpPr txBox="1"/>
              <p:nvPr/>
            </p:nvSpPr>
            <p:spPr>
              <a:xfrm>
                <a:off x="4119418" y="2596101"/>
                <a:ext cx="5424883" cy="369332"/>
              </a:xfrm>
              <a:prstGeom prst="rect">
                <a:avLst/>
              </a:prstGeom>
              <a:noFill/>
            </p:spPr>
            <p:txBody>
              <a:bodyPr wrap="none" rtlCol="0">
                <a:spAutoFit/>
              </a:bodyPr>
              <a:lstStyle/>
              <a:p>
                <a:r>
                  <a:rPr lang="es-PE" dirty="0" err="1" smtClean="0"/>
                  <a:t>int</a:t>
                </a:r>
                <a:r>
                  <a:rPr lang="es-PE" dirty="0"/>
                  <a:t>	</a:t>
                </a:r>
                <a:r>
                  <a:rPr lang="es-PE" dirty="0" smtClean="0"/>
                  <a:t>	</a:t>
                </a:r>
                <a:r>
                  <a:rPr lang="es-PE" dirty="0" err="1" smtClean="0"/>
                  <a:t>Range</a:t>
                </a:r>
                <a:r>
                  <a:rPr lang="es-PE" dirty="0" smtClean="0"/>
                  <a:t> </a:t>
                </a:r>
                <a:r>
                  <a:rPr lang="es-PE" dirty="0"/>
                  <a:t>[-</a:t>
                </a:r>
                <a:r>
                  <a:rPr lang="es-PE" dirty="0" smtClean="0"/>
                  <a:t>2</a:t>
                </a:r>
                <a:r>
                  <a:rPr lang="es-PE" baseline="30000" dirty="0" smtClean="0"/>
                  <a:t>31 </a:t>
                </a:r>
                <a:r>
                  <a:rPr lang="es-PE" dirty="0"/>
                  <a:t>/</a:t>
                </a:r>
                <a:r>
                  <a:rPr lang="es-PE" dirty="0" smtClean="0"/>
                  <a:t>2</a:t>
                </a:r>
                <a:r>
                  <a:rPr lang="es-PE" baseline="30000" dirty="0" smtClean="0"/>
                  <a:t>31</a:t>
                </a:r>
                <a:r>
                  <a:rPr lang="es-PE" dirty="0" smtClean="0"/>
                  <a:t>-1</a:t>
                </a:r>
                <a:r>
                  <a:rPr lang="es-PE" dirty="0"/>
                  <a:t>] Storage </a:t>
                </a:r>
                <a:r>
                  <a:rPr lang="es-PE" dirty="0" smtClean="0"/>
                  <a:t>[4 </a:t>
                </a:r>
                <a:r>
                  <a:rPr lang="es-PE" dirty="0"/>
                  <a:t>Bytes]</a:t>
                </a:r>
                <a:r>
                  <a:rPr lang="es-PE" dirty="0" smtClean="0"/>
                  <a:t> </a:t>
                </a:r>
                <a:endParaRPr lang="es-PE" dirty="0"/>
              </a:p>
            </p:txBody>
          </p:sp>
          <p:sp>
            <p:nvSpPr>
              <p:cNvPr id="25" name="CuadroTexto 24"/>
              <p:cNvSpPr txBox="1"/>
              <p:nvPr/>
            </p:nvSpPr>
            <p:spPr>
              <a:xfrm>
                <a:off x="4119418" y="2867743"/>
                <a:ext cx="830805" cy="369332"/>
              </a:xfrm>
              <a:prstGeom prst="rect">
                <a:avLst/>
              </a:prstGeom>
              <a:noFill/>
            </p:spPr>
            <p:txBody>
              <a:bodyPr wrap="none" rtlCol="0">
                <a:spAutoFit/>
              </a:bodyPr>
              <a:lstStyle/>
              <a:p>
                <a:r>
                  <a:rPr lang="es-PE" dirty="0" err="1" smtClean="0"/>
                  <a:t>money</a:t>
                </a:r>
                <a:endParaRPr lang="es-PE" dirty="0"/>
              </a:p>
            </p:txBody>
          </p:sp>
          <p:sp>
            <p:nvSpPr>
              <p:cNvPr id="26" name="CuadroTexto 25"/>
              <p:cNvSpPr txBox="1"/>
              <p:nvPr/>
            </p:nvSpPr>
            <p:spPr>
              <a:xfrm>
                <a:off x="4119418" y="3139384"/>
                <a:ext cx="958917" cy="369332"/>
              </a:xfrm>
              <a:prstGeom prst="rect">
                <a:avLst/>
              </a:prstGeom>
              <a:noFill/>
            </p:spPr>
            <p:txBody>
              <a:bodyPr wrap="none" rtlCol="0">
                <a:spAutoFit/>
              </a:bodyPr>
              <a:lstStyle/>
              <a:p>
                <a:r>
                  <a:rPr lang="es-PE" dirty="0" err="1" smtClean="0"/>
                  <a:t>numeric</a:t>
                </a:r>
                <a:endParaRPr lang="es-PE" dirty="0"/>
              </a:p>
            </p:txBody>
          </p:sp>
          <p:sp>
            <p:nvSpPr>
              <p:cNvPr id="27" name="CuadroTexto 26"/>
              <p:cNvSpPr txBox="1"/>
              <p:nvPr/>
            </p:nvSpPr>
            <p:spPr>
              <a:xfrm>
                <a:off x="4119418" y="2324459"/>
                <a:ext cx="5371983" cy="369332"/>
              </a:xfrm>
              <a:prstGeom prst="rect">
                <a:avLst/>
              </a:prstGeom>
              <a:noFill/>
            </p:spPr>
            <p:txBody>
              <a:bodyPr wrap="none" rtlCol="0">
                <a:spAutoFit/>
              </a:bodyPr>
              <a:lstStyle/>
              <a:p>
                <a:r>
                  <a:rPr lang="es-PE" dirty="0" err="1" smtClean="0"/>
                  <a:t>Smallint</a:t>
                </a:r>
                <a:r>
                  <a:rPr lang="es-PE" dirty="0" smtClean="0"/>
                  <a:t>		</a:t>
                </a:r>
                <a:r>
                  <a:rPr lang="es-PE" dirty="0" err="1" smtClean="0"/>
                  <a:t>Range</a:t>
                </a:r>
                <a:r>
                  <a:rPr lang="es-PE" dirty="0" smtClean="0"/>
                  <a:t> </a:t>
                </a:r>
                <a:r>
                  <a:rPr lang="es-PE" dirty="0"/>
                  <a:t>[-</a:t>
                </a:r>
                <a:r>
                  <a:rPr lang="es-PE" dirty="0" smtClean="0"/>
                  <a:t>2</a:t>
                </a:r>
                <a:r>
                  <a:rPr lang="es-PE" baseline="30000" dirty="0" smtClean="0"/>
                  <a:t>15 </a:t>
                </a:r>
                <a:r>
                  <a:rPr lang="es-PE" dirty="0"/>
                  <a:t>/</a:t>
                </a:r>
                <a:r>
                  <a:rPr lang="es-PE" dirty="0" smtClean="0"/>
                  <a:t>2</a:t>
                </a:r>
                <a:r>
                  <a:rPr lang="es-PE" baseline="30000" dirty="0" smtClean="0"/>
                  <a:t>15</a:t>
                </a:r>
                <a:r>
                  <a:rPr lang="es-PE" dirty="0" smtClean="0"/>
                  <a:t>-1</a:t>
                </a:r>
                <a:r>
                  <a:rPr lang="es-PE" dirty="0"/>
                  <a:t>] Storage </a:t>
                </a:r>
                <a:r>
                  <a:rPr lang="es-PE" dirty="0" smtClean="0"/>
                  <a:t>[2 </a:t>
                </a:r>
                <a:r>
                  <a:rPr lang="es-PE" dirty="0"/>
                  <a:t>Bytes]</a:t>
                </a:r>
              </a:p>
            </p:txBody>
          </p:sp>
          <p:sp>
            <p:nvSpPr>
              <p:cNvPr id="28" name="CuadroTexto 27"/>
              <p:cNvSpPr txBox="1"/>
              <p:nvPr/>
            </p:nvSpPr>
            <p:spPr>
              <a:xfrm>
                <a:off x="4119418" y="1781175"/>
                <a:ext cx="1321324" cy="369332"/>
              </a:xfrm>
              <a:prstGeom prst="rect">
                <a:avLst/>
              </a:prstGeom>
              <a:noFill/>
            </p:spPr>
            <p:txBody>
              <a:bodyPr wrap="none" rtlCol="0">
                <a:spAutoFit/>
              </a:bodyPr>
              <a:lstStyle/>
              <a:p>
                <a:r>
                  <a:rPr lang="es-PE" dirty="0" err="1" smtClean="0"/>
                  <a:t>smallmoney</a:t>
                </a:r>
                <a:endParaRPr lang="es-PE" dirty="0"/>
              </a:p>
            </p:txBody>
          </p:sp>
          <p:cxnSp>
            <p:nvCxnSpPr>
              <p:cNvPr id="47" name="Conector curvado 46"/>
              <p:cNvCxnSpPr>
                <a:stCxn id="3" idx="3"/>
                <a:endCxn id="29" idx="1"/>
              </p:cNvCxnSpPr>
              <p:nvPr/>
            </p:nvCxnSpPr>
            <p:spPr>
              <a:xfrm flipV="1">
                <a:off x="3051747" y="1150915"/>
                <a:ext cx="1067671" cy="1081495"/>
              </a:xfrm>
              <a:prstGeom prst="curvedConnector3">
                <a:avLst>
                  <a:gd name="adj1" fmla="val 266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curvado 49"/>
              <p:cNvCxnSpPr>
                <a:stCxn id="3" idx="3"/>
                <a:endCxn id="27" idx="1"/>
              </p:cNvCxnSpPr>
              <p:nvPr/>
            </p:nvCxnSpPr>
            <p:spPr>
              <a:xfrm>
                <a:off x="3051747" y="2232410"/>
                <a:ext cx="1067671" cy="27671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ector curvado 52"/>
              <p:cNvCxnSpPr>
                <a:stCxn id="3" idx="3"/>
                <a:endCxn id="24" idx="1"/>
              </p:cNvCxnSpPr>
              <p:nvPr/>
            </p:nvCxnSpPr>
            <p:spPr>
              <a:xfrm>
                <a:off x="3051747" y="2232410"/>
                <a:ext cx="1067671" cy="548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ector curvado 55"/>
              <p:cNvCxnSpPr>
                <a:stCxn id="3" idx="3"/>
                <a:endCxn id="25" idx="1"/>
              </p:cNvCxnSpPr>
              <p:nvPr/>
            </p:nvCxnSpPr>
            <p:spPr>
              <a:xfrm>
                <a:off x="3051747" y="2232410"/>
                <a:ext cx="1067671" cy="819998"/>
              </a:xfrm>
              <a:prstGeom prst="curvedConnector3">
                <a:avLst>
                  <a:gd name="adj1" fmla="val 359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curvado 58"/>
              <p:cNvCxnSpPr>
                <a:stCxn id="3" idx="3"/>
                <a:endCxn id="26" idx="1"/>
              </p:cNvCxnSpPr>
              <p:nvPr/>
            </p:nvCxnSpPr>
            <p:spPr>
              <a:xfrm>
                <a:off x="3051747" y="2232410"/>
                <a:ext cx="1067671" cy="1091640"/>
              </a:xfrm>
              <a:prstGeom prst="curvedConnector3">
                <a:avLst>
                  <a:gd name="adj1" fmla="val 266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ctor curvado 67"/>
              <p:cNvCxnSpPr>
                <a:stCxn id="3" idx="3"/>
                <a:endCxn id="28" idx="1"/>
              </p:cNvCxnSpPr>
              <p:nvPr/>
            </p:nvCxnSpPr>
            <p:spPr>
              <a:xfrm flipV="1">
                <a:off x="3051747" y="1965841"/>
                <a:ext cx="1067671" cy="266569"/>
              </a:xfrm>
              <a:prstGeom prst="curvedConnector3">
                <a:avLst>
                  <a:gd name="adj1" fmla="val 46264"/>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1" name="CuadroTexto 10"/>
          <p:cNvSpPr txBox="1"/>
          <p:nvPr/>
        </p:nvSpPr>
        <p:spPr>
          <a:xfrm>
            <a:off x="283656" y="1139061"/>
            <a:ext cx="10353964" cy="2585323"/>
          </a:xfrm>
          <a:prstGeom prst="rect">
            <a:avLst/>
          </a:prstGeom>
          <a:noFill/>
        </p:spPr>
        <p:txBody>
          <a:bodyPr wrap="square" rtlCol="0">
            <a:spAutoFit/>
          </a:bodyPr>
          <a:lstStyle/>
          <a:p>
            <a:r>
              <a:rPr lang="es-PE" dirty="0" smtClean="0"/>
              <a:t>Un tipo de dato es un atributo que especifica el tipo de dato que un objeto puede almacenar.</a:t>
            </a:r>
          </a:p>
          <a:p>
            <a:pPr marL="742950" lvl="1" indent="-285750">
              <a:buFont typeface="Arial" panose="020B0604020202020204" pitchFamily="34" charset="0"/>
              <a:buChar char="•"/>
            </a:pPr>
            <a:r>
              <a:rPr lang="es-PE" dirty="0" smtClean="0"/>
              <a:t>Columna</a:t>
            </a:r>
          </a:p>
          <a:p>
            <a:pPr marL="742950" lvl="1" indent="-285750">
              <a:buFont typeface="Arial" panose="020B0604020202020204" pitchFamily="34" charset="0"/>
              <a:buChar char="•"/>
            </a:pPr>
            <a:r>
              <a:rPr lang="es-PE" dirty="0" smtClean="0"/>
              <a:t>Variable local</a:t>
            </a:r>
          </a:p>
          <a:p>
            <a:pPr marL="742950" lvl="1" indent="-285750">
              <a:buFont typeface="Arial" panose="020B0604020202020204" pitchFamily="34" charset="0"/>
              <a:buChar char="•"/>
            </a:pPr>
            <a:r>
              <a:rPr lang="es-PE" dirty="0" smtClean="0"/>
              <a:t>Expresión</a:t>
            </a:r>
          </a:p>
          <a:p>
            <a:pPr marL="742950" lvl="1" indent="-285750">
              <a:buFont typeface="Arial" panose="020B0604020202020204" pitchFamily="34" charset="0"/>
              <a:buChar char="•"/>
            </a:pPr>
            <a:r>
              <a:rPr lang="es-PE" dirty="0" smtClean="0"/>
              <a:t>Parámetro</a:t>
            </a:r>
          </a:p>
          <a:p>
            <a:r>
              <a:rPr lang="es-PE" dirty="0" smtClean="0"/>
              <a:t>Definición de tipo de datos personalizados en </a:t>
            </a:r>
            <a:r>
              <a:rPr lang="es-PE" dirty="0" err="1" smtClean="0"/>
              <a:t>Transact</a:t>
            </a:r>
            <a:r>
              <a:rPr lang="es-PE" dirty="0" smtClean="0"/>
              <a:t>-SQL</a:t>
            </a:r>
          </a:p>
          <a:p>
            <a:pPr marL="742950" lvl="1" indent="-285750">
              <a:buFont typeface="Arial" panose="020B0604020202020204" pitchFamily="34" charset="0"/>
              <a:buChar char="•"/>
            </a:pPr>
            <a:r>
              <a:rPr lang="es-PE" dirty="0" smtClean="0"/>
              <a:t>La definición de alias de tipos de datos se da en base proporcionados.</a:t>
            </a:r>
          </a:p>
          <a:p>
            <a:pPr marL="742950" lvl="1" indent="-285750">
              <a:buFont typeface="Arial" panose="020B0604020202020204" pitchFamily="34" charset="0"/>
              <a:buChar char="•"/>
            </a:pPr>
            <a:r>
              <a:rPr lang="es-PE" dirty="0" smtClean="0"/>
              <a:t>La definición de tipos de datos del usuario se da en base a  la características de una clase definida en un lenguaje .NET</a:t>
            </a:r>
          </a:p>
        </p:txBody>
      </p:sp>
    </p:spTree>
    <p:extLst>
      <p:ext uri="{BB962C8B-B14F-4D97-AF65-F5344CB8AC3E}">
        <p14:creationId xmlns:p14="http://schemas.microsoft.com/office/powerpoint/2010/main" val="1492378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upo 142"/>
          <p:cNvGrpSpPr/>
          <p:nvPr/>
        </p:nvGrpSpPr>
        <p:grpSpPr>
          <a:xfrm>
            <a:off x="5455914" y="3793884"/>
            <a:ext cx="4344013" cy="949595"/>
            <a:chOff x="6002031" y="4291509"/>
            <a:chExt cx="3788259" cy="1107996"/>
          </a:xfrm>
        </p:grpSpPr>
        <p:sp>
          <p:nvSpPr>
            <p:cNvPr id="6" name="CuadroTexto 5"/>
            <p:cNvSpPr txBox="1"/>
            <p:nvPr/>
          </p:nvSpPr>
          <p:spPr>
            <a:xfrm>
              <a:off x="6002031" y="4651601"/>
              <a:ext cx="1903458" cy="378572"/>
            </a:xfrm>
            <a:prstGeom prst="rect">
              <a:avLst/>
            </a:prstGeom>
            <a:noFill/>
          </p:spPr>
          <p:txBody>
            <a:bodyPr wrap="square" rtlCol="0">
              <a:spAutoFit/>
            </a:bodyPr>
            <a:lstStyle/>
            <a:p>
              <a:r>
                <a:rPr lang="es-PE" dirty="0" smtClean="0"/>
                <a:t>Cadena de caracteres</a:t>
              </a:r>
              <a:endParaRPr lang="es-PE" dirty="0"/>
            </a:p>
          </p:txBody>
        </p:sp>
        <p:sp>
          <p:nvSpPr>
            <p:cNvPr id="123" name="CuadroTexto 122"/>
            <p:cNvSpPr txBox="1"/>
            <p:nvPr/>
          </p:nvSpPr>
          <p:spPr>
            <a:xfrm>
              <a:off x="8907100" y="4291509"/>
              <a:ext cx="595035" cy="369332"/>
            </a:xfrm>
            <a:prstGeom prst="rect">
              <a:avLst/>
            </a:prstGeom>
            <a:noFill/>
          </p:spPr>
          <p:txBody>
            <a:bodyPr wrap="none" rtlCol="0">
              <a:spAutoFit/>
            </a:bodyPr>
            <a:lstStyle/>
            <a:p>
              <a:r>
                <a:rPr lang="es-PE" dirty="0" err="1" smtClean="0"/>
                <a:t>char</a:t>
              </a:r>
              <a:endParaRPr lang="es-PE" dirty="0"/>
            </a:p>
          </p:txBody>
        </p:sp>
        <p:sp>
          <p:nvSpPr>
            <p:cNvPr id="124" name="CuadroTexto 123"/>
            <p:cNvSpPr txBox="1"/>
            <p:nvPr/>
          </p:nvSpPr>
          <p:spPr>
            <a:xfrm>
              <a:off x="8907100" y="4660841"/>
              <a:ext cx="548099" cy="369332"/>
            </a:xfrm>
            <a:prstGeom prst="rect">
              <a:avLst/>
            </a:prstGeom>
            <a:noFill/>
          </p:spPr>
          <p:txBody>
            <a:bodyPr wrap="none" rtlCol="0">
              <a:spAutoFit/>
            </a:bodyPr>
            <a:lstStyle/>
            <a:p>
              <a:r>
                <a:rPr lang="es-PE" dirty="0" err="1" smtClean="0"/>
                <a:t>text</a:t>
              </a:r>
              <a:endParaRPr lang="es-PE" dirty="0"/>
            </a:p>
          </p:txBody>
        </p:sp>
        <p:sp>
          <p:nvSpPr>
            <p:cNvPr id="125" name="CuadroTexto 124"/>
            <p:cNvSpPr txBox="1"/>
            <p:nvPr/>
          </p:nvSpPr>
          <p:spPr>
            <a:xfrm>
              <a:off x="8907100" y="5030173"/>
              <a:ext cx="883190" cy="369332"/>
            </a:xfrm>
            <a:prstGeom prst="rect">
              <a:avLst/>
            </a:prstGeom>
            <a:noFill/>
          </p:spPr>
          <p:txBody>
            <a:bodyPr wrap="none" rtlCol="0">
              <a:spAutoFit/>
            </a:bodyPr>
            <a:lstStyle/>
            <a:p>
              <a:r>
                <a:rPr lang="es-PE" dirty="0" err="1" smtClean="0"/>
                <a:t>varchar</a:t>
              </a:r>
              <a:endParaRPr lang="es-PE" dirty="0"/>
            </a:p>
          </p:txBody>
        </p:sp>
        <p:cxnSp>
          <p:nvCxnSpPr>
            <p:cNvPr id="126" name="Conector curvado 125"/>
            <p:cNvCxnSpPr>
              <a:stCxn id="6" idx="3"/>
              <a:endCxn id="123" idx="1"/>
            </p:cNvCxnSpPr>
            <p:nvPr/>
          </p:nvCxnSpPr>
          <p:spPr>
            <a:xfrm flipV="1">
              <a:off x="7905489" y="4476175"/>
              <a:ext cx="1001610" cy="364712"/>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0" name="Conector curvado 129"/>
            <p:cNvCxnSpPr>
              <a:stCxn id="6" idx="3"/>
              <a:endCxn id="124" idx="1"/>
            </p:cNvCxnSpPr>
            <p:nvPr/>
          </p:nvCxnSpPr>
          <p:spPr>
            <a:xfrm>
              <a:off x="7905489" y="4840887"/>
              <a:ext cx="1001610" cy="4620"/>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3" name="Conector curvado 132"/>
            <p:cNvCxnSpPr>
              <a:stCxn id="6" idx="3"/>
              <a:endCxn id="125" idx="1"/>
            </p:cNvCxnSpPr>
            <p:nvPr/>
          </p:nvCxnSpPr>
          <p:spPr>
            <a:xfrm>
              <a:off x="7905489" y="4840887"/>
              <a:ext cx="1001610" cy="373952"/>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163" name="Grupo 162"/>
          <p:cNvGrpSpPr/>
          <p:nvPr/>
        </p:nvGrpSpPr>
        <p:grpSpPr>
          <a:xfrm>
            <a:off x="5483768" y="4963333"/>
            <a:ext cx="4316159" cy="1375376"/>
            <a:chOff x="4576172" y="4441552"/>
            <a:chExt cx="4817021" cy="1375376"/>
          </a:xfrm>
        </p:grpSpPr>
        <p:sp>
          <p:nvSpPr>
            <p:cNvPr id="7" name="CuadroTexto 6"/>
            <p:cNvSpPr txBox="1"/>
            <p:nvPr/>
          </p:nvSpPr>
          <p:spPr>
            <a:xfrm>
              <a:off x="4576172" y="4852719"/>
              <a:ext cx="2246769" cy="646331"/>
            </a:xfrm>
            <a:prstGeom prst="rect">
              <a:avLst/>
            </a:prstGeom>
            <a:noFill/>
          </p:spPr>
          <p:txBody>
            <a:bodyPr wrap="none" rtlCol="0">
              <a:spAutoFit/>
            </a:bodyPr>
            <a:lstStyle/>
            <a:p>
              <a:pPr algn="ctr"/>
              <a:r>
                <a:rPr lang="es-PE" dirty="0" smtClean="0"/>
                <a:t>Cadena de caracteres </a:t>
              </a:r>
            </a:p>
            <a:p>
              <a:pPr algn="ctr"/>
              <a:r>
                <a:rPr lang="es-PE" dirty="0" smtClean="0"/>
                <a:t>Unicode</a:t>
              </a:r>
              <a:endParaRPr lang="es-PE" dirty="0"/>
            </a:p>
          </p:txBody>
        </p:sp>
        <p:sp>
          <p:nvSpPr>
            <p:cNvPr id="145" name="CuadroTexto 144"/>
            <p:cNvSpPr txBox="1"/>
            <p:nvPr/>
          </p:nvSpPr>
          <p:spPr>
            <a:xfrm>
              <a:off x="8308890" y="4441552"/>
              <a:ext cx="716863" cy="369332"/>
            </a:xfrm>
            <a:prstGeom prst="rect">
              <a:avLst/>
            </a:prstGeom>
            <a:noFill/>
          </p:spPr>
          <p:txBody>
            <a:bodyPr wrap="none" rtlCol="0">
              <a:spAutoFit/>
            </a:bodyPr>
            <a:lstStyle/>
            <a:p>
              <a:r>
                <a:rPr lang="es-PE" dirty="0" err="1" smtClean="0"/>
                <a:t>nchar</a:t>
              </a:r>
              <a:endParaRPr lang="es-PE" dirty="0"/>
            </a:p>
          </p:txBody>
        </p:sp>
        <p:sp>
          <p:nvSpPr>
            <p:cNvPr id="146" name="CuadroTexto 145"/>
            <p:cNvSpPr txBox="1"/>
            <p:nvPr/>
          </p:nvSpPr>
          <p:spPr>
            <a:xfrm>
              <a:off x="8345834" y="4963551"/>
              <a:ext cx="667812" cy="369332"/>
            </a:xfrm>
            <a:prstGeom prst="rect">
              <a:avLst/>
            </a:prstGeom>
            <a:noFill/>
          </p:spPr>
          <p:txBody>
            <a:bodyPr wrap="none" rtlCol="0">
              <a:spAutoFit/>
            </a:bodyPr>
            <a:lstStyle/>
            <a:p>
              <a:r>
                <a:rPr lang="es-PE" dirty="0" err="1" smtClean="0"/>
                <a:t>ntext</a:t>
              </a:r>
              <a:endParaRPr lang="es-PE" dirty="0"/>
            </a:p>
          </p:txBody>
        </p:sp>
        <p:sp>
          <p:nvSpPr>
            <p:cNvPr id="147" name="CuadroTexto 146"/>
            <p:cNvSpPr txBox="1"/>
            <p:nvPr/>
          </p:nvSpPr>
          <p:spPr>
            <a:xfrm>
              <a:off x="8392021" y="5447596"/>
              <a:ext cx="1001172" cy="369332"/>
            </a:xfrm>
            <a:prstGeom prst="rect">
              <a:avLst/>
            </a:prstGeom>
            <a:noFill/>
          </p:spPr>
          <p:txBody>
            <a:bodyPr wrap="none" rtlCol="0">
              <a:spAutoFit/>
            </a:bodyPr>
            <a:lstStyle/>
            <a:p>
              <a:r>
                <a:rPr lang="es-PE" dirty="0" err="1" smtClean="0"/>
                <a:t>nvarchar</a:t>
              </a:r>
              <a:endParaRPr lang="es-PE" dirty="0"/>
            </a:p>
          </p:txBody>
        </p:sp>
        <p:cxnSp>
          <p:nvCxnSpPr>
            <p:cNvPr id="148" name="Conector curvado 147"/>
            <p:cNvCxnSpPr>
              <a:stCxn id="7" idx="3"/>
              <a:endCxn id="145" idx="1"/>
            </p:cNvCxnSpPr>
            <p:nvPr/>
          </p:nvCxnSpPr>
          <p:spPr>
            <a:xfrm flipV="1">
              <a:off x="6822941" y="4626218"/>
              <a:ext cx="1485949" cy="549667"/>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1" name="Conector curvado 150"/>
            <p:cNvCxnSpPr>
              <a:stCxn id="7" idx="3"/>
              <a:endCxn id="147" idx="1"/>
            </p:cNvCxnSpPr>
            <p:nvPr/>
          </p:nvCxnSpPr>
          <p:spPr>
            <a:xfrm>
              <a:off x="6822941" y="5175885"/>
              <a:ext cx="1569080" cy="456377"/>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4" name="Conector curvado 153"/>
            <p:cNvCxnSpPr>
              <a:stCxn id="7" idx="3"/>
              <a:endCxn id="146" idx="1"/>
            </p:cNvCxnSpPr>
            <p:nvPr/>
          </p:nvCxnSpPr>
          <p:spPr>
            <a:xfrm flipV="1">
              <a:off x="6822941" y="5148217"/>
              <a:ext cx="1522893" cy="27668"/>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179" name="Grupo 178"/>
          <p:cNvGrpSpPr/>
          <p:nvPr/>
        </p:nvGrpSpPr>
        <p:grpSpPr>
          <a:xfrm>
            <a:off x="158492" y="2801646"/>
            <a:ext cx="4656347" cy="1047906"/>
            <a:chOff x="221889" y="4836682"/>
            <a:chExt cx="3126527" cy="1047906"/>
          </a:xfrm>
        </p:grpSpPr>
        <p:sp>
          <p:nvSpPr>
            <p:cNvPr id="165" name="CuadroTexto 164"/>
            <p:cNvSpPr txBox="1"/>
            <p:nvPr/>
          </p:nvSpPr>
          <p:spPr>
            <a:xfrm>
              <a:off x="2279533" y="5157141"/>
              <a:ext cx="1068883" cy="369332"/>
            </a:xfrm>
            <a:prstGeom prst="rect">
              <a:avLst/>
            </a:prstGeom>
            <a:noFill/>
          </p:spPr>
          <p:txBody>
            <a:bodyPr wrap="none" rtlCol="0">
              <a:spAutoFit/>
            </a:bodyPr>
            <a:lstStyle/>
            <a:p>
              <a:r>
                <a:rPr lang="es-PE" dirty="0" err="1" smtClean="0"/>
                <a:t>varbinary</a:t>
              </a:r>
              <a:endParaRPr lang="es-PE" dirty="0"/>
            </a:p>
          </p:txBody>
        </p:sp>
        <p:grpSp>
          <p:nvGrpSpPr>
            <p:cNvPr id="177" name="Grupo 176"/>
            <p:cNvGrpSpPr/>
            <p:nvPr/>
          </p:nvGrpSpPr>
          <p:grpSpPr>
            <a:xfrm>
              <a:off x="221889" y="4836682"/>
              <a:ext cx="2864190" cy="1047906"/>
              <a:chOff x="193963" y="4836682"/>
              <a:chExt cx="2864190" cy="1047906"/>
            </a:xfrm>
          </p:grpSpPr>
          <p:sp>
            <p:nvSpPr>
              <p:cNvPr id="8" name="CuadroTexto 7"/>
              <p:cNvSpPr txBox="1"/>
              <p:nvPr/>
            </p:nvSpPr>
            <p:spPr>
              <a:xfrm>
                <a:off x="193963" y="5156593"/>
                <a:ext cx="1400618" cy="369332"/>
              </a:xfrm>
              <a:prstGeom prst="rect">
                <a:avLst/>
              </a:prstGeom>
              <a:noFill/>
            </p:spPr>
            <p:txBody>
              <a:bodyPr wrap="square" rtlCol="0">
                <a:spAutoFit/>
              </a:bodyPr>
              <a:lstStyle/>
              <a:p>
                <a:pPr algn="ctr"/>
                <a:r>
                  <a:rPr lang="es-PE" dirty="0" smtClean="0"/>
                  <a:t>Cadena binarias</a:t>
                </a:r>
                <a:endParaRPr lang="es-PE" dirty="0"/>
              </a:p>
            </p:txBody>
          </p:sp>
          <p:sp>
            <p:nvSpPr>
              <p:cNvPr id="164" name="CuadroTexto 163"/>
              <p:cNvSpPr txBox="1"/>
              <p:nvPr/>
            </p:nvSpPr>
            <p:spPr>
              <a:xfrm>
                <a:off x="2280822" y="4836682"/>
                <a:ext cx="777331" cy="369332"/>
              </a:xfrm>
              <a:prstGeom prst="rect">
                <a:avLst/>
              </a:prstGeom>
              <a:noFill/>
            </p:spPr>
            <p:txBody>
              <a:bodyPr wrap="none" rtlCol="0">
                <a:spAutoFit/>
              </a:bodyPr>
              <a:lstStyle/>
              <a:p>
                <a:r>
                  <a:rPr lang="es-PE" dirty="0" err="1" smtClean="0"/>
                  <a:t>binary</a:t>
                </a:r>
                <a:endParaRPr lang="es-PE" dirty="0"/>
              </a:p>
            </p:txBody>
          </p:sp>
          <p:sp>
            <p:nvSpPr>
              <p:cNvPr id="166" name="CuadroTexto 165"/>
              <p:cNvSpPr txBox="1"/>
              <p:nvPr/>
            </p:nvSpPr>
            <p:spPr>
              <a:xfrm>
                <a:off x="2251610" y="5515256"/>
                <a:ext cx="755015" cy="369332"/>
              </a:xfrm>
              <a:prstGeom prst="rect">
                <a:avLst/>
              </a:prstGeom>
              <a:noFill/>
            </p:spPr>
            <p:txBody>
              <a:bodyPr wrap="none" rtlCol="0">
                <a:spAutoFit/>
              </a:bodyPr>
              <a:lstStyle/>
              <a:p>
                <a:r>
                  <a:rPr lang="es-PE" dirty="0" err="1" smtClean="0"/>
                  <a:t>image</a:t>
                </a:r>
                <a:endParaRPr lang="es-PE" dirty="0"/>
              </a:p>
            </p:txBody>
          </p:sp>
          <p:cxnSp>
            <p:nvCxnSpPr>
              <p:cNvPr id="168" name="Conector curvado 167"/>
              <p:cNvCxnSpPr>
                <a:stCxn id="8" idx="3"/>
                <a:endCxn id="164" idx="1"/>
              </p:cNvCxnSpPr>
              <p:nvPr/>
            </p:nvCxnSpPr>
            <p:spPr>
              <a:xfrm flipV="1">
                <a:off x="1594581" y="5021348"/>
                <a:ext cx="686241" cy="319911"/>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1" name="Conector curvado 170"/>
              <p:cNvCxnSpPr>
                <a:stCxn id="8" idx="3"/>
                <a:endCxn id="165" idx="1"/>
              </p:cNvCxnSpPr>
              <p:nvPr/>
            </p:nvCxnSpPr>
            <p:spPr>
              <a:xfrm>
                <a:off x="1594581" y="5341259"/>
                <a:ext cx="657026" cy="548"/>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4" name="Conector curvado 173"/>
              <p:cNvCxnSpPr>
                <a:stCxn id="8" idx="3"/>
                <a:endCxn id="166" idx="1"/>
              </p:cNvCxnSpPr>
              <p:nvPr/>
            </p:nvCxnSpPr>
            <p:spPr>
              <a:xfrm>
                <a:off x="1594581" y="5341259"/>
                <a:ext cx="657029" cy="358663"/>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grpSp>
      </p:grpSp>
      <p:grpSp>
        <p:nvGrpSpPr>
          <p:cNvPr id="40" name="Grupo 39"/>
          <p:cNvGrpSpPr/>
          <p:nvPr/>
        </p:nvGrpSpPr>
        <p:grpSpPr>
          <a:xfrm>
            <a:off x="158492" y="151174"/>
            <a:ext cx="5124707" cy="2377200"/>
            <a:chOff x="116040" y="933833"/>
            <a:chExt cx="3043249" cy="2377200"/>
          </a:xfrm>
        </p:grpSpPr>
        <p:sp>
          <p:nvSpPr>
            <p:cNvPr id="5" name="CuadroTexto 4"/>
            <p:cNvSpPr txBox="1"/>
            <p:nvPr/>
          </p:nvSpPr>
          <p:spPr>
            <a:xfrm>
              <a:off x="116040" y="1953889"/>
              <a:ext cx="1238715" cy="369332"/>
            </a:xfrm>
            <a:prstGeom prst="rect">
              <a:avLst/>
            </a:prstGeom>
            <a:noFill/>
          </p:spPr>
          <p:txBody>
            <a:bodyPr wrap="square" rtlCol="0">
              <a:spAutoFit/>
            </a:bodyPr>
            <a:lstStyle/>
            <a:p>
              <a:pPr algn="ctr"/>
              <a:r>
                <a:rPr lang="es-PE" dirty="0" smtClean="0"/>
                <a:t>Fecha y Hora</a:t>
              </a:r>
              <a:endParaRPr lang="es-PE" dirty="0"/>
            </a:p>
          </p:txBody>
        </p:sp>
        <p:sp>
          <p:nvSpPr>
            <p:cNvPr id="57" name="CuadroTexto 56"/>
            <p:cNvSpPr txBox="1"/>
            <p:nvPr/>
          </p:nvSpPr>
          <p:spPr>
            <a:xfrm>
              <a:off x="1967462" y="933833"/>
              <a:ext cx="604846" cy="369332"/>
            </a:xfrm>
            <a:prstGeom prst="rect">
              <a:avLst/>
            </a:prstGeom>
            <a:noFill/>
          </p:spPr>
          <p:txBody>
            <a:bodyPr wrap="none" rtlCol="0">
              <a:spAutoFit/>
            </a:bodyPr>
            <a:lstStyle/>
            <a:p>
              <a:r>
                <a:rPr lang="es-PE" dirty="0" smtClean="0"/>
                <a:t>date</a:t>
              </a:r>
              <a:endParaRPr lang="es-PE" dirty="0"/>
            </a:p>
          </p:txBody>
        </p:sp>
        <p:sp>
          <p:nvSpPr>
            <p:cNvPr id="58" name="CuadroTexto 57"/>
            <p:cNvSpPr txBox="1"/>
            <p:nvPr/>
          </p:nvSpPr>
          <p:spPr>
            <a:xfrm>
              <a:off x="1967462" y="1335407"/>
              <a:ext cx="1107996" cy="369332"/>
            </a:xfrm>
            <a:prstGeom prst="rect">
              <a:avLst/>
            </a:prstGeom>
            <a:noFill/>
          </p:spPr>
          <p:txBody>
            <a:bodyPr wrap="none" rtlCol="0">
              <a:spAutoFit/>
            </a:bodyPr>
            <a:lstStyle/>
            <a:p>
              <a:r>
                <a:rPr lang="es-PE" dirty="0" err="1" smtClean="0"/>
                <a:t>datetime</a:t>
              </a:r>
              <a:r>
                <a:rPr lang="es-PE" dirty="0" smtClean="0"/>
                <a:t>	</a:t>
              </a:r>
              <a:endParaRPr lang="es-PE" dirty="0"/>
            </a:p>
          </p:txBody>
        </p:sp>
        <p:sp>
          <p:nvSpPr>
            <p:cNvPr id="60" name="CuadroTexto 59"/>
            <p:cNvSpPr txBox="1"/>
            <p:nvPr/>
          </p:nvSpPr>
          <p:spPr>
            <a:xfrm>
              <a:off x="1967462" y="1736981"/>
              <a:ext cx="1150251" cy="369332"/>
            </a:xfrm>
            <a:prstGeom prst="rect">
              <a:avLst/>
            </a:prstGeom>
            <a:noFill/>
          </p:spPr>
          <p:txBody>
            <a:bodyPr wrap="none" rtlCol="0">
              <a:spAutoFit/>
            </a:bodyPr>
            <a:lstStyle/>
            <a:p>
              <a:r>
                <a:rPr lang="es-PE" dirty="0" smtClean="0"/>
                <a:t>datetime2</a:t>
              </a:r>
              <a:endParaRPr lang="es-PE" dirty="0"/>
            </a:p>
          </p:txBody>
        </p:sp>
        <p:sp>
          <p:nvSpPr>
            <p:cNvPr id="61" name="CuadroTexto 60"/>
            <p:cNvSpPr txBox="1"/>
            <p:nvPr/>
          </p:nvSpPr>
          <p:spPr>
            <a:xfrm>
              <a:off x="1967462" y="2138555"/>
              <a:ext cx="1071726" cy="369332"/>
            </a:xfrm>
            <a:prstGeom prst="rect">
              <a:avLst/>
            </a:prstGeom>
            <a:noFill/>
          </p:spPr>
          <p:txBody>
            <a:bodyPr wrap="square" rtlCol="0">
              <a:spAutoFit/>
            </a:bodyPr>
            <a:lstStyle/>
            <a:p>
              <a:r>
                <a:rPr lang="es-PE" dirty="0" err="1" smtClean="0"/>
                <a:t>datetimeoffset</a:t>
              </a:r>
              <a:endParaRPr lang="es-PE" dirty="0"/>
            </a:p>
          </p:txBody>
        </p:sp>
        <p:sp>
          <p:nvSpPr>
            <p:cNvPr id="62" name="CuadroTexto 61"/>
            <p:cNvSpPr txBox="1"/>
            <p:nvPr/>
          </p:nvSpPr>
          <p:spPr>
            <a:xfrm>
              <a:off x="1967462" y="2540129"/>
              <a:ext cx="1191827" cy="369332"/>
            </a:xfrm>
            <a:prstGeom prst="rect">
              <a:avLst/>
            </a:prstGeom>
            <a:noFill/>
          </p:spPr>
          <p:txBody>
            <a:bodyPr wrap="square" rtlCol="0">
              <a:spAutoFit/>
            </a:bodyPr>
            <a:lstStyle/>
            <a:p>
              <a:r>
                <a:rPr lang="es-PE" dirty="0" err="1" smtClean="0"/>
                <a:t>smalldatetime</a:t>
              </a:r>
              <a:endParaRPr lang="es-PE" dirty="0"/>
            </a:p>
          </p:txBody>
        </p:sp>
        <p:sp>
          <p:nvSpPr>
            <p:cNvPr id="63" name="CuadroTexto 62"/>
            <p:cNvSpPr txBox="1"/>
            <p:nvPr/>
          </p:nvSpPr>
          <p:spPr>
            <a:xfrm>
              <a:off x="1967462" y="2941701"/>
              <a:ext cx="614271" cy="369332"/>
            </a:xfrm>
            <a:prstGeom prst="rect">
              <a:avLst/>
            </a:prstGeom>
            <a:noFill/>
          </p:spPr>
          <p:txBody>
            <a:bodyPr wrap="none" rtlCol="0">
              <a:spAutoFit/>
            </a:bodyPr>
            <a:lstStyle/>
            <a:p>
              <a:r>
                <a:rPr lang="es-PE" dirty="0" smtClean="0"/>
                <a:t>time</a:t>
              </a:r>
              <a:endParaRPr lang="es-PE" dirty="0"/>
            </a:p>
          </p:txBody>
        </p:sp>
        <p:cxnSp>
          <p:nvCxnSpPr>
            <p:cNvPr id="64" name="Conector curvado 63"/>
            <p:cNvCxnSpPr>
              <a:stCxn id="5" idx="3"/>
              <a:endCxn id="57" idx="1"/>
            </p:cNvCxnSpPr>
            <p:nvPr/>
          </p:nvCxnSpPr>
          <p:spPr>
            <a:xfrm flipV="1">
              <a:off x="1354755" y="1118499"/>
              <a:ext cx="612707" cy="1020056"/>
            </a:xfrm>
            <a:prstGeom prst="curvedConnector3">
              <a:avLst>
                <a:gd name="adj1" fmla="val 3299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0" name="Conector curvado 69"/>
            <p:cNvCxnSpPr>
              <a:stCxn id="5" idx="3"/>
              <a:endCxn id="63" idx="1"/>
            </p:cNvCxnSpPr>
            <p:nvPr/>
          </p:nvCxnSpPr>
          <p:spPr>
            <a:xfrm>
              <a:off x="1354755" y="2138555"/>
              <a:ext cx="612707" cy="987812"/>
            </a:xfrm>
            <a:prstGeom prst="curvedConnector3">
              <a:avLst>
                <a:gd name="adj1" fmla="val 3120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5" name="Conector curvado 74"/>
            <p:cNvCxnSpPr>
              <a:stCxn id="5" idx="3"/>
              <a:endCxn id="58" idx="1"/>
            </p:cNvCxnSpPr>
            <p:nvPr/>
          </p:nvCxnSpPr>
          <p:spPr>
            <a:xfrm flipV="1">
              <a:off x="1354755" y="1520073"/>
              <a:ext cx="612707" cy="618482"/>
            </a:xfrm>
            <a:prstGeom prst="curvedConnector3">
              <a:avLst>
                <a:gd name="adj1" fmla="val 42838"/>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7" name="Conector curvado 76"/>
            <p:cNvCxnSpPr>
              <a:stCxn id="5" idx="3"/>
              <a:endCxn id="62" idx="1"/>
            </p:cNvCxnSpPr>
            <p:nvPr/>
          </p:nvCxnSpPr>
          <p:spPr>
            <a:xfrm>
              <a:off x="1354755" y="2138555"/>
              <a:ext cx="612707" cy="586240"/>
            </a:xfrm>
            <a:prstGeom prst="curvedConnector3">
              <a:avLst>
                <a:gd name="adj1" fmla="val 45524"/>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8" name="Conector curvado 77"/>
            <p:cNvCxnSpPr>
              <a:stCxn id="5" idx="3"/>
              <a:endCxn id="60" idx="1"/>
            </p:cNvCxnSpPr>
            <p:nvPr/>
          </p:nvCxnSpPr>
          <p:spPr>
            <a:xfrm flipV="1">
              <a:off x="1354755" y="1921647"/>
              <a:ext cx="612707" cy="216908"/>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1" name="Conector curvado 80"/>
            <p:cNvCxnSpPr>
              <a:stCxn id="5" idx="3"/>
              <a:endCxn id="61" idx="1"/>
            </p:cNvCxnSpPr>
            <p:nvPr/>
          </p:nvCxnSpPr>
          <p:spPr>
            <a:xfrm>
              <a:off x="1354755" y="2138555"/>
              <a:ext cx="612707" cy="184666"/>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51" name="Grupo 50"/>
          <p:cNvGrpSpPr/>
          <p:nvPr/>
        </p:nvGrpSpPr>
        <p:grpSpPr>
          <a:xfrm>
            <a:off x="140225" y="4498065"/>
            <a:ext cx="3974060" cy="1375376"/>
            <a:chOff x="4576171" y="4441552"/>
            <a:chExt cx="4733891" cy="1375376"/>
          </a:xfrm>
        </p:grpSpPr>
        <p:sp>
          <p:nvSpPr>
            <p:cNvPr id="52" name="CuadroTexto 51"/>
            <p:cNvSpPr txBox="1"/>
            <p:nvPr/>
          </p:nvSpPr>
          <p:spPr>
            <a:xfrm>
              <a:off x="4576171" y="4843480"/>
              <a:ext cx="2439759" cy="646331"/>
            </a:xfrm>
            <a:prstGeom prst="rect">
              <a:avLst/>
            </a:prstGeom>
            <a:noFill/>
          </p:spPr>
          <p:txBody>
            <a:bodyPr wrap="square" rtlCol="0">
              <a:spAutoFit/>
            </a:bodyPr>
            <a:lstStyle/>
            <a:p>
              <a:pPr algn="ctr"/>
              <a:r>
                <a:rPr lang="es-PE" dirty="0" smtClean="0"/>
                <a:t>Cadena de caracteres</a:t>
              </a:r>
              <a:r>
                <a:rPr lang="es-PE" dirty="0"/>
                <a:t> </a:t>
              </a:r>
              <a:r>
                <a:rPr lang="es-PE" dirty="0" smtClean="0"/>
                <a:t>Unicode</a:t>
              </a:r>
              <a:endParaRPr lang="es-PE" dirty="0"/>
            </a:p>
          </p:txBody>
        </p:sp>
        <p:sp>
          <p:nvSpPr>
            <p:cNvPr id="53" name="CuadroTexto 52"/>
            <p:cNvSpPr txBox="1"/>
            <p:nvPr/>
          </p:nvSpPr>
          <p:spPr>
            <a:xfrm>
              <a:off x="8308890" y="4441552"/>
              <a:ext cx="716863" cy="369332"/>
            </a:xfrm>
            <a:prstGeom prst="rect">
              <a:avLst/>
            </a:prstGeom>
            <a:noFill/>
          </p:spPr>
          <p:txBody>
            <a:bodyPr wrap="none" rtlCol="0">
              <a:spAutoFit/>
            </a:bodyPr>
            <a:lstStyle/>
            <a:p>
              <a:r>
                <a:rPr lang="es-PE" dirty="0" err="1" smtClean="0"/>
                <a:t>nchar</a:t>
              </a:r>
              <a:endParaRPr lang="es-PE" dirty="0"/>
            </a:p>
          </p:txBody>
        </p:sp>
        <p:sp>
          <p:nvSpPr>
            <p:cNvPr id="54" name="CuadroTexto 53"/>
            <p:cNvSpPr txBox="1"/>
            <p:nvPr/>
          </p:nvSpPr>
          <p:spPr>
            <a:xfrm>
              <a:off x="8308890" y="4963551"/>
              <a:ext cx="667812" cy="369332"/>
            </a:xfrm>
            <a:prstGeom prst="rect">
              <a:avLst/>
            </a:prstGeom>
            <a:noFill/>
          </p:spPr>
          <p:txBody>
            <a:bodyPr wrap="none" rtlCol="0">
              <a:spAutoFit/>
            </a:bodyPr>
            <a:lstStyle/>
            <a:p>
              <a:r>
                <a:rPr lang="es-PE" dirty="0" err="1" smtClean="0"/>
                <a:t>ntext</a:t>
              </a:r>
              <a:endParaRPr lang="es-PE" dirty="0"/>
            </a:p>
          </p:txBody>
        </p:sp>
        <p:sp>
          <p:nvSpPr>
            <p:cNvPr id="55" name="CuadroTexto 54"/>
            <p:cNvSpPr txBox="1"/>
            <p:nvPr/>
          </p:nvSpPr>
          <p:spPr>
            <a:xfrm>
              <a:off x="8308890" y="5447596"/>
              <a:ext cx="1001172" cy="369332"/>
            </a:xfrm>
            <a:prstGeom prst="rect">
              <a:avLst/>
            </a:prstGeom>
            <a:noFill/>
          </p:spPr>
          <p:txBody>
            <a:bodyPr wrap="none" rtlCol="0">
              <a:spAutoFit/>
            </a:bodyPr>
            <a:lstStyle/>
            <a:p>
              <a:r>
                <a:rPr lang="es-PE" dirty="0" err="1" smtClean="0"/>
                <a:t>nvarchar</a:t>
              </a:r>
              <a:endParaRPr lang="es-PE" dirty="0"/>
            </a:p>
          </p:txBody>
        </p:sp>
        <p:cxnSp>
          <p:nvCxnSpPr>
            <p:cNvPr id="56" name="Conector curvado 55"/>
            <p:cNvCxnSpPr>
              <a:stCxn id="52" idx="3"/>
              <a:endCxn id="53" idx="1"/>
            </p:cNvCxnSpPr>
            <p:nvPr/>
          </p:nvCxnSpPr>
          <p:spPr>
            <a:xfrm flipV="1">
              <a:off x="7015929" y="4626218"/>
              <a:ext cx="1292960" cy="540428"/>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9" name="Conector curvado 58"/>
            <p:cNvCxnSpPr>
              <a:stCxn id="52" idx="3"/>
              <a:endCxn id="55" idx="1"/>
            </p:cNvCxnSpPr>
            <p:nvPr/>
          </p:nvCxnSpPr>
          <p:spPr>
            <a:xfrm>
              <a:off x="7015930" y="5166646"/>
              <a:ext cx="1292960" cy="465616"/>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5" name="Conector curvado 64"/>
            <p:cNvCxnSpPr>
              <a:stCxn id="52" idx="3"/>
              <a:endCxn id="54" idx="1"/>
            </p:cNvCxnSpPr>
            <p:nvPr/>
          </p:nvCxnSpPr>
          <p:spPr>
            <a:xfrm flipV="1">
              <a:off x="7015929" y="5148217"/>
              <a:ext cx="1292960" cy="18429"/>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102" name="Grupo 101"/>
          <p:cNvGrpSpPr/>
          <p:nvPr/>
        </p:nvGrpSpPr>
        <p:grpSpPr>
          <a:xfrm>
            <a:off x="5455914" y="127378"/>
            <a:ext cx="6196228" cy="3513839"/>
            <a:chOff x="5598608" y="212465"/>
            <a:chExt cx="5440498" cy="3513839"/>
          </a:xfrm>
        </p:grpSpPr>
        <p:sp>
          <p:nvSpPr>
            <p:cNvPr id="9" name="CuadroTexto 8"/>
            <p:cNvSpPr txBox="1"/>
            <p:nvPr/>
          </p:nvSpPr>
          <p:spPr>
            <a:xfrm>
              <a:off x="5598608" y="1801686"/>
              <a:ext cx="1847839" cy="376094"/>
            </a:xfrm>
            <a:prstGeom prst="rect">
              <a:avLst/>
            </a:prstGeom>
            <a:noFill/>
          </p:spPr>
          <p:txBody>
            <a:bodyPr wrap="square" rtlCol="0">
              <a:spAutoFit/>
            </a:bodyPr>
            <a:lstStyle/>
            <a:p>
              <a:r>
                <a:rPr lang="es-PE" dirty="0" smtClean="0"/>
                <a:t>Otros tipos de datos</a:t>
              </a:r>
              <a:endParaRPr lang="es-PE" dirty="0"/>
            </a:p>
          </p:txBody>
        </p:sp>
        <p:sp>
          <p:nvSpPr>
            <p:cNvPr id="91" name="CuadroTexto 90"/>
            <p:cNvSpPr txBox="1"/>
            <p:nvPr/>
          </p:nvSpPr>
          <p:spPr>
            <a:xfrm>
              <a:off x="8503091" y="605528"/>
              <a:ext cx="772199" cy="369332"/>
            </a:xfrm>
            <a:prstGeom prst="rect">
              <a:avLst/>
            </a:prstGeom>
            <a:noFill/>
          </p:spPr>
          <p:txBody>
            <a:bodyPr wrap="none" rtlCol="0">
              <a:spAutoFit/>
            </a:bodyPr>
            <a:lstStyle/>
            <a:p>
              <a:r>
                <a:rPr lang="es-PE" dirty="0" smtClean="0"/>
                <a:t>cursor</a:t>
              </a:r>
              <a:endParaRPr lang="es-PE" dirty="0"/>
            </a:p>
          </p:txBody>
        </p:sp>
        <p:sp>
          <p:nvSpPr>
            <p:cNvPr id="93" name="CuadroTexto 92"/>
            <p:cNvSpPr txBox="1"/>
            <p:nvPr/>
          </p:nvSpPr>
          <p:spPr>
            <a:xfrm>
              <a:off x="8503091" y="998591"/>
              <a:ext cx="521297" cy="369332"/>
            </a:xfrm>
            <a:prstGeom prst="rect">
              <a:avLst/>
            </a:prstGeom>
            <a:noFill/>
          </p:spPr>
          <p:txBody>
            <a:bodyPr wrap="none" rtlCol="0">
              <a:spAutoFit/>
            </a:bodyPr>
            <a:lstStyle/>
            <a:p>
              <a:r>
                <a:rPr lang="es-PE" dirty="0" err="1" smtClean="0"/>
                <a:t>xml</a:t>
              </a:r>
              <a:endParaRPr lang="es-PE" dirty="0"/>
            </a:p>
          </p:txBody>
        </p:sp>
        <p:sp>
          <p:nvSpPr>
            <p:cNvPr id="94" name="CuadroTexto 93"/>
            <p:cNvSpPr txBox="1"/>
            <p:nvPr/>
          </p:nvSpPr>
          <p:spPr>
            <a:xfrm>
              <a:off x="8503091" y="1784717"/>
              <a:ext cx="659540" cy="369332"/>
            </a:xfrm>
            <a:prstGeom prst="rect">
              <a:avLst/>
            </a:prstGeom>
            <a:noFill/>
          </p:spPr>
          <p:txBody>
            <a:bodyPr wrap="none" rtlCol="0">
              <a:spAutoFit/>
            </a:bodyPr>
            <a:lstStyle/>
            <a:p>
              <a:r>
                <a:rPr lang="es-PE" dirty="0" err="1" smtClean="0"/>
                <a:t>table</a:t>
              </a:r>
              <a:endParaRPr lang="es-PE" dirty="0"/>
            </a:p>
          </p:txBody>
        </p:sp>
        <p:sp>
          <p:nvSpPr>
            <p:cNvPr id="72" name="CuadroTexto 71"/>
            <p:cNvSpPr txBox="1"/>
            <p:nvPr/>
          </p:nvSpPr>
          <p:spPr>
            <a:xfrm>
              <a:off x="8503091" y="212465"/>
              <a:ext cx="1216295" cy="369332"/>
            </a:xfrm>
            <a:prstGeom prst="rect">
              <a:avLst/>
            </a:prstGeom>
            <a:noFill/>
          </p:spPr>
          <p:txBody>
            <a:bodyPr wrap="none" rtlCol="0">
              <a:spAutoFit/>
            </a:bodyPr>
            <a:lstStyle/>
            <a:p>
              <a:r>
                <a:rPr lang="es-PE" dirty="0" err="1"/>
                <a:t>s</a:t>
              </a:r>
              <a:r>
                <a:rPr lang="es-PE" dirty="0" err="1" smtClean="0"/>
                <a:t>ql_variant</a:t>
              </a:r>
              <a:endParaRPr lang="es-PE" dirty="0"/>
            </a:p>
          </p:txBody>
        </p:sp>
        <p:sp>
          <p:nvSpPr>
            <p:cNvPr id="73" name="CuadroTexto 72"/>
            <p:cNvSpPr txBox="1"/>
            <p:nvPr/>
          </p:nvSpPr>
          <p:spPr>
            <a:xfrm>
              <a:off x="8503091" y="1391654"/>
              <a:ext cx="1228350" cy="369332"/>
            </a:xfrm>
            <a:prstGeom prst="rect">
              <a:avLst/>
            </a:prstGeom>
            <a:noFill/>
          </p:spPr>
          <p:txBody>
            <a:bodyPr wrap="none" rtlCol="0">
              <a:spAutoFit/>
            </a:bodyPr>
            <a:lstStyle/>
            <a:p>
              <a:r>
                <a:rPr lang="es-PE" dirty="0" err="1" smtClean="0"/>
                <a:t>rowversion</a:t>
              </a:r>
              <a:endParaRPr lang="es-PE" dirty="0"/>
            </a:p>
          </p:txBody>
        </p:sp>
        <p:sp>
          <p:nvSpPr>
            <p:cNvPr id="74" name="CuadroTexto 73"/>
            <p:cNvSpPr txBox="1"/>
            <p:nvPr/>
          </p:nvSpPr>
          <p:spPr>
            <a:xfrm>
              <a:off x="8503091" y="2177780"/>
              <a:ext cx="1231812" cy="369332"/>
            </a:xfrm>
            <a:prstGeom prst="rect">
              <a:avLst/>
            </a:prstGeom>
            <a:noFill/>
          </p:spPr>
          <p:txBody>
            <a:bodyPr wrap="none" rtlCol="0">
              <a:spAutoFit/>
            </a:bodyPr>
            <a:lstStyle/>
            <a:p>
              <a:r>
                <a:rPr lang="es-PE" dirty="0" err="1" smtClean="0"/>
                <a:t>hierarchyid</a:t>
              </a:r>
              <a:endParaRPr lang="es-PE" dirty="0"/>
            </a:p>
          </p:txBody>
        </p:sp>
        <p:sp>
          <p:nvSpPr>
            <p:cNvPr id="76" name="CuadroTexto 75"/>
            <p:cNvSpPr txBox="1"/>
            <p:nvPr/>
          </p:nvSpPr>
          <p:spPr>
            <a:xfrm>
              <a:off x="8503091" y="3356972"/>
              <a:ext cx="1698991" cy="369332"/>
            </a:xfrm>
            <a:prstGeom prst="rect">
              <a:avLst/>
            </a:prstGeom>
            <a:noFill/>
          </p:spPr>
          <p:txBody>
            <a:bodyPr wrap="none" rtlCol="0">
              <a:spAutoFit/>
            </a:bodyPr>
            <a:lstStyle/>
            <a:p>
              <a:r>
                <a:rPr lang="es-PE" dirty="0" err="1" smtClean="0"/>
                <a:t>uniqueidentifier</a:t>
              </a:r>
              <a:endParaRPr lang="es-PE" dirty="0"/>
            </a:p>
          </p:txBody>
        </p:sp>
        <p:sp>
          <p:nvSpPr>
            <p:cNvPr id="79" name="CuadroTexto 78"/>
            <p:cNvSpPr txBox="1"/>
            <p:nvPr/>
          </p:nvSpPr>
          <p:spPr>
            <a:xfrm>
              <a:off x="8503091" y="2570843"/>
              <a:ext cx="2536015" cy="369332"/>
            </a:xfrm>
            <a:prstGeom prst="rect">
              <a:avLst/>
            </a:prstGeom>
            <a:noFill/>
          </p:spPr>
          <p:txBody>
            <a:bodyPr wrap="none" rtlCol="0">
              <a:spAutoFit/>
            </a:bodyPr>
            <a:lstStyle/>
            <a:p>
              <a:r>
                <a:rPr lang="es-PE" dirty="0" err="1" smtClean="0"/>
                <a:t>Spatial_geography_types</a:t>
              </a:r>
              <a:endParaRPr lang="es-PE" dirty="0"/>
            </a:p>
          </p:txBody>
        </p:sp>
        <p:sp>
          <p:nvSpPr>
            <p:cNvPr id="80" name="CuadroTexto 79"/>
            <p:cNvSpPr txBox="1"/>
            <p:nvPr/>
          </p:nvSpPr>
          <p:spPr>
            <a:xfrm>
              <a:off x="8503091" y="2963906"/>
              <a:ext cx="2458430" cy="369332"/>
            </a:xfrm>
            <a:prstGeom prst="rect">
              <a:avLst/>
            </a:prstGeom>
            <a:noFill/>
          </p:spPr>
          <p:txBody>
            <a:bodyPr wrap="none" rtlCol="0">
              <a:spAutoFit/>
            </a:bodyPr>
            <a:lstStyle/>
            <a:p>
              <a:r>
                <a:rPr lang="es-PE" dirty="0" err="1" smtClean="0"/>
                <a:t>Spatial_geometry_types</a:t>
              </a:r>
              <a:endParaRPr lang="es-PE" dirty="0"/>
            </a:p>
          </p:txBody>
        </p:sp>
        <p:cxnSp>
          <p:nvCxnSpPr>
            <p:cNvPr id="21" name="Conector curvado 20"/>
            <p:cNvCxnSpPr>
              <a:stCxn id="9" idx="3"/>
              <a:endCxn id="72" idx="1"/>
            </p:cNvCxnSpPr>
            <p:nvPr/>
          </p:nvCxnSpPr>
          <p:spPr>
            <a:xfrm flipV="1">
              <a:off x="7446447" y="397131"/>
              <a:ext cx="1056644" cy="1592602"/>
            </a:xfrm>
            <a:prstGeom prst="curvedConnector3">
              <a:avLst>
                <a:gd name="adj1" fmla="val 30045"/>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2" name="Conector curvado 81"/>
            <p:cNvCxnSpPr>
              <a:stCxn id="9" idx="3"/>
              <a:endCxn id="91" idx="1"/>
            </p:cNvCxnSpPr>
            <p:nvPr/>
          </p:nvCxnSpPr>
          <p:spPr>
            <a:xfrm flipV="1">
              <a:off x="7446447" y="790194"/>
              <a:ext cx="1056644" cy="1199539"/>
            </a:xfrm>
            <a:prstGeom prst="curvedConnector3">
              <a:avLst>
                <a:gd name="adj1" fmla="val 38487"/>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5" name="Conector curvado 84"/>
            <p:cNvCxnSpPr>
              <a:stCxn id="9" idx="3"/>
              <a:endCxn id="93" idx="1"/>
            </p:cNvCxnSpPr>
            <p:nvPr/>
          </p:nvCxnSpPr>
          <p:spPr>
            <a:xfrm flipV="1">
              <a:off x="7446447" y="1183257"/>
              <a:ext cx="1056644" cy="806476"/>
            </a:xfrm>
            <a:prstGeom prst="curvedConnector3">
              <a:avLst>
                <a:gd name="adj1" fmla="val 4386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9" name="Conector curvado 88"/>
            <p:cNvCxnSpPr>
              <a:stCxn id="9" idx="3"/>
              <a:endCxn id="73" idx="1"/>
            </p:cNvCxnSpPr>
            <p:nvPr/>
          </p:nvCxnSpPr>
          <p:spPr>
            <a:xfrm flipV="1">
              <a:off x="7446447" y="1576320"/>
              <a:ext cx="1056644" cy="413413"/>
            </a:xfrm>
            <a:prstGeom prst="curvedConnector3">
              <a:avLst>
                <a:gd name="adj1" fmla="val 47698"/>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5" name="Conector curvado 94"/>
            <p:cNvCxnSpPr>
              <a:stCxn id="9" idx="3"/>
              <a:endCxn id="76" idx="1"/>
            </p:cNvCxnSpPr>
            <p:nvPr/>
          </p:nvCxnSpPr>
          <p:spPr>
            <a:xfrm>
              <a:off x="7446447" y="1989733"/>
              <a:ext cx="1056644" cy="1551905"/>
            </a:xfrm>
            <a:prstGeom prst="curvedConnector3">
              <a:avLst>
                <a:gd name="adj1" fmla="val 3158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7" name="Conector curvado 96"/>
            <p:cNvCxnSpPr>
              <a:stCxn id="9" idx="3"/>
              <a:endCxn id="80" idx="1"/>
            </p:cNvCxnSpPr>
            <p:nvPr/>
          </p:nvCxnSpPr>
          <p:spPr>
            <a:xfrm>
              <a:off x="7446447" y="1989733"/>
              <a:ext cx="1056644" cy="1158839"/>
            </a:xfrm>
            <a:prstGeom prst="curvedConnector3">
              <a:avLst>
                <a:gd name="adj1" fmla="val 4002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1" name="Conector curvado 100"/>
            <p:cNvCxnSpPr>
              <a:stCxn id="9" idx="3"/>
              <a:endCxn id="79" idx="1"/>
            </p:cNvCxnSpPr>
            <p:nvPr/>
          </p:nvCxnSpPr>
          <p:spPr>
            <a:xfrm>
              <a:off x="7446447" y="1989733"/>
              <a:ext cx="1056644" cy="765776"/>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5" name="Conector curvado 104"/>
            <p:cNvCxnSpPr>
              <a:stCxn id="9" idx="3"/>
              <a:endCxn id="74" idx="1"/>
            </p:cNvCxnSpPr>
            <p:nvPr/>
          </p:nvCxnSpPr>
          <p:spPr>
            <a:xfrm>
              <a:off x="7446447" y="1989733"/>
              <a:ext cx="1056644" cy="372713"/>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8" name="Conector curvado 107"/>
            <p:cNvCxnSpPr>
              <a:stCxn id="9" idx="3"/>
              <a:endCxn id="94" idx="1"/>
            </p:cNvCxnSpPr>
            <p:nvPr/>
          </p:nvCxnSpPr>
          <p:spPr>
            <a:xfrm flipV="1">
              <a:off x="7446447" y="1969383"/>
              <a:ext cx="1056644" cy="20350"/>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2748095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29673" y="581890"/>
            <a:ext cx="10483272" cy="677108"/>
          </a:xfrm>
          <a:prstGeom prst="rect">
            <a:avLst/>
          </a:prstGeom>
          <a:noFill/>
        </p:spPr>
        <p:txBody>
          <a:bodyPr wrap="square" rtlCol="0">
            <a:spAutoFit/>
          </a:bodyPr>
          <a:lstStyle/>
          <a:p>
            <a:r>
              <a:rPr lang="es-PE" sz="2000" b="1" dirty="0" smtClean="0">
                <a:solidFill>
                  <a:srgbClr val="004275"/>
                </a:solidFill>
                <a:effectLst>
                  <a:outerShdw blurRad="38100" dist="38100" dir="2700000" algn="tl">
                    <a:srgbClr val="000000">
                      <a:alpha val="43137"/>
                    </a:srgbClr>
                  </a:outerShdw>
                </a:effectLst>
              </a:rPr>
              <a:t>DATA DEFINITION LANGUAGE</a:t>
            </a:r>
            <a:r>
              <a:rPr lang="es-PE" sz="2000" dirty="0" smtClean="0"/>
              <a:t> </a:t>
            </a:r>
            <a:r>
              <a:rPr lang="es-PE" sz="2000" b="1" dirty="0" smtClean="0">
                <a:solidFill>
                  <a:srgbClr val="00B050"/>
                </a:solidFill>
                <a:effectLst>
                  <a:outerShdw blurRad="38100" dist="38100" dir="2700000" algn="tl">
                    <a:srgbClr val="000000">
                      <a:alpha val="43137"/>
                    </a:srgbClr>
                  </a:outerShdw>
                </a:effectLst>
              </a:rPr>
              <a:t>[ DDL ]</a:t>
            </a:r>
          </a:p>
          <a:p>
            <a:r>
              <a:rPr lang="es-PE" dirty="0" smtClean="0"/>
              <a:t>Definición de las estructuras de datos [ CREATE / ALTER / DROP</a:t>
            </a:r>
            <a:r>
              <a:rPr lang="es-PE" dirty="0" smtClean="0"/>
              <a:t>]</a:t>
            </a:r>
          </a:p>
        </p:txBody>
      </p:sp>
      <p:sp>
        <p:nvSpPr>
          <p:cNvPr id="4" name="Terminador 3"/>
          <p:cNvSpPr/>
          <p:nvPr/>
        </p:nvSpPr>
        <p:spPr>
          <a:xfrm>
            <a:off x="729673" y="1772132"/>
            <a:ext cx="4946074" cy="2068945"/>
          </a:xfrm>
          <a:prstGeom prst="flowChartTerminator">
            <a:avLst/>
          </a:prstGeom>
          <a:solidFill>
            <a:srgbClr val="DFE6E9"/>
          </a:solidFill>
          <a:ln w="38100">
            <a:solidFill>
              <a:srgbClr val="004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2000" dirty="0">
                <a:solidFill>
                  <a:srgbClr val="004275"/>
                </a:solidFill>
              </a:rPr>
              <a:t>CREATE TABLE </a:t>
            </a:r>
            <a:r>
              <a:rPr lang="es-PE" sz="2000" dirty="0" smtClean="0">
                <a:solidFill>
                  <a:srgbClr val="004275"/>
                </a:solidFill>
              </a:rPr>
              <a:t>[</a:t>
            </a:r>
            <a:r>
              <a:rPr lang="es-PE" sz="2000" dirty="0" err="1" smtClean="0">
                <a:solidFill>
                  <a:srgbClr val="004275"/>
                </a:solidFill>
              </a:rPr>
              <a:t>NombreTabla</a:t>
            </a:r>
            <a:r>
              <a:rPr lang="es-PE" sz="2000" dirty="0" smtClean="0">
                <a:solidFill>
                  <a:srgbClr val="004275"/>
                </a:solidFill>
              </a:rPr>
              <a:t>]</a:t>
            </a:r>
          </a:p>
          <a:p>
            <a:r>
              <a:rPr lang="es-PE" sz="2000" dirty="0">
                <a:solidFill>
                  <a:srgbClr val="004275"/>
                </a:solidFill>
              </a:rPr>
              <a:t> </a:t>
            </a:r>
            <a:r>
              <a:rPr lang="es-PE" sz="2000" dirty="0" smtClean="0">
                <a:solidFill>
                  <a:srgbClr val="004275"/>
                </a:solidFill>
              </a:rPr>
              <a:t>  ( </a:t>
            </a:r>
          </a:p>
          <a:p>
            <a:r>
              <a:rPr lang="es-PE" sz="2000" dirty="0" smtClean="0">
                <a:solidFill>
                  <a:srgbClr val="004275"/>
                </a:solidFill>
              </a:rPr>
              <a:t>   { &lt;Definición de columnas&gt; } </a:t>
            </a:r>
          </a:p>
          <a:p>
            <a:r>
              <a:rPr lang="es-PE" sz="2000" dirty="0" smtClean="0">
                <a:solidFill>
                  <a:srgbClr val="004275"/>
                </a:solidFill>
              </a:rPr>
              <a:t>   ) </a:t>
            </a:r>
            <a:endParaRPr lang="es-PE" sz="2000" dirty="0">
              <a:solidFill>
                <a:srgbClr val="004275"/>
              </a:solidFill>
            </a:endParaRPr>
          </a:p>
        </p:txBody>
      </p:sp>
      <p:sp>
        <p:nvSpPr>
          <p:cNvPr id="5" name="Terminador 4"/>
          <p:cNvSpPr/>
          <p:nvPr/>
        </p:nvSpPr>
        <p:spPr>
          <a:xfrm>
            <a:off x="729673" y="4059382"/>
            <a:ext cx="4946074" cy="2068945"/>
          </a:xfrm>
          <a:prstGeom prst="flowChartTerminator">
            <a:avLst/>
          </a:prstGeom>
          <a:solidFill>
            <a:srgbClr val="DFE6E9"/>
          </a:solidFill>
          <a:ln w="38100">
            <a:solidFill>
              <a:srgbClr val="004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4275"/>
                </a:solidFill>
              </a:rPr>
              <a:t>ALTER TABLE </a:t>
            </a:r>
            <a:r>
              <a:rPr lang="en-US" dirty="0" smtClean="0">
                <a:solidFill>
                  <a:srgbClr val="004275"/>
                </a:solidFill>
              </a:rPr>
              <a:t>[</a:t>
            </a:r>
            <a:r>
              <a:rPr lang="en-US" dirty="0" err="1" smtClean="0">
                <a:solidFill>
                  <a:srgbClr val="004275"/>
                </a:solidFill>
              </a:rPr>
              <a:t>NombreTabla</a:t>
            </a:r>
            <a:r>
              <a:rPr lang="en-US" dirty="0" smtClean="0">
                <a:solidFill>
                  <a:srgbClr val="004275"/>
                </a:solidFill>
              </a:rPr>
              <a:t>]</a:t>
            </a:r>
            <a:r>
              <a:rPr lang="en-US" sz="2400" dirty="0">
                <a:solidFill>
                  <a:srgbClr val="004275"/>
                </a:solidFill>
              </a:rPr>
              <a:t/>
            </a:r>
            <a:br>
              <a:rPr lang="en-US" sz="2400" dirty="0">
                <a:solidFill>
                  <a:srgbClr val="004275"/>
                </a:solidFill>
              </a:rPr>
            </a:br>
            <a:r>
              <a:rPr lang="en-US" dirty="0">
                <a:solidFill>
                  <a:srgbClr val="004275"/>
                </a:solidFill>
              </a:rPr>
              <a:t>ADD CONSTRAINT </a:t>
            </a:r>
            <a:r>
              <a:rPr lang="en-US" dirty="0" smtClean="0">
                <a:solidFill>
                  <a:srgbClr val="004275"/>
                </a:solidFill>
              </a:rPr>
              <a:t>[</a:t>
            </a:r>
            <a:r>
              <a:rPr lang="en-US" dirty="0" err="1" smtClean="0">
                <a:solidFill>
                  <a:srgbClr val="004275"/>
                </a:solidFill>
              </a:rPr>
              <a:t>NombreConstraint</a:t>
            </a:r>
            <a:r>
              <a:rPr lang="en-US" dirty="0" smtClean="0">
                <a:solidFill>
                  <a:srgbClr val="004275"/>
                </a:solidFill>
              </a:rPr>
              <a:t>]</a:t>
            </a:r>
            <a:r>
              <a:rPr lang="en-US" sz="2400" dirty="0" smtClean="0">
                <a:solidFill>
                  <a:srgbClr val="004275"/>
                </a:solidFill>
              </a:rPr>
              <a:t> </a:t>
            </a:r>
            <a:r>
              <a:rPr lang="en-US" dirty="0" smtClean="0">
                <a:solidFill>
                  <a:srgbClr val="004275"/>
                </a:solidFill>
              </a:rPr>
              <a:t>FOREIGN</a:t>
            </a:r>
            <a:r>
              <a:rPr lang="en-US" dirty="0">
                <a:solidFill>
                  <a:srgbClr val="004275"/>
                </a:solidFill>
              </a:rPr>
              <a:t> KEY </a:t>
            </a:r>
            <a:r>
              <a:rPr lang="en-US" dirty="0" smtClean="0">
                <a:solidFill>
                  <a:srgbClr val="004275"/>
                </a:solidFill>
              </a:rPr>
              <a:t>(</a:t>
            </a:r>
            <a:r>
              <a:rPr lang="en-US" dirty="0" err="1" smtClean="0">
                <a:solidFill>
                  <a:srgbClr val="004275"/>
                </a:solidFill>
              </a:rPr>
              <a:t>Columna</a:t>
            </a:r>
            <a:r>
              <a:rPr lang="en-US" dirty="0" smtClean="0">
                <a:solidFill>
                  <a:srgbClr val="004275"/>
                </a:solidFill>
              </a:rPr>
              <a:t>)</a:t>
            </a:r>
            <a:r>
              <a:rPr lang="en-US" dirty="0">
                <a:solidFill>
                  <a:srgbClr val="004275"/>
                </a:solidFill>
              </a:rPr>
              <a:t> </a:t>
            </a:r>
            <a:endParaRPr lang="en-US" dirty="0" smtClean="0">
              <a:solidFill>
                <a:srgbClr val="004275"/>
              </a:solidFill>
            </a:endParaRPr>
          </a:p>
          <a:p>
            <a:r>
              <a:rPr lang="en-US" dirty="0" smtClean="0">
                <a:solidFill>
                  <a:srgbClr val="004275"/>
                </a:solidFill>
              </a:rPr>
              <a:t>REFERENCES</a:t>
            </a:r>
            <a:r>
              <a:rPr lang="en-US" dirty="0">
                <a:solidFill>
                  <a:srgbClr val="004275"/>
                </a:solidFill>
              </a:rPr>
              <a:t> </a:t>
            </a:r>
            <a:r>
              <a:rPr lang="en-US" dirty="0" smtClean="0">
                <a:solidFill>
                  <a:srgbClr val="004275"/>
                </a:solidFill>
              </a:rPr>
              <a:t>[</a:t>
            </a:r>
            <a:r>
              <a:rPr lang="en-US" dirty="0" err="1" smtClean="0">
                <a:solidFill>
                  <a:srgbClr val="004275"/>
                </a:solidFill>
              </a:rPr>
              <a:t>NombreTabla</a:t>
            </a:r>
            <a:r>
              <a:rPr lang="en-US" dirty="0" smtClean="0">
                <a:solidFill>
                  <a:srgbClr val="004275"/>
                </a:solidFill>
              </a:rPr>
              <a:t>](</a:t>
            </a:r>
            <a:r>
              <a:rPr lang="en-US" dirty="0" err="1" smtClean="0">
                <a:solidFill>
                  <a:srgbClr val="004275"/>
                </a:solidFill>
              </a:rPr>
              <a:t>Columna</a:t>
            </a:r>
            <a:r>
              <a:rPr lang="en-US" dirty="0" smtClean="0">
                <a:solidFill>
                  <a:srgbClr val="004275"/>
                </a:solidFill>
              </a:rPr>
              <a:t>);</a:t>
            </a:r>
            <a:endParaRPr lang="es-PE" sz="2400" dirty="0">
              <a:solidFill>
                <a:srgbClr val="004275"/>
              </a:solidFill>
            </a:endParaRPr>
          </a:p>
        </p:txBody>
      </p:sp>
      <p:sp>
        <p:nvSpPr>
          <p:cNvPr id="7" name="Terminador 6"/>
          <p:cNvSpPr/>
          <p:nvPr/>
        </p:nvSpPr>
        <p:spPr>
          <a:xfrm>
            <a:off x="6266870" y="1772131"/>
            <a:ext cx="5158511" cy="2068945"/>
          </a:xfrm>
          <a:prstGeom prst="flowChartTerminator">
            <a:avLst/>
          </a:prstGeom>
          <a:solidFill>
            <a:srgbClr val="DFE6E9"/>
          </a:solidFill>
          <a:ln w="38100">
            <a:solidFill>
              <a:srgbClr val="004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2000" dirty="0">
                <a:solidFill>
                  <a:srgbClr val="004275"/>
                </a:solidFill>
              </a:rPr>
              <a:t>alter </a:t>
            </a:r>
            <a:r>
              <a:rPr lang="es-PE" sz="2000" dirty="0" err="1">
                <a:solidFill>
                  <a:srgbClr val="004275"/>
                </a:solidFill>
              </a:rPr>
              <a:t>table</a:t>
            </a:r>
            <a:r>
              <a:rPr lang="es-PE" sz="2000" dirty="0">
                <a:solidFill>
                  <a:srgbClr val="004275"/>
                </a:solidFill>
              </a:rPr>
              <a:t> </a:t>
            </a:r>
            <a:r>
              <a:rPr lang="es-PE" sz="2000" dirty="0" smtClean="0">
                <a:solidFill>
                  <a:srgbClr val="004275"/>
                </a:solidFill>
              </a:rPr>
              <a:t>[</a:t>
            </a:r>
            <a:r>
              <a:rPr lang="es-PE" sz="2000" dirty="0" err="1" smtClean="0">
                <a:solidFill>
                  <a:srgbClr val="004275"/>
                </a:solidFill>
              </a:rPr>
              <a:t>NombreTabla</a:t>
            </a:r>
            <a:r>
              <a:rPr lang="es-PE" sz="2000" dirty="0" smtClean="0">
                <a:solidFill>
                  <a:srgbClr val="004275"/>
                </a:solidFill>
              </a:rPr>
              <a:t>]</a:t>
            </a:r>
            <a:endParaRPr lang="es-PE" sz="2000" dirty="0">
              <a:solidFill>
                <a:srgbClr val="004275"/>
              </a:solidFill>
            </a:endParaRPr>
          </a:p>
          <a:p>
            <a:r>
              <a:rPr lang="es-PE" sz="2000" dirty="0" err="1">
                <a:solidFill>
                  <a:srgbClr val="004275"/>
                </a:solidFill>
              </a:rPr>
              <a:t>add</a:t>
            </a:r>
            <a:r>
              <a:rPr lang="es-PE" sz="2000" dirty="0">
                <a:solidFill>
                  <a:srgbClr val="004275"/>
                </a:solidFill>
              </a:rPr>
              <a:t> </a:t>
            </a:r>
            <a:r>
              <a:rPr lang="es-PE" sz="2000" dirty="0" err="1">
                <a:solidFill>
                  <a:srgbClr val="004275"/>
                </a:solidFill>
              </a:rPr>
              <a:t>constraint</a:t>
            </a:r>
            <a:r>
              <a:rPr lang="es-PE" sz="2000" dirty="0">
                <a:solidFill>
                  <a:srgbClr val="004275"/>
                </a:solidFill>
              </a:rPr>
              <a:t> </a:t>
            </a:r>
            <a:r>
              <a:rPr lang="es-PE" sz="2000" dirty="0" smtClean="0">
                <a:solidFill>
                  <a:srgbClr val="004275"/>
                </a:solidFill>
              </a:rPr>
              <a:t>[</a:t>
            </a:r>
            <a:r>
              <a:rPr lang="es-PE" sz="2000" dirty="0" err="1" smtClean="0">
                <a:solidFill>
                  <a:srgbClr val="004275"/>
                </a:solidFill>
              </a:rPr>
              <a:t>NombreConstraint</a:t>
            </a:r>
            <a:r>
              <a:rPr lang="es-PE" sz="2000" dirty="0" smtClean="0">
                <a:solidFill>
                  <a:srgbClr val="004275"/>
                </a:solidFill>
              </a:rPr>
              <a:t>]</a:t>
            </a:r>
            <a:endParaRPr lang="es-PE" sz="2000" dirty="0">
              <a:solidFill>
                <a:srgbClr val="004275"/>
              </a:solidFill>
            </a:endParaRPr>
          </a:p>
          <a:p>
            <a:r>
              <a:rPr lang="es-PE" sz="2000" dirty="0">
                <a:solidFill>
                  <a:srgbClr val="004275"/>
                </a:solidFill>
              </a:rPr>
              <a:t>default </a:t>
            </a:r>
            <a:r>
              <a:rPr lang="es-PE" sz="2000" dirty="0" smtClean="0">
                <a:solidFill>
                  <a:srgbClr val="004275"/>
                </a:solidFill>
              </a:rPr>
              <a:t>{valor} </a:t>
            </a:r>
            <a:r>
              <a:rPr lang="es-PE" sz="2000" dirty="0" err="1">
                <a:solidFill>
                  <a:srgbClr val="004275"/>
                </a:solidFill>
              </a:rPr>
              <a:t>for</a:t>
            </a:r>
            <a:r>
              <a:rPr lang="es-PE" sz="2000" dirty="0">
                <a:solidFill>
                  <a:srgbClr val="004275"/>
                </a:solidFill>
              </a:rPr>
              <a:t> </a:t>
            </a:r>
            <a:r>
              <a:rPr lang="es-PE" sz="2000" dirty="0" smtClean="0">
                <a:solidFill>
                  <a:srgbClr val="004275"/>
                </a:solidFill>
              </a:rPr>
              <a:t>(columna)</a:t>
            </a:r>
            <a:endParaRPr lang="es-PE" sz="2000" dirty="0">
              <a:solidFill>
                <a:srgbClr val="004275"/>
              </a:solidFill>
            </a:endParaRPr>
          </a:p>
        </p:txBody>
      </p:sp>
      <p:sp>
        <p:nvSpPr>
          <p:cNvPr id="8" name="Terminador 7"/>
          <p:cNvSpPr/>
          <p:nvPr/>
        </p:nvSpPr>
        <p:spPr>
          <a:xfrm>
            <a:off x="6266870" y="4059382"/>
            <a:ext cx="5158511" cy="2068945"/>
          </a:xfrm>
          <a:prstGeom prst="flowChartTerminator">
            <a:avLst/>
          </a:prstGeom>
          <a:solidFill>
            <a:srgbClr val="DFE6E9"/>
          </a:solidFill>
          <a:ln w="38100">
            <a:solidFill>
              <a:srgbClr val="004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2000" dirty="0" err="1">
                <a:solidFill>
                  <a:srgbClr val="004275"/>
                </a:solidFill>
              </a:rPr>
              <a:t>create</a:t>
            </a:r>
            <a:r>
              <a:rPr lang="es-PE" sz="2000" dirty="0">
                <a:solidFill>
                  <a:srgbClr val="004275"/>
                </a:solidFill>
              </a:rPr>
              <a:t> </a:t>
            </a:r>
            <a:r>
              <a:rPr lang="es-PE" sz="2000" dirty="0" err="1">
                <a:solidFill>
                  <a:srgbClr val="004275"/>
                </a:solidFill>
              </a:rPr>
              <a:t>type</a:t>
            </a:r>
            <a:r>
              <a:rPr lang="es-PE" sz="2000" dirty="0">
                <a:solidFill>
                  <a:srgbClr val="004275"/>
                </a:solidFill>
              </a:rPr>
              <a:t> [</a:t>
            </a:r>
            <a:r>
              <a:rPr lang="es-PE" sz="2000" dirty="0" err="1">
                <a:solidFill>
                  <a:srgbClr val="004275"/>
                </a:solidFill>
              </a:rPr>
              <a:t>NombreAlias</a:t>
            </a:r>
            <a:r>
              <a:rPr lang="es-PE" sz="2000" dirty="0">
                <a:solidFill>
                  <a:srgbClr val="004275"/>
                </a:solidFill>
              </a:rPr>
              <a:t>]</a:t>
            </a:r>
          </a:p>
          <a:p>
            <a:r>
              <a:rPr lang="es-PE" sz="2000" dirty="0" err="1">
                <a:solidFill>
                  <a:srgbClr val="004275"/>
                </a:solidFill>
              </a:rPr>
              <a:t>from</a:t>
            </a:r>
            <a:r>
              <a:rPr lang="es-PE" sz="2000" dirty="0">
                <a:solidFill>
                  <a:srgbClr val="004275"/>
                </a:solidFill>
              </a:rPr>
              <a:t> </a:t>
            </a:r>
            <a:r>
              <a:rPr lang="es-PE" sz="2000" dirty="0" err="1">
                <a:solidFill>
                  <a:srgbClr val="004275"/>
                </a:solidFill>
              </a:rPr>
              <a:t>varchar</a:t>
            </a:r>
            <a:r>
              <a:rPr lang="es-PE" sz="2000" dirty="0">
                <a:solidFill>
                  <a:srgbClr val="004275"/>
                </a:solidFill>
              </a:rPr>
              <a:t>(250) NOT NULL</a:t>
            </a:r>
            <a:endParaRPr lang="es-PE" sz="2800" dirty="0">
              <a:solidFill>
                <a:srgbClr val="004275"/>
              </a:solidFill>
            </a:endParaRPr>
          </a:p>
        </p:txBody>
      </p:sp>
    </p:spTree>
    <p:extLst>
      <p:ext uri="{BB962C8B-B14F-4D97-AF65-F5344CB8AC3E}">
        <p14:creationId xmlns:p14="http://schemas.microsoft.com/office/powerpoint/2010/main" val="7370669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38909" y="932495"/>
            <a:ext cx="6096000" cy="2369880"/>
          </a:xfrm>
          <a:prstGeom prst="rect">
            <a:avLst/>
          </a:prstGeom>
        </p:spPr>
        <p:txBody>
          <a:bodyPr>
            <a:spAutoFit/>
          </a:bodyPr>
          <a:lstStyle/>
          <a:p>
            <a:r>
              <a:rPr lang="es-PE" sz="2000" b="1" dirty="0">
                <a:solidFill>
                  <a:srgbClr val="004275"/>
                </a:solidFill>
                <a:effectLst>
                  <a:outerShdw blurRad="38100" dist="38100" dir="2700000" algn="tl">
                    <a:srgbClr val="000000">
                      <a:alpha val="43137"/>
                    </a:srgbClr>
                  </a:outerShdw>
                </a:effectLst>
              </a:rPr>
              <a:t>DATA MANIPULATION LANGUAGE</a:t>
            </a:r>
            <a:r>
              <a:rPr lang="es-PE" sz="2000" dirty="0"/>
              <a:t> </a:t>
            </a:r>
            <a:r>
              <a:rPr lang="es-PE" sz="2000" b="1" dirty="0">
                <a:solidFill>
                  <a:srgbClr val="00B050"/>
                </a:solidFill>
                <a:effectLst>
                  <a:outerShdw blurRad="38100" dist="38100" dir="2700000" algn="tl">
                    <a:srgbClr val="000000">
                      <a:alpha val="43137"/>
                    </a:srgbClr>
                  </a:outerShdw>
                </a:effectLst>
              </a:rPr>
              <a:t>[ DML ]</a:t>
            </a:r>
          </a:p>
          <a:p>
            <a:r>
              <a:rPr lang="es-PE" dirty="0"/>
              <a:t>Permite la manipulación de datos mediante consultas o modificaciones [ SELECT / INSERT / UPDATE / DELETE]</a:t>
            </a:r>
          </a:p>
          <a:p>
            <a:endParaRPr lang="es-PE" dirty="0"/>
          </a:p>
          <a:p>
            <a:endParaRPr lang="es-PE" dirty="0"/>
          </a:p>
          <a:p>
            <a:r>
              <a:rPr lang="es-PE" sz="2000" b="1" dirty="0">
                <a:solidFill>
                  <a:srgbClr val="004275"/>
                </a:solidFill>
                <a:effectLst>
                  <a:outerShdw blurRad="38100" dist="38100" dir="2700000" algn="tl">
                    <a:srgbClr val="000000">
                      <a:alpha val="43137"/>
                    </a:srgbClr>
                  </a:outerShdw>
                </a:effectLst>
              </a:rPr>
              <a:t>DATA CONTROL LANGUAGE</a:t>
            </a:r>
            <a:r>
              <a:rPr lang="es-PE" sz="2000" dirty="0"/>
              <a:t> </a:t>
            </a:r>
            <a:r>
              <a:rPr lang="es-PE" sz="2000" b="1" dirty="0">
                <a:solidFill>
                  <a:srgbClr val="00B050"/>
                </a:solidFill>
                <a:effectLst>
                  <a:outerShdw blurRad="38100" dist="38100" dir="2700000" algn="tl">
                    <a:srgbClr val="000000">
                      <a:alpha val="43137"/>
                    </a:srgbClr>
                  </a:outerShdw>
                </a:effectLst>
              </a:rPr>
              <a:t>[ DCL ]</a:t>
            </a:r>
          </a:p>
          <a:p>
            <a:r>
              <a:rPr lang="es-PE" dirty="0"/>
              <a:t>Administración de sistema gestor de base de datos y controlar el acceso a los objetos [GRANT / REVOKE]</a:t>
            </a:r>
          </a:p>
        </p:txBody>
      </p:sp>
    </p:spTree>
    <p:extLst>
      <p:ext uri="{BB962C8B-B14F-4D97-AF65-F5344CB8AC3E}">
        <p14:creationId xmlns:p14="http://schemas.microsoft.com/office/powerpoint/2010/main" val="1215769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12192000" cy="6858000"/>
          </a:xfrm>
          <a:prstGeom prst="rect">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4145" y="1229204"/>
            <a:ext cx="8663709" cy="4399592"/>
          </a:xfrm>
          <a:prstGeom prst="rect">
            <a:avLst/>
          </a:prstGeom>
        </p:spPr>
      </p:pic>
    </p:spTree>
    <p:extLst>
      <p:ext uri="{BB962C8B-B14F-4D97-AF65-F5344CB8AC3E}">
        <p14:creationId xmlns:p14="http://schemas.microsoft.com/office/powerpoint/2010/main" val="1707476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12192000" cy="6858000"/>
          </a:xfrm>
          <a:prstGeom prst="rect">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3200" dirty="0" smtClean="0">
                <a:solidFill>
                  <a:schemeClr val="bg1"/>
                </a:solidFill>
                <a:latin typeface="Arial" panose="020B0604020202020204" pitchFamily="34" charset="0"/>
                <a:cs typeface="Arial" panose="020B0604020202020204" pitchFamily="34" charset="0"/>
              </a:rPr>
              <a:t>PRIMEROS PASOS</a:t>
            </a:r>
            <a:endParaRPr lang="es-PE" dirty="0"/>
          </a:p>
        </p:txBody>
      </p:sp>
    </p:spTree>
    <p:extLst>
      <p:ext uri="{BB962C8B-B14F-4D97-AF65-F5344CB8AC3E}">
        <p14:creationId xmlns:p14="http://schemas.microsoft.com/office/powerpoint/2010/main" val="591831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00361" y="997527"/>
            <a:ext cx="2032000" cy="1080656"/>
          </a:xfrm>
          <a:prstGeom prst="rect">
            <a:avLst/>
          </a:prstGeom>
          <a:solidFill>
            <a:srgbClr val="00D2D3"/>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200" dirty="0" smtClean="0"/>
              <a:t>C#</a:t>
            </a:r>
            <a:endParaRPr lang="es-PE" dirty="0"/>
          </a:p>
        </p:txBody>
      </p:sp>
      <p:sp>
        <p:nvSpPr>
          <p:cNvPr id="3" name="Rectángulo 2"/>
          <p:cNvSpPr/>
          <p:nvPr/>
        </p:nvSpPr>
        <p:spPr>
          <a:xfrm>
            <a:off x="4664379" y="997527"/>
            <a:ext cx="2534635" cy="4719782"/>
          </a:xfrm>
          <a:prstGeom prst="rect">
            <a:avLst/>
          </a:prstGeom>
          <a:solidFill>
            <a:srgbClr val="00D2D3"/>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dirty="0"/>
              <a:t>C</a:t>
            </a:r>
            <a:r>
              <a:rPr lang="es-PE" sz="2800" dirty="0" smtClean="0"/>
              <a:t>IL </a:t>
            </a:r>
            <a:r>
              <a:rPr lang="es-PE" sz="2800" dirty="0" err="1" smtClean="0"/>
              <a:t>Code</a:t>
            </a:r>
            <a:endParaRPr lang="es-PE" sz="2800" dirty="0"/>
          </a:p>
        </p:txBody>
      </p:sp>
      <p:sp>
        <p:nvSpPr>
          <p:cNvPr id="4" name="Rectángulo 3"/>
          <p:cNvSpPr/>
          <p:nvPr/>
        </p:nvSpPr>
        <p:spPr>
          <a:xfrm>
            <a:off x="600361" y="279554"/>
            <a:ext cx="2278316" cy="523220"/>
          </a:xfrm>
          <a:prstGeom prst="rect">
            <a:avLst/>
          </a:prstGeom>
          <a:noFill/>
        </p:spPr>
        <p:txBody>
          <a:bodyPr wrap="none" lIns="91440" tIns="45720" rIns="91440" bIns="45720">
            <a:spAutoFit/>
          </a:bodyPr>
          <a:lstStyle/>
          <a:p>
            <a:pPr algn="ctr"/>
            <a:r>
              <a:rPr lang="es-ES" sz="2800" dirty="0" smtClean="0">
                <a:ln w="0">
                  <a:noFill/>
                </a:ln>
                <a:solidFill>
                  <a:srgbClr val="004275"/>
                </a:solidFill>
                <a:effectLst>
                  <a:outerShdw blurRad="38100" dist="19050" dir="2700000" algn="tl" rotWithShape="0">
                    <a:schemeClr val="dk1">
                      <a:alpha val="40000"/>
                    </a:schemeClr>
                  </a:outerShdw>
                </a:effectLst>
              </a:rPr>
              <a:t>SOURCE CODE</a:t>
            </a:r>
            <a:endParaRPr lang="es-ES" sz="2800" b="0" cap="none" spc="0" dirty="0">
              <a:ln w="0">
                <a:noFill/>
              </a:ln>
              <a:solidFill>
                <a:srgbClr val="004275"/>
              </a:solidFill>
              <a:effectLst>
                <a:outerShdw blurRad="38100" dist="19050" dir="2700000" algn="tl" rotWithShape="0">
                  <a:schemeClr val="dk1">
                    <a:alpha val="40000"/>
                  </a:schemeClr>
                </a:outerShdw>
              </a:effectLst>
            </a:endParaRPr>
          </a:p>
        </p:txBody>
      </p:sp>
      <p:sp>
        <p:nvSpPr>
          <p:cNvPr id="5" name="Rectángulo 4"/>
          <p:cNvSpPr/>
          <p:nvPr/>
        </p:nvSpPr>
        <p:spPr>
          <a:xfrm>
            <a:off x="5272845" y="279554"/>
            <a:ext cx="1710981" cy="523220"/>
          </a:xfrm>
          <a:prstGeom prst="rect">
            <a:avLst/>
          </a:prstGeom>
          <a:noFill/>
        </p:spPr>
        <p:txBody>
          <a:bodyPr wrap="none" lIns="91440" tIns="45720" rIns="91440" bIns="45720">
            <a:spAutoFit/>
          </a:bodyPr>
          <a:lstStyle/>
          <a:p>
            <a:pPr algn="ctr"/>
            <a:r>
              <a:rPr lang="es-ES" sz="2800" dirty="0" smtClean="0">
                <a:ln w="0">
                  <a:noFill/>
                </a:ln>
                <a:solidFill>
                  <a:srgbClr val="004275"/>
                </a:solidFill>
                <a:effectLst>
                  <a:outerShdw blurRad="38100" dist="19050" dir="2700000" algn="tl" rotWithShape="0">
                    <a:schemeClr val="dk1">
                      <a:alpha val="40000"/>
                    </a:schemeClr>
                  </a:outerShdw>
                </a:effectLst>
              </a:rPr>
              <a:t>BYTECODE</a:t>
            </a:r>
            <a:endParaRPr lang="es-ES" sz="2800" b="0" cap="none" spc="0" dirty="0">
              <a:ln w="0">
                <a:noFill/>
              </a:ln>
              <a:solidFill>
                <a:srgbClr val="004275"/>
              </a:solidFill>
              <a:effectLst>
                <a:outerShdw blurRad="38100" dist="19050" dir="2700000" algn="tl" rotWithShape="0">
                  <a:schemeClr val="dk1">
                    <a:alpha val="40000"/>
                  </a:schemeClr>
                </a:outerShdw>
              </a:effectLst>
            </a:endParaRPr>
          </a:p>
        </p:txBody>
      </p:sp>
      <p:sp>
        <p:nvSpPr>
          <p:cNvPr id="6" name="Rectángulo 5"/>
          <p:cNvSpPr/>
          <p:nvPr/>
        </p:nvSpPr>
        <p:spPr>
          <a:xfrm>
            <a:off x="8950086" y="279554"/>
            <a:ext cx="2142767" cy="523220"/>
          </a:xfrm>
          <a:prstGeom prst="rect">
            <a:avLst/>
          </a:prstGeom>
          <a:noFill/>
        </p:spPr>
        <p:txBody>
          <a:bodyPr wrap="none" lIns="91440" tIns="45720" rIns="91440" bIns="45720">
            <a:spAutoFit/>
          </a:bodyPr>
          <a:lstStyle/>
          <a:p>
            <a:pPr algn="ctr"/>
            <a:r>
              <a:rPr lang="es-ES" sz="2800" dirty="0" smtClean="0">
                <a:ln w="0">
                  <a:noFill/>
                </a:ln>
                <a:solidFill>
                  <a:srgbClr val="004275"/>
                </a:solidFill>
                <a:effectLst>
                  <a:outerShdw blurRad="38100" dist="19050" dir="2700000" algn="tl" rotWithShape="0">
                    <a:schemeClr val="dk1">
                      <a:alpha val="40000"/>
                    </a:schemeClr>
                  </a:outerShdw>
                </a:effectLst>
              </a:rPr>
              <a:t>NATIVE CODE</a:t>
            </a:r>
            <a:endParaRPr lang="es-ES" sz="2800" b="0" cap="none" spc="0" dirty="0">
              <a:ln w="0">
                <a:noFill/>
              </a:ln>
              <a:solidFill>
                <a:srgbClr val="004275"/>
              </a:solidFill>
              <a:effectLst>
                <a:outerShdw blurRad="38100" dist="19050" dir="2700000" algn="tl" rotWithShape="0">
                  <a:schemeClr val="dk1">
                    <a:alpha val="40000"/>
                  </a:schemeClr>
                </a:outerShdw>
              </a:effectLst>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4809" y="2152073"/>
            <a:ext cx="2371192" cy="1930882"/>
          </a:xfrm>
          <a:prstGeom prst="rect">
            <a:avLst/>
          </a:prstGeom>
        </p:spPr>
      </p:pic>
      <p:sp>
        <p:nvSpPr>
          <p:cNvPr id="8" name="Flecha derecha 7"/>
          <p:cNvSpPr/>
          <p:nvPr/>
        </p:nvSpPr>
        <p:spPr>
          <a:xfrm>
            <a:off x="2767454" y="5093736"/>
            <a:ext cx="1876522" cy="166489"/>
          </a:xfrm>
          <a:prstGeom prst="rightArrow">
            <a:avLst>
              <a:gd name="adj1" fmla="val 31818"/>
              <a:gd name="adj2" fmla="val 50000"/>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004275"/>
              </a:solidFill>
            </a:endParaRPr>
          </a:p>
        </p:txBody>
      </p:sp>
      <p:sp>
        <p:nvSpPr>
          <p:cNvPr id="9" name="Flecha derecha 8"/>
          <p:cNvSpPr/>
          <p:nvPr/>
        </p:nvSpPr>
        <p:spPr>
          <a:xfrm>
            <a:off x="7295237" y="2803237"/>
            <a:ext cx="1654849" cy="244764"/>
          </a:xfrm>
          <a:prstGeom prst="rightArrow">
            <a:avLst>
              <a:gd name="adj1" fmla="val 31818"/>
              <a:gd name="adj2" fmla="val 50000"/>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004275"/>
              </a:solidFill>
            </a:endParaRPr>
          </a:p>
        </p:txBody>
      </p:sp>
      <p:sp>
        <p:nvSpPr>
          <p:cNvPr id="10" name="Rectángulo 9"/>
          <p:cNvSpPr/>
          <p:nvPr/>
        </p:nvSpPr>
        <p:spPr>
          <a:xfrm>
            <a:off x="563417" y="2817090"/>
            <a:ext cx="2032000" cy="1080656"/>
          </a:xfrm>
          <a:prstGeom prst="rect">
            <a:avLst/>
          </a:prstGeom>
          <a:solidFill>
            <a:srgbClr val="00D2D3"/>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200" dirty="0" smtClean="0"/>
              <a:t>VB.NET</a:t>
            </a:r>
            <a:endParaRPr lang="es-PE" dirty="0"/>
          </a:p>
        </p:txBody>
      </p:sp>
      <p:sp>
        <p:nvSpPr>
          <p:cNvPr id="11" name="Rectángulo 10"/>
          <p:cNvSpPr/>
          <p:nvPr/>
        </p:nvSpPr>
        <p:spPr>
          <a:xfrm>
            <a:off x="600361" y="4636653"/>
            <a:ext cx="2032000" cy="1080656"/>
          </a:xfrm>
          <a:prstGeom prst="rect">
            <a:avLst/>
          </a:prstGeom>
          <a:solidFill>
            <a:srgbClr val="00D2D3"/>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200" dirty="0" smtClean="0"/>
              <a:t>F#</a:t>
            </a:r>
            <a:endParaRPr lang="es-PE" dirty="0"/>
          </a:p>
        </p:txBody>
      </p:sp>
      <p:sp>
        <p:nvSpPr>
          <p:cNvPr id="14" name="Flecha derecha 13"/>
          <p:cNvSpPr/>
          <p:nvPr/>
        </p:nvSpPr>
        <p:spPr>
          <a:xfrm>
            <a:off x="2739750" y="1454610"/>
            <a:ext cx="1876522" cy="166489"/>
          </a:xfrm>
          <a:prstGeom prst="rightArrow">
            <a:avLst>
              <a:gd name="adj1" fmla="val 31818"/>
              <a:gd name="adj2" fmla="val 50000"/>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004275"/>
              </a:solidFill>
            </a:endParaRPr>
          </a:p>
        </p:txBody>
      </p:sp>
      <p:sp>
        <p:nvSpPr>
          <p:cNvPr id="15" name="Flecha derecha 14"/>
          <p:cNvSpPr/>
          <p:nvPr/>
        </p:nvSpPr>
        <p:spPr>
          <a:xfrm>
            <a:off x="2691634" y="3274173"/>
            <a:ext cx="1876522" cy="166489"/>
          </a:xfrm>
          <a:prstGeom prst="rightArrow">
            <a:avLst>
              <a:gd name="adj1" fmla="val 31818"/>
              <a:gd name="adj2" fmla="val 50000"/>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004275"/>
              </a:solidFill>
            </a:endParaRPr>
          </a:p>
        </p:txBody>
      </p:sp>
      <p:sp>
        <p:nvSpPr>
          <p:cNvPr id="16" name="Rectángulo 15"/>
          <p:cNvSpPr/>
          <p:nvPr/>
        </p:nvSpPr>
        <p:spPr>
          <a:xfrm>
            <a:off x="2878677" y="1054500"/>
            <a:ext cx="1424877" cy="400110"/>
          </a:xfrm>
          <a:prstGeom prst="rect">
            <a:avLst/>
          </a:prstGeom>
          <a:noFill/>
        </p:spPr>
        <p:txBody>
          <a:bodyPr wrap="none" lIns="91440" tIns="45720" rIns="91440" bIns="45720">
            <a:spAutoFit/>
          </a:bodyPr>
          <a:lstStyle/>
          <a:p>
            <a:pPr algn="ctr"/>
            <a:r>
              <a:rPr lang="es-ES" sz="2000" dirty="0" smtClean="0">
                <a:ln w="0">
                  <a:noFill/>
                </a:ln>
                <a:solidFill>
                  <a:srgbClr val="004275"/>
                </a:solidFill>
                <a:effectLst>
                  <a:outerShdw blurRad="38100" dist="19050" dir="2700000" algn="tl" rotWithShape="0">
                    <a:schemeClr val="dk1">
                      <a:alpha val="40000"/>
                    </a:schemeClr>
                  </a:outerShdw>
                </a:effectLst>
              </a:rPr>
              <a:t>C# </a:t>
            </a:r>
            <a:r>
              <a:rPr lang="es-ES" sz="2000" dirty="0" err="1" smtClean="0">
                <a:ln w="0">
                  <a:noFill/>
                </a:ln>
                <a:solidFill>
                  <a:srgbClr val="004275"/>
                </a:solidFill>
                <a:effectLst>
                  <a:outerShdw blurRad="38100" dist="19050" dir="2700000" algn="tl" rotWithShape="0">
                    <a:schemeClr val="dk1">
                      <a:alpha val="40000"/>
                    </a:schemeClr>
                  </a:outerShdw>
                </a:effectLst>
              </a:rPr>
              <a:t>compiler</a:t>
            </a:r>
            <a:endParaRPr lang="es-ES" sz="2000" b="0" cap="none" spc="0" dirty="0">
              <a:ln w="0">
                <a:noFill/>
              </a:ln>
              <a:solidFill>
                <a:srgbClr val="004275"/>
              </a:solidFill>
              <a:effectLst>
                <a:outerShdw blurRad="38100" dist="19050" dir="2700000" algn="tl" rotWithShape="0">
                  <a:schemeClr val="dk1">
                    <a:alpha val="40000"/>
                  </a:schemeClr>
                </a:outerShdw>
              </a:effectLst>
            </a:endParaRPr>
          </a:p>
        </p:txBody>
      </p:sp>
      <p:sp>
        <p:nvSpPr>
          <p:cNvPr id="17" name="Rectángulo 16"/>
          <p:cNvSpPr/>
          <p:nvPr/>
        </p:nvSpPr>
        <p:spPr>
          <a:xfrm>
            <a:off x="2608918" y="2847946"/>
            <a:ext cx="1925014" cy="400110"/>
          </a:xfrm>
          <a:prstGeom prst="rect">
            <a:avLst/>
          </a:prstGeom>
          <a:noFill/>
        </p:spPr>
        <p:txBody>
          <a:bodyPr wrap="none" lIns="91440" tIns="45720" rIns="91440" bIns="45720">
            <a:spAutoFit/>
          </a:bodyPr>
          <a:lstStyle/>
          <a:p>
            <a:pPr algn="ctr"/>
            <a:r>
              <a:rPr lang="es-ES" sz="2000" dirty="0" smtClean="0">
                <a:ln w="0">
                  <a:noFill/>
                </a:ln>
                <a:solidFill>
                  <a:srgbClr val="004275"/>
                </a:solidFill>
                <a:effectLst>
                  <a:outerShdw blurRad="38100" dist="19050" dir="2700000" algn="tl" rotWithShape="0">
                    <a:schemeClr val="dk1">
                      <a:alpha val="40000"/>
                    </a:schemeClr>
                  </a:outerShdw>
                </a:effectLst>
              </a:rPr>
              <a:t>VB.NET </a:t>
            </a:r>
            <a:r>
              <a:rPr lang="es-ES" sz="2000" dirty="0" err="1" smtClean="0">
                <a:ln w="0">
                  <a:noFill/>
                </a:ln>
                <a:solidFill>
                  <a:srgbClr val="004275"/>
                </a:solidFill>
                <a:effectLst>
                  <a:outerShdw blurRad="38100" dist="19050" dir="2700000" algn="tl" rotWithShape="0">
                    <a:schemeClr val="dk1">
                      <a:alpha val="40000"/>
                    </a:schemeClr>
                  </a:outerShdw>
                </a:effectLst>
              </a:rPr>
              <a:t>compiler</a:t>
            </a:r>
            <a:endParaRPr lang="es-ES" sz="2000" b="0" cap="none" spc="0" dirty="0">
              <a:ln w="0">
                <a:noFill/>
              </a:ln>
              <a:solidFill>
                <a:srgbClr val="004275"/>
              </a:solidFill>
              <a:effectLst>
                <a:outerShdw blurRad="38100" dist="19050" dir="2700000" algn="tl" rotWithShape="0">
                  <a:schemeClr val="dk1">
                    <a:alpha val="40000"/>
                  </a:schemeClr>
                </a:outerShdw>
              </a:effectLst>
            </a:endParaRPr>
          </a:p>
        </p:txBody>
      </p:sp>
      <p:sp>
        <p:nvSpPr>
          <p:cNvPr id="18" name="Rectángulo 17"/>
          <p:cNvSpPr/>
          <p:nvPr/>
        </p:nvSpPr>
        <p:spPr>
          <a:xfrm>
            <a:off x="2881953" y="4636653"/>
            <a:ext cx="1436612" cy="400110"/>
          </a:xfrm>
          <a:prstGeom prst="rect">
            <a:avLst/>
          </a:prstGeom>
          <a:noFill/>
        </p:spPr>
        <p:txBody>
          <a:bodyPr wrap="none" lIns="91440" tIns="45720" rIns="91440" bIns="45720">
            <a:spAutoFit/>
          </a:bodyPr>
          <a:lstStyle/>
          <a:p>
            <a:pPr algn="ctr"/>
            <a:r>
              <a:rPr lang="es-ES" sz="2000" dirty="0" smtClean="0">
                <a:ln w="0">
                  <a:noFill/>
                </a:ln>
                <a:solidFill>
                  <a:srgbClr val="004275"/>
                </a:solidFill>
                <a:effectLst>
                  <a:outerShdw blurRad="38100" dist="19050" dir="2700000" algn="tl" rotWithShape="0">
                    <a:schemeClr val="dk1">
                      <a:alpha val="40000"/>
                    </a:schemeClr>
                  </a:outerShdw>
                </a:effectLst>
              </a:rPr>
              <a:t>F# </a:t>
            </a:r>
            <a:r>
              <a:rPr lang="es-ES" sz="2000" dirty="0" err="1" smtClean="0">
                <a:ln w="0">
                  <a:noFill/>
                </a:ln>
                <a:solidFill>
                  <a:srgbClr val="004275"/>
                </a:solidFill>
                <a:effectLst>
                  <a:outerShdw blurRad="38100" dist="19050" dir="2700000" algn="tl" rotWithShape="0">
                    <a:schemeClr val="dk1">
                      <a:alpha val="40000"/>
                    </a:schemeClr>
                  </a:outerShdw>
                </a:effectLst>
              </a:rPr>
              <a:t>Compiler</a:t>
            </a:r>
            <a:endParaRPr lang="es-ES" sz="2000" b="0" cap="none" spc="0" dirty="0">
              <a:ln w="0">
                <a:noFill/>
              </a:ln>
              <a:solidFill>
                <a:srgbClr val="004275"/>
              </a:solidFill>
              <a:effectLst>
                <a:outerShdw blurRad="38100" dist="19050" dir="2700000" algn="tl" rotWithShape="0">
                  <a:schemeClr val="dk1">
                    <a:alpha val="40000"/>
                  </a:schemeClr>
                </a:outerShdw>
              </a:effectLst>
            </a:endParaRPr>
          </a:p>
        </p:txBody>
      </p:sp>
      <p:sp>
        <p:nvSpPr>
          <p:cNvPr id="19" name="Rectángulo 18"/>
          <p:cNvSpPr/>
          <p:nvPr/>
        </p:nvSpPr>
        <p:spPr>
          <a:xfrm>
            <a:off x="7838769" y="2403127"/>
            <a:ext cx="567784" cy="400110"/>
          </a:xfrm>
          <a:prstGeom prst="rect">
            <a:avLst/>
          </a:prstGeom>
          <a:noFill/>
        </p:spPr>
        <p:txBody>
          <a:bodyPr wrap="none" lIns="91440" tIns="45720" rIns="91440" bIns="45720">
            <a:spAutoFit/>
          </a:bodyPr>
          <a:lstStyle/>
          <a:p>
            <a:pPr algn="ctr"/>
            <a:r>
              <a:rPr lang="es-ES" sz="2000" dirty="0" smtClean="0">
                <a:ln w="0">
                  <a:noFill/>
                </a:ln>
                <a:solidFill>
                  <a:srgbClr val="004275"/>
                </a:solidFill>
                <a:effectLst>
                  <a:outerShdw blurRad="38100" dist="19050" dir="2700000" algn="tl" rotWithShape="0">
                    <a:schemeClr val="dk1">
                      <a:alpha val="40000"/>
                    </a:schemeClr>
                  </a:outerShdw>
                </a:effectLst>
              </a:rPr>
              <a:t>CLR</a:t>
            </a:r>
            <a:endParaRPr lang="es-ES" sz="2000" b="0" cap="none" spc="0" dirty="0">
              <a:ln w="0">
                <a:noFill/>
              </a:ln>
              <a:solidFill>
                <a:srgbClr val="004275"/>
              </a:solidFill>
              <a:effectLst>
                <a:outerShdw blurRad="38100" dist="19050" dir="2700000" algn="tl" rotWithShape="0">
                  <a:schemeClr val="dk1">
                    <a:alpha val="40000"/>
                  </a:schemeClr>
                </a:outerShdw>
              </a:effectLst>
            </a:endParaRPr>
          </a:p>
        </p:txBody>
      </p:sp>
      <p:sp>
        <p:nvSpPr>
          <p:cNvPr id="27" name="Rectángulo 26"/>
          <p:cNvSpPr/>
          <p:nvPr/>
        </p:nvSpPr>
        <p:spPr>
          <a:xfrm>
            <a:off x="1894872" y="6112117"/>
            <a:ext cx="2611099" cy="400110"/>
          </a:xfrm>
          <a:prstGeom prst="rect">
            <a:avLst/>
          </a:prstGeom>
          <a:noFill/>
        </p:spPr>
        <p:txBody>
          <a:bodyPr wrap="none" lIns="91440" tIns="45720" rIns="91440" bIns="45720">
            <a:spAutoFit/>
          </a:bodyPr>
          <a:lstStyle/>
          <a:p>
            <a:pPr algn="ctr"/>
            <a:r>
              <a:rPr lang="es-ES" sz="2000" dirty="0" smtClean="0">
                <a:ln w="0">
                  <a:noFill/>
                </a:ln>
                <a:solidFill>
                  <a:srgbClr val="D95058"/>
                </a:solidFill>
                <a:effectLst>
                  <a:outerShdw blurRad="38100" dist="19050" dir="2700000" algn="tl" rotWithShape="0">
                    <a:schemeClr val="dk1">
                      <a:alpha val="40000"/>
                    </a:schemeClr>
                  </a:outerShdw>
                </a:effectLst>
              </a:rPr>
              <a:t>Tiempo de compilación</a:t>
            </a:r>
            <a:endParaRPr lang="es-ES" sz="2000" b="0" cap="none" spc="0" dirty="0">
              <a:ln w="0">
                <a:noFill/>
              </a:ln>
              <a:solidFill>
                <a:srgbClr val="D95058"/>
              </a:solidFill>
              <a:effectLst>
                <a:outerShdw blurRad="38100" dist="19050" dir="2700000" algn="tl" rotWithShape="0">
                  <a:schemeClr val="dk1">
                    <a:alpha val="40000"/>
                  </a:schemeClr>
                </a:outerShdw>
              </a:effectLst>
            </a:endParaRPr>
          </a:p>
        </p:txBody>
      </p:sp>
      <p:sp>
        <p:nvSpPr>
          <p:cNvPr id="28" name="Rectángulo 27"/>
          <p:cNvSpPr/>
          <p:nvPr/>
        </p:nvSpPr>
        <p:spPr>
          <a:xfrm>
            <a:off x="8406553" y="6112117"/>
            <a:ext cx="1070358" cy="400110"/>
          </a:xfrm>
          <a:prstGeom prst="rect">
            <a:avLst/>
          </a:prstGeom>
          <a:noFill/>
        </p:spPr>
        <p:txBody>
          <a:bodyPr wrap="none" lIns="91440" tIns="45720" rIns="91440" bIns="45720">
            <a:spAutoFit/>
          </a:bodyPr>
          <a:lstStyle/>
          <a:p>
            <a:pPr algn="ctr"/>
            <a:r>
              <a:rPr lang="es-ES" sz="2000" dirty="0" err="1" smtClean="0">
                <a:ln w="0">
                  <a:noFill/>
                </a:ln>
                <a:solidFill>
                  <a:srgbClr val="D95058"/>
                </a:solidFill>
                <a:effectLst>
                  <a:outerShdw blurRad="38100" dist="19050" dir="2700000" algn="tl" rotWithShape="0">
                    <a:schemeClr val="dk1">
                      <a:alpha val="40000"/>
                    </a:schemeClr>
                  </a:outerShdw>
                </a:effectLst>
              </a:rPr>
              <a:t>Runtime</a:t>
            </a:r>
            <a:endParaRPr lang="es-ES" sz="2000" b="0" cap="none" spc="0" dirty="0">
              <a:ln w="0">
                <a:noFill/>
              </a:ln>
              <a:solidFill>
                <a:srgbClr val="D95058"/>
              </a:solidFill>
              <a:effectLst>
                <a:outerShdw blurRad="38100" dist="19050" dir="2700000" algn="tl" rotWithShape="0">
                  <a:schemeClr val="dk1">
                    <a:alpha val="40000"/>
                  </a:schemeClr>
                </a:outerShdw>
              </a:effectLst>
            </a:endParaRPr>
          </a:p>
        </p:txBody>
      </p:sp>
      <p:grpSp>
        <p:nvGrpSpPr>
          <p:cNvPr id="31" name="Grupo 30"/>
          <p:cNvGrpSpPr/>
          <p:nvPr/>
        </p:nvGrpSpPr>
        <p:grpSpPr>
          <a:xfrm>
            <a:off x="600361" y="6349112"/>
            <a:ext cx="10994234" cy="339568"/>
            <a:chOff x="600361" y="6349112"/>
            <a:chExt cx="10994234" cy="339568"/>
          </a:xfrm>
        </p:grpSpPr>
        <p:grpSp>
          <p:nvGrpSpPr>
            <p:cNvPr id="26" name="Grupo 25"/>
            <p:cNvGrpSpPr/>
            <p:nvPr/>
          </p:nvGrpSpPr>
          <p:grpSpPr>
            <a:xfrm>
              <a:off x="600361" y="6369143"/>
              <a:ext cx="10994234" cy="319537"/>
              <a:chOff x="597402" y="6158699"/>
              <a:chExt cx="10994234" cy="319537"/>
            </a:xfrm>
          </p:grpSpPr>
          <p:sp>
            <p:nvSpPr>
              <p:cNvPr id="22" name="Rectángulo 21"/>
              <p:cNvSpPr/>
              <p:nvPr/>
            </p:nvSpPr>
            <p:spPr>
              <a:xfrm>
                <a:off x="600361" y="6275874"/>
                <a:ext cx="10991275" cy="54350"/>
              </a:xfrm>
              <a:prstGeom prst="rect">
                <a:avLst/>
              </a:prstGeom>
              <a:solidFill>
                <a:srgbClr val="D95058"/>
              </a:solidFill>
              <a:ln>
                <a:solidFill>
                  <a:srgbClr val="D950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3" name="Rectángulo 22"/>
              <p:cNvSpPr/>
              <p:nvPr/>
            </p:nvSpPr>
            <p:spPr>
              <a:xfrm rot="16200000" flipV="1">
                <a:off x="460493" y="6295608"/>
                <a:ext cx="319537" cy="45719"/>
              </a:xfrm>
              <a:prstGeom prst="rect">
                <a:avLst/>
              </a:prstGeom>
              <a:solidFill>
                <a:srgbClr val="D95058"/>
              </a:solidFill>
              <a:ln>
                <a:solidFill>
                  <a:srgbClr val="D950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29" name="Rectángulo 28"/>
            <p:cNvSpPr/>
            <p:nvPr/>
          </p:nvSpPr>
          <p:spPr>
            <a:xfrm rot="16200000" flipV="1">
              <a:off x="5794787" y="6486022"/>
              <a:ext cx="319537" cy="45719"/>
            </a:xfrm>
            <a:prstGeom prst="rect">
              <a:avLst/>
            </a:prstGeom>
            <a:solidFill>
              <a:srgbClr val="D95058"/>
            </a:solidFill>
            <a:ln>
              <a:solidFill>
                <a:srgbClr val="D950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Rectángulo 29"/>
            <p:cNvSpPr/>
            <p:nvPr/>
          </p:nvSpPr>
          <p:spPr>
            <a:xfrm rot="16200000" flipV="1">
              <a:off x="11408838" y="6486021"/>
              <a:ext cx="319537" cy="45719"/>
            </a:xfrm>
            <a:prstGeom prst="rect">
              <a:avLst/>
            </a:prstGeom>
            <a:solidFill>
              <a:srgbClr val="D95058"/>
            </a:solidFill>
            <a:ln>
              <a:solidFill>
                <a:srgbClr val="D950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2828272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95563" y="279738"/>
            <a:ext cx="11406910" cy="6740307"/>
          </a:xfrm>
          <a:prstGeom prst="rect">
            <a:avLst/>
          </a:prstGeom>
        </p:spPr>
        <p:txBody>
          <a:bodyPr wrap="square">
            <a:spAutoFit/>
          </a:bodyPr>
          <a:lstStyle/>
          <a:p>
            <a:r>
              <a:rPr lang="es-PE" dirty="0" err="1" smtClean="0">
                <a:solidFill>
                  <a:srgbClr val="004275"/>
                </a:solidFill>
                <a:effectLst>
                  <a:outerShdw blurRad="38100" dist="38100" dir="2700000" algn="tl">
                    <a:srgbClr val="000000">
                      <a:alpha val="43137"/>
                    </a:srgbClr>
                  </a:outerShdw>
                </a:effectLst>
              </a:rPr>
              <a:t>Commun</a:t>
            </a:r>
            <a:r>
              <a:rPr lang="es-PE" dirty="0" smtClean="0">
                <a:solidFill>
                  <a:srgbClr val="004275"/>
                </a:solidFill>
                <a:effectLst>
                  <a:outerShdw blurRad="38100" dist="38100" dir="2700000" algn="tl">
                    <a:srgbClr val="000000">
                      <a:alpha val="43137"/>
                    </a:srgbClr>
                  </a:outerShdw>
                </a:effectLst>
              </a:rPr>
              <a:t> </a:t>
            </a:r>
            <a:r>
              <a:rPr lang="es-PE" dirty="0" err="1" smtClean="0">
                <a:solidFill>
                  <a:srgbClr val="004275"/>
                </a:solidFill>
                <a:effectLst>
                  <a:outerShdw blurRad="38100" dist="38100" dir="2700000" algn="tl">
                    <a:srgbClr val="000000">
                      <a:alpha val="43137"/>
                    </a:srgbClr>
                  </a:outerShdw>
                </a:effectLst>
              </a:rPr>
              <a:t>Intermediate</a:t>
            </a:r>
            <a:r>
              <a:rPr lang="es-PE" dirty="0" smtClean="0">
                <a:solidFill>
                  <a:srgbClr val="004275"/>
                </a:solidFill>
                <a:effectLst>
                  <a:outerShdw blurRad="38100" dist="38100" dir="2700000" algn="tl">
                    <a:srgbClr val="000000">
                      <a:alpha val="43137"/>
                    </a:srgbClr>
                  </a:outerShdw>
                </a:effectLst>
              </a:rPr>
              <a:t> </a:t>
            </a:r>
            <a:r>
              <a:rPr lang="es-PE" dirty="0" err="1" smtClean="0">
                <a:solidFill>
                  <a:srgbClr val="004275"/>
                </a:solidFill>
                <a:effectLst>
                  <a:outerShdw blurRad="38100" dist="38100" dir="2700000" algn="tl">
                    <a:srgbClr val="000000">
                      <a:alpha val="43137"/>
                    </a:srgbClr>
                  </a:outerShdw>
                </a:effectLst>
              </a:rPr>
              <a:t>Language</a:t>
            </a:r>
            <a:r>
              <a:rPr lang="es-PE" dirty="0" smtClean="0">
                <a:solidFill>
                  <a:srgbClr val="004275"/>
                </a:solidFill>
                <a:effectLst>
                  <a:outerShdw blurRad="38100" dist="38100" dir="2700000" algn="tl">
                    <a:srgbClr val="000000">
                      <a:alpha val="43137"/>
                    </a:srgbClr>
                  </a:outerShdw>
                </a:effectLst>
              </a:rPr>
              <a:t>:</a:t>
            </a:r>
          </a:p>
          <a:p>
            <a:pPr lvl="1"/>
            <a:r>
              <a:rPr lang="es-PE" dirty="0" smtClean="0"/>
              <a:t> </a:t>
            </a:r>
          </a:p>
          <a:p>
            <a:pPr lvl="1"/>
            <a:r>
              <a:rPr lang="es-PE" dirty="0" smtClean="0"/>
              <a:t>Durante la compilación de los lenguajes de programación .NET, el código fuente es convertido a código CIL en lugar de código objeto especifico del procesador o de la plataforma. CIL es un conjunto de instrucciones independientes de la plataforma o que puede ser ejecutado en cualquier CPU.</a:t>
            </a:r>
          </a:p>
          <a:p>
            <a:pPr lvl="1"/>
            <a:endParaRPr lang="es-PE" dirty="0"/>
          </a:p>
          <a:p>
            <a:pPr lvl="1"/>
            <a:r>
              <a:rPr lang="es-PE" dirty="0" smtClean="0"/>
              <a:t>La compilación en tiempo de ejecución(JIT) involucra convertir el código el código intermedio en código inmediatamente ejecutable por la CPU. La conversión es realizada gradualmente durante la ejecución del programa. La compilación JIT proporciona optimización especifica para el ambiente, seguridad de tipos en tiempo de ejecución, y verificación de ensamblados. Para cumplir esto, el compilador JIT examina los metadatos del ensamblado en busca de accesos ilegales y maneja las violaciones apropiadamente.    </a:t>
            </a:r>
            <a:endParaRPr lang="es-PE" dirty="0"/>
          </a:p>
          <a:p>
            <a:endParaRPr lang="es-PE" dirty="0" smtClean="0">
              <a:solidFill>
                <a:srgbClr val="D95058"/>
              </a:solidFill>
              <a:effectLst>
                <a:outerShdw blurRad="38100" dist="38100" dir="2700000" algn="tl">
                  <a:srgbClr val="000000">
                    <a:alpha val="43137"/>
                  </a:srgbClr>
                </a:outerShdw>
              </a:effectLst>
            </a:endParaRPr>
          </a:p>
          <a:p>
            <a:r>
              <a:rPr lang="es-PE" dirty="0" smtClean="0">
                <a:solidFill>
                  <a:srgbClr val="004275"/>
                </a:solidFill>
                <a:effectLst>
                  <a:outerShdw blurRad="38100" dist="38100" dir="2700000" algn="tl">
                    <a:srgbClr val="000000">
                      <a:alpha val="43137"/>
                    </a:srgbClr>
                  </a:outerShdw>
                </a:effectLst>
              </a:rPr>
              <a:t>Tiempo </a:t>
            </a:r>
            <a:r>
              <a:rPr lang="es-PE" dirty="0">
                <a:solidFill>
                  <a:srgbClr val="004275"/>
                </a:solidFill>
                <a:effectLst>
                  <a:outerShdw blurRad="38100" dist="38100" dir="2700000" algn="tl">
                    <a:srgbClr val="000000">
                      <a:alpha val="43137"/>
                    </a:srgbClr>
                  </a:outerShdw>
                </a:effectLst>
              </a:rPr>
              <a:t>de ejecución (</a:t>
            </a:r>
            <a:r>
              <a:rPr lang="es-PE" dirty="0" err="1">
                <a:solidFill>
                  <a:srgbClr val="004275"/>
                </a:solidFill>
                <a:effectLst>
                  <a:outerShdw blurRad="38100" dist="38100" dir="2700000" algn="tl">
                    <a:srgbClr val="000000">
                      <a:alpha val="43137"/>
                    </a:srgbClr>
                  </a:outerShdw>
                </a:effectLst>
              </a:rPr>
              <a:t>Runtime</a:t>
            </a:r>
            <a:r>
              <a:rPr lang="es-PE" dirty="0" smtClean="0">
                <a:solidFill>
                  <a:srgbClr val="004275"/>
                </a:solidFill>
                <a:effectLst>
                  <a:outerShdw blurRad="38100" dist="38100" dir="2700000" algn="tl">
                    <a:srgbClr val="000000">
                      <a:alpha val="43137"/>
                    </a:srgbClr>
                  </a:outerShdw>
                </a:effectLst>
              </a:rPr>
              <a:t>):</a:t>
            </a:r>
          </a:p>
          <a:p>
            <a:endParaRPr lang="es-PE" dirty="0" smtClean="0">
              <a:solidFill>
                <a:srgbClr val="D95058"/>
              </a:solidFill>
              <a:effectLst>
                <a:outerShdw blurRad="38100" dist="38100" dir="2700000" algn="tl">
                  <a:srgbClr val="000000">
                    <a:alpha val="43137"/>
                  </a:srgbClr>
                </a:outerShdw>
              </a:effectLst>
            </a:endParaRPr>
          </a:p>
          <a:p>
            <a:pPr lvl="1" algn="just"/>
            <a:r>
              <a:rPr lang="es-PE" dirty="0" smtClean="0"/>
              <a:t>Inicia </a:t>
            </a:r>
            <a:r>
              <a:rPr lang="es-PE" dirty="0"/>
              <a:t>cuando el programa se ejecuta o esta cargado en la memoria primaria. Primero se realiza la configuración de la memoria necesaria y enlaza el programa con las bibliotecas, dinámicamente si es necesario,  y luego la ejecución inicia por el llamado punto de </a:t>
            </a:r>
            <a:r>
              <a:rPr lang="es-PE" dirty="0" smtClean="0"/>
              <a:t>entrada.</a:t>
            </a:r>
          </a:p>
          <a:p>
            <a:pPr marL="742950" lvl="1" indent="-285750" algn="just">
              <a:buFont typeface="Arial" panose="020B0604020202020204" pitchFamily="34" charset="0"/>
              <a:buChar char="•"/>
            </a:pPr>
            <a:r>
              <a:rPr lang="es-PE" dirty="0" smtClean="0"/>
              <a:t>La </a:t>
            </a:r>
            <a:r>
              <a:rPr lang="es-PE" dirty="0"/>
              <a:t>depuración también se </a:t>
            </a:r>
            <a:r>
              <a:rPr lang="es-PE" dirty="0" smtClean="0"/>
              <a:t>puede realizar </a:t>
            </a:r>
            <a:r>
              <a:rPr lang="es-PE" dirty="0"/>
              <a:t>en esta etapa, se detectan errores lógicos y de seguridad(bugs).  </a:t>
            </a:r>
            <a:endParaRPr lang="es-PE" dirty="0" smtClean="0"/>
          </a:p>
          <a:p>
            <a:pPr marL="742950" lvl="1" indent="-285750" algn="just">
              <a:buFont typeface="Arial" panose="020B0604020202020204" pitchFamily="34" charset="0"/>
              <a:buChar char="•"/>
            </a:pPr>
            <a:r>
              <a:rPr lang="es-PE" dirty="0" smtClean="0"/>
              <a:t>El código que se ejecuta dentro del CLR se conoce como código administrado</a:t>
            </a:r>
          </a:p>
          <a:p>
            <a:pPr marL="742950" lvl="1" indent="-285750" algn="just">
              <a:buFont typeface="Arial" panose="020B0604020202020204" pitchFamily="34" charset="0"/>
              <a:buChar char="•"/>
            </a:pPr>
            <a:endParaRPr lang="es-PE" dirty="0"/>
          </a:p>
          <a:p>
            <a:pPr algn="just"/>
            <a:r>
              <a:rPr lang="es-PE" dirty="0" smtClean="0">
                <a:solidFill>
                  <a:srgbClr val="004275"/>
                </a:solidFill>
                <a:effectLst>
                  <a:outerShdw blurRad="38100" dist="38100" dir="2700000" algn="tl">
                    <a:srgbClr val="000000">
                      <a:alpha val="43137"/>
                    </a:srgbClr>
                  </a:outerShdw>
                </a:effectLst>
              </a:rPr>
              <a:t>Tiempo de compilación:</a:t>
            </a:r>
          </a:p>
          <a:p>
            <a:pPr algn="just"/>
            <a:endParaRPr lang="es-PE" dirty="0">
              <a:solidFill>
                <a:srgbClr val="D95058"/>
              </a:solidFill>
              <a:effectLst>
                <a:outerShdw blurRad="38100" dist="38100" dir="2700000" algn="tl">
                  <a:srgbClr val="000000">
                    <a:alpha val="43137"/>
                  </a:srgbClr>
                </a:outerShdw>
              </a:effectLst>
            </a:endParaRPr>
          </a:p>
          <a:p>
            <a:pPr lvl="1" algn="just"/>
            <a:r>
              <a:rPr lang="es-PE" dirty="0" smtClean="0"/>
              <a:t>Se lleva a acabo desde la creación del código fuente hasta la traducción de un archivo ejecutable.</a:t>
            </a:r>
          </a:p>
          <a:p>
            <a:pPr algn="just"/>
            <a:endParaRPr lang="es-PE" dirty="0" smtClean="0">
              <a:solidFill>
                <a:srgbClr val="D95058"/>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09622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746703" y="3673043"/>
            <a:ext cx="10141527" cy="1477328"/>
            <a:chOff x="746703" y="3673043"/>
            <a:chExt cx="10141527" cy="1477328"/>
          </a:xfrm>
        </p:grpSpPr>
        <p:pic>
          <p:nvPicPr>
            <p:cNvPr id="1026" name="Picture 2" descr="Resultado de imagen para terminal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703" y="3673043"/>
              <a:ext cx="1174461" cy="1174461"/>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2252229" y="3673043"/>
              <a:ext cx="8636001" cy="1477328"/>
            </a:xfrm>
            <a:prstGeom prst="rect">
              <a:avLst/>
            </a:prstGeom>
            <a:noFill/>
          </p:spPr>
          <p:txBody>
            <a:bodyPr wrap="square" rtlCol="0">
              <a:spAutoFit/>
            </a:bodyPr>
            <a:lstStyle/>
            <a:p>
              <a:r>
                <a:rPr lang="es-PE" dirty="0" smtClean="0"/>
                <a:t>Utiliza la salida y entrada de datos a través de la consola o símbolo de sistema.</a:t>
              </a:r>
            </a:p>
            <a:p>
              <a:pPr marL="742950" lvl="1" indent="-285750">
                <a:buFont typeface="Arial" panose="020B0604020202020204" pitchFamily="34" charset="0"/>
                <a:buChar char="•"/>
              </a:pPr>
              <a:r>
                <a:rPr lang="es-PE" dirty="0" smtClean="0"/>
                <a:t>Demostración de prueba de concepto de la funcionalidad que más tarde será incorporada en una aplicación.</a:t>
              </a:r>
            </a:p>
            <a:p>
              <a:pPr marL="742950" lvl="1" indent="-285750">
                <a:buFont typeface="Arial" panose="020B0604020202020204" pitchFamily="34" charset="0"/>
                <a:buChar char="•"/>
              </a:pPr>
              <a:r>
                <a:rPr lang="es-PE" dirty="0" smtClean="0"/>
                <a:t>Puede comunicarse con otros aplicaciones mediante mecanismos RPC</a:t>
              </a:r>
            </a:p>
            <a:p>
              <a:endParaRPr lang="es-PE" dirty="0" smtClean="0"/>
            </a:p>
          </p:txBody>
        </p:sp>
      </p:grpSp>
      <p:grpSp>
        <p:nvGrpSpPr>
          <p:cNvPr id="5" name="Grupo 4"/>
          <p:cNvGrpSpPr/>
          <p:nvPr/>
        </p:nvGrpSpPr>
        <p:grpSpPr>
          <a:xfrm>
            <a:off x="581170" y="1126837"/>
            <a:ext cx="10493230" cy="1754326"/>
            <a:chOff x="581170" y="1126837"/>
            <a:chExt cx="10493230" cy="1754326"/>
          </a:xfrm>
        </p:grpSpPr>
        <p:pic>
          <p:nvPicPr>
            <p:cNvPr id="1028" name="Picture 4" descr="Resultado de imagen para form application ico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68" t="12533" r="6411" b="21369"/>
            <a:stretch/>
          </p:blipFill>
          <p:spPr bwMode="auto">
            <a:xfrm>
              <a:off x="581170" y="1305992"/>
              <a:ext cx="1505526" cy="114223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2438399" y="1126837"/>
              <a:ext cx="8636001" cy="1754326"/>
            </a:xfrm>
            <a:prstGeom prst="rect">
              <a:avLst/>
            </a:prstGeom>
            <a:noFill/>
          </p:spPr>
          <p:txBody>
            <a:bodyPr wrap="square" rtlCol="0">
              <a:spAutoFit/>
            </a:bodyPr>
            <a:lstStyle/>
            <a:p>
              <a:r>
                <a:rPr lang="es-PE" dirty="0" smtClean="0"/>
                <a:t>Aplicación nativa para Windows que se comporta como un lienzo en blanco donde se agregan controles para crear un interfaz de usuario y lógica para manipular el flujo de datos.</a:t>
              </a:r>
            </a:p>
            <a:p>
              <a:pPr marL="285750" indent="-285750">
                <a:buFont typeface="Arial" panose="020B0604020202020204" pitchFamily="34" charset="0"/>
                <a:buChar char="•"/>
              </a:pPr>
              <a:r>
                <a:rPr lang="es-PE" dirty="0" smtClean="0"/>
                <a:t>Diseñar una excelente experiencia de usuario</a:t>
              </a:r>
            </a:p>
            <a:p>
              <a:pPr marL="285750" indent="-285750">
                <a:buFont typeface="Arial" panose="020B0604020202020204" pitchFamily="34" charset="0"/>
                <a:buChar char="•"/>
              </a:pPr>
              <a:r>
                <a:rPr lang="es-PE" dirty="0" smtClean="0"/>
                <a:t>Distribuir eficientemente las información para el usuario</a:t>
              </a:r>
            </a:p>
            <a:p>
              <a:endParaRPr lang="es-PE" dirty="0" smtClean="0"/>
            </a:p>
          </p:txBody>
        </p:sp>
      </p:grpSp>
      <p:sp>
        <p:nvSpPr>
          <p:cNvPr id="2" name="CuadroTexto 1"/>
          <p:cNvSpPr txBox="1"/>
          <p:nvPr/>
        </p:nvSpPr>
        <p:spPr>
          <a:xfrm>
            <a:off x="591127" y="610982"/>
            <a:ext cx="4184073" cy="400110"/>
          </a:xfrm>
          <a:prstGeom prst="rect">
            <a:avLst/>
          </a:prstGeom>
          <a:noFill/>
        </p:spPr>
        <p:txBody>
          <a:bodyPr wrap="square" rtlCol="0">
            <a:spAutoFit/>
          </a:bodyPr>
          <a:lstStyle/>
          <a:p>
            <a:r>
              <a:rPr lang="es-PE" sz="2000" dirty="0" smtClean="0">
                <a:solidFill>
                  <a:srgbClr val="004275"/>
                </a:solidFill>
                <a:effectLst>
                  <a:outerShdw blurRad="38100" dist="38100" dir="2700000" algn="tl">
                    <a:srgbClr val="000000">
                      <a:alpha val="43137"/>
                    </a:srgbClr>
                  </a:outerShdw>
                </a:effectLst>
              </a:rPr>
              <a:t>Aplicación Windows </a:t>
            </a:r>
            <a:r>
              <a:rPr lang="es-PE" sz="2000" dirty="0" err="1" smtClean="0">
                <a:solidFill>
                  <a:srgbClr val="004275"/>
                </a:solidFill>
                <a:effectLst>
                  <a:outerShdw blurRad="38100" dist="38100" dir="2700000" algn="tl">
                    <a:srgbClr val="000000">
                      <a:alpha val="43137"/>
                    </a:srgbClr>
                  </a:outerShdw>
                </a:effectLst>
              </a:rPr>
              <a:t>Form</a:t>
            </a:r>
            <a:endParaRPr lang="es-PE" sz="2000" dirty="0">
              <a:solidFill>
                <a:srgbClr val="004275"/>
              </a:solidFill>
              <a:effectLst>
                <a:outerShdw blurRad="38100" dist="38100" dir="2700000" algn="tl">
                  <a:srgbClr val="000000">
                    <a:alpha val="43137"/>
                  </a:srgbClr>
                </a:outerShdw>
              </a:effectLst>
            </a:endParaRPr>
          </a:p>
        </p:txBody>
      </p:sp>
      <p:sp>
        <p:nvSpPr>
          <p:cNvPr id="8" name="CuadroTexto 7"/>
          <p:cNvSpPr txBox="1"/>
          <p:nvPr/>
        </p:nvSpPr>
        <p:spPr>
          <a:xfrm>
            <a:off x="691284" y="3040053"/>
            <a:ext cx="4184073" cy="400110"/>
          </a:xfrm>
          <a:prstGeom prst="rect">
            <a:avLst/>
          </a:prstGeom>
          <a:noFill/>
        </p:spPr>
        <p:txBody>
          <a:bodyPr wrap="square" rtlCol="0">
            <a:spAutoFit/>
          </a:bodyPr>
          <a:lstStyle/>
          <a:p>
            <a:r>
              <a:rPr lang="es-PE" sz="2000" dirty="0" smtClean="0">
                <a:solidFill>
                  <a:srgbClr val="004275"/>
                </a:solidFill>
                <a:effectLst>
                  <a:outerShdw blurRad="38100" dist="38100" dir="2700000" algn="tl">
                    <a:srgbClr val="000000">
                      <a:alpha val="43137"/>
                    </a:srgbClr>
                  </a:outerShdw>
                </a:effectLst>
              </a:rPr>
              <a:t>Aplicación de Consola</a:t>
            </a:r>
            <a:endParaRPr lang="es-PE" sz="2000" dirty="0">
              <a:solidFill>
                <a:srgbClr val="00427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64265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0"/>
            <a:ext cx="12192000" cy="6858000"/>
          </a:xfrm>
          <a:prstGeom prst="rect">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0" y="0"/>
            <a:ext cx="12192000" cy="6857999"/>
          </a:xfrm>
        </p:spPr>
        <p:txBody>
          <a:bodyPr>
            <a:normAutofit/>
          </a:bodyPr>
          <a:lstStyle/>
          <a:p>
            <a:pPr algn="ctr"/>
            <a:r>
              <a:rPr lang="es-419" dirty="0" smtClean="0">
                <a:solidFill>
                  <a:schemeClr val="bg1"/>
                </a:solidFill>
                <a:latin typeface="Arial" panose="020B0604020202020204" pitchFamily="34" charset="0"/>
                <a:cs typeface="Arial" panose="020B0604020202020204" pitchFamily="34" charset="0"/>
              </a:rPr>
              <a:t>INTRODUCCIÓN A VB.net</a:t>
            </a:r>
            <a:br>
              <a:rPr lang="es-419" dirty="0" smtClean="0">
                <a:solidFill>
                  <a:schemeClr val="bg1"/>
                </a:solidFill>
                <a:latin typeface="Arial" panose="020B0604020202020204" pitchFamily="34" charset="0"/>
                <a:cs typeface="Arial" panose="020B0604020202020204" pitchFamily="34" charset="0"/>
              </a:rPr>
            </a:br>
            <a:r>
              <a:rPr lang="es-419" dirty="0" smtClean="0">
                <a:solidFill>
                  <a:schemeClr val="bg1"/>
                </a:solidFill>
                <a:latin typeface="Arial" panose="020B0604020202020204" pitchFamily="34" charset="0"/>
                <a:cs typeface="Arial" panose="020B0604020202020204" pitchFamily="34" charset="0"/>
              </a:rPr>
              <a:t>Y</a:t>
            </a:r>
            <a:br>
              <a:rPr lang="es-419" dirty="0" smtClean="0">
                <a:solidFill>
                  <a:schemeClr val="bg1"/>
                </a:solidFill>
                <a:latin typeface="Arial" panose="020B0604020202020204" pitchFamily="34" charset="0"/>
                <a:cs typeface="Arial" panose="020B0604020202020204" pitchFamily="34" charset="0"/>
              </a:rPr>
            </a:br>
            <a:r>
              <a:rPr lang="es-419" dirty="0" smtClean="0">
                <a:solidFill>
                  <a:schemeClr val="bg1"/>
                </a:solidFill>
                <a:latin typeface="Arial" panose="020B0604020202020204" pitchFamily="34" charset="0"/>
                <a:cs typeface="Arial" panose="020B0604020202020204" pitchFamily="34" charset="0"/>
              </a:rPr>
              <a:t>PROGRAMACIÓN ORIENTADA</a:t>
            </a:r>
            <a:br>
              <a:rPr lang="es-419" dirty="0" smtClean="0">
                <a:solidFill>
                  <a:schemeClr val="bg1"/>
                </a:solidFill>
                <a:latin typeface="Arial" panose="020B0604020202020204" pitchFamily="34" charset="0"/>
                <a:cs typeface="Arial" panose="020B0604020202020204" pitchFamily="34" charset="0"/>
              </a:rPr>
            </a:br>
            <a:r>
              <a:rPr lang="es-419" dirty="0" smtClean="0">
                <a:solidFill>
                  <a:schemeClr val="bg1"/>
                </a:solidFill>
                <a:latin typeface="Arial" panose="020B0604020202020204" pitchFamily="34" charset="0"/>
                <a:cs typeface="Arial" panose="020B0604020202020204" pitchFamily="34" charset="0"/>
              </a:rPr>
              <a:t> A OBJETOS</a:t>
            </a:r>
            <a:endParaRPr lang="es-PE"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1456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9531" y="1149303"/>
            <a:ext cx="3331492" cy="2761780"/>
          </a:xfrm>
          <a:prstGeom prst="rect">
            <a:avLst/>
          </a:prstGeom>
        </p:spPr>
      </p:pic>
      <p:sp>
        <p:nvSpPr>
          <p:cNvPr id="7" name="Rectángulo 6"/>
          <p:cNvSpPr/>
          <p:nvPr/>
        </p:nvSpPr>
        <p:spPr>
          <a:xfrm>
            <a:off x="2023073" y="373182"/>
            <a:ext cx="8084264" cy="523220"/>
          </a:xfrm>
          <a:prstGeom prst="rect">
            <a:avLst/>
          </a:prstGeom>
        </p:spPr>
        <p:txBody>
          <a:bodyPr wrap="none">
            <a:spAutoFit/>
          </a:bodyPr>
          <a:lstStyle/>
          <a:p>
            <a:r>
              <a:rPr lang="es-419" sz="2800" dirty="0" smtClean="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Paradigma de Programación Orientada a Objetos</a:t>
            </a:r>
            <a:endParaRPr lang="es-PE" sz="2800"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9" name="Rectángulo 8"/>
          <p:cNvSpPr/>
          <p:nvPr/>
        </p:nvSpPr>
        <p:spPr>
          <a:xfrm>
            <a:off x="5445965" y="2884851"/>
            <a:ext cx="854721" cy="338554"/>
          </a:xfrm>
          <a:prstGeom prst="rect">
            <a:avLst/>
          </a:prstGeom>
        </p:spPr>
        <p:txBody>
          <a:bodyPr wrap="none">
            <a:spAutoFit/>
          </a:bodyPr>
          <a:lstStyle/>
          <a:p>
            <a:r>
              <a:rPr lang="es-419" sz="1600" dirty="0" smtClean="0">
                <a:solidFill>
                  <a:srgbClr val="004275"/>
                </a:solidFill>
                <a:latin typeface="Arial" panose="020B0604020202020204" pitchFamily="34" charset="0"/>
                <a:cs typeface="Arial" panose="020B0604020202020204" pitchFamily="34" charset="0"/>
              </a:rPr>
              <a:t>CLASE</a:t>
            </a:r>
            <a:endParaRPr lang="es-PE" sz="1600" dirty="0">
              <a:solidFill>
                <a:srgbClr val="004275"/>
              </a:solidFill>
              <a:latin typeface="Arial" panose="020B0604020202020204" pitchFamily="34" charset="0"/>
              <a:cs typeface="Arial" panose="020B0604020202020204" pitchFamily="34" charset="0"/>
            </a:endParaRPr>
          </a:p>
        </p:txBody>
      </p:sp>
      <p:sp>
        <p:nvSpPr>
          <p:cNvPr id="10" name="Rectángulo 9"/>
          <p:cNvSpPr/>
          <p:nvPr/>
        </p:nvSpPr>
        <p:spPr>
          <a:xfrm>
            <a:off x="5445965" y="3350233"/>
            <a:ext cx="4012637" cy="954107"/>
          </a:xfrm>
          <a:prstGeom prst="rect">
            <a:avLst/>
          </a:prstGeom>
        </p:spPr>
        <p:txBody>
          <a:bodyPr wrap="none">
            <a:spAutoFit/>
          </a:bodyPr>
          <a:lstStyle/>
          <a:p>
            <a:r>
              <a:rPr lang="es-PE" sz="1400" dirty="0">
                <a:solidFill>
                  <a:srgbClr val="004275"/>
                </a:solidFill>
                <a:latin typeface="Arial" panose="020B0604020202020204" pitchFamily="34" charset="0"/>
                <a:cs typeface="Arial" panose="020B0604020202020204" pitchFamily="34" charset="0"/>
              </a:rPr>
              <a:t>G</a:t>
            </a:r>
            <a:r>
              <a:rPr lang="es-PE" sz="1400" dirty="0" smtClean="0">
                <a:solidFill>
                  <a:srgbClr val="004275"/>
                </a:solidFill>
                <a:latin typeface="Arial" panose="020B0604020202020204" pitchFamily="34" charset="0"/>
                <a:cs typeface="Arial" panose="020B0604020202020204" pitchFamily="34" charset="0"/>
              </a:rPr>
              <a:t>eneralización </a:t>
            </a:r>
            <a:r>
              <a:rPr lang="es-PE" sz="1400" dirty="0">
                <a:solidFill>
                  <a:srgbClr val="004275"/>
                </a:solidFill>
                <a:latin typeface="Arial" panose="020B0604020202020204" pitchFamily="34" charset="0"/>
                <a:cs typeface="Arial" panose="020B0604020202020204" pitchFamily="34" charset="0"/>
              </a:rPr>
              <a:t>de objeto</a:t>
            </a:r>
            <a:r>
              <a:rPr lang="es-PE" sz="1400" dirty="0" smtClean="0">
                <a:solidFill>
                  <a:srgbClr val="004275"/>
                </a:solidFill>
                <a:latin typeface="Arial" panose="020B0604020202020204" pitchFamily="34" charset="0"/>
                <a:cs typeface="Arial" panose="020B0604020202020204" pitchFamily="34" charset="0"/>
              </a:rPr>
              <a:t>/ caracterización </a:t>
            </a:r>
          </a:p>
          <a:p>
            <a:r>
              <a:rPr lang="es-PE" sz="1400" dirty="0" smtClean="0">
                <a:solidFill>
                  <a:srgbClr val="004275"/>
                </a:solidFill>
                <a:latin typeface="Arial" panose="020B0604020202020204" pitchFamily="34" charset="0"/>
                <a:cs typeface="Arial" panose="020B0604020202020204" pitchFamily="34" charset="0"/>
              </a:rPr>
              <a:t>abstracta </a:t>
            </a:r>
            <a:r>
              <a:rPr lang="es-PE" sz="1400" dirty="0">
                <a:solidFill>
                  <a:srgbClr val="004275"/>
                </a:solidFill>
                <a:latin typeface="Arial" panose="020B0604020202020204" pitchFamily="34" charset="0"/>
                <a:cs typeface="Arial" panose="020B0604020202020204" pitchFamily="34" charset="0"/>
              </a:rPr>
              <a:t>de un conjunto de </a:t>
            </a:r>
            <a:r>
              <a:rPr lang="es-PE" sz="1400" dirty="0" smtClean="0">
                <a:solidFill>
                  <a:srgbClr val="004275"/>
                </a:solidFill>
                <a:latin typeface="Arial" panose="020B0604020202020204" pitchFamily="34" charset="0"/>
                <a:cs typeface="Arial" panose="020B0604020202020204" pitchFamily="34" charset="0"/>
              </a:rPr>
              <a:t>objetos</a:t>
            </a:r>
          </a:p>
          <a:p>
            <a:endParaRPr lang="es-PE" sz="1400" dirty="0">
              <a:solidFill>
                <a:srgbClr val="004275"/>
              </a:solidFill>
              <a:latin typeface="Arial" panose="020B0604020202020204" pitchFamily="34" charset="0"/>
              <a:cs typeface="Arial" panose="020B0604020202020204" pitchFamily="34" charset="0"/>
            </a:endParaRPr>
          </a:p>
          <a:p>
            <a:r>
              <a:rPr lang="es-PE" sz="1400" dirty="0" smtClean="0">
                <a:solidFill>
                  <a:srgbClr val="004275"/>
                </a:solidFill>
                <a:latin typeface="Arial" panose="020B0604020202020204" pitchFamily="34" charset="0"/>
                <a:cs typeface="Arial" panose="020B0604020202020204" pitchFamily="34" charset="0"/>
              </a:rPr>
              <a:t>Prototipo </a:t>
            </a:r>
            <a:r>
              <a:rPr lang="es-PE" sz="1400" dirty="0">
                <a:solidFill>
                  <a:srgbClr val="004275"/>
                </a:solidFill>
                <a:latin typeface="Arial" panose="020B0604020202020204" pitchFamily="34" charset="0"/>
                <a:cs typeface="Arial" panose="020B0604020202020204" pitchFamily="34" charset="0"/>
              </a:rPr>
              <a:t>o generador de un conjunto de objetos</a:t>
            </a:r>
          </a:p>
        </p:txBody>
      </p:sp>
      <p:sp>
        <p:nvSpPr>
          <p:cNvPr id="11" name="Rectángulo 10"/>
          <p:cNvSpPr/>
          <p:nvPr/>
        </p:nvSpPr>
        <p:spPr>
          <a:xfrm>
            <a:off x="5445965" y="2072776"/>
            <a:ext cx="5142922" cy="338554"/>
          </a:xfrm>
          <a:prstGeom prst="rect">
            <a:avLst/>
          </a:prstGeom>
        </p:spPr>
        <p:txBody>
          <a:bodyPr wrap="square">
            <a:spAutoFit/>
          </a:bodyPr>
          <a:lstStyle/>
          <a:p>
            <a:r>
              <a:rPr lang="es-419" sz="1600" dirty="0" smtClean="0">
                <a:solidFill>
                  <a:srgbClr val="004275"/>
                </a:solidFill>
                <a:latin typeface="Arial" panose="020B0604020202020204" pitchFamily="34" charset="0"/>
                <a:cs typeface="Arial" panose="020B0604020202020204" pitchFamily="34" charset="0"/>
              </a:rPr>
              <a:t>PROGRAMACIÓN ORIENTADA A OBJETOS</a:t>
            </a:r>
            <a:endParaRPr lang="es-PE" sz="1600" dirty="0">
              <a:solidFill>
                <a:srgbClr val="004275"/>
              </a:solidFill>
              <a:latin typeface="Arial" panose="020B0604020202020204" pitchFamily="34" charset="0"/>
              <a:cs typeface="Arial" panose="020B0604020202020204" pitchFamily="34" charset="0"/>
            </a:endParaRPr>
          </a:p>
        </p:txBody>
      </p:sp>
      <p:sp>
        <p:nvSpPr>
          <p:cNvPr id="12" name="Rectángulo 11"/>
          <p:cNvSpPr/>
          <p:nvPr/>
        </p:nvSpPr>
        <p:spPr>
          <a:xfrm>
            <a:off x="5445965" y="2489839"/>
            <a:ext cx="3306171" cy="307777"/>
          </a:xfrm>
          <a:prstGeom prst="rect">
            <a:avLst/>
          </a:prstGeom>
        </p:spPr>
        <p:txBody>
          <a:bodyPr wrap="square">
            <a:spAutoFit/>
          </a:bodyPr>
          <a:lstStyle/>
          <a:p>
            <a:r>
              <a:rPr lang="es-PE" sz="1400" dirty="0">
                <a:solidFill>
                  <a:srgbClr val="004275"/>
                </a:solidFill>
                <a:latin typeface="Arial" panose="020B0604020202020204" pitchFamily="34" charset="0"/>
                <a:cs typeface="Arial" panose="020B0604020202020204" pitchFamily="34" charset="0"/>
              </a:rPr>
              <a:t>permite la </a:t>
            </a:r>
            <a:r>
              <a:rPr lang="es-PE" sz="1400" dirty="0" err="1" smtClean="0">
                <a:solidFill>
                  <a:srgbClr val="004275"/>
                </a:solidFill>
                <a:latin typeface="Arial" panose="020B0604020202020204" pitchFamily="34" charset="0"/>
                <a:cs typeface="Arial" panose="020B0604020202020204" pitchFamily="34" charset="0"/>
              </a:rPr>
              <a:t>modularización</a:t>
            </a:r>
            <a:endParaRPr lang="es-PE" sz="1400" dirty="0">
              <a:solidFill>
                <a:srgbClr val="004275"/>
              </a:solidFill>
              <a:latin typeface="Arial" panose="020B0604020202020204" pitchFamily="34" charset="0"/>
              <a:cs typeface="Arial" panose="020B0604020202020204" pitchFamily="34" charset="0"/>
            </a:endParaRPr>
          </a:p>
        </p:txBody>
      </p:sp>
      <p:sp>
        <p:nvSpPr>
          <p:cNvPr id="13" name="Rectángulo 12"/>
          <p:cNvSpPr/>
          <p:nvPr/>
        </p:nvSpPr>
        <p:spPr>
          <a:xfrm>
            <a:off x="5445965" y="4426368"/>
            <a:ext cx="1103828" cy="369332"/>
          </a:xfrm>
          <a:prstGeom prst="rect">
            <a:avLst/>
          </a:prstGeom>
        </p:spPr>
        <p:txBody>
          <a:bodyPr wrap="none">
            <a:spAutoFit/>
          </a:bodyPr>
          <a:lstStyle/>
          <a:p>
            <a:r>
              <a:rPr lang="es-419" dirty="0" smtClean="0">
                <a:solidFill>
                  <a:srgbClr val="004275"/>
                </a:solidFill>
                <a:latin typeface="Arial" panose="020B0604020202020204" pitchFamily="34" charset="0"/>
                <a:cs typeface="Arial" panose="020B0604020202020204" pitchFamily="34" charset="0"/>
              </a:rPr>
              <a:t>OBJETO</a:t>
            </a:r>
            <a:endParaRPr lang="es-PE" dirty="0">
              <a:solidFill>
                <a:srgbClr val="004275"/>
              </a:solidFill>
              <a:latin typeface="Arial" panose="020B0604020202020204" pitchFamily="34" charset="0"/>
              <a:cs typeface="Arial" panose="020B0604020202020204" pitchFamily="34" charset="0"/>
            </a:endParaRPr>
          </a:p>
        </p:txBody>
      </p:sp>
      <p:sp>
        <p:nvSpPr>
          <p:cNvPr id="14" name="Rectángulo 13"/>
          <p:cNvSpPr/>
          <p:nvPr/>
        </p:nvSpPr>
        <p:spPr>
          <a:xfrm>
            <a:off x="5488433" y="4886542"/>
            <a:ext cx="4113627" cy="738664"/>
          </a:xfrm>
          <a:prstGeom prst="rect">
            <a:avLst/>
          </a:prstGeom>
        </p:spPr>
        <p:txBody>
          <a:bodyPr wrap="none">
            <a:spAutoFit/>
          </a:bodyPr>
          <a:lstStyle/>
          <a:p>
            <a:r>
              <a:rPr lang="es-PE" sz="1400" dirty="0">
                <a:solidFill>
                  <a:srgbClr val="004275"/>
                </a:solidFill>
                <a:latin typeface="Arial" panose="020B0604020202020204" pitchFamily="34" charset="0"/>
                <a:cs typeface="Arial" panose="020B0604020202020204" pitchFamily="34" charset="0"/>
              </a:rPr>
              <a:t>E</a:t>
            </a:r>
            <a:r>
              <a:rPr lang="es-PE" sz="1400" dirty="0" smtClean="0">
                <a:solidFill>
                  <a:srgbClr val="004275"/>
                </a:solidFill>
                <a:latin typeface="Arial" panose="020B0604020202020204" pitchFamily="34" charset="0"/>
                <a:cs typeface="Arial" panose="020B0604020202020204" pitchFamily="34" charset="0"/>
              </a:rPr>
              <a:t>structura </a:t>
            </a:r>
            <a:r>
              <a:rPr lang="es-PE" sz="1400" dirty="0">
                <a:solidFill>
                  <a:srgbClr val="004275"/>
                </a:solidFill>
                <a:latin typeface="Arial" panose="020B0604020202020204" pitchFamily="34" charset="0"/>
                <a:cs typeface="Arial" panose="020B0604020202020204" pitchFamily="34" charset="0"/>
              </a:rPr>
              <a:t>de datos y conjunto de </a:t>
            </a:r>
            <a:r>
              <a:rPr lang="es-PE" sz="1400" dirty="0" smtClean="0">
                <a:solidFill>
                  <a:srgbClr val="004275"/>
                </a:solidFill>
                <a:latin typeface="Arial" panose="020B0604020202020204" pitchFamily="34" charset="0"/>
                <a:cs typeface="Arial" panose="020B0604020202020204" pitchFamily="34" charset="0"/>
              </a:rPr>
              <a:t>procedimientos</a:t>
            </a:r>
          </a:p>
          <a:p>
            <a:r>
              <a:rPr lang="es-PE" sz="1400" dirty="0" smtClean="0">
                <a:solidFill>
                  <a:srgbClr val="004275"/>
                </a:solidFill>
                <a:latin typeface="Arial" panose="020B0604020202020204" pitchFamily="34" charset="0"/>
                <a:cs typeface="Arial" panose="020B0604020202020204" pitchFamily="34" charset="0"/>
              </a:rPr>
              <a:t>que </a:t>
            </a:r>
            <a:r>
              <a:rPr lang="es-PE" sz="1400" dirty="0">
                <a:solidFill>
                  <a:srgbClr val="004275"/>
                </a:solidFill>
                <a:latin typeface="Arial" panose="020B0604020202020204" pitchFamily="34" charset="0"/>
                <a:cs typeface="Arial" panose="020B0604020202020204" pitchFamily="34" charset="0"/>
              </a:rPr>
              <a:t>operan sobre dicha </a:t>
            </a:r>
            <a:r>
              <a:rPr lang="es-PE" sz="1400" dirty="0" smtClean="0">
                <a:solidFill>
                  <a:srgbClr val="004275"/>
                </a:solidFill>
                <a:latin typeface="Arial" panose="020B0604020202020204" pitchFamily="34" charset="0"/>
                <a:cs typeface="Arial" panose="020B0604020202020204" pitchFamily="34" charset="0"/>
              </a:rPr>
              <a:t>estructura.</a:t>
            </a:r>
          </a:p>
          <a:p>
            <a:r>
              <a:rPr lang="es-PE" sz="1400" dirty="0">
                <a:solidFill>
                  <a:srgbClr val="004275"/>
                </a:solidFill>
                <a:latin typeface="Arial" panose="020B0604020202020204" pitchFamily="34" charset="0"/>
                <a:cs typeface="Arial" panose="020B0604020202020204" pitchFamily="34" charset="0"/>
              </a:rPr>
              <a:t>(</a:t>
            </a:r>
            <a:r>
              <a:rPr lang="es-PE" sz="1400" dirty="0" smtClean="0">
                <a:solidFill>
                  <a:srgbClr val="004275"/>
                </a:solidFill>
                <a:latin typeface="Arial" panose="020B0604020202020204" pitchFamily="34" charset="0"/>
                <a:cs typeface="Arial" panose="020B0604020202020204" pitchFamily="34" charset="0"/>
              </a:rPr>
              <a:t>instancia </a:t>
            </a:r>
            <a:r>
              <a:rPr lang="es-PE" sz="1400" dirty="0">
                <a:solidFill>
                  <a:srgbClr val="004275"/>
                </a:solidFill>
                <a:latin typeface="Arial" panose="020B0604020202020204" pitchFamily="34" charset="0"/>
                <a:cs typeface="Arial" panose="020B0604020202020204" pitchFamily="34" charset="0"/>
              </a:rPr>
              <a:t>de una </a:t>
            </a:r>
            <a:r>
              <a:rPr lang="es-PE" sz="1400" dirty="0" smtClean="0">
                <a:solidFill>
                  <a:srgbClr val="004275"/>
                </a:solidFill>
                <a:latin typeface="Arial" panose="020B0604020202020204" pitchFamily="34" charset="0"/>
                <a:cs typeface="Arial" panose="020B0604020202020204" pitchFamily="34" charset="0"/>
              </a:rPr>
              <a:t>clase)</a:t>
            </a:r>
            <a:endParaRPr lang="es-PE" sz="1400" dirty="0">
              <a:solidFill>
                <a:srgbClr val="004275"/>
              </a:solidFill>
              <a:latin typeface="Arial" panose="020B0604020202020204" pitchFamily="34" charset="0"/>
              <a:cs typeface="Arial" panose="020B0604020202020204" pitchFamily="34" charset="0"/>
            </a:endParaRPr>
          </a:p>
        </p:txBody>
      </p:sp>
      <p:sp>
        <p:nvSpPr>
          <p:cNvPr id="15" name="Rectángulo 14"/>
          <p:cNvSpPr/>
          <p:nvPr/>
        </p:nvSpPr>
        <p:spPr>
          <a:xfrm>
            <a:off x="5445965" y="1433593"/>
            <a:ext cx="4960043" cy="523220"/>
          </a:xfrm>
          <a:prstGeom prst="rect">
            <a:avLst/>
          </a:prstGeom>
        </p:spPr>
        <p:txBody>
          <a:bodyPr wrap="square">
            <a:spAutoFit/>
          </a:bodyPr>
          <a:lstStyle/>
          <a:p>
            <a:r>
              <a:rPr lang="es-PE" sz="1400" dirty="0">
                <a:solidFill>
                  <a:srgbClr val="004275"/>
                </a:solidFill>
                <a:latin typeface="Arial" panose="020B0604020202020204" pitchFamily="34" charset="0"/>
                <a:cs typeface="Arial" panose="020B0604020202020204" pitchFamily="34" charset="0"/>
              </a:rPr>
              <a:t>E</a:t>
            </a:r>
            <a:r>
              <a:rPr lang="es-PE" sz="1400" dirty="0" smtClean="0">
                <a:solidFill>
                  <a:srgbClr val="004275"/>
                </a:solidFill>
                <a:latin typeface="Arial" panose="020B0604020202020204" pitchFamily="34" charset="0"/>
                <a:cs typeface="Arial" panose="020B0604020202020204" pitchFamily="34" charset="0"/>
              </a:rPr>
              <a:t>l </a:t>
            </a:r>
            <a:r>
              <a:rPr lang="es-PE" sz="1400" dirty="0">
                <a:solidFill>
                  <a:srgbClr val="004275"/>
                </a:solidFill>
                <a:latin typeface="Arial" panose="020B0604020202020204" pitchFamily="34" charset="0"/>
                <a:cs typeface="Arial" panose="020B0604020202020204" pitchFamily="34" charset="0"/>
              </a:rPr>
              <a:t>proceso completo de </a:t>
            </a:r>
            <a:r>
              <a:rPr lang="es-PE" sz="1400" dirty="0" smtClean="0">
                <a:solidFill>
                  <a:srgbClr val="004275"/>
                </a:solidFill>
                <a:latin typeface="Arial" panose="020B0604020202020204" pitchFamily="34" charset="0"/>
                <a:cs typeface="Arial" panose="020B0604020202020204" pitchFamily="34" charset="0"/>
              </a:rPr>
              <a:t>programación </a:t>
            </a:r>
            <a:r>
              <a:rPr lang="es-PE" sz="1400" dirty="0">
                <a:solidFill>
                  <a:srgbClr val="004275"/>
                </a:solidFill>
                <a:latin typeface="Arial" panose="020B0604020202020204" pitchFamily="34" charset="0"/>
                <a:cs typeface="Arial" panose="020B0604020202020204" pitchFamily="34" charset="0"/>
              </a:rPr>
              <a:t>comienza con la </a:t>
            </a:r>
            <a:r>
              <a:rPr lang="es-PE" sz="1400" dirty="0" smtClean="0">
                <a:solidFill>
                  <a:srgbClr val="004275"/>
                </a:solidFill>
                <a:latin typeface="Arial" panose="020B0604020202020204" pitchFamily="34" charset="0"/>
                <a:cs typeface="Arial" panose="020B0604020202020204" pitchFamily="34" charset="0"/>
              </a:rPr>
              <a:t>construcción </a:t>
            </a:r>
            <a:r>
              <a:rPr lang="es-PE" sz="1400" dirty="0">
                <a:solidFill>
                  <a:srgbClr val="004275"/>
                </a:solidFill>
                <a:latin typeface="Arial" panose="020B0604020202020204" pitchFamily="34" charset="0"/>
                <a:cs typeface="Arial" panose="020B0604020202020204" pitchFamily="34" charset="0"/>
              </a:rPr>
              <a:t>del modelo</a:t>
            </a:r>
          </a:p>
        </p:txBody>
      </p:sp>
      <p:grpSp>
        <p:nvGrpSpPr>
          <p:cNvPr id="16" name="Grupo 15"/>
          <p:cNvGrpSpPr/>
          <p:nvPr/>
        </p:nvGrpSpPr>
        <p:grpSpPr>
          <a:xfrm>
            <a:off x="1671783" y="4357639"/>
            <a:ext cx="3259240" cy="1796469"/>
            <a:chOff x="5356773" y="951263"/>
            <a:chExt cx="3940875" cy="2402607"/>
          </a:xfrm>
        </p:grpSpPr>
        <p:sp>
          <p:nvSpPr>
            <p:cNvPr id="17" name="Pentágono 16"/>
            <p:cNvSpPr/>
            <p:nvPr/>
          </p:nvSpPr>
          <p:spPr>
            <a:xfrm>
              <a:off x="5511798" y="951263"/>
              <a:ext cx="3785850" cy="464300"/>
            </a:xfrm>
            <a:prstGeom prst="homePlate">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err="1">
                  <a:latin typeface="Hermit" panose="02000609000000000000" pitchFamily="49" charset="0"/>
                </a:rPr>
                <a:t>Public</a:t>
              </a:r>
              <a:r>
                <a:rPr lang="es-PE" dirty="0">
                  <a:latin typeface="Hermit" panose="02000609000000000000" pitchFamily="49" charset="0"/>
                </a:rPr>
                <a:t> </a:t>
              </a:r>
              <a:r>
                <a:rPr lang="es-PE" dirty="0" err="1">
                  <a:latin typeface="Hermit" panose="02000609000000000000" pitchFamily="49" charset="0"/>
                </a:rPr>
                <a:t>Class</a:t>
              </a:r>
              <a:r>
                <a:rPr lang="es-PE" dirty="0">
                  <a:latin typeface="Hermit" panose="02000609000000000000" pitchFamily="49" charset="0"/>
                </a:rPr>
                <a:t> </a:t>
              </a:r>
              <a:r>
                <a:rPr lang="es-PE" dirty="0" smtClean="0">
                  <a:latin typeface="Hermit" panose="02000609000000000000" pitchFamily="49" charset="0"/>
                </a:rPr>
                <a:t>{Nombre}</a:t>
              </a:r>
              <a:endParaRPr lang="es-PE" dirty="0">
                <a:latin typeface="Hermit" panose="02000609000000000000" pitchFamily="49" charset="0"/>
              </a:endParaRPr>
            </a:p>
          </p:txBody>
        </p:sp>
        <p:sp>
          <p:nvSpPr>
            <p:cNvPr id="18" name="Rectángulo 17"/>
            <p:cNvSpPr/>
            <p:nvPr/>
          </p:nvSpPr>
          <p:spPr>
            <a:xfrm>
              <a:off x="5511798" y="1432796"/>
              <a:ext cx="3428356" cy="3469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419" dirty="0" smtClean="0">
                  <a:solidFill>
                    <a:srgbClr val="004275"/>
                  </a:solidFill>
                  <a:latin typeface="Hermit" panose="02000609000000000000" pitchFamily="49" charset="0"/>
                </a:rPr>
                <a:t>Constructor</a:t>
              </a:r>
              <a:endParaRPr lang="es-PE" dirty="0">
                <a:solidFill>
                  <a:srgbClr val="004275"/>
                </a:solidFill>
                <a:latin typeface="Hermit" panose="02000609000000000000" pitchFamily="49" charset="0"/>
              </a:endParaRPr>
            </a:p>
          </p:txBody>
        </p:sp>
        <p:sp>
          <p:nvSpPr>
            <p:cNvPr id="20" name="Rectángulo 19"/>
            <p:cNvSpPr/>
            <p:nvPr/>
          </p:nvSpPr>
          <p:spPr>
            <a:xfrm>
              <a:off x="5511798" y="1796989"/>
              <a:ext cx="3428356" cy="3469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419" dirty="0" smtClean="0">
                  <a:solidFill>
                    <a:srgbClr val="004275"/>
                  </a:solidFill>
                  <a:latin typeface="Hermit" panose="02000609000000000000" pitchFamily="49" charset="0"/>
                </a:rPr>
                <a:t>Destructor</a:t>
              </a:r>
              <a:endParaRPr lang="es-PE" dirty="0">
                <a:solidFill>
                  <a:srgbClr val="004275"/>
                </a:solidFill>
                <a:latin typeface="Hermit" panose="02000609000000000000" pitchFamily="49" charset="0"/>
              </a:endParaRPr>
            </a:p>
          </p:txBody>
        </p:sp>
        <p:sp>
          <p:nvSpPr>
            <p:cNvPr id="21" name="Rectángulo 20"/>
            <p:cNvSpPr/>
            <p:nvPr/>
          </p:nvSpPr>
          <p:spPr>
            <a:xfrm>
              <a:off x="5511798" y="2161182"/>
              <a:ext cx="3428356" cy="3469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419" dirty="0" smtClean="0">
                  <a:solidFill>
                    <a:srgbClr val="004275"/>
                  </a:solidFill>
                  <a:latin typeface="Hermit" panose="02000609000000000000" pitchFamily="49" charset="0"/>
                </a:rPr>
                <a:t>Propiedades</a:t>
              </a:r>
              <a:endParaRPr lang="es-PE" dirty="0">
                <a:solidFill>
                  <a:srgbClr val="004275"/>
                </a:solidFill>
                <a:latin typeface="Hermit" panose="02000609000000000000" pitchFamily="49" charset="0"/>
              </a:endParaRPr>
            </a:p>
          </p:txBody>
        </p:sp>
        <p:sp>
          <p:nvSpPr>
            <p:cNvPr id="22" name="Rectángulo 21"/>
            <p:cNvSpPr/>
            <p:nvPr/>
          </p:nvSpPr>
          <p:spPr>
            <a:xfrm>
              <a:off x="5511798" y="2525375"/>
              <a:ext cx="3428356" cy="3469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419" dirty="0" smtClean="0">
                  <a:solidFill>
                    <a:srgbClr val="004275"/>
                  </a:solidFill>
                  <a:latin typeface="Hermit" panose="02000609000000000000" pitchFamily="49" charset="0"/>
                </a:rPr>
                <a:t>Métodos</a:t>
              </a:r>
              <a:endParaRPr lang="es-PE" dirty="0">
                <a:solidFill>
                  <a:srgbClr val="004275"/>
                </a:solidFill>
                <a:latin typeface="Hermit" panose="02000609000000000000" pitchFamily="49" charset="0"/>
              </a:endParaRPr>
            </a:p>
          </p:txBody>
        </p:sp>
        <p:sp>
          <p:nvSpPr>
            <p:cNvPr id="19" name="Rectángulo 18"/>
            <p:cNvSpPr/>
            <p:nvPr/>
          </p:nvSpPr>
          <p:spPr>
            <a:xfrm flipH="1">
              <a:off x="5356773" y="951264"/>
              <a:ext cx="155025" cy="2402606"/>
            </a:xfrm>
            <a:prstGeom prst="rect">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3" name="Pentágono 22"/>
            <p:cNvSpPr/>
            <p:nvPr/>
          </p:nvSpPr>
          <p:spPr>
            <a:xfrm>
              <a:off x="5511798" y="2889339"/>
              <a:ext cx="3785850" cy="464300"/>
            </a:xfrm>
            <a:prstGeom prst="homePlate">
              <a:avLst/>
            </a:prstGeom>
            <a:solidFill>
              <a:srgbClr val="0042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err="1" smtClean="0">
                  <a:latin typeface="Hermit" panose="02000609000000000000" pitchFamily="49" charset="0"/>
                </a:rPr>
                <a:t>End</a:t>
              </a:r>
              <a:r>
                <a:rPr lang="es-PE" dirty="0" smtClean="0">
                  <a:latin typeface="Hermit" panose="02000609000000000000" pitchFamily="49" charset="0"/>
                </a:rPr>
                <a:t> </a:t>
              </a:r>
              <a:r>
                <a:rPr lang="es-PE" dirty="0" err="1" smtClean="0">
                  <a:latin typeface="Hermit" panose="02000609000000000000" pitchFamily="49" charset="0"/>
                </a:rPr>
                <a:t>Class</a:t>
              </a:r>
              <a:endParaRPr lang="es-PE" dirty="0">
                <a:latin typeface="Hermit" panose="02000609000000000000" pitchFamily="49" charset="0"/>
              </a:endParaRPr>
            </a:p>
          </p:txBody>
        </p:sp>
      </p:grpSp>
    </p:spTree>
    <p:extLst>
      <p:ext uri="{BB962C8B-B14F-4D97-AF65-F5344CB8AC3E}">
        <p14:creationId xmlns:p14="http://schemas.microsoft.com/office/powerpoint/2010/main" val="1946886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o 15"/>
          <p:cNvGrpSpPr/>
          <p:nvPr/>
        </p:nvGrpSpPr>
        <p:grpSpPr>
          <a:xfrm>
            <a:off x="6135093" y="1244263"/>
            <a:ext cx="4616768" cy="2207490"/>
            <a:chOff x="5587889" y="847106"/>
            <a:chExt cx="4202546" cy="2207490"/>
          </a:xfrm>
        </p:grpSpPr>
        <p:sp>
          <p:nvSpPr>
            <p:cNvPr id="14" name="Terminador 13"/>
            <p:cNvSpPr/>
            <p:nvPr/>
          </p:nvSpPr>
          <p:spPr>
            <a:xfrm>
              <a:off x="5587889" y="847106"/>
              <a:ext cx="4202546" cy="2207490"/>
            </a:xfrm>
            <a:prstGeom prst="flowChartTerminator">
              <a:avLst/>
            </a:prstGeom>
            <a:solidFill>
              <a:srgbClr val="DFE6E9"/>
            </a:solidFill>
            <a:ln w="57150">
              <a:solidFill>
                <a:srgbClr val="004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5" name="Grupo 14"/>
            <p:cNvGrpSpPr/>
            <p:nvPr/>
          </p:nvGrpSpPr>
          <p:grpSpPr>
            <a:xfrm>
              <a:off x="5801977" y="1271025"/>
              <a:ext cx="3988458" cy="1239527"/>
              <a:chOff x="6042123" y="1270066"/>
              <a:chExt cx="3988458" cy="1239527"/>
            </a:xfrm>
          </p:grpSpPr>
          <p:sp>
            <p:nvSpPr>
              <p:cNvPr id="5" name="Rectángulo 4"/>
              <p:cNvSpPr/>
              <p:nvPr/>
            </p:nvSpPr>
            <p:spPr>
              <a:xfrm>
                <a:off x="6116124" y="1270066"/>
                <a:ext cx="2040943" cy="400110"/>
              </a:xfrm>
              <a:prstGeom prst="rect">
                <a:avLst/>
              </a:prstGeom>
            </p:spPr>
            <p:txBody>
              <a:bodyPr wrap="none">
                <a:spAutoFit/>
              </a:bodyPr>
              <a:lstStyle/>
              <a:p>
                <a:r>
                  <a:rPr lang="es-419" sz="2000" dirty="0" smtClean="0">
                    <a:solidFill>
                      <a:srgbClr val="004275"/>
                    </a:solidFill>
                    <a:latin typeface="Arial" panose="020B0604020202020204" pitchFamily="34" charset="0"/>
                    <a:cs typeface="Arial" panose="020B0604020202020204" pitchFamily="34" charset="0"/>
                  </a:rPr>
                  <a:t>ABSTRACCIÓN</a:t>
                </a:r>
                <a:endParaRPr lang="es-PE" sz="2000" dirty="0">
                  <a:solidFill>
                    <a:srgbClr val="004275"/>
                  </a:solidFill>
                  <a:latin typeface="Arial" panose="020B0604020202020204" pitchFamily="34" charset="0"/>
                  <a:cs typeface="Arial" panose="020B0604020202020204" pitchFamily="34" charset="0"/>
                </a:endParaRPr>
              </a:p>
            </p:txBody>
          </p:sp>
          <p:sp>
            <p:nvSpPr>
              <p:cNvPr id="8" name="Rectángulo 7"/>
              <p:cNvSpPr/>
              <p:nvPr/>
            </p:nvSpPr>
            <p:spPr>
              <a:xfrm>
                <a:off x="6042123" y="1678596"/>
                <a:ext cx="3988458" cy="830997"/>
              </a:xfrm>
              <a:prstGeom prst="rect">
                <a:avLst/>
              </a:prstGeom>
            </p:spPr>
            <p:txBody>
              <a:bodyPr wrap="square">
                <a:spAutoFit/>
              </a:bodyPr>
              <a:lstStyle/>
              <a:p>
                <a:r>
                  <a:rPr lang="es-PE" sz="1600" dirty="0" smtClean="0">
                    <a:solidFill>
                      <a:srgbClr val="004275"/>
                    </a:solidFill>
                    <a:latin typeface="Arial" panose="020B0604020202020204" pitchFamily="34" charset="0"/>
                    <a:cs typeface="Arial" panose="020B0604020202020204" pitchFamily="34" charset="0"/>
                  </a:rPr>
                  <a:t>Permite Ocultar </a:t>
                </a:r>
                <a:r>
                  <a:rPr lang="es-PE" sz="1600" dirty="0">
                    <a:solidFill>
                      <a:srgbClr val="004275"/>
                    </a:solidFill>
                    <a:latin typeface="Arial" panose="020B0604020202020204" pitchFamily="34" charset="0"/>
                    <a:cs typeface="Arial" panose="020B0604020202020204" pitchFamily="34" charset="0"/>
                  </a:rPr>
                  <a:t>detalles o complejidades </a:t>
                </a:r>
                <a:endParaRPr lang="es-PE" sz="1600" dirty="0" smtClean="0">
                  <a:solidFill>
                    <a:srgbClr val="004275"/>
                  </a:solidFill>
                  <a:latin typeface="Arial" panose="020B0604020202020204" pitchFamily="34" charset="0"/>
                  <a:cs typeface="Arial" panose="020B0604020202020204" pitchFamily="34" charset="0"/>
                </a:endParaRPr>
              </a:p>
              <a:p>
                <a:r>
                  <a:rPr lang="es-PE" sz="1600" dirty="0" smtClean="0">
                    <a:solidFill>
                      <a:srgbClr val="004275"/>
                    </a:solidFill>
                    <a:latin typeface="Arial" panose="020B0604020202020204" pitchFamily="34" charset="0"/>
                    <a:cs typeface="Arial" panose="020B0604020202020204" pitchFamily="34" charset="0"/>
                  </a:rPr>
                  <a:t>(implementación </a:t>
                </a:r>
                <a:r>
                  <a:rPr lang="es-PE" sz="1600" dirty="0">
                    <a:solidFill>
                      <a:srgbClr val="004275"/>
                    </a:solidFill>
                    <a:latin typeface="Arial" panose="020B0604020202020204" pitchFamily="34" charset="0"/>
                    <a:cs typeface="Arial" panose="020B0604020202020204" pitchFamily="34" charset="0"/>
                  </a:rPr>
                  <a:t>interna) y exponer </a:t>
                </a:r>
                <a:endParaRPr lang="es-PE" sz="1600" dirty="0" smtClean="0">
                  <a:solidFill>
                    <a:srgbClr val="004275"/>
                  </a:solidFill>
                  <a:latin typeface="Arial" panose="020B0604020202020204" pitchFamily="34" charset="0"/>
                  <a:cs typeface="Arial" panose="020B0604020202020204" pitchFamily="34" charset="0"/>
                </a:endParaRPr>
              </a:p>
              <a:p>
                <a:r>
                  <a:rPr lang="es-PE" sz="1600" dirty="0" smtClean="0">
                    <a:solidFill>
                      <a:srgbClr val="004275"/>
                    </a:solidFill>
                    <a:latin typeface="Arial" panose="020B0604020202020204" pitchFamily="34" charset="0"/>
                    <a:cs typeface="Arial" panose="020B0604020202020204" pitchFamily="34" charset="0"/>
                  </a:rPr>
                  <a:t>funcionalidades </a:t>
                </a:r>
                <a:r>
                  <a:rPr lang="es-PE" sz="1600" dirty="0" smtClean="0">
                    <a:solidFill>
                      <a:srgbClr val="004275"/>
                    </a:solidFill>
                    <a:latin typeface="Arial" panose="020B0604020202020204" pitchFamily="34" charset="0"/>
                    <a:cs typeface="Arial" panose="020B0604020202020204" pitchFamily="34" charset="0"/>
                  </a:rPr>
                  <a:t>esenciales.</a:t>
                </a:r>
                <a:endParaRPr lang="es-PE" sz="1600" dirty="0">
                  <a:solidFill>
                    <a:srgbClr val="004275"/>
                  </a:solidFill>
                  <a:latin typeface="Arial" panose="020B0604020202020204" pitchFamily="34" charset="0"/>
                  <a:cs typeface="Arial" panose="020B0604020202020204" pitchFamily="34" charset="0"/>
                </a:endParaRPr>
              </a:p>
            </p:txBody>
          </p:sp>
        </p:grpSp>
      </p:grpSp>
      <p:grpSp>
        <p:nvGrpSpPr>
          <p:cNvPr id="22" name="Grupo 21"/>
          <p:cNvGrpSpPr/>
          <p:nvPr/>
        </p:nvGrpSpPr>
        <p:grpSpPr>
          <a:xfrm>
            <a:off x="6135093" y="4098910"/>
            <a:ext cx="4616768" cy="2207490"/>
            <a:chOff x="5940462" y="3553970"/>
            <a:chExt cx="4202546" cy="2207490"/>
          </a:xfrm>
        </p:grpSpPr>
        <p:sp>
          <p:nvSpPr>
            <p:cNvPr id="18" name="Terminador 17"/>
            <p:cNvSpPr/>
            <p:nvPr/>
          </p:nvSpPr>
          <p:spPr>
            <a:xfrm>
              <a:off x="5940462" y="3553970"/>
              <a:ext cx="4202546" cy="2207490"/>
            </a:xfrm>
            <a:prstGeom prst="flowChartTerminator">
              <a:avLst/>
            </a:prstGeom>
            <a:solidFill>
              <a:srgbClr val="DFE6E9"/>
            </a:solidFill>
            <a:ln w="57150">
              <a:solidFill>
                <a:srgbClr val="004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21" name="Grupo 20"/>
            <p:cNvGrpSpPr/>
            <p:nvPr/>
          </p:nvGrpSpPr>
          <p:grpSpPr>
            <a:xfrm>
              <a:off x="6280616" y="4046647"/>
              <a:ext cx="3409908" cy="1174349"/>
              <a:chOff x="6280616" y="4046647"/>
              <a:chExt cx="3409908" cy="1174349"/>
            </a:xfrm>
          </p:grpSpPr>
          <p:sp>
            <p:nvSpPr>
              <p:cNvPr id="6" name="Rectángulo 5"/>
              <p:cNvSpPr/>
              <p:nvPr/>
            </p:nvSpPr>
            <p:spPr>
              <a:xfrm>
                <a:off x="6280616" y="4046647"/>
                <a:ext cx="2177199" cy="400110"/>
              </a:xfrm>
              <a:prstGeom prst="rect">
                <a:avLst/>
              </a:prstGeom>
            </p:spPr>
            <p:txBody>
              <a:bodyPr wrap="none">
                <a:spAutoFit/>
              </a:bodyPr>
              <a:lstStyle/>
              <a:p>
                <a:r>
                  <a:rPr lang="es-419" sz="2000" dirty="0" smtClean="0">
                    <a:solidFill>
                      <a:srgbClr val="004275"/>
                    </a:solidFill>
                    <a:latin typeface="Arial" panose="020B0604020202020204" pitchFamily="34" charset="0"/>
                    <a:cs typeface="Arial" panose="020B0604020202020204" pitchFamily="34" charset="0"/>
                  </a:rPr>
                  <a:t>POLIMORFISMO</a:t>
                </a:r>
                <a:endParaRPr lang="es-PE" sz="2000" dirty="0">
                  <a:solidFill>
                    <a:srgbClr val="004275"/>
                  </a:solidFill>
                  <a:latin typeface="Arial" panose="020B0604020202020204" pitchFamily="34" charset="0"/>
                  <a:cs typeface="Arial" panose="020B0604020202020204" pitchFamily="34" charset="0"/>
                </a:endParaRPr>
              </a:p>
            </p:txBody>
          </p:sp>
          <p:sp>
            <p:nvSpPr>
              <p:cNvPr id="10" name="Rectángulo 9"/>
              <p:cNvSpPr/>
              <p:nvPr/>
            </p:nvSpPr>
            <p:spPr>
              <a:xfrm>
                <a:off x="6280616" y="4389999"/>
                <a:ext cx="3409908" cy="830997"/>
              </a:xfrm>
              <a:prstGeom prst="rect">
                <a:avLst/>
              </a:prstGeom>
            </p:spPr>
            <p:txBody>
              <a:bodyPr wrap="none">
                <a:spAutoFit/>
              </a:bodyPr>
              <a:lstStyle/>
              <a:p>
                <a:r>
                  <a:rPr lang="es-PE" sz="1600" dirty="0">
                    <a:solidFill>
                      <a:srgbClr val="004275"/>
                    </a:solidFill>
                    <a:latin typeface="Arial" panose="020B0604020202020204" pitchFamily="34" charset="0"/>
                    <a:cs typeface="Arial" panose="020B0604020202020204" pitchFamily="34" charset="0"/>
                  </a:rPr>
                  <a:t>E</a:t>
                </a:r>
                <a:r>
                  <a:rPr lang="es-PE" sz="1600" dirty="0" smtClean="0">
                    <a:solidFill>
                      <a:srgbClr val="004275"/>
                    </a:solidFill>
                    <a:latin typeface="Arial" panose="020B0604020202020204" pitchFamily="34" charset="0"/>
                    <a:cs typeface="Arial" panose="020B0604020202020204" pitchFamily="34" charset="0"/>
                  </a:rPr>
                  <a:t>s </a:t>
                </a:r>
                <a:r>
                  <a:rPr lang="es-PE" sz="1600" dirty="0" smtClean="0">
                    <a:solidFill>
                      <a:srgbClr val="004275"/>
                    </a:solidFill>
                    <a:latin typeface="Arial" panose="020B0604020202020204" pitchFamily="34" charset="0"/>
                    <a:cs typeface="Arial" panose="020B0604020202020204" pitchFamily="34" charset="0"/>
                  </a:rPr>
                  <a:t>aprovisionamiento </a:t>
                </a:r>
                <a:r>
                  <a:rPr lang="es-PE" sz="1600" dirty="0">
                    <a:solidFill>
                      <a:srgbClr val="004275"/>
                    </a:solidFill>
                    <a:latin typeface="Arial" panose="020B0604020202020204" pitchFamily="34" charset="0"/>
                    <a:cs typeface="Arial" panose="020B0604020202020204" pitchFamily="34" charset="0"/>
                  </a:rPr>
                  <a:t>de una </a:t>
                </a:r>
                <a:r>
                  <a:rPr lang="es-PE" sz="1600" dirty="0" smtClean="0">
                    <a:solidFill>
                      <a:srgbClr val="004275"/>
                    </a:solidFill>
                    <a:latin typeface="Arial" panose="020B0604020202020204" pitchFamily="34" charset="0"/>
                    <a:cs typeface="Arial" panose="020B0604020202020204" pitchFamily="34" charset="0"/>
                  </a:rPr>
                  <a:t>única </a:t>
                </a:r>
              </a:p>
              <a:p>
                <a:r>
                  <a:rPr lang="es-PE" sz="1600" dirty="0" smtClean="0">
                    <a:solidFill>
                      <a:srgbClr val="004275"/>
                    </a:solidFill>
                    <a:latin typeface="Arial" panose="020B0604020202020204" pitchFamily="34" charset="0"/>
                    <a:cs typeface="Arial" panose="020B0604020202020204" pitchFamily="34" charset="0"/>
                  </a:rPr>
                  <a:t>interface </a:t>
                </a:r>
                <a:r>
                  <a:rPr lang="es-PE" sz="1600" dirty="0">
                    <a:solidFill>
                      <a:srgbClr val="004275"/>
                    </a:solidFill>
                    <a:latin typeface="Arial" panose="020B0604020202020204" pitchFamily="34" charset="0"/>
                    <a:cs typeface="Arial" panose="020B0604020202020204" pitchFamily="34" charset="0"/>
                  </a:rPr>
                  <a:t>para las entidades de </a:t>
                </a:r>
                <a:endParaRPr lang="es-PE" sz="1600" dirty="0" smtClean="0">
                  <a:solidFill>
                    <a:srgbClr val="004275"/>
                  </a:solidFill>
                  <a:latin typeface="Arial" panose="020B0604020202020204" pitchFamily="34" charset="0"/>
                  <a:cs typeface="Arial" panose="020B0604020202020204" pitchFamily="34" charset="0"/>
                </a:endParaRPr>
              </a:p>
              <a:p>
                <a:r>
                  <a:rPr lang="es-PE" sz="1600" dirty="0" smtClean="0">
                    <a:solidFill>
                      <a:srgbClr val="004275"/>
                    </a:solidFill>
                    <a:latin typeface="Arial" panose="020B0604020202020204" pitchFamily="34" charset="0"/>
                    <a:cs typeface="Arial" panose="020B0604020202020204" pitchFamily="34" charset="0"/>
                  </a:rPr>
                  <a:t>diferente </a:t>
                </a:r>
                <a:r>
                  <a:rPr lang="es-PE" sz="1600" dirty="0">
                    <a:solidFill>
                      <a:srgbClr val="004275"/>
                    </a:solidFill>
                    <a:latin typeface="Arial" panose="020B0604020202020204" pitchFamily="34" charset="0"/>
                    <a:cs typeface="Arial" panose="020B0604020202020204" pitchFamily="34" charset="0"/>
                  </a:rPr>
                  <a:t>tipos</a:t>
                </a:r>
              </a:p>
            </p:txBody>
          </p:sp>
        </p:grpSp>
      </p:grpSp>
      <p:grpSp>
        <p:nvGrpSpPr>
          <p:cNvPr id="13" name="Grupo 12"/>
          <p:cNvGrpSpPr/>
          <p:nvPr/>
        </p:nvGrpSpPr>
        <p:grpSpPr>
          <a:xfrm>
            <a:off x="912773" y="1244263"/>
            <a:ext cx="4543406" cy="2207490"/>
            <a:chOff x="1076895" y="606960"/>
            <a:chExt cx="4202546" cy="2207490"/>
          </a:xfrm>
        </p:grpSpPr>
        <p:sp>
          <p:nvSpPr>
            <p:cNvPr id="3" name="Terminador 2"/>
            <p:cNvSpPr/>
            <p:nvPr/>
          </p:nvSpPr>
          <p:spPr>
            <a:xfrm>
              <a:off x="1076895" y="606960"/>
              <a:ext cx="4202546" cy="2207490"/>
            </a:xfrm>
            <a:prstGeom prst="flowChartTerminator">
              <a:avLst/>
            </a:prstGeom>
            <a:solidFill>
              <a:srgbClr val="DFE6E9"/>
            </a:solidFill>
            <a:ln w="57150">
              <a:solidFill>
                <a:srgbClr val="004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2" name="Grupo 11"/>
            <p:cNvGrpSpPr/>
            <p:nvPr/>
          </p:nvGrpSpPr>
          <p:grpSpPr>
            <a:xfrm>
              <a:off x="1704875" y="1060698"/>
              <a:ext cx="3286477" cy="1261884"/>
              <a:chOff x="327575" y="1322308"/>
              <a:chExt cx="3286477" cy="1261884"/>
            </a:xfrm>
          </p:grpSpPr>
          <p:sp>
            <p:nvSpPr>
              <p:cNvPr id="2" name="Rectángulo 1"/>
              <p:cNvSpPr/>
              <p:nvPr/>
            </p:nvSpPr>
            <p:spPr>
              <a:xfrm>
                <a:off x="327575" y="1322308"/>
                <a:ext cx="2735236" cy="400110"/>
              </a:xfrm>
              <a:prstGeom prst="rect">
                <a:avLst/>
              </a:prstGeom>
            </p:spPr>
            <p:txBody>
              <a:bodyPr wrap="none">
                <a:spAutoFit/>
              </a:bodyPr>
              <a:lstStyle/>
              <a:p>
                <a:r>
                  <a:rPr lang="es-419" sz="2000" dirty="0" smtClean="0">
                    <a:solidFill>
                      <a:srgbClr val="004275"/>
                    </a:solidFill>
                    <a:latin typeface="Arial" panose="020B0604020202020204" pitchFamily="34" charset="0"/>
                    <a:cs typeface="Arial" panose="020B0604020202020204" pitchFamily="34" charset="0"/>
                  </a:rPr>
                  <a:t>ENCAPSULAMIENTO</a:t>
                </a:r>
                <a:endParaRPr lang="es-PE" sz="2000" dirty="0">
                  <a:solidFill>
                    <a:srgbClr val="004275"/>
                  </a:solidFill>
                  <a:latin typeface="Arial" panose="020B0604020202020204" pitchFamily="34" charset="0"/>
                  <a:cs typeface="Arial" panose="020B0604020202020204" pitchFamily="34" charset="0"/>
                </a:endParaRPr>
              </a:p>
            </p:txBody>
          </p:sp>
          <p:sp>
            <p:nvSpPr>
              <p:cNvPr id="7" name="Rectángulo 6"/>
              <p:cNvSpPr/>
              <p:nvPr/>
            </p:nvSpPr>
            <p:spPr>
              <a:xfrm>
                <a:off x="327575" y="1691640"/>
                <a:ext cx="3286477" cy="892552"/>
              </a:xfrm>
              <a:prstGeom prst="rect">
                <a:avLst/>
              </a:prstGeom>
            </p:spPr>
            <p:txBody>
              <a:bodyPr wrap="none">
                <a:spAutoFit/>
              </a:bodyPr>
              <a:lstStyle/>
              <a:p>
                <a:r>
                  <a:rPr lang="es-PE" sz="1600" dirty="0" smtClean="0">
                    <a:solidFill>
                      <a:srgbClr val="004275"/>
                    </a:solidFill>
                    <a:latin typeface="Arial" panose="020B0604020202020204" pitchFamily="34" charset="0"/>
                    <a:cs typeface="Arial" panose="020B0604020202020204" pitchFamily="34" charset="0"/>
                  </a:rPr>
                  <a:t>Mecanismo </a:t>
                </a:r>
                <a:r>
                  <a:rPr lang="es-PE" dirty="0">
                    <a:solidFill>
                      <a:srgbClr val="004275"/>
                    </a:solidFill>
                    <a:latin typeface="Arial" panose="020B0604020202020204" pitchFamily="34" charset="0"/>
                    <a:cs typeface="Arial" panose="020B0604020202020204" pitchFamily="34" charset="0"/>
                  </a:rPr>
                  <a:t>para</a:t>
                </a:r>
                <a:r>
                  <a:rPr lang="es-PE" sz="1600" dirty="0">
                    <a:solidFill>
                      <a:srgbClr val="004275"/>
                    </a:solidFill>
                    <a:latin typeface="Arial" panose="020B0604020202020204" pitchFamily="34" charset="0"/>
                    <a:cs typeface="Arial" panose="020B0604020202020204" pitchFamily="34" charset="0"/>
                  </a:rPr>
                  <a:t> restringir el </a:t>
                </a:r>
                <a:endParaRPr lang="es-PE" sz="1600" dirty="0" smtClean="0">
                  <a:solidFill>
                    <a:srgbClr val="004275"/>
                  </a:solidFill>
                  <a:latin typeface="Arial" panose="020B0604020202020204" pitchFamily="34" charset="0"/>
                  <a:cs typeface="Arial" panose="020B0604020202020204" pitchFamily="34" charset="0"/>
                </a:endParaRPr>
              </a:p>
              <a:p>
                <a:r>
                  <a:rPr lang="es-PE" sz="1600" dirty="0" smtClean="0">
                    <a:solidFill>
                      <a:srgbClr val="004275"/>
                    </a:solidFill>
                    <a:latin typeface="Arial" panose="020B0604020202020204" pitchFamily="34" charset="0"/>
                    <a:cs typeface="Arial" panose="020B0604020202020204" pitchFamily="34" charset="0"/>
                  </a:rPr>
                  <a:t>acceso directo </a:t>
                </a:r>
                <a:r>
                  <a:rPr lang="es-PE" sz="1600" dirty="0">
                    <a:solidFill>
                      <a:srgbClr val="004275"/>
                    </a:solidFill>
                    <a:latin typeface="Arial" panose="020B0604020202020204" pitchFamily="34" charset="0"/>
                    <a:cs typeface="Arial" panose="020B0604020202020204" pitchFamily="34" charset="0"/>
                  </a:rPr>
                  <a:t>a los </a:t>
                </a:r>
                <a:r>
                  <a:rPr lang="es-PE" sz="1600" dirty="0" smtClean="0">
                    <a:solidFill>
                      <a:srgbClr val="004275"/>
                    </a:solidFill>
                    <a:latin typeface="Arial" panose="020B0604020202020204" pitchFamily="34" charset="0"/>
                    <a:cs typeface="Arial" panose="020B0604020202020204" pitchFamily="34" charset="0"/>
                  </a:rPr>
                  <a:t>componentes</a:t>
                </a:r>
              </a:p>
              <a:p>
                <a:r>
                  <a:rPr lang="es-PE" sz="1600" dirty="0" smtClean="0">
                    <a:solidFill>
                      <a:srgbClr val="004275"/>
                    </a:solidFill>
                    <a:latin typeface="Arial" panose="020B0604020202020204" pitchFamily="34" charset="0"/>
                    <a:cs typeface="Arial" panose="020B0604020202020204" pitchFamily="34" charset="0"/>
                  </a:rPr>
                  <a:t>de </a:t>
                </a:r>
                <a:r>
                  <a:rPr lang="es-PE" sz="1600" dirty="0">
                    <a:solidFill>
                      <a:srgbClr val="004275"/>
                    </a:solidFill>
                    <a:latin typeface="Arial" panose="020B0604020202020204" pitchFamily="34" charset="0"/>
                    <a:cs typeface="Arial" panose="020B0604020202020204" pitchFamily="34" charset="0"/>
                  </a:rPr>
                  <a:t>los objetos</a:t>
                </a:r>
              </a:p>
            </p:txBody>
          </p:sp>
        </p:grpSp>
      </p:grpSp>
      <p:grpSp>
        <p:nvGrpSpPr>
          <p:cNvPr id="20" name="Grupo 19"/>
          <p:cNvGrpSpPr/>
          <p:nvPr/>
        </p:nvGrpSpPr>
        <p:grpSpPr>
          <a:xfrm>
            <a:off x="912773" y="4020727"/>
            <a:ext cx="4647518" cy="2207490"/>
            <a:chOff x="912773" y="3623570"/>
            <a:chExt cx="4647518" cy="2207490"/>
          </a:xfrm>
        </p:grpSpPr>
        <p:sp>
          <p:nvSpPr>
            <p:cNvPr id="17" name="Terminador 16"/>
            <p:cNvSpPr/>
            <p:nvPr/>
          </p:nvSpPr>
          <p:spPr>
            <a:xfrm>
              <a:off x="912773" y="3623570"/>
              <a:ext cx="4543406" cy="2207490"/>
            </a:xfrm>
            <a:prstGeom prst="flowChartTerminator">
              <a:avLst/>
            </a:prstGeom>
            <a:solidFill>
              <a:srgbClr val="DFE6E9"/>
            </a:solidFill>
            <a:ln w="57150">
              <a:solidFill>
                <a:srgbClr val="004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9" name="Grupo 18"/>
            <p:cNvGrpSpPr/>
            <p:nvPr/>
          </p:nvGrpSpPr>
          <p:grpSpPr>
            <a:xfrm>
              <a:off x="1203093" y="3877666"/>
              <a:ext cx="4357198" cy="1589552"/>
              <a:chOff x="1203093" y="3877666"/>
              <a:chExt cx="4357198" cy="1589552"/>
            </a:xfrm>
          </p:grpSpPr>
          <p:sp>
            <p:nvSpPr>
              <p:cNvPr id="9" name="Rectángulo 8"/>
              <p:cNvSpPr/>
              <p:nvPr/>
            </p:nvSpPr>
            <p:spPr>
              <a:xfrm>
                <a:off x="1203093" y="4143779"/>
                <a:ext cx="4357198" cy="1323439"/>
              </a:xfrm>
              <a:prstGeom prst="rect">
                <a:avLst/>
              </a:prstGeom>
            </p:spPr>
            <p:txBody>
              <a:bodyPr wrap="square">
                <a:spAutoFit/>
              </a:bodyPr>
              <a:lstStyle/>
              <a:p>
                <a:r>
                  <a:rPr lang="es-PE" sz="1600" dirty="0">
                    <a:solidFill>
                      <a:srgbClr val="004275"/>
                    </a:solidFill>
                    <a:latin typeface="Arial" panose="020B0604020202020204" pitchFamily="34" charset="0"/>
                    <a:cs typeface="Arial" panose="020B0604020202020204" pitchFamily="34" charset="0"/>
                  </a:rPr>
                  <a:t>cuando un objeto o clase es basado </a:t>
                </a:r>
                <a:endParaRPr lang="es-PE" sz="1600" dirty="0" smtClean="0">
                  <a:solidFill>
                    <a:srgbClr val="004275"/>
                  </a:solidFill>
                  <a:latin typeface="Arial" panose="020B0604020202020204" pitchFamily="34" charset="0"/>
                  <a:cs typeface="Arial" panose="020B0604020202020204" pitchFamily="34" charset="0"/>
                </a:endParaRPr>
              </a:p>
              <a:p>
                <a:r>
                  <a:rPr lang="es-PE" sz="1600" dirty="0" smtClean="0">
                    <a:solidFill>
                      <a:srgbClr val="004275"/>
                    </a:solidFill>
                    <a:latin typeface="Arial" panose="020B0604020202020204" pitchFamily="34" charset="0"/>
                    <a:cs typeface="Arial" panose="020B0604020202020204" pitchFamily="34" charset="0"/>
                  </a:rPr>
                  <a:t>en </a:t>
                </a:r>
                <a:r>
                  <a:rPr lang="es-PE" sz="1600" dirty="0">
                    <a:solidFill>
                      <a:srgbClr val="004275"/>
                    </a:solidFill>
                    <a:latin typeface="Arial" panose="020B0604020202020204" pitchFamily="34" charset="0"/>
                    <a:cs typeface="Arial" panose="020B0604020202020204" pitchFamily="34" charset="0"/>
                  </a:rPr>
                  <a:t>otro objeto o </a:t>
                </a:r>
                <a:r>
                  <a:rPr lang="es-PE" sz="1600" dirty="0" smtClean="0">
                    <a:solidFill>
                      <a:srgbClr val="004275"/>
                    </a:solidFill>
                    <a:latin typeface="Arial" panose="020B0604020202020204" pitchFamily="34" charset="0"/>
                    <a:cs typeface="Arial" panose="020B0604020202020204" pitchFamily="34" charset="0"/>
                  </a:rPr>
                  <a:t>clase, usando </a:t>
                </a:r>
                <a:r>
                  <a:rPr lang="es-PE" sz="1600" dirty="0">
                    <a:solidFill>
                      <a:srgbClr val="004275"/>
                    </a:solidFill>
                    <a:latin typeface="Arial" panose="020B0604020202020204" pitchFamily="34" charset="0"/>
                    <a:cs typeface="Arial" panose="020B0604020202020204" pitchFamily="34" charset="0"/>
                  </a:rPr>
                  <a:t>su misma </a:t>
                </a:r>
                <a:endParaRPr lang="es-PE" sz="1600" dirty="0" smtClean="0">
                  <a:solidFill>
                    <a:srgbClr val="004275"/>
                  </a:solidFill>
                  <a:latin typeface="Arial" panose="020B0604020202020204" pitchFamily="34" charset="0"/>
                  <a:cs typeface="Arial" panose="020B0604020202020204" pitchFamily="34" charset="0"/>
                </a:endParaRPr>
              </a:p>
              <a:p>
                <a:r>
                  <a:rPr lang="es-PE" sz="1600" dirty="0" smtClean="0">
                    <a:solidFill>
                      <a:srgbClr val="004275"/>
                    </a:solidFill>
                    <a:latin typeface="Arial" panose="020B0604020202020204" pitchFamily="34" charset="0"/>
                    <a:cs typeface="Arial" panose="020B0604020202020204" pitchFamily="34" charset="0"/>
                  </a:rPr>
                  <a:t>implementación mecanismo </a:t>
                </a:r>
                <a:r>
                  <a:rPr lang="es-PE" sz="1600" dirty="0">
                    <a:solidFill>
                      <a:srgbClr val="004275"/>
                    </a:solidFill>
                    <a:latin typeface="Arial" panose="020B0604020202020204" pitchFamily="34" charset="0"/>
                    <a:cs typeface="Arial" panose="020B0604020202020204" pitchFamily="34" charset="0"/>
                  </a:rPr>
                  <a:t>donde un </a:t>
                </a:r>
                <a:r>
                  <a:rPr lang="es-PE" sz="1600" dirty="0" smtClean="0">
                    <a:solidFill>
                      <a:srgbClr val="004275"/>
                    </a:solidFill>
                    <a:latin typeface="Arial" panose="020B0604020202020204" pitchFamily="34" charset="0"/>
                    <a:cs typeface="Arial" panose="020B0604020202020204" pitchFamily="34" charset="0"/>
                  </a:rPr>
                  <a:t>objeto</a:t>
                </a:r>
              </a:p>
              <a:p>
                <a:r>
                  <a:rPr lang="es-PE" sz="1600" dirty="0" smtClean="0">
                    <a:solidFill>
                      <a:srgbClr val="004275"/>
                    </a:solidFill>
                    <a:latin typeface="Arial" panose="020B0604020202020204" pitchFamily="34" charset="0"/>
                    <a:cs typeface="Arial" panose="020B0604020202020204" pitchFamily="34" charset="0"/>
                  </a:rPr>
                  <a:t>adquiere </a:t>
                </a:r>
                <a:r>
                  <a:rPr lang="es-PE" sz="1600" dirty="0">
                    <a:solidFill>
                      <a:srgbClr val="004275"/>
                    </a:solidFill>
                    <a:latin typeface="Arial" panose="020B0604020202020204" pitchFamily="34" charset="0"/>
                    <a:cs typeface="Arial" panose="020B0604020202020204" pitchFamily="34" charset="0"/>
                  </a:rPr>
                  <a:t>todas las propiedades y </a:t>
                </a:r>
                <a:endParaRPr lang="es-PE" sz="1600" dirty="0" smtClean="0">
                  <a:solidFill>
                    <a:srgbClr val="004275"/>
                  </a:solidFill>
                  <a:latin typeface="Arial" panose="020B0604020202020204" pitchFamily="34" charset="0"/>
                  <a:cs typeface="Arial" panose="020B0604020202020204" pitchFamily="34" charset="0"/>
                </a:endParaRPr>
              </a:p>
              <a:p>
                <a:r>
                  <a:rPr lang="es-PE" sz="1600" dirty="0" smtClean="0">
                    <a:solidFill>
                      <a:srgbClr val="004275"/>
                    </a:solidFill>
                    <a:latin typeface="Arial" panose="020B0604020202020204" pitchFamily="34" charset="0"/>
                    <a:cs typeface="Arial" panose="020B0604020202020204" pitchFamily="34" charset="0"/>
                  </a:rPr>
                  <a:t>comportamiento </a:t>
                </a:r>
                <a:r>
                  <a:rPr lang="es-PE" sz="1600" dirty="0">
                    <a:solidFill>
                      <a:srgbClr val="004275"/>
                    </a:solidFill>
                    <a:latin typeface="Arial" panose="020B0604020202020204" pitchFamily="34" charset="0"/>
                    <a:cs typeface="Arial" panose="020B0604020202020204" pitchFamily="34" charset="0"/>
                  </a:rPr>
                  <a:t>de la </a:t>
                </a:r>
                <a:r>
                  <a:rPr lang="es-PE" sz="1600" dirty="0" smtClean="0">
                    <a:solidFill>
                      <a:srgbClr val="004275"/>
                    </a:solidFill>
                    <a:latin typeface="Arial" panose="020B0604020202020204" pitchFamily="34" charset="0"/>
                    <a:cs typeface="Arial" panose="020B0604020202020204" pitchFamily="34" charset="0"/>
                  </a:rPr>
                  <a:t>superclase.</a:t>
                </a:r>
                <a:endParaRPr lang="es-PE" sz="1600" dirty="0">
                  <a:solidFill>
                    <a:srgbClr val="004275"/>
                  </a:solidFill>
                  <a:latin typeface="Arial" panose="020B0604020202020204" pitchFamily="34" charset="0"/>
                  <a:cs typeface="Arial" panose="020B0604020202020204" pitchFamily="34" charset="0"/>
                </a:endParaRPr>
              </a:p>
            </p:txBody>
          </p:sp>
          <p:sp>
            <p:nvSpPr>
              <p:cNvPr id="4" name="Rectángulo 3"/>
              <p:cNvSpPr/>
              <p:nvPr/>
            </p:nvSpPr>
            <p:spPr>
              <a:xfrm>
                <a:off x="1203093" y="3877666"/>
                <a:ext cx="1513556" cy="400110"/>
              </a:xfrm>
              <a:prstGeom prst="rect">
                <a:avLst/>
              </a:prstGeom>
            </p:spPr>
            <p:txBody>
              <a:bodyPr wrap="none">
                <a:spAutoFit/>
              </a:bodyPr>
              <a:lstStyle/>
              <a:p>
                <a:r>
                  <a:rPr lang="es-419" sz="2000" dirty="0" smtClean="0">
                    <a:solidFill>
                      <a:srgbClr val="004275"/>
                    </a:solidFill>
                    <a:latin typeface="Arial" panose="020B0604020202020204" pitchFamily="34" charset="0"/>
                    <a:cs typeface="Arial" panose="020B0604020202020204" pitchFamily="34" charset="0"/>
                  </a:rPr>
                  <a:t>HERENCIA</a:t>
                </a:r>
                <a:endParaRPr lang="es-PE" sz="2000" dirty="0">
                  <a:solidFill>
                    <a:srgbClr val="004275"/>
                  </a:solidFill>
                  <a:latin typeface="Arial" panose="020B0604020202020204" pitchFamily="34" charset="0"/>
                  <a:cs typeface="Arial" panose="020B0604020202020204" pitchFamily="34" charset="0"/>
                </a:endParaRPr>
              </a:p>
            </p:txBody>
          </p:sp>
        </p:grpSp>
      </p:grpSp>
      <p:sp>
        <p:nvSpPr>
          <p:cNvPr id="23" name="Rectángulo 22"/>
          <p:cNvSpPr/>
          <p:nvPr/>
        </p:nvSpPr>
        <p:spPr>
          <a:xfrm>
            <a:off x="4304558" y="413679"/>
            <a:ext cx="2951385" cy="523220"/>
          </a:xfrm>
          <a:prstGeom prst="rect">
            <a:avLst/>
          </a:prstGeom>
        </p:spPr>
        <p:txBody>
          <a:bodyPr wrap="none">
            <a:spAutoFit/>
          </a:bodyPr>
          <a:lstStyle/>
          <a:p>
            <a:r>
              <a:rPr lang="es-419" sz="2800" u="sng" dirty="0" smtClean="0">
                <a:solidFill>
                  <a:srgbClr val="00427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FUNDAMENTOS</a:t>
            </a:r>
            <a:endParaRPr lang="es-PE" sz="2800" u="sng" dirty="0">
              <a:solidFill>
                <a:srgbClr val="004275"/>
              </a:solidFill>
            </a:endParaRPr>
          </a:p>
        </p:txBody>
      </p:sp>
    </p:spTree>
    <p:extLst>
      <p:ext uri="{BB962C8B-B14F-4D97-AF65-F5344CB8AC3E}">
        <p14:creationId xmlns:p14="http://schemas.microsoft.com/office/powerpoint/2010/main" val="1414073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7834</TotalTime>
  <Words>978</Words>
  <Application>Microsoft Office PowerPoint</Application>
  <PresentationFormat>Panorámica</PresentationFormat>
  <Paragraphs>212</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Calibri Light</vt:lpstr>
      <vt:lpstr>Hermit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INTRODUCCIÓN A VB.net Y PROGRAMACIÓN ORIENTADA  A OBJETOS</vt:lpstr>
      <vt:lpstr>Presentación de PowerPoint</vt:lpstr>
      <vt:lpstr>Presentación de PowerPoint</vt:lpstr>
      <vt:lpstr>PROGRAMACIÓN CON Visual Basic .NET</vt:lpstr>
      <vt:lpstr>Presentación de PowerPoint</vt:lpstr>
      <vt:lpstr>Presentación de PowerPoint</vt:lpstr>
      <vt:lpstr>Presentación de PowerPoint</vt:lpstr>
      <vt:lpstr>DISEÑO DE INTERFACES  DE USUARIO</vt:lpstr>
      <vt:lpstr>SQL SERVER</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oscar campos herrera</dc:creator>
  <cp:lastModifiedBy>altamira</cp:lastModifiedBy>
  <cp:revision>112</cp:revision>
  <dcterms:created xsi:type="dcterms:W3CDTF">2018-01-13T12:27:13Z</dcterms:created>
  <dcterms:modified xsi:type="dcterms:W3CDTF">2018-03-24T16:15:44Z</dcterms:modified>
</cp:coreProperties>
</file>