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4" r:id="rId4"/>
    <p:sldId id="258" r:id="rId5"/>
    <p:sldId id="275" r:id="rId6"/>
    <p:sldId id="274" r:id="rId7"/>
    <p:sldId id="265" r:id="rId8"/>
    <p:sldId id="272" r:id="rId9"/>
    <p:sldId id="268" r:id="rId10"/>
    <p:sldId id="271" r:id="rId11"/>
    <p:sldId id="273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5"/>
    <a:srgbClr val="3498DB"/>
    <a:srgbClr val="85C1E9"/>
    <a:srgbClr val="F0F1F5"/>
    <a:srgbClr val="557780"/>
    <a:srgbClr val="D95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>
        <p:scale>
          <a:sx n="80" d="100"/>
          <a:sy n="80" d="100"/>
        </p:scale>
        <p:origin x="10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9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5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257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99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2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76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9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31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32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2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3FAA-F0C5-4ADA-BD48-506525190EBC}" type="datetimeFigureOut">
              <a:rPr lang="es-PE" smtClean="0"/>
              <a:t>20/01/2018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6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unm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1" y="580025"/>
            <a:ext cx="1814509" cy="19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249998" y="1047234"/>
            <a:ext cx="5212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2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NACIONAL MAYOR </a:t>
            </a:r>
          </a:p>
          <a:p>
            <a:pPr algn="ctr"/>
            <a:r>
              <a:rPr lang="es-419" sz="2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SAN MARCOS</a:t>
            </a:r>
            <a:endParaRPr lang="es-PE" sz="2400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57600" y="1171879"/>
            <a:ext cx="3163707" cy="1645085"/>
            <a:chOff x="4221276" y="1171497"/>
            <a:chExt cx="5455458" cy="3551787"/>
          </a:xfrm>
        </p:grpSpPr>
        <p:sp>
          <p:nvSpPr>
            <p:cNvPr id="3" name="Pentágono 2"/>
            <p:cNvSpPr/>
            <p:nvPr/>
          </p:nvSpPr>
          <p:spPr>
            <a:xfrm>
              <a:off x="4344474" y="1171497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Select</a:t>
              </a:r>
              <a:r>
                <a:rPr lang="es-PE" sz="1200" dirty="0">
                  <a:latin typeface="Hermit" panose="02000609000000000000" pitchFamily="49" charset="0"/>
                </a:rPr>
                <a:t> [ Case ] </a:t>
              </a:r>
              <a:r>
                <a:rPr lang="es-PE" sz="1200" dirty="0" err="1">
                  <a:latin typeface="Hermit" panose="02000609000000000000" pitchFamily="49" charset="0"/>
                </a:rPr>
                <a:t>testexpression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221276" y="1171497"/>
              <a:ext cx="136908" cy="355178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44474" y="1886747"/>
              <a:ext cx="4828740" cy="1021493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 Case </a:t>
              </a:r>
              <a:r>
                <a:rPr lang="es-PE" sz="1200" dirty="0" err="1">
                  <a:latin typeface="Hermit" panose="02000609000000000000" pitchFamily="49" charset="0"/>
                </a:rPr>
                <a:t>expressionlist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endParaRPr lang="es-PE" sz="1200" dirty="0" smtClean="0">
                <a:latin typeface="Hermit" panose="02000609000000000000" pitchFamily="49" charset="0"/>
              </a:endParaRPr>
            </a:p>
            <a:p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[ </a:t>
              </a:r>
              <a:r>
                <a:rPr lang="es-PE" sz="1200" dirty="0" err="1" smtClean="0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] ]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344474" y="2958664"/>
              <a:ext cx="4828740" cy="1049368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Case </a:t>
              </a:r>
              <a:r>
                <a:rPr lang="es-PE" sz="1200" dirty="0" err="1">
                  <a:latin typeface="Hermit" panose="02000609000000000000" pitchFamily="49" charset="0"/>
                </a:rPr>
                <a:t>Else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endParaRPr lang="es-PE" sz="1200" dirty="0" smtClean="0">
                <a:latin typeface="Hermit" panose="02000609000000000000" pitchFamily="49" charset="0"/>
              </a:endParaRPr>
            </a:p>
            <a:p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[ </a:t>
              </a:r>
              <a:r>
                <a:rPr lang="es-PE" sz="1200" dirty="0" err="1">
                  <a:latin typeface="Hermit" panose="02000609000000000000" pitchFamily="49" charset="0"/>
                </a:rPr>
                <a:t>elsestatements</a:t>
              </a:r>
              <a:r>
                <a:rPr lang="es-PE" sz="1200" dirty="0">
                  <a:latin typeface="Hermit" panose="02000609000000000000" pitchFamily="49" charset="0"/>
                </a:rPr>
                <a:t> ] ] 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9" name="Pentágono 8"/>
            <p:cNvSpPr/>
            <p:nvPr/>
          </p:nvSpPr>
          <p:spPr>
            <a:xfrm>
              <a:off x="4344474" y="4058458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Select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539163" y="1094320"/>
            <a:ext cx="3632419" cy="2090349"/>
            <a:chOff x="4207565" y="1171497"/>
            <a:chExt cx="5469169" cy="3980948"/>
          </a:xfrm>
        </p:grpSpPr>
        <p:sp>
          <p:nvSpPr>
            <p:cNvPr id="12" name="Pentágono 11"/>
            <p:cNvSpPr/>
            <p:nvPr/>
          </p:nvSpPr>
          <p:spPr>
            <a:xfrm>
              <a:off x="4344474" y="1171497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If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condition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Then</a:t>
              </a:r>
              <a:r>
                <a:rPr lang="es-PE" sz="1200" dirty="0" smtClean="0">
                  <a:latin typeface="Hermit" panose="02000609000000000000" pitchFamily="49" charset="0"/>
                </a:rPr>
                <a:t>]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344474" y="1857228"/>
              <a:ext cx="4828740" cy="496808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statements</a:t>
              </a:r>
              <a:r>
                <a:rPr lang="es-PE" sz="1200" dirty="0" smtClean="0">
                  <a:latin typeface="Hermit" panose="02000609000000000000" pitchFamily="49" charset="0"/>
                </a:rPr>
                <a:t>]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207565" y="1171498"/>
              <a:ext cx="136910" cy="398094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344474" y="2374942"/>
              <a:ext cx="4828740" cy="1021493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ElseIf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elseifcondition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Then</a:t>
              </a:r>
              <a:r>
                <a:rPr lang="es-PE" sz="1200" dirty="0" smtClean="0">
                  <a:latin typeface="Hermit" panose="02000609000000000000" pitchFamily="49" charset="0"/>
                </a:rPr>
                <a:t>] </a:t>
              </a:r>
            </a:p>
            <a:p>
              <a:r>
                <a:rPr lang="es-PE" sz="1200" dirty="0" smtClean="0">
                  <a:latin typeface="Hermit" panose="02000609000000000000" pitchFamily="49" charset="0"/>
                </a:rPr>
                <a:t>   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elseifstatements</a:t>
              </a:r>
              <a:r>
                <a:rPr lang="es-PE" sz="1200" dirty="0" smtClean="0">
                  <a:latin typeface="Hermit" panose="02000609000000000000" pitchFamily="49" charset="0"/>
                </a:rPr>
                <a:t>]]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344474" y="3417341"/>
              <a:ext cx="4828740" cy="1049368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</a:p>
            <a:p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elsestatements</a:t>
              </a:r>
              <a:r>
                <a:rPr lang="es-PE" sz="1200" dirty="0" smtClean="0">
                  <a:latin typeface="Hermit" panose="02000609000000000000" pitchFamily="49" charset="0"/>
                </a:rPr>
                <a:t> ]]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7" name="Pentágono 16"/>
            <p:cNvSpPr/>
            <p:nvPr/>
          </p:nvSpPr>
          <p:spPr>
            <a:xfrm>
              <a:off x="4344474" y="4487619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If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8971" y="4910869"/>
            <a:ext cx="4998719" cy="1023123"/>
            <a:chOff x="4207565" y="1171497"/>
            <a:chExt cx="5469169" cy="2208953"/>
          </a:xfrm>
        </p:grpSpPr>
        <p:sp>
          <p:nvSpPr>
            <p:cNvPr id="19" name="Pentágono 18"/>
            <p:cNvSpPr/>
            <p:nvPr/>
          </p:nvSpPr>
          <p:spPr>
            <a:xfrm>
              <a:off x="4344474" y="1171497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Using</a:t>
              </a:r>
              <a:r>
                <a:rPr lang="es-PE" sz="1200" dirty="0">
                  <a:latin typeface="Hermit" panose="02000609000000000000" pitchFamily="49" charset="0"/>
                </a:rPr>
                <a:t> { </a:t>
              </a:r>
              <a:r>
                <a:rPr lang="es-PE" sz="1200" dirty="0" err="1">
                  <a:latin typeface="Hermit" panose="02000609000000000000" pitchFamily="49" charset="0"/>
                </a:rPr>
                <a:t>resourcelist</a:t>
              </a:r>
              <a:r>
                <a:rPr lang="es-PE" sz="1200" dirty="0">
                  <a:latin typeface="Hermit" panose="02000609000000000000" pitchFamily="49" charset="0"/>
                </a:rPr>
                <a:t> | </a:t>
              </a:r>
              <a:r>
                <a:rPr lang="es-PE" sz="1200" dirty="0" err="1">
                  <a:latin typeface="Hermit" panose="02000609000000000000" pitchFamily="49" charset="0"/>
                </a:rPr>
                <a:t>resourceexpression</a:t>
              </a:r>
              <a:r>
                <a:rPr lang="es-PE" sz="1200" dirty="0">
                  <a:latin typeface="Hermit" panose="02000609000000000000" pitchFamily="49" charset="0"/>
                </a:rPr>
                <a:t> } 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207565" y="1171499"/>
              <a:ext cx="136908" cy="2208950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344474" y="1869580"/>
              <a:ext cx="4828740" cy="812786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23" name="Pentágono 22"/>
            <p:cNvSpPr/>
            <p:nvPr/>
          </p:nvSpPr>
          <p:spPr>
            <a:xfrm>
              <a:off x="4344473" y="2715624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Using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90119" y="1587367"/>
            <a:ext cx="4233327" cy="1118481"/>
            <a:chOff x="4207565" y="1171497"/>
            <a:chExt cx="5469171" cy="1874955"/>
          </a:xfrm>
        </p:grpSpPr>
        <p:sp>
          <p:nvSpPr>
            <p:cNvPr id="3" name="Pentágono 2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Enum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err="1">
                  <a:latin typeface="Hermit" panose="02000609000000000000" pitchFamily="49" charset="0"/>
                </a:rPr>
                <a:t>enumerationname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smtClean="0">
                  <a:latin typeface="Hermit" panose="02000609000000000000" pitchFamily="49" charset="0"/>
                </a:rPr>
                <a:t>[As </a:t>
              </a:r>
              <a:r>
                <a:rPr lang="es-PE" sz="1400" dirty="0" err="1" smtClean="0">
                  <a:latin typeface="Hermit" panose="02000609000000000000" pitchFamily="49" charset="0"/>
                </a:rPr>
                <a:t>datatype</a:t>
              </a:r>
              <a:r>
                <a:rPr lang="es-PE" sz="1400" dirty="0" smtClean="0">
                  <a:latin typeface="Hermit" panose="02000609000000000000" pitchFamily="49" charset="0"/>
                </a:rPr>
                <a:t>]</a:t>
              </a:r>
              <a:endParaRPr lang="es-PE" sz="1400" dirty="0">
                <a:latin typeface="Hermit" panose="02000609000000000000" pitchFamily="49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4207565" y="1171499"/>
              <a:ext cx="136910" cy="1874953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  <p:sp>
          <p:nvSpPr>
            <p:cNvPr id="5" name="Pentágono 4"/>
            <p:cNvSpPr/>
            <p:nvPr/>
          </p:nvSpPr>
          <p:spPr>
            <a:xfrm>
              <a:off x="4344475" y="238162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End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err="1">
                  <a:latin typeface="Hermit" panose="02000609000000000000" pitchFamily="49" charset="0"/>
                </a:rPr>
                <a:t>Enum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endParaRPr lang="es-PE" sz="1400" dirty="0">
                <a:latin typeface="Hermit" panose="02000609000000000000" pitchFamily="49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44475" y="185680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memberlist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0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DISEÑO DE INTERFACES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 DE USUARIO</a:t>
            </a:r>
            <a:endParaRPr lang="es-PE" dirty="0">
              <a:solidFill>
                <a:schemeClr val="bg1"/>
              </a:solidFill>
              <a:latin typeface="Hermi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2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ACCESO A BASE DE DATOS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>
                <a:solidFill>
                  <a:schemeClr val="bg1"/>
                </a:solidFill>
                <a:latin typeface="Hermit" panose="02000609000000000000" pitchFamily="49" charset="0"/>
              </a:rPr>
              <a:t/>
            </a:r>
            <a:br>
              <a:rPr lang="es-419" dirty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SQL SERVER</a:t>
            </a:r>
            <a:endParaRPr lang="es-PE" dirty="0">
              <a:solidFill>
                <a:schemeClr val="bg1"/>
              </a:solidFill>
              <a:latin typeface="Hermi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73" y="3510976"/>
            <a:ext cx="3337673" cy="271572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4535055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81312" y="485352"/>
            <a:ext cx="293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rmit" panose="02000609000000000000" pitchFamily="49" charset="0"/>
              </a:rPr>
              <a:t>HERRAMIENTAS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ermit" panose="02000609000000000000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3" y="1734068"/>
            <a:ext cx="787440" cy="9176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10" y="1723760"/>
            <a:ext cx="1072402" cy="9202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1" y="3510976"/>
            <a:ext cx="938270" cy="9382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88" y="3510976"/>
            <a:ext cx="889046" cy="86682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52929" y="2812055"/>
            <a:ext cx="171601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rmit" panose="02000609000000000000" pitchFamily="49" charset="0"/>
              </a:rPr>
              <a:t>SQL SERVER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ermit" panose="02000609000000000000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895765" y="2812055"/>
            <a:ext cx="23598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rmit" panose="02000609000000000000" pitchFamily="49" charset="0"/>
              </a:rPr>
              <a:t>VISUAL STUDIO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ermit" panose="02000609000000000000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43803" y="4862032"/>
            <a:ext cx="128652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rmit" panose="02000609000000000000" pitchFamily="49" charset="0"/>
              </a:rPr>
              <a:t>GIT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ermit" panose="02000609000000000000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267526" y="4864798"/>
            <a:ext cx="149896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rmit" panose="02000609000000000000" pitchFamily="49" charset="0"/>
              </a:rPr>
              <a:t>GITHUB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ermit" panose="02000609000000000000" pitchFamily="49" charset="0"/>
            </a:endParaRPr>
          </a:p>
        </p:txBody>
      </p:sp>
      <p:sp>
        <p:nvSpPr>
          <p:cNvPr id="2" name="AutoShape 4" descr="Resultado de imagen para unmsm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10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INTRODUCCIÓN A VB.net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Y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PROGRAMACIÓN ORIENTADA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 A OBJETOS</a:t>
            </a:r>
            <a:endParaRPr lang="es-PE" dirty="0">
              <a:solidFill>
                <a:schemeClr val="bg1"/>
              </a:solidFill>
              <a:latin typeface="Hermi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8" y="1344085"/>
            <a:ext cx="4339451" cy="35973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288431" y="974753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D95058"/>
                </a:solidFill>
                <a:latin typeface="Hermit" panose="02000609000000000000" pitchFamily="49" charset="0"/>
              </a:rPr>
              <a:t>PARADIGMA POO</a:t>
            </a:r>
            <a:endParaRPr lang="es-PE" dirty="0">
              <a:solidFill>
                <a:srgbClr val="D95058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147929" y="2949501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Hermit" panose="02000609000000000000" pitchFamily="49" charset="0"/>
              </a:rPr>
              <a:t>CLASE</a:t>
            </a:r>
            <a:endParaRPr lang="es-PE" dirty="0">
              <a:solidFill>
                <a:srgbClr val="004275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47929" y="3434030"/>
            <a:ext cx="53832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G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eneralización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de objeto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/ caracterización 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abstracta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de un conjunto de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objetos</a:t>
            </a:r>
          </a:p>
          <a:p>
            <a:endParaRPr lang="es-PE" sz="1400" dirty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Prototipo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o generador de un conjunto de objetos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47929" y="2099597"/>
            <a:ext cx="5142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Hermit" panose="02000609000000000000" pitchFamily="49" charset="0"/>
              </a:rPr>
              <a:t>PROGRAMACIÓN ORIENTADA A OBJETOS</a:t>
            </a:r>
            <a:endParaRPr lang="es-PE" dirty="0">
              <a:solidFill>
                <a:srgbClr val="004275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47929" y="2526527"/>
            <a:ext cx="3306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permite la </a:t>
            </a:r>
            <a:r>
              <a:rPr lang="es-PE" sz="1400" dirty="0" err="1" smtClean="0">
                <a:solidFill>
                  <a:srgbClr val="004275"/>
                </a:solidFill>
                <a:latin typeface="Hermit" panose="02000609000000000000" pitchFamily="49" charset="0"/>
              </a:rPr>
              <a:t>modularización</a:t>
            </a:r>
            <a:endParaRPr lang="es-PE" sz="1400" dirty="0">
              <a:solidFill>
                <a:srgbClr val="004275"/>
              </a:solidFill>
              <a:latin typeface="Hermit" panose="02000609000000000000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211540" y="4530135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Hermit" panose="02000609000000000000" pitchFamily="49" charset="0"/>
              </a:rPr>
              <a:t>OBJETO</a:t>
            </a:r>
            <a:endParaRPr lang="es-PE" dirty="0">
              <a:solidFill>
                <a:srgbClr val="004275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211540" y="5014664"/>
            <a:ext cx="54938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estructura de datos y conjunto de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procedimientos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que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operan sobre dicha estructura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.</a:t>
            </a:r>
          </a:p>
          <a:p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instancia de una clase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47929" y="1329945"/>
            <a:ext cx="4960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el proceso completo de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programación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comienza con la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construcción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del modelo</a:t>
            </a:r>
          </a:p>
        </p:txBody>
      </p:sp>
    </p:spTree>
    <p:extLst>
      <p:ext uri="{BB962C8B-B14F-4D97-AF65-F5344CB8AC3E}">
        <p14:creationId xmlns:p14="http://schemas.microsoft.com/office/powerpoint/2010/main" val="19468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7575" y="1322308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Hermit" panose="02000609000000000000" pitchFamily="49" charset="0"/>
              </a:rPr>
              <a:t>ENCAPSULAMIENTO</a:t>
            </a:r>
            <a:endParaRPr lang="es-PE" dirty="0">
              <a:solidFill>
                <a:srgbClr val="004275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7575" y="381901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Hermit" panose="02000609000000000000" pitchFamily="49" charset="0"/>
              </a:rPr>
              <a:t>HERENCIA</a:t>
            </a:r>
            <a:endParaRPr lang="es-PE" dirty="0">
              <a:solidFill>
                <a:srgbClr val="004275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72715" y="1266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Hermit" panose="02000609000000000000" pitchFamily="49" charset="0"/>
              </a:rPr>
              <a:t>ABSTRACCIÓN</a:t>
            </a:r>
            <a:endParaRPr lang="es-PE" dirty="0">
              <a:solidFill>
                <a:srgbClr val="004275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672715" y="3819018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Hermit" panose="02000609000000000000" pitchFamily="49" charset="0"/>
              </a:rPr>
              <a:t>POLIMORFISMO</a:t>
            </a:r>
            <a:endParaRPr lang="es-PE" dirty="0">
              <a:solidFill>
                <a:srgbClr val="004275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27575" y="1691640"/>
            <a:ext cx="37240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Mecanismo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para restringir el </a:t>
            </a:r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acceso directo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a los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componentes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de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los objetos</a:t>
            </a:r>
            <a:endParaRPr lang="es-PE" sz="1400" dirty="0">
              <a:solidFill>
                <a:srgbClr val="004275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116124" y="1691640"/>
            <a:ext cx="40559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ocultar detalles o complejidades </a:t>
            </a:r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(implementación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interna) y exponer </a:t>
            </a:r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funcionalidades esenciales</a:t>
            </a:r>
            <a:endParaRPr lang="es-PE" sz="1400" dirty="0">
              <a:solidFill>
                <a:srgbClr val="004275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3234" y="4331473"/>
            <a:ext cx="460895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cuando un objeto o clase es basado </a:t>
            </a:r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en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otro objeto o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clase, usando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su misma </a:t>
            </a:r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implementación mecanismo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donde un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objeto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adquiere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todas las propiedades y </a:t>
            </a:r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comportamiento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de la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superclase.</a:t>
            </a:r>
            <a:endParaRPr lang="es-PE" sz="1400" dirty="0">
              <a:solidFill>
                <a:srgbClr val="004275"/>
              </a:solidFill>
              <a:latin typeface="Hermit" panose="02000609000000000000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6124" y="4450743"/>
            <a:ext cx="39453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es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aprovisionamiento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de una </a:t>
            </a:r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única 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interface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para las entidades de </a:t>
            </a:r>
            <a:endParaRPr lang="es-PE" sz="1400" dirty="0" smtClean="0">
              <a:solidFill>
                <a:srgbClr val="004275"/>
              </a:solidFill>
              <a:latin typeface="Hermit" panose="02000609000000000000" pitchFamily="49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Hermit" panose="02000609000000000000" pitchFamily="49" charset="0"/>
              </a:rPr>
              <a:t>diferente </a:t>
            </a:r>
            <a:r>
              <a:rPr lang="es-PE" sz="1400" dirty="0">
                <a:solidFill>
                  <a:srgbClr val="004275"/>
                </a:solidFill>
                <a:latin typeface="Hermit" panose="02000609000000000000" pitchFamily="49" charset="0"/>
              </a:rPr>
              <a:t>tipos</a:t>
            </a:r>
            <a:endParaRPr lang="es-PE" sz="1400" dirty="0">
              <a:solidFill>
                <a:srgbClr val="0042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35074" y="1349008"/>
            <a:ext cx="3283702" cy="2073959"/>
            <a:chOff x="5414593" y="951263"/>
            <a:chExt cx="3883055" cy="2402607"/>
          </a:xfrm>
        </p:grpSpPr>
        <p:sp>
          <p:nvSpPr>
            <p:cNvPr id="3" name="Pentágono 2"/>
            <p:cNvSpPr/>
            <p:nvPr/>
          </p:nvSpPr>
          <p:spPr>
            <a:xfrm>
              <a:off x="5511798" y="951263"/>
              <a:ext cx="3785850" cy="464300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Public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err="1">
                  <a:latin typeface="Hermit" panose="02000609000000000000" pitchFamily="49" charset="0"/>
                </a:rPr>
                <a:t>Class</a:t>
              </a:r>
              <a:r>
                <a:rPr lang="es-PE" sz="1400" dirty="0">
                  <a:latin typeface="Hermit" panose="02000609000000000000" pitchFamily="49" charset="0"/>
                </a:rPr>
                <a:t> Cadenas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511798" y="1432796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Constructor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414593" y="951264"/>
              <a:ext cx="97205" cy="240260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511798" y="1796989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Destructor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511798" y="2161182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Propiedades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511798" y="2525375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Métodos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9" name="Pentágono 8"/>
            <p:cNvSpPr/>
            <p:nvPr/>
          </p:nvSpPr>
          <p:spPr>
            <a:xfrm>
              <a:off x="5511798" y="2889339"/>
              <a:ext cx="3785850" cy="464300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 smtClean="0">
                  <a:latin typeface="Hermit" panose="02000609000000000000" pitchFamily="49" charset="0"/>
                </a:rPr>
                <a:t>End</a:t>
              </a:r>
              <a:r>
                <a:rPr lang="es-PE" sz="1400" dirty="0" smtClean="0">
                  <a:latin typeface="Hermit" panose="02000609000000000000" pitchFamily="49" charset="0"/>
                </a:rPr>
                <a:t> </a:t>
              </a:r>
              <a:r>
                <a:rPr lang="es-PE" sz="1400" dirty="0" err="1" smtClean="0">
                  <a:latin typeface="Hermit" panose="02000609000000000000" pitchFamily="49" charset="0"/>
                </a:rPr>
                <a:t>Class</a:t>
              </a:r>
              <a:endParaRPr lang="es-PE" sz="1400" dirty="0"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4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PROGRAMACIÓN CON Visual Basic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.NET</a:t>
            </a:r>
            <a:endParaRPr lang="es-PE" dirty="0">
              <a:solidFill>
                <a:schemeClr val="bg1"/>
              </a:solidFill>
              <a:latin typeface="Hermi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32977" y="4455059"/>
            <a:ext cx="2710069" cy="1122810"/>
            <a:chOff x="4223564" y="1167273"/>
            <a:chExt cx="5453172" cy="1882212"/>
          </a:xfrm>
        </p:grpSpPr>
        <p:sp>
          <p:nvSpPr>
            <p:cNvPr id="12" name="Pentágono 11"/>
            <p:cNvSpPr/>
            <p:nvPr/>
          </p:nvSpPr>
          <p:spPr>
            <a:xfrm>
              <a:off x="4344474" y="1167273"/>
              <a:ext cx="5332262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With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objectExpression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223564" y="1171499"/>
              <a:ext cx="120910" cy="187798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15" name="Pentágono 14"/>
            <p:cNvSpPr/>
            <p:nvPr/>
          </p:nvSpPr>
          <p:spPr>
            <a:xfrm>
              <a:off x="4344474" y="2384660"/>
              <a:ext cx="5332262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With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5209429" y="843681"/>
            <a:ext cx="4666090" cy="2374785"/>
            <a:chOff x="4207565" y="1171497"/>
            <a:chExt cx="5469171" cy="3980948"/>
          </a:xfrm>
        </p:grpSpPr>
        <p:sp>
          <p:nvSpPr>
            <p:cNvPr id="34" name="Pentágono 33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spc="-150" dirty="0">
                  <a:latin typeface="Hermit" panose="02000609000000000000" pitchFamily="49" charset="0"/>
                </a:rPr>
                <a:t>For counter </a:t>
              </a:r>
              <a:r>
                <a:rPr lang="en-US" sz="1200" spc="-150" dirty="0" smtClean="0">
                  <a:latin typeface="Hermit" panose="02000609000000000000" pitchFamily="49" charset="0"/>
                </a:rPr>
                <a:t>[As datatype] </a:t>
              </a:r>
              <a:r>
                <a:rPr lang="en-US" sz="1200" spc="-150" dirty="0">
                  <a:latin typeface="Hermit" panose="02000609000000000000" pitchFamily="49" charset="0"/>
                </a:rPr>
                <a:t>= start To end </a:t>
              </a:r>
              <a:r>
                <a:rPr lang="en-US" sz="1200" spc="-150" dirty="0" smtClean="0">
                  <a:latin typeface="Hermit" panose="02000609000000000000" pitchFamily="49" charset="0"/>
                </a:rPr>
                <a:t>[Step step]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207565" y="1171498"/>
              <a:ext cx="136910" cy="398094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0" name="Pentágono 39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Next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counter</a:t>
              </a:r>
              <a:r>
                <a:rPr lang="es-PE" sz="1200" dirty="0" smtClean="0">
                  <a:latin typeface="Hermit" panose="02000609000000000000" pitchFamily="49" charset="0"/>
                </a:rPr>
                <a:t>]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241021" y="3501358"/>
            <a:ext cx="4666305" cy="2374785"/>
            <a:chOff x="4207565" y="1171497"/>
            <a:chExt cx="5469171" cy="3980948"/>
          </a:xfrm>
        </p:grpSpPr>
        <p:sp>
          <p:nvSpPr>
            <p:cNvPr id="44" name="Pentágono 43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latin typeface="Hermit" panose="02000609000000000000" pitchFamily="49" charset="0"/>
                </a:rPr>
                <a:t>For Each element [ As datatype ] In group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207565" y="1171498"/>
              <a:ext cx="136910" cy="398094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50" name="Pentágono 49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Next</a:t>
              </a:r>
              <a:r>
                <a:rPr lang="es-PE" sz="1200" dirty="0">
                  <a:latin typeface="Hermit" panose="02000609000000000000" pitchFamily="49" charset="0"/>
                </a:rPr>
                <a:t> [ </a:t>
              </a:r>
              <a:r>
                <a:rPr lang="es-PE" sz="1200" dirty="0" err="1">
                  <a:latin typeface="Hermit" panose="02000609000000000000" pitchFamily="49" charset="0"/>
                </a:rPr>
                <a:t>counter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021281" y="3483555"/>
            <a:ext cx="3353892" cy="2374785"/>
            <a:chOff x="4223564" y="1171497"/>
            <a:chExt cx="5453172" cy="3980948"/>
          </a:xfrm>
        </p:grpSpPr>
        <p:sp>
          <p:nvSpPr>
            <p:cNvPr id="62" name="Pentágono 61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While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condition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4223564" y="1171499"/>
              <a:ext cx="136909" cy="398094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8" name="Pentágono 67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While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1021281" y="956667"/>
            <a:ext cx="3316992" cy="2307841"/>
            <a:chOff x="4223564" y="1171497"/>
            <a:chExt cx="5453172" cy="3980948"/>
          </a:xfrm>
        </p:grpSpPr>
        <p:sp>
          <p:nvSpPr>
            <p:cNvPr id="80" name="Pentágono 79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200" dirty="0" smtClean="0">
                  <a:latin typeface="Hermit" panose="02000609000000000000" pitchFamily="49" charset="0"/>
                </a:rPr>
                <a:t>Do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4223564" y="1171499"/>
              <a:ext cx="136909" cy="398094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6" name="Pentágono 85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Loop</a:t>
              </a:r>
              <a:r>
                <a:rPr lang="es-PE" sz="1200" dirty="0">
                  <a:latin typeface="Hermit" panose="02000609000000000000" pitchFamily="49" charset="0"/>
                </a:rPr>
                <a:t> { </a:t>
              </a:r>
              <a:r>
                <a:rPr lang="es-PE" sz="1200" dirty="0" err="1">
                  <a:latin typeface="Hermit" panose="02000609000000000000" pitchFamily="49" charset="0"/>
                </a:rPr>
                <a:t>While</a:t>
              </a:r>
              <a:r>
                <a:rPr lang="es-PE" sz="1200" dirty="0">
                  <a:latin typeface="Hermit" panose="02000609000000000000" pitchFamily="49" charset="0"/>
                </a:rPr>
                <a:t> | </a:t>
              </a:r>
              <a:r>
                <a:rPr lang="es-PE" sz="1200" dirty="0" err="1" smtClean="0">
                  <a:latin typeface="Hermit" panose="02000609000000000000" pitchFamily="49" charset="0"/>
                </a:rPr>
                <a:t>Until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 smtClean="0">
                  <a:latin typeface="Hermit" panose="02000609000000000000" pitchFamily="49" charset="0"/>
                </a:rPr>
                <a:t>condition</a:t>
              </a:r>
              <a:r>
                <a:rPr lang="es-PE" sz="1200" dirty="0">
                  <a:latin typeface="Hermit" panose="02000609000000000000" pitchFamily="49" charset="0"/>
                </a:rPr>
                <a:t>}</a:t>
              </a:r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353</Words>
  <Application>Microsoft Office PowerPoint</Application>
  <PresentationFormat>Panorámica</PresentationFormat>
  <Paragraphs>99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Hermit</vt:lpstr>
      <vt:lpstr>Tema de Office</vt:lpstr>
      <vt:lpstr>Presentación de PowerPoint</vt:lpstr>
      <vt:lpstr>Presentación de PowerPoint</vt:lpstr>
      <vt:lpstr>INTRODUCCIÓN A VB.net Y PROGRAMACIÓN ORIENTADA  A OBJETOS</vt:lpstr>
      <vt:lpstr>Presentación de PowerPoint</vt:lpstr>
      <vt:lpstr>Presentación de PowerPoint</vt:lpstr>
      <vt:lpstr>Presentación de PowerPoint</vt:lpstr>
      <vt:lpstr>PROGRAMACIÓN CON Visual Basic .NET</vt:lpstr>
      <vt:lpstr>Presentación de PowerPoint</vt:lpstr>
      <vt:lpstr>Presentación de PowerPoint</vt:lpstr>
      <vt:lpstr>Presentación de PowerPoint</vt:lpstr>
      <vt:lpstr>Presentación de PowerPoint</vt:lpstr>
      <vt:lpstr>DISEÑO DE INTERFACES  DE USUARIO</vt:lpstr>
      <vt:lpstr>Presentación de PowerPoint</vt:lpstr>
      <vt:lpstr>ACCESO A BASE DE DATOS  SQL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campos herrera</dc:creator>
  <cp:lastModifiedBy>oscar campos herrera</cp:lastModifiedBy>
  <cp:revision>38</cp:revision>
  <dcterms:created xsi:type="dcterms:W3CDTF">2018-01-13T12:27:13Z</dcterms:created>
  <dcterms:modified xsi:type="dcterms:W3CDTF">2018-01-22T02:09:24Z</dcterms:modified>
</cp:coreProperties>
</file>