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 id="2147483753" r:id="rId5"/>
    <p:sldMasterId id="2147483908" r:id="rId6"/>
    <p:sldMasterId id="2147483940" r:id="rId7"/>
    <p:sldMasterId id="2147484002" r:id="rId8"/>
    <p:sldMasterId id="2147483822" r:id="rId9"/>
  </p:sldMasterIdLst>
  <p:notesMasterIdLst>
    <p:notesMasterId r:id="rId27"/>
  </p:notesMasterIdLst>
  <p:handoutMasterIdLst>
    <p:handoutMasterId r:id="rId28"/>
  </p:handoutMasterIdLst>
  <p:sldIdLst>
    <p:sldId id="256" r:id="rId10"/>
    <p:sldId id="334" r:id="rId11"/>
    <p:sldId id="335" r:id="rId12"/>
    <p:sldId id="269" r:id="rId13"/>
    <p:sldId id="338" r:id="rId14"/>
    <p:sldId id="339" r:id="rId15"/>
    <p:sldId id="340" r:id="rId16"/>
    <p:sldId id="337" r:id="rId17"/>
    <p:sldId id="341" r:id="rId18"/>
    <p:sldId id="342" r:id="rId19"/>
    <p:sldId id="343" r:id="rId20"/>
    <p:sldId id="348" r:id="rId21"/>
    <p:sldId id="349" r:id="rId22"/>
    <p:sldId id="347" r:id="rId23"/>
    <p:sldId id="344" r:id="rId24"/>
    <p:sldId id="345" r:id="rId25"/>
    <p:sldId id="346" r:id="rId26"/>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6977E-3D7E-DC47-9F1E-4470DF510FF2}" v="1163" dt="2025-06-09T18:52:54.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04" d="100"/>
          <a:sy n="104" d="100"/>
        </p:scale>
        <p:origin x="232" y="54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handoutMaster" Target="handoutMasters/handout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4B5677-6D61-9DDB-18C5-EBCAA2820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800"/>
          </a:p>
        </p:txBody>
      </p:sp>
      <p:sp>
        <p:nvSpPr>
          <p:cNvPr id="3" name="Date Placeholder 2">
            <a:extLst>
              <a:ext uri="{FF2B5EF4-FFF2-40B4-BE49-F238E27FC236}">
                <a16:creationId xmlns:a16="http://schemas.microsoft.com/office/drawing/2014/main" id="{B35BCFF4-2878-1D71-6624-7763B7DE1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F51D7-3634-45F6-A9CF-2D63CD0A5EAF}" type="datetimeFigureOut">
              <a:rPr lang="en-GB" sz="800" smtClean="0"/>
              <a:t>09/06/2025</a:t>
            </a:fld>
            <a:endParaRPr lang="en-GB" sz="800"/>
          </a:p>
        </p:txBody>
      </p:sp>
      <p:sp>
        <p:nvSpPr>
          <p:cNvPr id="4" name="Footer Placeholder 3">
            <a:extLst>
              <a:ext uri="{FF2B5EF4-FFF2-40B4-BE49-F238E27FC236}">
                <a16:creationId xmlns:a16="http://schemas.microsoft.com/office/drawing/2014/main" id="{02AD6701-6398-3522-3C53-55DC5E66D2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800"/>
          </a:p>
        </p:txBody>
      </p:sp>
      <p:sp>
        <p:nvSpPr>
          <p:cNvPr id="5" name="Slide Number Placeholder 4">
            <a:extLst>
              <a:ext uri="{FF2B5EF4-FFF2-40B4-BE49-F238E27FC236}">
                <a16:creationId xmlns:a16="http://schemas.microsoft.com/office/drawing/2014/main" id="{4F80A865-D61F-8A30-C2FD-FF2303FBAF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2C6DF-08BF-4B87-8BCC-4ED8CC3899B8}" type="slidenum">
              <a:rPr lang="en-GB" sz="800" smtClean="0"/>
              <a:t>‹#›</a:t>
            </a:fld>
            <a:endParaRPr lang="en-GB" sz="800"/>
          </a:p>
        </p:txBody>
      </p:sp>
    </p:spTree>
    <p:extLst>
      <p:ext uri="{BB962C8B-B14F-4D97-AF65-F5344CB8AC3E}">
        <p14:creationId xmlns:p14="http://schemas.microsoft.com/office/powerpoint/2010/main" val="33721268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8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800"/>
            </a:lvl1pPr>
          </a:lstStyle>
          <a:p>
            <a:fld id="{64A5F74A-CD8A-4953-B106-B5BDE091D867}" type="datetimeFigureOut">
              <a:rPr lang="fi-FI" smtClean="0"/>
              <a:pPr/>
              <a:t>9.6.2025</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CB868C32-EF99-4F91-9ACD-FA27EAEF0DAD}" type="slidenum">
              <a:rPr lang="fi-FI" smtClean="0"/>
              <a:pPr/>
              <a:t>‹#›</a:t>
            </a:fld>
            <a:endParaRPr lang="fi-FI"/>
          </a:p>
        </p:txBody>
      </p:sp>
    </p:spTree>
    <p:extLst>
      <p:ext uri="{BB962C8B-B14F-4D97-AF65-F5344CB8AC3E}">
        <p14:creationId xmlns:p14="http://schemas.microsoft.com/office/powerpoint/2010/main" val="90744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avutettavasti.fi/saavutettavat-asiakirjat/powerpoin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a:solidFill>
                  <a:srgbClr val="202124"/>
                </a:solidFill>
                <a:effectLst/>
                <a:latin typeface="Google Sans"/>
              </a:rPr>
              <a:t>To configure the display language:</a:t>
            </a:r>
            <a:endParaRPr lang="en-GB" b="0" i="0">
              <a:solidFill>
                <a:srgbClr val="202124"/>
              </a:solidFill>
              <a:effectLst/>
              <a:latin typeface="Google Sans"/>
            </a:endParaRPr>
          </a:p>
          <a:p>
            <a:pPr algn="l">
              <a:buFont typeface="+mj-lt"/>
              <a:buAutoNum type="arabicPeriod"/>
            </a:pPr>
            <a:r>
              <a:rPr lang="en-GB" b="0" i="0">
                <a:solidFill>
                  <a:srgbClr val="202124"/>
                </a:solidFill>
                <a:effectLst/>
                <a:latin typeface="Google Sans"/>
              </a:rPr>
              <a:t> Within any Office application, select File &gt; Options &gt; Language.</a:t>
            </a:r>
          </a:p>
          <a:p>
            <a:pPr algn="l">
              <a:buFont typeface="+mj-lt"/>
              <a:buAutoNum type="arabicPeriod"/>
            </a:pPr>
            <a:r>
              <a:rPr lang="en-GB" b="0" i="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EF764A3F-1CB2-4AFC-BC27-EF2EF4A91705}" type="slidenum">
              <a:rPr lang="fi-FI" smtClean="0"/>
              <a:pPr/>
              <a:t>2</a:t>
            </a:fld>
            <a:endParaRPr lang="fi-FI"/>
          </a:p>
        </p:txBody>
      </p:sp>
    </p:spTree>
    <p:extLst>
      <p:ext uri="{BB962C8B-B14F-4D97-AF65-F5344CB8AC3E}">
        <p14:creationId xmlns:p14="http://schemas.microsoft.com/office/powerpoint/2010/main" val="335331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i-FI" sz="1200" b="1"/>
              <a:t>Esityksen saavutettavuus</a:t>
            </a:r>
            <a:endParaRPr lang="fi-FI"/>
          </a:p>
          <a:p>
            <a:r>
              <a:rPr lang="fi-FI"/>
              <a:t>Powerpoint-pohjan ulkoasussa on pyritty huomioimaan saavutettavuusvaatimukset, mutta jos jaat PowerPoint-esityksesi verkossa, on syytä tarkistaa seuraavat asiat</a:t>
            </a:r>
          </a:p>
          <a:p>
            <a:pPr marL="457200"/>
            <a:r>
              <a:rPr lang="fi-FI"/>
              <a:t> </a:t>
            </a:r>
            <a:endParaRPr lang="fi-FI" b="0"/>
          </a:p>
          <a:p>
            <a:pPr marL="171450" lvl="0" indent="-171450">
              <a:lnSpc>
                <a:spcPts val="1500"/>
              </a:lnSpc>
              <a:spcBef>
                <a:spcPts val="600"/>
              </a:spcBef>
              <a:buFont typeface="Arial" panose="020B0604020202020204" pitchFamily="34" charset="0"/>
              <a:buChar char="•"/>
            </a:pPr>
            <a:r>
              <a:rPr lang="fi-FI" b="0"/>
              <a:t>Nimeä tiedosto selkeästi; tiedostonimi kertoo ytimekkäästi, mistä esityksessä on kysymys,  lisäksi otsikoi esitys</a:t>
            </a:r>
          </a:p>
          <a:p>
            <a:pPr marL="171450" lvl="0" indent="-171450">
              <a:lnSpc>
                <a:spcPts val="1500"/>
              </a:lnSpc>
              <a:spcBef>
                <a:spcPts val="600"/>
              </a:spcBef>
              <a:buFont typeface="Arial" panose="020B0604020202020204" pitchFamily="34" charset="0"/>
              <a:buChar char="•"/>
            </a:pPr>
            <a:r>
              <a:rPr lang="fi-FI" b="0"/>
              <a:t>Lisää kuviin vaihtoehtoinen teksti (alt-teksti)</a:t>
            </a:r>
          </a:p>
          <a:p>
            <a:pPr marL="171450" lvl="0" indent="-171450">
              <a:lnSpc>
                <a:spcPts val="1500"/>
              </a:lnSpc>
              <a:spcBef>
                <a:spcPts val="600"/>
              </a:spcBef>
              <a:buFont typeface="Arial" panose="020B0604020202020204" pitchFamily="34" charset="0"/>
              <a:buChar char="•"/>
            </a:pPr>
            <a:r>
              <a:rPr lang="fi-FI" b="0"/>
              <a:t>Anna linkeille kuvaava, näkyvä teksti</a:t>
            </a:r>
          </a:p>
          <a:p>
            <a:pPr marL="171450" lvl="0" indent="-171450">
              <a:lnSpc>
                <a:spcPts val="1500"/>
              </a:lnSpc>
              <a:spcBef>
                <a:spcPts val="600"/>
              </a:spcBef>
              <a:buFont typeface="Arial" panose="020B0604020202020204" pitchFamily="34" charset="0"/>
              <a:buChar char="•"/>
            </a:pPr>
            <a:r>
              <a:rPr lang="fi-FI" b="0"/>
              <a:t>Tarkista lukemisjärjestys</a:t>
            </a:r>
          </a:p>
          <a:p>
            <a:pPr marL="171450" lvl="0" indent="-171450">
              <a:lnSpc>
                <a:spcPts val="1500"/>
              </a:lnSpc>
              <a:spcBef>
                <a:spcPts val="600"/>
              </a:spcBef>
              <a:buFont typeface="Arial" panose="020B0604020202020204" pitchFamily="34" charset="0"/>
              <a:buChar char="•"/>
            </a:pPr>
            <a:r>
              <a:rPr lang="fi-FI" b="0"/>
              <a:t>Tarkista helppokäyttöisyys (saavutettavuus)</a:t>
            </a:r>
          </a:p>
          <a:p>
            <a:pPr marL="180000" lvl="0" indent="-180000">
              <a:lnSpc>
                <a:spcPts val="1500"/>
              </a:lnSpc>
              <a:spcBef>
                <a:spcPts val="600"/>
              </a:spcBef>
              <a:buFont typeface="Wingdings" panose="05000000000000000000" pitchFamily="2" charset="2"/>
              <a:buChar char="ü"/>
            </a:pPr>
            <a:endParaRPr lang="fi-FI" b="1"/>
          </a:p>
          <a:p>
            <a:r>
              <a:rPr lang="fi-FI"/>
              <a:t>Käytännön ohjeita toteutukseen löydät osoitteesta </a:t>
            </a:r>
            <a:r>
              <a:rPr lang="fi-FI" sz="3200" u="sng" kern="1200">
                <a:solidFill>
                  <a:srgbClr val="005EB8"/>
                </a:solidFill>
                <a:effectLst/>
                <a:latin typeface="Arial" panose="020B0604020202020204" pitchFamily="34" charset="0"/>
                <a:cs typeface="+mn-cs"/>
                <a:hlinkClick r:id="rId3">
                  <a:extLst>
                    <a:ext uri="{A12FA001-AC4F-418D-AE19-62706E023703}">
                      <ahyp:hlinkClr xmlns:ahyp="http://schemas.microsoft.com/office/drawing/2018/hyperlinkcolor" val="tx"/>
                    </a:ext>
                  </a:extLst>
                </a:hlinkClick>
              </a:rPr>
              <a:t>https://www.saavutettavasti.fi/saavutettavat-asiakirjat/powerpoint/</a:t>
            </a:r>
            <a:endParaRPr lang="fi-FI" sz="3200" u="sng" kern="1200">
              <a:solidFill>
                <a:srgbClr val="005EB8"/>
              </a:solidFill>
              <a:effectLst/>
              <a:latin typeface="Arial" panose="020B0604020202020204" pitchFamily="34" charset="0"/>
              <a:cs typeface="+mn-cs"/>
            </a:endParaRPr>
          </a:p>
          <a:p>
            <a:r>
              <a:rPr lang="fi-FI"/>
              <a:t> </a:t>
            </a:r>
          </a:p>
          <a:p>
            <a:r>
              <a:rPr lang="fi-FI"/>
              <a:t>ja (eri ohjelmaversioille ja käyttöjärjestelmille) </a:t>
            </a:r>
            <a:r>
              <a:rPr lang="fi-FI" u="sng">
                <a:solidFill>
                  <a:srgbClr val="0070C0"/>
                </a:solidFill>
              </a:rPr>
              <a:t>https://support.microsoft.com/fi-fi/office/tee-powerpoint-esityksist%C3%A4-helppok%C3%A4ytt%C3%B6isi%C3%A4-toimintarajoitteisille-k%C3%A4ytt%C3%A4jille-6f7772b2-2f33-4bd2-8ca7-dae3b2b3ef25</a:t>
            </a:r>
            <a:endParaRPr lang="fi-FI" b="1" u="sng">
              <a:solidFill>
                <a:srgbClr val="0070C0"/>
              </a:solidFill>
            </a:endParaRPr>
          </a:p>
          <a:p>
            <a:endParaRPr lang="en-GB"/>
          </a:p>
        </p:txBody>
      </p:sp>
      <p:sp>
        <p:nvSpPr>
          <p:cNvPr id="4" name="Slide Number Placeholder 3"/>
          <p:cNvSpPr>
            <a:spLocks noGrp="1"/>
          </p:cNvSpPr>
          <p:nvPr>
            <p:ph type="sldNum" sz="quarter" idx="5"/>
          </p:nvPr>
        </p:nvSpPr>
        <p:spPr/>
        <p:txBody>
          <a:bodyPr/>
          <a:lstStyle/>
          <a:p>
            <a:fld id="{EF764A3F-1CB2-4AFC-BC27-EF2EF4A91705}" type="slidenum">
              <a:rPr lang="fi-FI" smtClean="0"/>
              <a:pPr/>
              <a:t>3</a:t>
            </a:fld>
            <a:endParaRPr lang="fi-FI"/>
          </a:p>
        </p:txBody>
      </p:sp>
    </p:spTree>
    <p:extLst>
      <p:ext uri="{BB962C8B-B14F-4D97-AF65-F5344CB8AC3E}">
        <p14:creationId xmlns:p14="http://schemas.microsoft.com/office/powerpoint/2010/main" val="113291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nd/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6BF2684B-3FE6-475D-9423-B30E6A1951C8}"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92" name="Freeform 57">
            <a:extLst>
              <a:ext uri="{FF2B5EF4-FFF2-40B4-BE49-F238E27FC236}">
                <a16:creationId xmlns:a16="http://schemas.microsoft.com/office/drawing/2014/main" id="{17EFE9D3-28EB-F61E-62CA-D0A7EF1C4AFE}"/>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95E3F2E2-B01A-4EA0-B53A-783CFD6BFEF5}"/>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93848636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4">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FAC22D7-D1D6-D8DB-06A4-46EE3349040B}"/>
              </a:ext>
            </a:extLst>
          </p:cNvPr>
          <p:cNvSpPr>
            <a:spLocks noGrp="1"/>
          </p:cNvSpPr>
          <p:nvPr>
            <p:ph type="dt" sz="half" idx="14"/>
          </p:nvPr>
        </p:nvSpPr>
        <p:spPr/>
        <p:txBody>
          <a:bodyPr/>
          <a:lstStyle/>
          <a:p>
            <a:fld id="{60655230-8B68-44EF-B783-026D4F8FFAEC}" type="datetime1">
              <a:rPr lang="fi-FI" smtClean="0"/>
              <a:t>9.6.2025</a:t>
            </a:fld>
            <a:endParaRPr lang="fi-FI"/>
          </a:p>
        </p:txBody>
      </p:sp>
      <p:sp>
        <p:nvSpPr>
          <p:cNvPr id="5" name="Footer Placeholder 4">
            <a:extLst>
              <a:ext uri="{FF2B5EF4-FFF2-40B4-BE49-F238E27FC236}">
                <a16:creationId xmlns:a16="http://schemas.microsoft.com/office/drawing/2014/main" id="{1A1A431B-3F31-0E0E-6255-138EC93AAE64}"/>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D5BEC0DB-FC2B-561F-42FF-3B0802FA5285}"/>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1E679320-8176-5122-FD61-C916AFC5735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0D99667-1BD3-E387-B471-4A360A677D99}"/>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6792279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5">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 uri="{C183D7F6-B498-43B3-948B-1728B52AA6E4}">
                <adec:decorative xmlns:adec="http://schemas.microsoft.com/office/drawing/2017/decorative" val="1"/>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6B4FB70F-5A28-497E-A41C-FD7514F26286}"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Title 1">
            <a:extLst>
              <a:ext uri="{FF2B5EF4-FFF2-40B4-BE49-F238E27FC236}">
                <a16:creationId xmlns:a16="http://schemas.microsoft.com/office/drawing/2014/main" id="{1AB5AED4-B00A-C1A4-E287-ED21BF24F070}"/>
              </a:ext>
            </a:extLst>
          </p:cNvPr>
          <p:cNvSpPr>
            <a:spLocks noGrp="1"/>
          </p:cNvSpPr>
          <p:nvPr>
            <p:ph type="ctrTitle" hasCustomPrompt="1"/>
          </p:nvPr>
        </p:nvSpPr>
        <p:spPr>
          <a:xfrm>
            <a:off x="407988" y="2936558"/>
            <a:ext cx="5183956" cy="492443"/>
          </a:xfrm>
        </p:spPr>
        <p:txBody>
          <a:bodyPr wrap="square" anchor="b" anchorCtr="0">
            <a:spAutoFit/>
          </a:bodyPr>
          <a:lstStyle>
            <a:lvl1pPr algn="l">
              <a:lnSpc>
                <a:spcPct val="100000"/>
              </a:lnSpc>
              <a:defRPr sz="3200">
                <a:solidFill>
                  <a:schemeClr val="tx1"/>
                </a:solidFill>
                <a:latin typeface="+mj-lt"/>
              </a:defRPr>
            </a:lvl1pPr>
          </a:lstStyle>
          <a:p>
            <a:r>
              <a:rPr lang="en-US"/>
              <a:t>Headline</a:t>
            </a:r>
            <a:endParaRPr lang="fi-FI"/>
          </a:p>
        </p:txBody>
      </p:sp>
      <p:sp>
        <p:nvSpPr>
          <p:cNvPr id="6" name="Subtitle 2">
            <a:extLst>
              <a:ext uri="{FF2B5EF4-FFF2-40B4-BE49-F238E27FC236}">
                <a16:creationId xmlns:a16="http://schemas.microsoft.com/office/drawing/2014/main" id="{E77A74CF-552F-AD8B-EBE0-4EC31A285BF1}"/>
              </a:ext>
            </a:extLst>
          </p:cNvPr>
          <p:cNvSpPr>
            <a:spLocks noGrp="1"/>
          </p:cNvSpPr>
          <p:nvPr>
            <p:ph type="subTitle" idx="1"/>
          </p:nvPr>
        </p:nvSpPr>
        <p:spPr>
          <a:xfrm>
            <a:off x="407988" y="3429000"/>
            <a:ext cx="5183956" cy="984885"/>
          </a:xfrm>
        </p:spPr>
        <p:txBody>
          <a:bodyPr wrap="square">
            <a:spAutoFit/>
          </a:bodyPr>
          <a:lstStyle>
            <a:lvl1pPr marL="0" indent="0" algn="l">
              <a:lnSpc>
                <a:spcPct val="100000"/>
              </a:lnSpc>
              <a:spcBef>
                <a:spcPts val="0"/>
              </a:spcBef>
              <a:buNone/>
              <a:defRPr sz="32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9" name="Straight Connector 8">
            <a:extLst>
              <a:ext uri="{FF2B5EF4-FFF2-40B4-BE49-F238E27FC236}">
                <a16:creationId xmlns:a16="http://schemas.microsoft.com/office/drawing/2014/main" id="{9E27271C-B890-2326-7DF3-F203CAEE893D}"/>
              </a:ext>
              <a:ext uri="{C183D7F6-B498-43B3-948B-1728B52AA6E4}">
                <adec:decorative xmlns:adec="http://schemas.microsoft.com/office/drawing/2017/decorative" val="1"/>
              </a:ext>
            </a:extLst>
          </p:cNvPr>
          <p:cNvCxnSpPr>
            <a:cxnSpLocks/>
          </p:cNvCxnSpPr>
          <p:nvPr userDrawn="1"/>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D85101F3-610F-B09D-488F-7AA3CF707C51}"/>
              </a:ext>
            </a:extLst>
          </p:cNvPr>
          <p:cNvSpPr>
            <a:spLocks noGrp="1"/>
          </p:cNvSpPr>
          <p:nvPr>
            <p:ph type="body" sz="quarter" idx="14" hasCustomPrompt="1"/>
          </p:nvPr>
        </p:nvSpPr>
        <p:spPr>
          <a:xfrm>
            <a:off x="407989" y="4869160"/>
            <a:ext cx="5183955" cy="276999"/>
          </a:xfrm>
        </p:spPr>
        <p:txBody>
          <a:bodyPr wrap="square">
            <a:spAutoFit/>
          </a:bodyPr>
          <a:lstStyle>
            <a:lvl1pPr marL="0" indent="0">
              <a:spcBef>
                <a:spcPts val="0"/>
              </a:spcBef>
              <a:buFontTx/>
              <a:buNone/>
              <a:defRPr sz="1800">
                <a:solidFill>
                  <a:schemeClr val="tx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
        <p:nvSpPr>
          <p:cNvPr id="2" name="Freeform 57">
            <a:extLst>
              <a:ext uri="{FF2B5EF4-FFF2-40B4-BE49-F238E27FC236}">
                <a16:creationId xmlns:a16="http://schemas.microsoft.com/office/drawing/2014/main" id="{B431FDFA-DEB9-C4BC-6DBA-25D956B4D062}"/>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565262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AF6467FA-813C-49D1-B7BF-C1130C248F11}"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011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39C4E9D7-CDA4-4065-B04F-818D7DA90514}"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660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xt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934B24-1E21-467F-9084-C8C5661E8354}"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1290A9EE-B882-1AC8-FB03-9E891579AE3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900206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ullets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76912BAE-B71B-437C-A2AF-418639675121}"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4056715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ullets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81D71BFF-E4A1-4707-93FC-8563C943DD30}"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1860604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ullets and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solidFill>
                  <a:schemeClr val="bg1"/>
                </a:solidFill>
              </a:defRPr>
            </a:lvl1pPr>
            <a:lvl2pPr marL="539750" indent="-266700">
              <a:defRPr>
                <a:solidFill>
                  <a:schemeClr val="bg1"/>
                </a:solidFill>
              </a:defRPr>
            </a:lvl2pPr>
            <a:lvl3pPr marL="808038" indent="-276225">
              <a:defRPr>
                <a:solidFill>
                  <a:schemeClr val="bg1"/>
                </a:solidFill>
              </a:defRPr>
            </a:lvl3pPr>
            <a:lvl4pPr marL="1077913" indent="-266700">
              <a:defRPr>
                <a:solidFill>
                  <a:schemeClr val="bg1"/>
                </a:solidFill>
              </a:defRPr>
            </a:lvl4pPr>
            <a:lvl5pPr marL="1347788" indent="-266700">
              <a:defRPr>
                <a:solidFill>
                  <a:schemeClr val="bg1"/>
                </a:solidFill>
              </a:defRPr>
            </a:lvl5pPr>
            <a:lvl6pPr marL="1617663" indent="-266700">
              <a:defRPr>
                <a:solidFill>
                  <a:schemeClr val="bg1"/>
                </a:solidFill>
              </a:defRPr>
            </a:lvl6pPr>
            <a:lvl7pPr marL="1885950" indent="-276225">
              <a:defRPr>
                <a:solidFill>
                  <a:schemeClr val="bg1"/>
                </a:solidFill>
              </a:defRPr>
            </a:lvl7pPr>
            <a:lvl8pPr marL="2155825" indent="-266700">
              <a:defRPr>
                <a:solidFill>
                  <a:schemeClr val="bg1"/>
                </a:solidFill>
              </a:defRPr>
            </a:lvl8pPr>
            <a:lvl9pPr marL="2425700" indent="-266700">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EA6CA2-0531-456B-9050-E7F42032D8D6}"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7" name="Freeform 5">
            <a:extLst>
              <a:ext uri="{FF2B5EF4-FFF2-40B4-BE49-F238E27FC236}">
                <a16:creationId xmlns:a16="http://schemas.microsoft.com/office/drawing/2014/main" id="{E925B5BF-537D-28C4-E616-ABEDC53298DE}"/>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3293214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23262147-432F-47CA-B3F7-FF1BDF4702A1}"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4208665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CCC69969-231B-44FB-9091-690E0BD7114F}"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11946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1E97D1C6-25C6-49ED-9C7F-818A97A27FE3}"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19" name="Freeform 57">
            <a:extLst>
              <a:ext uri="{FF2B5EF4-FFF2-40B4-BE49-F238E27FC236}">
                <a16:creationId xmlns:a16="http://schemas.microsoft.com/office/drawing/2014/main" id="{A5D5E610-A98C-3A95-E518-245E9ED802B5}"/>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13EC4676-F135-74B2-E9B8-3777B5A340A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21648276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BABEF15C-B043-43A0-A0B9-A7C3851CA46A}"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3" name="Freeform 5">
            <a:extLst>
              <a:ext uri="{FF2B5EF4-FFF2-40B4-BE49-F238E27FC236}">
                <a16:creationId xmlns:a16="http://schemas.microsoft.com/office/drawing/2014/main" id="{18D0D236-0E9F-85F5-9BC1-6B8DF3DB512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609642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56DBD51B-CAE9-4C8B-BB92-FD465072DF25}"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056337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90237C87-E368-4AB3-89C6-A221F34B45EE}"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628874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ree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975D01B6-334F-4504-B978-97D35F87DFA6}"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8" name="Freeform 5">
            <a:extLst>
              <a:ext uri="{FF2B5EF4-FFF2-40B4-BE49-F238E27FC236}">
                <a16:creationId xmlns:a16="http://schemas.microsoft.com/office/drawing/2014/main" id="{D7912BB5-9834-D960-62E3-9D95A380EB5B}"/>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572633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 ">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111CD1EF-0739-4C5B-9524-8BEF3BB5F7BD}"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765496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White ">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E7C04A1C-CA86-46E5-8F05-76F5FD350AC0}"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4268008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lvl1pPr>
              <a:defRPr>
                <a:solidFill>
                  <a:schemeClr val="bg1"/>
                </a:solidFill>
              </a:defRPr>
            </a:lvl1pPr>
          </a:lstStyle>
          <a:p>
            <a:fld id="{B4FC82C1-D7DB-4458-986C-B0F1A7288CAA}"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solidFill>
                  <a:schemeClr val="bg1"/>
                </a:solidFill>
                <a:latin typeface="+mj-lt"/>
              </a:defRPr>
            </a:lvl1pPr>
          </a:lstStyle>
          <a:p>
            <a:r>
              <a:rPr lang="en-US"/>
              <a:t>Click to edit Master title style</a:t>
            </a:r>
            <a:endParaRPr lang="fi-FI"/>
          </a:p>
        </p:txBody>
      </p:sp>
      <p:sp>
        <p:nvSpPr>
          <p:cNvPr id="2" name="Freeform 5">
            <a:extLst>
              <a:ext uri="{FF2B5EF4-FFF2-40B4-BE49-F238E27FC236}">
                <a16:creationId xmlns:a16="http://schemas.microsoft.com/office/drawing/2014/main" id="{5A269375-E1A8-C31B-7E8E-7F024302667C}"/>
              </a:ext>
            </a:extLst>
          </p:cNvPr>
          <p:cNvSpPr>
            <a:spLocks noChangeAspect="1" noEditPoints="1"/>
          </p:cNvSpPr>
          <p:nvPr userDrawn="1"/>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167825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Picture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EE39F31D-9760-489E-A79C-6E5B5382B858}" type="datetime1">
              <a:rPr lang="fi-FI" smtClean="0"/>
              <a:t>9.6.2025</a:t>
            </a:fld>
            <a:endParaRPr lang="fi-FI"/>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168266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nd Picture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133E8956-7C0A-44C3-B1A3-6E4AE3613B27}" type="datetime1">
              <a:rPr lang="fi-FI" smtClean="0"/>
              <a:t>9.6.2025</a:t>
            </a:fld>
            <a:endParaRPr lang="fi-FI"/>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4022217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and Picture Black">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Freeform 5">
            <a:extLst>
              <a:ext uri="{FF2B5EF4-FFF2-40B4-BE49-F238E27FC236}">
                <a16:creationId xmlns:a16="http://schemas.microsoft.com/office/drawing/2014/main" id="{E9DBB8D9-1FAC-C1EB-F377-B1DBC3921D1F}"/>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9" name="Date Placeholder 8">
            <a:extLst>
              <a:ext uri="{FF2B5EF4-FFF2-40B4-BE49-F238E27FC236}">
                <a16:creationId xmlns:a16="http://schemas.microsoft.com/office/drawing/2014/main" id="{4D950C6D-A26F-82AD-182C-D6A75325AABD}"/>
              </a:ext>
            </a:extLst>
          </p:cNvPr>
          <p:cNvSpPr>
            <a:spLocks noGrp="1"/>
          </p:cNvSpPr>
          <p:nvPr>
            <p:ph type="dt" sz="half" idx="14"/>
          </p:nvPr>
        </p:nvSpPr>
        <p:spPr/>
        <p:txBody>
          <a:bodyPr/>
          <a:lstStyle/>
          <a:p>
            <a:fld id="{ECEC7B84-591C-4A3A-A403-FE97A296DD2C}" type="datetime1">
              <a:rPr lang="fi-FI" smtClean="0"/>
              <a:t>9.6.2025</a:t>
            </a:fld>
            <a:endParaRPr lang="fi-FI"/>
          </a:p>
        </p:txBody>
      </p:sp>
      <p:sp>
        <p:nvSpPr>
          <p:cNvPr id="10" name="Footer Placeholder 9">
            <a:extLst>
              <a:ext uri="{FF2B5EF4-FFF2-40B4-BE49-F238E27FC236}">
                <a16:creationId xmlns:a16="http://schemas.microsoft.com/office/drawing/2014/main" id="{B6FD463F-4C08-CD4B-ACA8-A8D406E1D024}"/>
              </a:ext>
            </a:extLst>
          </p:cNvPr>
          <p:cNvSpPr>
            <a:spLocks noGrp="1"/>
          </p:cNvSpPr>
          <p:nvPr>
            <p:ph type="ftr" sz="quarter" idx="15"/>
          </p:nvPr>
        </p:nvSpPr>
        <p:spPr/>
        <p:txBody>
          <a:bodyPr/>
          <a:lstStyle/>
          <a:p>
            <a:r>
              <a:rPr lang="fi-FI"/>
              <a:t>Presenter Name</a:t>
            </a:r>
          </a:p>
        </p:txBody>
      </p:sp>
      <p:sp>
        <p:nvSpPr>
          <p:cNvPr id="11" name="Slide Number Placeholder 10">
            <a:extLst>
              <a:ext uri="{FF2B5EF4-FFF2-40B4-BE49-F238E27FC236}">
                <a16:creationId xmlns:a16="http://schemas.microsoft.com/office/drawing/2014/main" id="{6FDEFB73-E47C-07B1-833F-288DD37CC7D7}"/>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7281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solidFill>
                  <a:schemeClr val="bg1"/>
                </a:solidFill>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98F4B42F-B9D8-4378-BF02-D824F49F9550}"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8" name="Freeform 57">
            <a:extLst>
              <a:ext uri="{FF2B5EF4-FFF2-40B4-BE49-F238E27FC236}">
                <a16:creationId xmlns:a16="http://schemas.microsoft.com/office/drawing/2014/main" id="{434624A2-7BEA-06E6-D760-D1499141D9BB}"/>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D04DE328-80C3-109D-6AD2-FD857FBB837E}"/>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83463509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Picture 2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477C90D0-1F52-4DE2-B982-C486E2A9AFFC}" type="datetime1">
              <a:rPr lang="fi-FI" smtClean="0"/>
              <a:t>9.6.2025</a:t>
            </a:fld>
            <a:endParaRPr lang="fi-FI"/>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983048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Picture 2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C9E54B5A-2A69-4D4D-A332-8B9147FB27DB}" type="datetime1">
              <a:rPr lang="fi-FI" smtClean="0"/>
              <a:t>9.6.2025</a:t>
            </a:fld>
            <a:endParaRPr lang="fi-FI"/>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005483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Picture 3 ">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767DC4F0-F8C6-06CD-A34E-EF0D5D3EF4FC}"/>
              </a:ext>
            </a:extLst>
          </p:cNvPr>
          <p:cNvSpPr>
            <a:spLocks noGrp="1"/>
          </p:cNvSpPr>
          <p:nvPr>
            <p:ph type="dt" sz="half" idx="15"/>
          </p:nvPr>
        </p:nvSpPr>
        <p:spPr/>
        <p:txBody>
          <a:bodyPr/>
          <a:lstStyle/>
          <a:p>
            <a:fld id="{836F48FB-63C6-422F-966C-03B6DCE1CE0D}" type="datetime1">
              <a:rPr lang="fi-FI" smtClean="0"/>
              <a:t>9.6.2025</a:t>
            </a:fld>
            <a:endParaRPr lang="fi-FI"/>
          </a:p>
        </p:txBody>
      </p:sp>
      <p:sp>
        <p:nvSpPr>
          <p:cNvPr id="10" name="Footer Placeholder 9">
            <a:extLst>
              <a:ext uri="{FF2B5EF4-FFF2-40B4-BE49-F238E27FC236}">
                <a16:creationId xmlns:a16="http://schemas.microsoft.com/office/drawing/2014/main" id="{8F46D1C0-3FD0-2362-C159-BEADDB3EF46D}"/>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06C20592-6442-81CE-E493-1241C6AC5FD1}"/>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306872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Picture 3 White">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bg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5130E494-A65E-1D78-DB63-3C5D959CBFE0}"/>
              </a:ext>
            </a:extLst>
          </p:cNvPr>
          <p:cNvSpPr>
            <a:spLocks noGrp="1"/>
          </p:cNvSpPr>
          <p:nvPr>
            <p:ph type="dt" sz="half" idx="15"/>
          </p:nvPr>
        </p:nvSpPr>
        <p:spPr/>
        <p:txBody>
          <a:bodyPr/>
          <a:lstStyle/>
          <a:p>
            <a:fld id="{1108458C-CF0C-4049-86CF-B2655CB7213F}" type="datetime1">
              <a:rPr lang="fi-FI" smtClean="0"/>
              <a:t>9.6.2025</a:t>
            </a:fld>
            <a:endParaRPr lang="fi-FI"/>
          </a:p>
        </p:txBody>
      </p:sp>
      <p:sp>
        <p:nvSpPr>
          <p:cNvPr id="10" name="Footer Placeholder 9">
            <a:extLst>
              <a:ext uri="{FF2B5EF4-FFF2-40B4-BE49-F238E27FC236}">
                <a16:creationId xmlns:a16="http://schemas.microsoft.com/office/drawing/2014/main" id="{97EEDB51-27D7-7F66-3869-56438094A3FB}"/>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9036D707-D9E0-5D34-60D5-E79DC6881585}"/>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758677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0CB1E97D-067B-6A56-E3C1-E0B0E8237E33}"/>
              </a:ext>
            </a:extLst>
          </p:cNvPr>
          <p:cNvSpPr>
            <a:spLocks noGrp="1"/>
          </p:cNvSpPr>
          <p:nvPr>
            <p:ph type="dt" sz="half" idx="20"/>
          </p:nvPr>
        </p:nvSpPr>
        <p:spPr/>
        <p:txBody>
          <a:bodyPr/>
          <a:lstStyle/>
          <a:p>
            <a:fld id="{17B1CDB6-D777-4FF3-96BB-DEC94AE290FE}" type="datetime1">
              <a:rPr lang="fi-FI" smtClean="0"/>
              <a:t>9.6.2025</a:t>
            </a:fld>
            <a:endParaRPr lang="fi-FI"/>
          </a:p>
        </p:txBody>
      </p:sp>
      <p:sp>
        <p:nvSpPr>
          <p:cNvPr id="9" name="Footer Placeholder 8">
            <a:extLst>
              <a:ext uri="{FF2B5EF4-FFF2-40B4-BE49-F238E27FC236}">
                <a16:creationId xmlns:a16="http://schemas.microsoft.com/office/drawing/2014/main" id="{9DD562FA-3522-5D86-6B5D-D46C31407CA8}"/>
              </a:ext>
            </a:extLst>
          </p:cNvPr>
          <p:cNvSpPr>
            <a:spLocks noGrp="1"/>
          </p:cNvSpPr>
          <p:nvPr>
            <p:ph type="ftr" sz="quarter" idx="21"/>
          </p:nvPr>
        </p:nvSpPr>
        <p:spPr/>
        <p:txBody>
          <a:bodyPr/>
          <a:lstStyle/>
          <a:p>
            <a:r>
              <a:rPr lang="fi-FI"/>
              <a:t>Presenter Name</a:t>
            </a:r>
          </a:p>
        </p:txBody>
      </p:sp>
      <p:sp>
        <p:nvSpPr>
          <p:cNvPr id="10" name="Slide Number Placeholder 9">
            <a:extLst>
              <a:ext uri="{FF2B5EF4-FFF2-40B4-BE49-F238E27FC236}">
                <a16:creationId xmlns:a16="http://schemas.microsoft.com/office/drawing/2014/main" id="{C035D3F8-519A-BD10-B212-14EA8C3C6B26}"/>
              </a:ext>
            </a:extLst>
          </p:cNvPr>
          <p:cNvSpPr>
            <a:spLocks noGrp="1"/>
          </p:cNvSpPr>
          <p:nvPr>
            <p:ph type="sldNum" sz="quarter" idx="2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30933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icture Nega">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9508E6FE-529C-6F82-E69C-32498ED04633}"/>
              </a:ext>
            </a:extLst>
          </p:cNvPr>
          <p:cNvSpPr>
            <a:spLocks noGrp="1"/>
          </p:cNvSpPr>
          <p:nvPr>
            <p:ph type="dt" sz="half" idx="20"/>
          </p:nvPr>
        </p:nvSpPr>
        <p:spPr/>
        <p:txBody>
          <a:bodyPr/>
          <a:lstStyle>
            <a:lvl1pPr>
              <a:defRPr>
                <a:solidFill>
                  <a:schemeClr val="bg1"/>
                </a:solidFill>
              </a:defRPr>
            </a:lvl1pPr>
          </a:lstStyle>
          <a:p>
            <a:fld id="{5EC0AA2E-95C4-4369-9688-27B6C0B75F3F}" type="datetime1">
              <a:rPr lang="fi-FI" smtClean="0"/>
              <a:t>9.6.2025</a:t>
            </a:fld>
            <a:endParaRPr lang="fi-FI"/>
          </a:p>
        </p:txBody>
      </p:sp>
      <p:sp>
        <p:nvSpPr>
          <p:cNvPr id="9" name="Footer Placeholder 8">
            <a:extLst>
              <a:ext uri="{FF2B5EF4-FFF2-40B4-BE49-F238E27FC236}">
                <a16:creationId xmlns:a16="http://schemas.microsoft.com/office/drawing/2014/main" id="{428CC8F0-0CF6-102F-F83A-926998C03342}"/>
              </a:ext>
            </a:extLst>
          </p:cNvPr>
          <p:cNvSpPr>
            <a:spLocks noGrp="1"/>
          </p:cNvSpPr>
          <p:nvPr>
            <p:ph type="ftr" sz="quarter" idx="21"/>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2A5F946C-BD14-D558-2FBC-9358BC12A7B5}"/>
              </a:ext>
            </a:extLst>
          </p:cNvPr>
          <p:cNvSpPr>
            <a:spLocks noGrp="1"/>
          </p:cNvSpPr>
          <p:nvPr>
            <p:ph type="sldNum" sz="quarter" idx="22"/>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2326105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7D231288-9FDF-491B-B30E-6230F14A86F2}"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2">
            <a:extLst>
              <a:ext uri="{FF2B5EF4-FFF2-40B4-BE49-F238E27FC236}">
                <a16:creationId xmlns:a16="http://schemas.microsoft.com/office/drawing/2014/main" id="{11E4B692-D8EE-2089-7427-A5399BE66F38}"/>
              </a:ext>
            </a:extLst>
          </p:cNvPr>
          <p:cNvSpPr>
            <a:spLocks noGrp="1"/>
          </p:cNvSpPr>
          <p:nvPr>
            <p:ph type="body" idx="14" hasCustomPrompt="1"/>
          </p:nvPr>
        </p:nvSpPr>
        <p:spPr>
          <a:xfrm>
            <a:off x="407988" y="1844674"/>
            <a:ext cx="2016119"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3" name="Text Placeholder 12">
            <a:extLst>
              <a:ext uri="{FF2B5EF4-FFF2-40B4-BE49-F238E27FC236}">
                <a16:creationId xmlns:a16="http://schemas.microsoft.com/office/drawing/2014/main" id="{7DFA5604-DFA9-5599-E5FB-95F12FB285D5}"/>
              </a:ext>
            </a:extLst>
          </p:cNvPr>
          <p:cNvSpPr>
            <a:spLocks noGrp="1"/>
          </p:cNvSpPr>
          <p:nvPr>
            <p:ph type="body" sz="quarter" idx="15"/>
          </p:nvPr>
        </p:nvSpPr>
        <p:spPr>
          <a:xfrm>
            <a:off x="40798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4" name="Text Placeholder 2">
            <a:extLst>
              <a:ext uri="{FF2B5EF4-FFF2-40B4-BE49-F238E27FC236}">
                <a16:creationId xmlns:a16="http://schemas.microsoft.com/office/drawing/2014/main" id="{3827A3A4-CC58-367B-E36F-7AC44E8EC4DB}"/>
              </a:ext>
            </a:extLst>
          </p:cNvPr>
          <p:cNvSpPr>
            <a:spLocks noGrp="1"/>
          </p:cNvSpPr>
          <p:nvPr>
            <p:ph type="body" idx="16" hasCustomPrompt="1"/>
          </p:nvPr>
        </p:nvSpPr>
        <p:spPr>
          <a:xfrm>
            <a:off x="2711607"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7" name="Text Placeholder 2">
            <a:extLst>
              <a:ext uri="{FF2B5EF4-FFF2-40B4-BE49-F238E27FC236}">
                <a16:creationId xmlns:a16="http://schemas.microsoft.com/office/drawing/2014/main" id="{B6A71658-2640-5820-00C0-A497E0475D02}"/>
              </a:ext>
            </a:extLst>
          </p:cNvPr>
          <p:cNvSpPr>
            <a:spLocks noGrp="1"/>
          </p:cNvSpPr>
          <p:nvPr>
            <p:ph type="body" idx="18" hasCustomPrompt="1"/>
          </p:nvPr>
        </p:nvSpPr>
        <p:spPr>
          <a:xfrm>
            <a:off x="5087880" y="1844674"/>
            <a:ext cx="2016738"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0" name="Text Placeholder 2">
            <a:extLst>
              <a:ext uri="{FF2B5EF4-FFF2-40B4-BE49-F238E27FC236}">
                <a16:creationId xmlns:a16="http://schemas.microsoft.com/office/drawing/2014/main" id="{E507729F-3FC3-227F-5A8B-85517FBB16B0}"/>
              </a:ext>
            </a:extLst>
          </p:cNvPr>
          <p:cNvSpPr>
            <a:spLocks noGrp="1"/>
          </p:cNvSpPr>
          <p:nvPr>
            <p:ph type="body" idx="20" hasCustomPrompt="1"/>
          </p:nvPr>
        </p:nvSpPr>
        <p:spPr>
          <a:xfrm>
            <a:off x="7392126"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2" name="Text Placeholder 2">
            <a:extLst>
              <a:ext uri="{FF2B5EF4-FFF2-40B4-BE49-F238E27FC236}">
                <a16:creationId xmlns:a16="http://schemas.microsoft.com/office/drawing/2014/main" id="{2B959ACE-C45A-F672-6EF3-2497A285A008}"/>
              </a:ext>
            </a:extLst>
          </p:cNvPr>
          <p:cNvSpPr>
            <a:spLocks noGrp="1"/>
          </p:cNvSpPr>
          <p:nvPr>
            <p:ph type="body" idx="22" hasCustomPrompt="1"/>
          </p:nvPr>
        </p:nvSpPr>
        <p:spPr>
          <a:xfrm>
            <a:off x="9768409" y="1844674"/>
            <a:ext cx="2016120"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6" name="Text Placeholder 12">
            <a:extLst>
              <a:ext uri="{FF2B5EF4-FFF2-40B4-BE49-F238E27FC236}">
                <a16:creationId xmlns:a16="http://schemas.microsoft.com/office/drawing/2014/main" id="{D9D79536-3D7F-7D6F-2BE3-5C618CB120D9}"/>
              </a:ext>
            </a:extLst>
          </p:cNvPr>
          <p:cNvSpPr>
            <a:spLocks noGrp="1"/>
          </p:cNvSpPr>
          <p:nvPr>
            <p:ph type="body" sz="quarter" idx="23"/>
          </p:nvPr>
        </p:nvSpPr>
        <p:spPr>
          <a:xfrm>
            <a:off x="271162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7" name="Text Placeholder 12">
            <a:extLst>
              <a:ext uri="{FF2B5EF4-FFF2-40B4-BE49-F238E27FC236}">
                <a16:creationId xmlns:a16="http://schemas.microsoft.com/office/drawing/2014/main" id="{E9B545D8-3555-6CE3-D8FD-D2E749B189FA}"/>
              </a:ext>
            </a:extLst>
          </p:cNvPr>
          <p:cNvSpPr>
            <a:spLocks noGrp="1"/>
          </p:cNvSpPr>
          <p:nvPr>
            <p:ph type="body" sz="quarter" idx="24"/>
          </p:nvPr>
        </p:nvSpPr>
        <p:spPr>
          <a:xfrm>
            <a:off x="508819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8" name="Text Placeholder 12">
            <a:extLst>
              <a:ext uri="{FF2B5EF4-FFF2-40B4-BE49-F238E27FC236}">
                <a16:creationId xmlns:a16="http://schemas.microsoft.com/office/drawing/2014/main" id="{6DB34C07-D845-0A71-7110-873D3E54FE62}"/>
              </a:ext>
            </a:extLst>
          </p:cNvPr>
          <p:cNvSpPr>
            <a:spLocks noGrp="1"/>
          </p:cNvSpPr>
          <p:nvPr>
            <p:ph type="body" sz="quarter" idx="25"/>
          </p:nvPr>
        </p:nvSpPr>
        <p:spPr>
          <a:xfrm>
            <a:off x="739214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9" name="Text Placeholder 12">
            <a:extLst>
              <a:ext uri="{FF2B5EF4-FFF2-40B4-BE49-F238E27FC236}">
                <a16:creationId xmlns:a16="http://schemas.microsoft.com/office/drawing/2014/main" id="{812168A2-46B4-55B8-F41F-994C00D2483C}"/>
              </a:ext>
            </a:extLst>
          </p:cNvPr>
          <p:cNvSpPr>
            <a:spLocks noGrp="1"/>
          </p:cNvSpPr>
          <p:nvPr>
            <p:ph type="body" sz="quarter" idx="26"/>
          </p:nvPr>
        </p:nvSpPr>
        <p:spPr>
          <a:xfrm>
            <a:off x="976902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Tree>
    <p:extLst>
      <p:ext uri="{BB962C8B-B14F-4D97-AF65-F5344CB8AC3E}">
        <p14:creationId xmlns:p14="http://schemas.microsoft.com/office/powerpoint/2010/main" val="1139570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Col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EFB40A84-C2D2-45CD-B785-8D917E528074}"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413830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A5F6394B-C362-4A73-B693-99B0A2EE94BB}"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1423911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BF8458FF-64ED-435F-A64E-8CF7909D49D0}"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290790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C-BY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5177BCE6-9178-419C-B19E-30BC9B611166}"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071664" y="6309320"/>
            <a:ext cx="7128792"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271696" y="6093296"/>
            <a:ext cx="1799968" cy="360040"/>
          </a:xfrm>
          <a:prstGeom prst="rect">
            <a:avLst/>
          </a:prstGeom>
          <a:noFill/>
        </p:spPr>
        <p:txBody>
          <a:bodyPr wrap="square" lIns="0" tIns="0" rIns="0" bIns="0" rtlCol="0" anchor="ctr" anchorCtr="0">
            <a:noAutofit/>
          </a:bodyPr>
          <a:lstStyle/>
          <a:p>
            <a:pPr algn="l"/>
            <a:r>
              <a:rPr lang="en-GB" sz="800">
                <a:solidFill>
                  <a:schemeClr val="tx1"/>
                </a:solidFill>
                <a:effectLst/>
              </a:rPr>
              <a:t>Content is available under</a:t>
            </a:r>
          </a:p>
          <a:p>
            <a:pPr algn="l"/>
            <a:r>
              <a:rPr lang="en-GB" sz="800">
                <a:solidFill>
                  <a:schemeClr val="tx1"/>
                </a:solidFill>
                <a:effectLst/>
              </a:rPr>
              <a:t>CC BY 4.0 unless otherwise stated</a:t>
            </a:r>
          </a:p>
        </p:txBody>
      </p:sp>
      <p:sp>
        <p:nvSpPr>
          <p:cNvPr id="24" name="Freeform 57">
            <a:extLst>
              <a:ext uri="{FF2B5EF4-FFF2-40B4-BE49-F238E27FC236}">
                <a16:creationId xmlns:a16="http://schemas.microsoft.com/office/drawing/2014/main" id="{214CDE0F-C7F0-6DFA-1951-F248FAE3B6BF}"/>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C762B69B-1F7F-2425-4B59-D4EFDFD29CC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59652645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25A9C850-FCC7-48BF-92B6-2790250ADF04}"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306898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F6870C3D-E171-4ABC-88EB-757677575A78}"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73052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F7339489-2438-4B4C-A53C-391F9EBA6556}"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7139923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lvl1pPr>
              <a:defRPr>
                <a:solidFill>
                  <a:schemeClr val="bg1"/>
                </a:solidFill>
              </a:defRPr>
            </a:lvl1pPr>
          </a:lstStyle>
          <a:p>
            <a:fld id="{F21D7B66-3015-498D-90F2-E30BD1BB53D5}"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6" name="Freeform 5">
            <a:extLst>
              <a:ext uri="{FF2B5EF4-FFF2-40B4-BE49-F238E27FC236}">
                <a16:creationId xmlns:a16="http://schemas.microsoft.com/office/drawing/2014/main" id="{084BE95A-A922-2BF2-1E8C-87BF84158BE3}"/>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5444855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lvl1pPr>
              <a:defRPr>
                <a:solidFill>
                  <a:schemeClr val="bg1"/>
                </a:solidFill>
              </a:defRPr>
            </a:lvl1pPr>
          </a:lstStyle>
          <a:p>
            <a:fld id="{515E6A1D-FB5A-4154-9055-9738029B8830}"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Freeform 5">
            <a:extLst>
              <a:ext uri="{FF2B5EF4-FFF2-40B4-BE49-F238E27FC236}">
                <a16:creationId xmlns:a16="http://schemas.microsoft.com/office/drawing/2014/main" id="{70EE8852-CD7C-BD4D-4DA0-21C63C2F15A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845933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p>
            <a:fld id="{53A9DCEA-D8F5-403B-81BA-F83412C4C0E8}" type="datetime1">
              <a:rPr lang="fi-FI" smtClean="0"/>
              <a:t>9.6.2025</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93DFF82F-A665-CA7C-A4D9-281EBE1EA308}"/>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F9F35130-809C-54C5-7E28-08465B7283F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F4389D5A-AB42-9199-44CF-9CEEAE533454}"/>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43204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Blac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7C8E3E2-A6A7-5047-7F76-5A852C28CC12}"/>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solidFill>
                  <a:schemeClr val="bg1"/>
                </a:solidFill>
                <a:latin typeface="+mj-lt"/>
              </a:rPr>
              <a:t>Kiitos</a:t>
            </a:r>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lvl1pPr>
              <a:defRPr>
                <a:solidFill>
                  <a:schemeClr val="bg1"/>
                </a:solidFill>
              </a:defRPr>
            </a:lvl1pPr>
          </a:lstStyle>
          <a:p>
            <a:fld id="{6E56A12D-BB96-401E-A1A3-9A17EEBE6885}" type="datetime1">
              <a:rPr lang="fi-FI" smtClean="0"/>
              <a:t>9.6.2025</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TextBox 4">
            <a:hlinkClick r:id="rId2"/>
            <a:extLst>
              <a:ext uri="{FF2B5EF4-FFF2-40B4-BE49-F238E27FC236}">
                <a16:creationId xmlns:a16="http://schemas.microsoft.com/office/drawing/2014/main" id="{165C98D3-985C-5D09-0F62-234BE3AB58C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solidFill>
                  <a:schemeClr val="bg1"/>
                </a:solidFill>
              </a:rPr>
              <a:t>aalto.fi</a:t>
            </a:r>
          </a:p>
        </p:txBody>
      </p:sp>
      <p:cxnSp>
        <p:nvCxnSpPr>
          <p:cNvPr id="7" name="Straight Connector 6">
            <a:extLst>
              <a:ext uri="{FF2B5EF4-FFF2-40B4-BE49-F238E27FC236}">
                <a16:creationId xmlns:a16="http://schemas.microsoft.com/office/drawing/2014/main" id="{8CE981A1-63EF-5A62-16BF-911E556C4D71}"/>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669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C-BY-NC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6768735-5CE0-448D-9D7D-CBDAB580D1FE}"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BY-NC 4.0 unless otherwise stated</a:t>
            </a:r>
            <a:endParaRPr lang="en-GB" sz="800">
              <a:solidFill>
                <a:schemeClr val="tx1"/>
              </a:solidFill>
              <a:effectLst/>
            </a:endParaRPr>
          </a:p>
        </p:txBody>
      </p:sp>
      <p:pic>
        <p:nvPicPr>
          <p:cNvPr id="4" name="Picture 3" descr="Icon&#10;&#10;Description automatically generated">
            <a:hlinkClick r:id="rId2"/>
            <a:extLst>
              <a:ext uri="{FF2B5EF4-FFF2-40B4-BE49-F238E27FC236}">
                <a16:creationId xmlns:a16="http://schemas.microsoft.com/office/drawing/2014/main" id="{746A0EE7-1655-B8BB-A7A6-5A671F5AC352}"/>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504" y="6093296"/>
            <a:ext cx="360000" cy="360000"/>
          </a:xfrm>
          <a:prstGeom prst="rect">
            <a:avLst/>
          </a:prstGeom>
        </p:spPr>
      </p:pic>
      <p:sp>
        <p:nvSpPr>
          <p:cNvPr id="26" name="Freeform 57">
            <a:extLst>
              <a:ext uri="{FF2B5EF4-FFF2-40B4-BE49-F238E27FC236}">
                <a16:creationId xmlns:a16="http://schemas.microsoft.com/office/drawing/2014/main" id="{0E71ACAB-AD08-C5E2-B6C9-D73CD4BE688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ext Placeholder 4">
            <a:extLst>
              <a:ext uri="{FF2B5EF4-FFF2-40B4-BE49-F238E27FC236}">
                <a16:creationId xmlns:a16="http://schemas.microsoft.com/office/drawing/2014/main" id="{4957989F-0A05-171A-ECC1-60115473277B}"/>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3232959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C-BY-SA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BD0F567-DABA-440F-B1BF-60440AEF4FF8}"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BY-SA 4.0 unless otherwise stated</a:t>
            </a:r>
            <a:endParaRPr lang="en-GB" sz="800">
              <a:solidFill>
                <a:schemeClr val="tx1"/>
              </a:solidFill>
              <a:effectLst/>
            </a:endParaRPr>
          </a:p>
        </p:txBody>
      </p:sp>
      <p:pic>
        <p:nvPicPr>
          <p:cNvPr id="6" name="Picture 5" descr="Icon&#10;&#10;Description automatically generated">
            <a:hlinkClick r:id="rId2"/>
            <a:extLst>
              <a:ext uri="{FF2B5EF4-FFF2-40B4-BE49-F238E27FC236}">
                <a16:creationId xmlns:a16="http://schemas.microsoft.com/office/drawing/2014/main" id="{FC0491D6-8735-CD8F-1C61-5F39FCFAC6E9}"/>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464" y="6093296"/>
            <a:ext cx="360000" cy="360000"/>
          </a:xfrm>
          <a:prstGeom prst="rect">
            <a:avLst/>
          </a:prstGeom>
        </p:spPr>
      </p:pic>
      <p:sp>
        <p:nvSpPr>
          <p:cNvPr id="26" name="Freeform 57">
            <a:extLst>
              <a:ext uri="{FF2B5EF4-FFF2-40B4-BE49-F238E27FC236}">
                <a16:creationId xmlns:a16="http://schemas.microsoft.com/office/drawing/2014/main" id="{0E03BCF4-13F7-7F96-BC64-C3E3B78F3467}"/>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47669B9A-8B15-43DA-973A-62C6D391E920}"/>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86308914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spcBef>
                <a:spcPts val="0"/>
              </a:spcBef>
              <a:defRPr lang="en-US" sz="1200" dirty="0"/>
            </a:lvl1pPr>
          </a:lstStyle>
          <a:p>
            <a:pPr marR="0" lvl="0" fontAlgn="auto">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3A70D3C-0CC8-FE4E-F52B-53CE8B81A6CF}"/>
              </a:ext>
            </a:extLst>
          </p:cNvPr>
          <p:cNvSpPr>
            <a:spLocks noGrp="1"/>
          </p:cNvSpPr>
          <p:nvPr>
            <p:ph type="dt" sz="half" idx="14"/>
          </p:nvPr>
        </p:nvSpPr>
        <p:spPr/>
        <p:txBody>
          <a:bodyPr/>
          <a:lstStyle/>
          <a:p>
            <a:fld id="{553C47D8-C0C4-474B-A973-422E5AA83BE3}" type="datetime1">
              <a:rPr lang="fi-FI" smtClean="0"/>
              <a:t>9.6.2025</a:t>
            </a:fld>
            <a:endParaRPr lang="fi-FI"/>
          </a:p>
        </p:txBody>
      </p:sp>
      <p:sp>
        <p:nvSpPr>
          <p:cNvPr id="5" name="Footer Placeholder 4">
            <a:extLst>
              <a:ext uri="{FF2B5EF4-FFF2-40B4-BE49-F238E27FC236}">
                <a16:creationId xmlns:a16="http://schemas.microsoft.com/office/drawing/2014/main" id="{6435823F-DD19-8F3B-CB31-DC7AB7F7DD25}"/>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97CA50C0-8868-D9E3-6151-7FEB6CA03A3F}"/>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FF3F2868-BB30-B0B6-84CA-B099144E73D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E4234F78-9BF9-D2E8-0170-2B0FD70CF99F}"/>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957618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5E78DCC-4AC7-C533-30A2-5C63D26BDB4B}"/>
              </a:ext>
            </a:extLst>
          </p:cNvPr>
          <p:cNvSpPr>
            <a:spLocks noGrp="1"/>
          </p:cNvSpPr>
          <p:nvPr>
            <p:ph type="dt" sz="half" idx="14"/>
          </p:nvPr>
        </p:nvSpPr>
        <p:spPr/>
        <p:txBody>
          <a:bodyPr/>
          <a:lstStyle/>
          <a:p>
            <a:fld id="{2CF916C3-C85C-46FE-955F-41D939A90F71}" type="datetime1">
              <a:rPr lang="fi-FI" smtClean="0"/>
              <a:t>9.6.2025</a:t>
            </a:fld>
            <a:endParaRPr lang="fi-FI"/>
          </a:p>
        </p:txBody>
      </p:sp>
      <p:sp>
        <p:nvSpPr>
          <p:cNvPr id="5" name="Footer Placeholder 4">
            <a:extLst>
              <a:ext uri="{FF2B5EF4-FFF2-40B4-BE49-F238E27FC236}">
                <a16:creationId xmlns:a16="http://schemas.microsoft.com/office/drawing/2014/main" id="{F13AEA57-51F9-8677-BE77-6A173FB52ACF}"/>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545089EB-5ECF-87F1-77A7-C15D7B25B777}"/>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5EF57244-5846-A712-83A1-F4EB8506782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5908B5E5-4A1F-C4D5-99E6-8236AC79CA96}"/>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5265025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solidFill>
                  <a:schemeClr val="bg1"/>
                </a:solidFill>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68E7816-46AF-EDE4-B973-3A70EF994BCC}"/>
              </a:ext>
            </a:extLst>
          </p:cNvPr>
          <p:cNvSpPr>
            <a:spLocks noGrp="1"/>
          </p:cNvSpPr>
          <p:nvPr>
            <p:ph type="dt" sz="half" idx="14"/>
          </p:nvPr>
        </p:nvSpPr>
        <p:spPr/>
        <p:txBody>
          <a:bodyPr/>
          <a:lstStyle>
            <a:lvl1pPr>
              <a:defRPr>
                <a:solidFill>
                  <a:schemeClr val="bg1"/>
                </a:solidFill>
              </a:defRPr>
            </a:lvl1pPr>
          </a:lstStyle>
          <a:p>
            <a:fld id="{BBED5BB4-775C-48C8-A9C6-BF189D96EBAD}" type="datetime1">
              <a:rPr lang="fi-FI" smtClean="0"/>
              <a:t>9.6.2025</a:t>
            </a:fld>
            <a:endParaRPr lang="fi-FI"/>
          </a:p>
        </p:txBody>
      </p:sp>
      <p:sp>
        <p:nvSpPr>
          <p:cNvPr id="5" name="Footer Placeholder 4">
            <a:extLst>
              <a:ext uri="{FF2B5EF4-FFF2-40B4-BE49-F238E27FC236}">
                <a16:creationId xmlns:a16="http://schemas.microsoft.com/office/drawing/2014/main" id="{E3E6E867-4E34-AE05-3565-F0277F684973}"/>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1C11884A-89D7-C67B-7CC3-A45310410CE1}"/>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485F1D87-9E19-54C6-50AC-54B967839176}"/>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94465D4-F697-3B8E-DA20-64DB20CAB665}"/>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663203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4.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openxmlformats.org/officeDocument/2006/relationships/theme" Target="../theme/theme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GB"/>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25B7828-17BD-4723-A83D-F340B41744D0}"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29922"/>
      </p:ext>
    </p:extLst>
  </p:cSld>
  <p:clrMap bg1="lt1" tx1="dk1" bg2="lt2" tx2="dk2" accent1="accent1" accent2="accent2" accent3="accent3" accent4="accent4" accent5="accent5" accent6="accent6" hlink="hlink" folHlink="folHlink"/>
  <p:sldLayoutIdLst>
    <p:sldLayoutId id="2147483892" r:id="rId1"/>
    <p:sldLayoutId id="2147484071" r:id="rId2"/>
    <p:sldLayoutId id="2147483893" r:id="rId3"/>
    <p:sldLayoutId id="2147483897" r:id="rId4"/>
    <p:sldLayoutId id="2147484068" r:id="rId5"/>
    <p:sldLayoutId id="2147484069" r:id="rId6"/>
    <p:sldLayoutId id="2147483898" r:id="rId7"/>
    <p:sldLayoutId id="2147483901" r:id="rId8"/>
    <p:sldLayoutId id="2147483902" r:id="rId9"/>
    <p:sldLayoutId id="2147483903" r:id="rId10"/>
    <p:sldLayoutId id="2147484083" r:id="rId11"/>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07D7D67-A0D3-4E97-AA41-287664510BDB}"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34173"/>
      </p:ext>
    </p:extLst>
  </p:cSld>
  <p:clrMap bg1="lt1" tx1="dk1" bg2="lt2" tx2="dk2" accent1="accent1" accent2="accent2" accent3="accent3" accent4="accent4" accent5="accent5" accent6="accent6" hlink="hlink" folHlink="folHlink"/>
  <p:sldLayoutIdLst>
    <p:sldLayoutId id="2147484075" r:id="rId1"/>
    <p:sldLayoutId id="2147483770" r:id="rId2"/>
    <p:sldLayoutId id="2147483771" r:id="rId3"/>
    <p:sldLayoutId id="2147483775" r:id="rId4"/>
    <p:sldLayoutId id="2147484076" r:id="rId5"/>
    <p:sldLayoutId id="2147483776" r:id="rId6"/>
    <p:sldLayoutId id="2147483785" r:id="rId7"/>
    <p:sldLayoutId id="2147484077" r:id="rId8"/>
    <p:sldLayoutId id="2147483786" r:id="rId9"/>
    <p:sldLayoutId id="2147483790" r:id="rId10"/>
    <p:sldLayoutId id="2147484078" r:id="rId11"/>
    <p:sldLayoutId id="2147483791" r:id="rId1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46790EC-4BCD-476A-BB6F-B6A428BAF7D9}"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09803"/>
      </p:ext>
    </p:extLst>
  </p:cSld>
  <p:clrMap bg1="lt1" tx1="dk1" bg2="lt2" tx2="dk2" accent1="accent1" accent2="accent2" accent3="accent3" accent4="accent4" accent5="accent5" accent6="accent6" hlink="hlink" folHlink="folHlink"/>
  <p:sldLayoutIdLst>
    <p:sldLayoutId id="2147484072" r:id="rId1"/>
    <p:sldLayoutId id="2147483935" r:id="rId2"/>
    <p:sldLayoutId id="2147483936" r:id="rId3"/>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A803555B-8B43-47EC-8029-8160DBEB571F}"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195271"/>
      </p:ext>
    </p:extLst>
  </p:cSld>
  <p:clrMap bg1="lt1" tx1="dk1" bg2="lt2" tx2="dk2" accent1="accent1" accent2="accent2" accent3="accent3" accent4="accent4" accent5="accent5" accent6="accent6" hlink="hlink" folHlink="folHlink"/>
  <p:sldLayoutIdLst>
    <p:sldLayoutId id="2147483987" r:id="rId1"/>
    <p:sldLayoutId id="2147484073" r:id="rId2"/>
    <p:sldLayoutId id="2147483988" r:id="rId3"/>
    <p:sldLayoutId id="2147484074" r:id="rId4"/>
    <p:sldLayoutId id="2147483992" r:id="rId5"/>
    <p:sldLayoutId id="2147483997" r:id="rId6"/>
    <p:sldLayoutId id="2147483996" r:id="rId7"/>
    <p:sldLayoutId id="2147484000" r:id="rId8"/>
    <p:sldLayoutId id="2147484001"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DDCCBA26-A086-47FC-8D0F-93B39F816A80}"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23492"/>
      </p:ext>
    </p:extLst>
  </p:cSld>
  <p:clrMap bg1="lt1" tx1="dk1" bg2="lt2" tx2="dk2" accent1="accent1" accent2="accent2" accent3="accent3" accent4="accent4" accent5="accent5" accent6="accent6" hlink="hlink" folHlink="folHlink"/>
  <p:sldLayoutIdLst>
    <p:sldLayoutId id="2147484044" r:id="rId1"/>
    <p:sldLayoutId id="2147484081" r:id="rId2"/>
    <p:sldLayoutId id="2147484082" r:id="rId3"/>
    <p:sldLayoutId id="2147484064" r:id="rId4"/>
    <p:sldLayoutId id="2147484065" r:id="rId5"/>
    <p:sldLayoutId id="2147484080" r:id="rId6"/>
    <p:sldLayoutId id="2147484079" r:id="rId7"/>
    <p:sldLayoutId id="2147484066" r:id="rId8"/>
    <p:sldLayoutId id="2147484067"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B237711-E8D6-4143-AFD8-A19BEC4AE3A4}"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30185"/>
      </p:ext>
    </p:extLst>
  </p:cSld>
  <p:clrMap bg1="lt1" tx1="dk1" bg2="lt2" tx2="dk2" accent1="accent1" accent2="accent2" accent3="accent3" accent4="accent4" accent5="accent5" accent6="accent6" hlink="hlink" folHlink="folHlink"/>
  <p:sldLayoutIdLst>
    <p:sldLayoutId id="2147483888" r:id="rId1"/>
    <p:sldLayoutId id="2147484070" r:id="rId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1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7.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16.xml"/><Relationship Id="rId6" Type="http://schemas.openxmlformats.org/officeDocument/2006/relationships/image" Target="../media/image42.png"/><Relationship Id="rId11" Type="http://schemas.openxmlformats.org/officeDocument/2006/relationships/image" Target="../media/image28.png"/><Relationship Id="rId5" Type="http://schemas.openxmlformats.org/officeDocument/2006/relationships/image" Target="../media/image41.png"/><Relationship Id="rId15" Type="http://schemas.openxmlformats.org/officeDocument/2006/relationships/image" Target="../media/image36.png"/><Relationship Id="rId10" Type="http://schemas.openxmlformats.org/officeDocument/2006/relationships/image" Target="../media/image45.png"/><Relationship Id="rId4" Type="http://schemas.openxmlformats.org/officeDocument/2006/relationships/image" Target="../media/image40.png"/><Relationship Id="rId9" Type="http://schemas.openxmlformats.org/officeDocument/2006/relationships/image" Target="../media/image44.png"/><Relationship Id="rId14" Type="http://schemas.openxmlformats.org/officeDocument/2006/relationships/image" Target="../media/image4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AD7B8-3E8E-F610-4A82-460551D88859}"/>
              </a:ext>
            </a:extLst>
          </p:cNvPr>
          <p:cNvSpPr>
            <a:spLocks noGrp="1"/>
          </p:cNvSpPr>
          <p:nvPr>
            <p:ph type="ctrTitle"/>
          </p:nvPr>
        </p:nvSpPr>
        <p:spPr>
          <a:xfrm>
            <a:off x="407988" y="2936558"/>
            <a:ext cx="9792468" cy="492443"/>
          </a:xfrm>
        </p:spPr>
        <p:txBody>
          <a:bodyPr/>
          <a:lstStyle/>
          <a:p>
            <a:r>
              <a:rPr lang="en-GB"/>
              <a:t>Intel HE Acceleration Library </a:t>
            </a:r>
            <a:endParaRPr lang="en-US"/>
          </a:p>
        </p:txBody>
      </p:sp>
      <p:sp>
        <p:nvSpPr>
          <p:cNvPr id="7" name="Subtitle 6">
            <a:extLst>
              <a:ext uri="{FF2B5EF4-FFF2-40B4-BE49-F238E27FC236}">
                <a16:creationId xmlns:a16="http://schemas.microsoft.com/office/drawing/2014/main" id="{B8013DE8-966F-38DF-1F56-7189F2EC1E24}"/>
              </a:ext>
            </a:extLst>
          </p:cNvPr>
          <p:cNvSpPr>
            <a:spLocks noGrp="1"/>
          </p:cNvSpPr>
          <p:nvPr>
            <p:ph type="subTitle" idx="1"/>
          </p:nvPr>
        </p:nvSpPr>
        <p:spPr/>
        <p:txBody>
          <a:bodyPr/>
          <a:lstStyle/>
          <a:p>
            <a:r>
              <a:rPr lang="en-US"/>
              <a:t>basic usage and integration with Rust</a:t>
            </a:r>
          </a:p>
        </p:txBody>
      </p:sp>
      <p:sp>
        <p:nvSpPr>
          <p:cNvPr id="4" name="Date Placeholder 3">
            <a:extLst>
              <a:ext uri="{FF2B5EF4-FFF2-40B4-BE49-F238E27FC236}">
                <a16:creationId xmlns:a16="http://schemas.microsoft.com/office/drawing/2014/main" id="{60EB00D6-0D98-F87C-7A1E-0FB0AFDBE66C}"/>
              </a:ext>
            </a:extLst>
          </p:cNvPr>
          <p:cNvSpPr>
            <a:spLocks noGrp="1"/>
          </p:cNvSpPr>
          <p:nvPr>
            <p:ph type="dt" sz="half" idx="10"/>
          </p:nvPr>
        </p:nvSpPr>
        <p:spPr>
          <a:xfrm>
            <a:off x="10200456" y="6309320"/>
            <a:ext cx="1152128" cy="143868"/>
          </a:xfrm>
        </p:spPr>
        <p:txBody>
          <a:bodyPr/>
          <a:lstStyle/>
          <a:p>
            <a:fld id="{79A97EA0-AE06-47D9-85C7-1B023F0ABAC9}" type="datetime1">
              <a:rPr lang="fi-FI" smtClean="0"/>
              <a:pPr/>
              <a:t>9.6.2025</a:t>
            </a:fld>
            <a:endParaRPr lang="fi-FI"/>
          </a:p>
        </p:txBody>
      </p:sp>
      <p:sp>
        <p:nvSpPr>
          <p:cNvPr id="6" name="Slide Number Placeholder 5">
            <a:extLst>
              <a:ext uri="{FF2B5EF4-FFF2-40B4-BE49-F238E27FC236}">
                <a16:creationId xmlns:a16="http://schemas.microsoft.com/office/drawing/2014/main" id="{716A4E5B-0B5E-E0DB-C4FC-8BCE456C6D1A}"/>
              </a:ext>
            </a:extLst>
          </p:cNvPr>
          <p:cNvSpPr>
            <a:spLocks noGrp="1"/>
          </p:cNvSpPr>
          <p:nvPr>
            <p:ph type="sldNum" sz="quarter" idx="12"/>
          </p:nvPr>
        </p:nvSpPr>
        <p:spPr>
          <a:xfrm>
            <a:off x="11352584" y="6309320"/>
            <a:ext cx="431428" cy="143869"/>
          </a:xfrm>
        </p:spPr>
        <p:txBody>
          <a:bodyPr/>
          <a:lstStyle/>
          <a:p>
            <a:fld id="{D701140D-C14F-41CA-99FC-0EF83E8DA40A}" type="slidenum">
              <a:rPr lang="fi-FI" smtClean="0"/>
              <a:pPr/>
              <a:t>1</a:t>
            </a:fld>
            <a:endParaRPr lang="fi-FI"/>
          </a:p>
        </p:txBody>
      </p:sp>
      <p:sp>
        <p:nvSpPr>
          <p:cNvPr id="8" name="Text Placeholder 7">
            <a:extLst>
              <a:ext uri="{FF2B5EF4-FFF2-40B4-BE49-F238E27FC236}">
                <a16:creationId xmlns:a16="http://schemas.microsoft.com/office/drawing/2014/main" id="{CE956B9C-B574-2AAD-98B8-8F1EB140AD0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5083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49EDE-F581-F794-1CB5-B76332BC9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FF146-4959-466B-B57E-2EE1565EC2B8}"/>
              </a:ext>
            </a:extLst>
          </p:cNvPr>
          <p:cNvSpPr>
            <a:spLocks noGrp="1"/>
          </p:cNvSpPr>
          <p:nvPr>
            <p:ph type="title"/>
          </p:nvPr>
        </p:nvSpPr>
        <p:spPr/>
        <p:txBody>
          <a:bodyPr/>
          <a:lstStyle/>
          <a:p>
            <a:r>
              <a:rPr lang="en-GB"/>
              <a:t>HEXL – Homomorphic Encryption Acceleration Library </a:t>
            </a:r>
            <a:endParaRPr lang="en-GB" noProof="0"/>
          </a:p>
        </p:txBody>
      </p:sp>
      <p:sp>
        <p:nvSpPr>
          <p:cNvPr id="3" name="Date Placeholder 2">
            <a:extLst>
              <a:ext uri="{FF2B5EF4-FFF2-40B4-BE49-F238E27FC236}">
                <a16:creationId xmlns:a16="http://schemas.microsoft.com/office/drawing/2014/main" id="{84F08685-9D9C-188D-9D5B-0E59DF4A866B}"/>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0F0C6407-CD5C-298E-1D0B-77356EE3E90C}"/>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10</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3F8DAD6-8702-1D8A-6111-897A5481BDFD}"/>
                  </a:ext>
                </a:extLst>
              </p:cNvPr>
              <p:cNvSpPr>
                <a:spLocks noGrp="1"/>
              </p:cNvSpPr>
              <p:nvPr>
                <p:ph idx="1"/>
              </p:nvPr>
            </p:nvSpPr>
            <p:spPr>
              <a:xfrm>
                <a:off x="911424" y="980728"/>
                <a:ext cx="10080625" cy="4752528"/>
              </a:xfrm>
            </p:spPr>
            <p:txBody>
              <a:bodyPr/>
              <a:lstStyle/>
              <a:p>
                <a:pPr>
                  <a:buFont typeface="Wingdings" pitchFamily="2" charset="2"/>
                  <a:buChar char="Ø"/>
                </a:pPr>
                <a:endParaRPr lang="en-PL" dirty="0"/>
              </a:p>
              <a:p>
                <a:pPr>
                  <a:buFont typeface="Wingdings" pitchFamily="2" charset="2"/>
                  <a:buChar char="Ø"/>
                </a:pPr>
                <a:r>
                  <a:rPr lang="en-PL" dirty="0"/>
                  <a:t>The library can be viewed as a connection of two algorithms:</a:t>
                </a:r>
              </a:p>
              <a:p>
                <a:pPr lvl="1">
                  <a:buFont typeface="Wingdings" pitchFamily="2" charset="2"/>
                  <a:buChar char="Ø"/>
                </a:pPr>
                <a:r>
                  <a:rPr lang="en-PL" dirty="0"/>
                  <a:t>Barrett’s reduction for fast finite field arithmetic (</a:t>
                </a:r>
                <a14:m>
                  <m:oMath xmlns:m="http://schemas.openxmlformats.org/officeDocument/2006/math">
                    <m:sSub>
                      <m:sSubPr>
                        <m:ctrlPr>
                          <a:rPr lang="pl-PL" b="0" i="1" smtClean="0">
                            <a:latin typeface="Cambria Math" panose="02040503050406030204" pitchFamily="18" charset="0"/>
                            <a:ea typeface="Cambria Math" panose="02040503050406030204" pitchFamily="18" charset="0"/>
                          </a:rPr>
                        </m:ctrlPr>
                      </m:sSubPr>
                      <m:e>
                        <m:r>
                          <a:rPr lang="en-PL" i="1" smtClean="0">
                            <a:latin typeface="Cambria Math" panose="02040503050406030204" pitchFamily="18" charset="0"/>
                            <a:ea typeface="Cambria Math" panose="02040503050406030204" pitchFamily="18" charset="0"/>
                          </a:rPr>
                          <m:t>ℤ</m:t>
                        </m:r>
                      </m:e>
                      <m:sub>
                        <m:r>
                          <a:rPr lang="pl-PL" b="0" i="1" smtClean="0">
                            <a:latin typeface="Cambria Math" panose="02040503050406030204" pitchFamily="18" charset="0"/>
                            <a:ea typeface="Cambria Math" panose="02040503050406030204" pitchFamily="18" charset="0"/>
                          </a:rPr>
                          <m:t>𝑞</m:t>
                        </m:r>
                      </m:sub>
                    </m:sSub>
                  </m:oMath>
                </a14:m>
                <a:r>
                  <a:rPr lang="en-PL" dirty="0"/>
                  <a:t>),</a:t>
                </a:r>
              </a:p>
              <a:p>
                <a:pPr lvl="1">
                  <a:buFont typeface="Wingdings" pitchFamily="2" charset="2"/>
                  <a:buChar char="Ø"/>
                </a:pPr>
                <a:r>
                  <a:rPr lang="en-PL" dirty="0"/>
                  <a:t>NTT multiplcation for fast multplication. </a:t>
                </a:r>
              </a:p>
              <a:p>
                <a:pPr>
                  <a:buFont typeface="Wingdings" pitchFamily="2" charset="2"/>
                  <a:buChar char="Ø"/>
                </a:pPr>
                <a:r>
                  <a:rPr lang="en-PL" dirty="0"/>
                  <a:t>Both of those design decisions are opinionated and could be wrong or suboptimal for specialised application.</a:t>
                </a:r>
              </a:p>
              <a:p>
                <a:pPr>
                  <a:buFont typeface="Wingdings" pitchFamily="2" charset="2"/>
                  <a:buChar char="Ø"/>
                </a:pPr>
                <a:r>
                  <a:rPr lang="en-PL" dirty="0"/>
                  <a:t>However, they serve as a good baseline / starting point.</a:t>
                </a:r>
              </a:p>
              <a:p>
                <a:pPr>
                  <a:buFont typeface="Wingdings" pitchFamily="2" charset="2"/>
                  <a:buChar char="Ø"/>
                </a:pPr>
                <a:r>
                  <a:rPr lang="en-PL" dirty="0"/>
                  <a:t>The library uses relatively advanced platform specific features i.e. the operations over AVX-512ifma instructions set, i.e. perfoms the best (taking a generic implementation as a baseline) when </a:t>
                </a:r>
                <a14:m>
                  <m:oMath xmlns:m="http://schemas.openxmlformats.org/officeDocument/2006/math">
                    <m:r>
                      <a:rPr lang="pl-PL" b="0" i="1" smtClean="0">
                        <a:latin typeface="Cambria Math" panose="02040503050406030204" pitchFamily="18" charset="0"/>
                      </a:rPr>
                      <m:t>𝑞</m:t>
                    </m:r>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50</m:t>
                        </m:r>
                      </m:sup>
                    </m:sSup>
                    <m:r>
                      <a:rPr lang="pl-PL" b="0" i="0" smtClean="0">
                        <a:latin typeface="Cambria Math" panose="02040503050406030204" pitchFamily="18" charset="0"/>
                      </a:rPr>
                      <m:t>.</m:t>
                    </m:r>
                  </m:oMath>
                </a14:m>
                <a:r>
                  <a:rPr lang="en-PL" dirty="0"/>
                  <a:t> </a:t>
                </a:r>
              </a:p>
            </p:txBody>
          </p:sp>
        </mc:Choice>
        <mc:Fallback xmlns="">
          <p:sp>
            <p:nvSpPr>
              <p:cNvPr id="6" name="Content Placeholder 5">
                <a:extLst>
                  <a:ext uri="{FF2B5EF4-FFF2-40B4-BE49-F238E27FC236}">
                    <a16:creationId xmlns:a16="http://schemas.microsoft.com/office/drawing/2014/main" id="{33F8DAD6-8702-1D8A-6111-897A5481BDFD}"/>
                  </a:ext>
                </a:extLst>
              </p:cNvPr>
              <p:cNvSpPr>
                <a:spLocks noGrp="1" noRot="1" noChangeAspect="1" noMove="1" noResize="1" noEditPoints="1" noAdjustHandles="1" noChangeArrowheads="1" noChangeShapeType="1" noTextEdit="1"/>
              </p:cNvSpPr>
              <p:nvPr>
                <p:ph idx="1"/>
              </p:nvPr>
            </p:nvSpPr>
            <p:spPr>
              <a:xfrm>
                <a:off x="911424" y="980728"/>
                <a:ext cx="10080625" cy="4752528"/>
              </a:xfrm>
              <a:blipFill>
                <a:blip r:embed="rId2"/>
                <a:stretch>
                  <a:fillRect l="-1511" r="-1637"/>
                </a:stretch>
              </a:blipFill>
            </p:spPr>
            <p:txBody>
              <a:bodyPr/>
              <a:lstStyle/>
              <a:p>
                <a:r>
                  <a:rPr lang="en-GB">
                    <a:noFill/>
                  </a:rPr>
                  <a:t> </a:t>
                </a:r>
              </a:p>
            </p:txBody>
          </p:sp>
        </mc:Fallback>
      </mc:AlternateContent>
    </p:spTree>
    <p:extLst>
      <p:ext uri="{BB962C8B-B14F-4D97-AF65-F5344CB8AC3E}">
        <p14:creationId xmlns:p14="http://schemas.microsoft.com/office/powerpoint/2010/main" val="3853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D56B-6D65-056C-DECE-81E723A85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7E907-DEA0-4C75-E75E-5D0CAA03D075}"/>
              </a:ext>
            </a:extLst>
          </p:cNvPr>
          <p:cNvSpPr>
            <a:spLocks noGrp="1"/>
          </p:cNvSpPr>
          <p:nvPr>
            <p:ph type="title"/>
          </p:nvPr>
        </p:nvSpPr>
        <p:spPr/>
        <p:txBody>
          <a:bodyPr/>
          <a:lstStyle/>
          <a:p>
            <a:r>
              <a:rPr lang="en-GB"/>
              <a:t>Example of usage</a:t>
            </a:r>
            <a:endParaRPr lang="en-GB" noProof="0"/>
          </a:p>
        </p:txBody>
      </p:sp>
      <p:sp>
        <p:nvSpPr>
          <p:cNvPr id="3" name="Date Placeholder 2">
            <a:extLst>
              <a:ext uri="{FF2B5EF4-FFF2-40B4-BE49-F238E27FC236}">
                <a16:creationId xmlns:a16="http://schemas.microsoft.com/office/drawing/2014/main" id="{3371E2FE-BB15-A457-C056-B4541E188997}"/>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6F327116-E547-0410-0971-CA549C5BBAB5}"/>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11</a:t>
            </a:fld>
            <a:endParaRPr lang="fi-FI"/>
          </a:p>
        </p:txBody>
      </p:sp>
      <p:sp>
        <p:nvSpPr>
          <p:cNvPr id="6" name="Content Placeholder 5">
            <a:extLst>
              <a:ext uri="{FF2B5EF4-FFF2-40B4-BE49-F238E27FC236}">
                <a16:creationId xmlns:a16="http://schemas.microsoft.com/office/drawing/2014/main" id="{982BA7A9-1D11-75AA-E8D0-12538B19CB78}"/>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pic>
        <p:nvPicPr>
          <p:cNvPr id="4" name="Picture 3">
            <a:extLst>
              <a:ext uri="{FF2B5EF4-FFF2-40B4-BE49-F238E27FC236}">
                <a16:creationId xmlns:a16="http://schemas.microsoft.com/office/drawing/2014/main" id="{923514AC-51D5-996A-FB7E-B2A8DBC9D891}"/>
              </a:ext>
            </a:extLst>
          </p:cNvPr>
          <p:cNvPicPr>
            <a:picLocks noChangeAspect="1"/>
          </p:cNvPicPr>
          <p:nvPr/>
        </p:nvPicPr>
        <p:blipFill>
          <a:blip r:embed="rId2"/>
          <a:stretch>
            <a:fillRect/>
          </a:stretch>
        </p:blipFill>
        <p:spPr>
          <a:xfrm>
            <a:off x="5213674" y="868536"/>
            <a:ext cx="6261100" cy="4838700"/>
          </a:xfrm>
          <a:prstGeom prst="rect">
            <a:avLst/>
          </a:prstGeom>
        </p:spPr>
      </p:pic>
      <p:sp>
        <p:nvSpPr>
          <p:cNvPr id="10" name="TextBox 9">
            <a:extLst>
              <a:ext uri="{FF2B5EF4-FFF2-40B4-BE49-F238E27FC236}">
                <a16:creationId xmlns:a16="http://schemas.microsoft.com/office/drawing/2014/main" id="{D37699D4-7D1A-88A4-8BA6-37BBCF06B124}"/>
              </a:ext>
            </a:extLst>
          </p:cNvPr>
          <p:cNvSpPr txBox="1"/>
          <p:nvPr/>
        </p:nvSpPr>
        <p:spPr>
          <a:xfrm>
            <a:off x="440778" y="1273810"/>
            <a:ext cx="3855022" cy="2862322"/>
          </a:xfrm>
          <a:prstGeom prst="rect">
            <a:avLst/>
          </a:prstGeom>
          <a:noFill/>
        </p:spPr>
        <p:txBody>
          <a:bodyPr wrap="square">
            <a:spAutoFit/>
          </a:bodyPr>
          <a:lstStyle/>
          <a:p>
            <a:r>
              <a:rPr lang="en-PL" dirty="0"/>
              <a:t>The multiplcation of </a:t>
            </a:r>
            <a:r>
              <a:rPr lang="en-PL" b="1" dirty="0"/>
              <a:t>a </a:t>
            </a:r>
            <a:r>
              <a:rPr lang="en-PL" dirty="0"/>
              <a:t>and</a:t>
            </a:r>
            <a:r>
              <a:rPr lang="en-PL" b="1" dirty="0"/>
              <a:t> b</a:t>
            </a:r>
            <a:r>
              <a:rPr lang="en-PL" dirty="0"/>
              <a:t>  contains 3 steps:</a:t>
            </a:r>
          </a:p>
          <a:p>
            <a:pPr marL="285750" indent="-285750">
              <a:buFont typeface="Wingdings" pitchFamily="2" charset="2"/>
              <a:buChar char="Ø"/>
            </a:pPr>
            <a:r>
              <a:rPr lang="en-PL" dirty="0"/>
              <a:t>Computation of NTT for </a:t>
            </a:r>
            <a:r>
              <a:rPr lang="en-PL" b="1" dirty="0"/>
              <a:t>a </a:t>
            </a:r>
            <a:r>
              <a:rPr lang="en-PL" dirty="0"/>
              <a:t>and</a:t>
            </a:r>
            <a:r>
              <a:rPr lang="en-PL" b="1" dirty="0"/>
              <a:t> b </a:t>
            </a:r>
          </a:p>
          <a:p>
            <a:pPr marL="285750" indent="-285750">
              <a:buFont typeface="Wingdings" pitchFamily="2" charset="2"/>
              <a:buChar char="Ø"/>
            </a:pPr>
            <a:r>
              <a:rPr lang="en-PL" dirty="0"/>
              <a:t>Coordinate-wise multiplcation in the NTT domain</a:t>
            </a:r>
          </a:p>
          <a:p>
            <a:pPr marL="285750" indent="-285750">
              <a:buFont typeface="Wingdings" pitchFamily="2" charset="2"/>
              <a:buChar char="Ø"/>
            </a:pPr>
            <a:r>
              <a:rPr lang="en-PL" dirty="0"/>
              <a:t>Computation of invNTT for the output</a:t>
            </a:r>
          </a:p>
          <a:p>
            <a:pPr marL="285750" indent="-285750">
              <a:buFont typeface="Wingdings" pitchFamily="2" charset="2"/>
              <a:buChar char="Ø"/>
            </a:pPr>
            <a:endParaRPr lang="en-PL" dirty="0"/>
          </a:p>
          <a:p>
            <a:endParaRPr lang="en-PL" dirty="0"/>
          </a:p>
          <a:p>
            <a:endParaRPr lang="en-PL" dirty="0"/>
          </a:p>
        </p:txBody>
      </p:sp>
      <p:cxnSp>
        <p:nvCxnSpPr>
          <p:cNvPr id="31" name="Straight Arrow Connector 30">
            <a:extLst>
              <a:ext uri="{FF2B5EF4-FFF2-40B4-BE49-F238E27FC236}">
                <a16:creationId xmlns:a16="http://schemas.microsoft.com/office/drawing/2014/main" id="{9338406F-BFC5-9647-2598-A62BBF17CBDD}"/>
              </a:ext>
            </a:extLst>
          </p:cNvPr>
          <p:cNvCxnSpPr>
            <a:cxnSpLocks/>
          </p:cNvCxnSpPr>
          <p:nvPr/>
        </p:nvCxnSpPr>
        <p:spPr>
          <a:xfrm flipV="1">
            <a:off x="4007768" y="2353781"/>
            <a:ext cx="1943968" cy="2875419"/>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C150A1F9-2580-83E9-C7A0-C4EFD3C4048E}"/>
              </a:ext>
            </a:extLst>
          </p:cNvPr>
          <p:cNvSpPr txBox="1"/>
          <p:nvPr/>
        </p:nvSpPr>
        <p:spPr>
          <a:xfrm>
            <a:off x="505189" y="3814123"/>
            <a:ext cx="4105532" cy="2031325"/>
          </a:xfrm>
          <a:prstGeom prst="rect">
            <a:avLst/>
          </a:prstGeom>
          <a:noFill/>
        </p:spPr>
        <p:txBody>
          <a:bodyPr wrap="square">
            <a:spAutoFit/>
          </a:bodyPr>
          <a:lstStyle/>
          <a:p>
            <a:r>
              <a:rPr lang="en-PL" dirty="0"/>
              <a:t>Notes:</a:t>
            </a:r>
          </a:p>
          <a:p>
            <a:pPr marL="285750" indent="-285750">
              <a:buFont typeface="Wingdings" pitchFamily="2" charset="2"/>
              <a:buChar char="Ø"/>
            </a:pPr>
            <a:r>
              <a:rPr lang="en-PL" dirty="0"/>
              <a:t>Sometimes, for further speed-up the cyclotomic ring element can stay in NTT domain for many multiplications / additions. </a:t>
            </a:r>
          </a:p>
          <a:p>
            <a:pPr marL="285750" indent="-285750">
              <a:buFont typeface="Wingdings" pitchFamily="2" charset="2"/>
              <a:buChar char="Ø"/>
            </a:pPr>
            <a:r>
              <a:rPr lang="en-GB" dirty="0"/>
              <a:t>S</a:t>
            </a:r>
            <a:r>
              <a:rPr lang="en-PL" dirty="0"/>
              <a:t>ome parts of the computation could (and should) be cached.</a:t>
            </a:r>
          </a:p>
        </p:txBody>
      </p:sp>
    </p:spTree>
    <p:extLst>
      <p:ext uri="{BB962C8B-B14F-4D97-AF65-F5344CB8AC3E}">
        <p14:creationId xmlns:p14="http://schemas.microsoft.com/office/powerpoint/2010/main" val="10815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25A47-78AC-7B93-D937-FEBC2F278E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414ED-546B-2C8F-A34F-4C368DE62A0F}"/>
              </a:ext>
            </a:extLst>
          </p:cNvPr>
          <p:cNvSpPr>
            <a:spLocks noGrp="1"/>
          </p:cNvSpPr>
          <p:nvPr>
            <p:ph type="title"/>
          </p:nvPr>
        </p:nvSpPr>
        <p:spPr/>
        <p:txBody>
          <a:bodyPr/>
          <a:lstStyle/>
          <a:p>
            <a:r>
              <a:rPr lang="en-GB" dirty="0"/>
              <a:t>HEXL as an SIMD library</a:t>
            </a:r>
            <a:endParaRPr lang="en-GB" noProof="0" dirty="0"/>
          </a:p>
        </p:txBody>
      </p:sp>
      <p:sp>
        <p:nvSpPr>
          <p:cNvPr id="3" name="Date Placeholder 2">
            <a:extLst>
              <a:ext uri="{FF2B5EF4-FFF2-40B4-BE49-F238E27FC236}">
                <a16:creationId xmlns:a16="http://schemas.microsoft.com/office/drawing/2014/main" id="{C88848E7-7DDF-1E52-84EA-1A17B646C967}"/>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8B655891-68BC-5ADB-2473-B7E53A26AA22}"/>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12</a:t>
            </a:fld>
            <a:endParaRPr lang="fi-FI"/>
          </a:p>
        </p:txBody>
      </p:sp>
      <p:sp>
        <p:nvSpPr>
          <p:cNvPr id="6" name="Content Placeholder 5">
            <a:extLst>
              <a:ext uri="{FF2B5EF4-FFF2-40B4-BE49-F238E27FC236}">
                <a16:creationId xmlns:a16="http://schemas.microsoft.com/office/drawing/2014/main" id="{AB0A3A5C-1E5F-70EA-B1C0-AAF512094020}"/>
              </a:ext>
            </a:extLst>
          </p:cNvPr>
          <p:cNvSpPr>
            <a:spLocks noGrp="1"/>
          </p:cNvSpPr>
          <p:nvPr>
            <p:ph idx="1"/>
          </p:nvPr>
        </p:nvSpPr>
        <p:spPr>
          <a:xfrm>
            <a:off x="911425" y="980728"/>
            <a:ext cx="5468110" cy="4752528"/>
          </a:xfrm>
        </p:spPr>
        <p:txBody>
          <a:bodyPr/>
          <a:lstStyle/>
          <a:p>
            <a:pPr>
              <a:buFont typeface="Wingdings" pitchFamily="2" charset="2"/>
              <a:buChar char="Ø"/>
            </a:pPr>
            <a:endParaRPr lang="en-PL" dirty="0"/>
          </a:p>
          <a:p>
            <a:pPr>
              <a:buFont typeface="Wingdings" pitchFamily="2" charset="2"/>
              <a:buChar char="Ø"/>
            </a:pPr>
            <a:r>
              <a:rPr lang="en-GB" dirty="0"/>
              <a:t>HEXL uses SIMD (Single Instruction, Multiple Data) instructions to perform parallel (yet single thread) operations on data blocks.</a:t>
            </a:r>
          </a:p>
          <a:p>
            <a:pPr>
              <a:buFont typeface="Wingdings" pitchFamily="2" charset="2"/>
              <a:buChar char="Ø"/>
            </a:pPr>
            <a:r>
              <a:rPr lang="en-GB" dirty="0"/>
              <a:t>HEXL provides vectorised support for:</a:t>
            </a:r>
          </a:p>
          <a:p>
            <a:pPr lvl="1">
              <a:buFont typeface="Wingdings" pitchFamily="2" charset="2"/>
              <a:buChar char="Ø"/>
            </a:pPr>
            <a:r>
              <a:rPr lang="en-GB" dirty="0"/>
              <a:t>Addition, subtraction, multiplication, fused multiply-add (FMA), modular reductions.</a:t>
            </a:r>
          </a:p>
          <a:p>
            <a:pPr>
              <a:buFont typeface="Wingdings" pitchFamily="2" charset="2"/>
              <a:buChar char="Ø"/>
            </a:pPr>
            <a:r>
              <a:rPr lang="en-GB" dirty="0"/>
              <a:t>In more detail, HEXL “packs” 8-16 operations into one (512-bits) instructions.</a:t>
            </a:r>
          </a:p>
          <a:p>
            <a:pPr>
              <a:buFont typeface="Wingdings" pitchFamily="2" charset="2"/>
              <a:buChar char="Ø"/>
            </a:pPr>
            <a:r>
              <a:rPr lang="en-GB" dirty="0"/>
              <a:t>The single SIMD operation is slightly more expensive than a “regular” one.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82A42996-1CD5-F49D-5E5C-73FB5587163D}"/>
                  </a:ext>
                </a:extLst>
              </p:cNvPr>
              <p:cNvSpPr/>
              <p:nvPr/>
            </p:nvSpPr>
            <p:spPr>
              <a:xfrm>
                <a:off x="6918048" y="1184146"/>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0</m:t>
                          </m:r>
                        </m:sub>
                      </m:sSub>
                    </m:oMath>
                  </m:oMathPara>
                </a14:m>
                <a:endParaRPr lang="en-GB" sz="1600" dirty="0" err="1">
                  <a:solidFill>
                    <a:schemeClr val="tx1"/>
                  </a:solidFill>
                  <a:latin typeface="+mj-lt"/>
                </a:endParaRPr>
              </a:p>
            </p:txBody>
          </p:sp>
        </mc:Choice>
        <mc:Fallback>
          <p:sp>
            <p:nvSpPr>
              <p:cNvPr id="4" name="Rectangle 3">
                <a:extLst>
                  <a:ext uri="{FF2B5EF4-FFF2-40B4-BE49-F238E27FC236}">
                    <a16:creationId xmlns:a16="http://schemas.microsoft.com/office/drawing/2014/main" id="{82A42996-1CD5-F49D-5E5C-73FB5587163D}"/>
                  </a:ext>
                </a:extLst>
              </p:cNvPr>
              <p:cNvSpPr>
                <a:spLocks noRot="1" noChangeAspect="1" noMove="1" noResize="1" noEditPoints="1" noAdjustHandles="1" noChangeArrowheads="1" noChangeShapeType="1" noTextEdit="1"/>
              </p:cNvSpPr>
              <p:nvPr/>
            </p:nvSpPr>
            <p:spPr>
              <a:xfrm>
                <a:off x="6918048" y="1184146"/>
                <a:ext cx="988827" cy="882503"/>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87805C39-ECAC-3799-0FEB-6413041D84BF}"/>
                  </a:ext>
                </a:extLst>
              </p:cNvPr>
              <p:cNvSpPr/>
              <p:nvPr/>
            </p:nvSpPr>
            <p:spPr>
              <a:xfrm>
                <a:off x="6907415" y="2346640"/>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tx1"/>
                              </a:solidFill>
                              <a:latin typeface="Cambria Math" panose="02040503050406030204" pitchFamily="18" charset="0"/>
                            </a:rPr>
                          </m:ctrlPr>
                        </m:sSubPr>
                        <m:e>
                          <m:r>
                            <a:rPr lang="pl-PL" sz="1600" i="1">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5" name="Rectangle 4">
                <a:extLst>
                  <a:ext uri="{FF2B5EF4-FFF2-40B4-BE49-F238E27FC236}">
                    <a16:creationId xmlns:a16="http://schemas.microsoft.com/office/drawing/2014/main" id="{87805C39-ECAC-3799-0FEB-6413041D84BF}"/>
                  </a:ext>
                </a:extLst>
              </p:cNvPr>
              <p:cNvSpPr>
                <a:spLocks noRot="1" noChangeAspect="1" noMove="1" noResize="1" noEditPoints="1" noAdjustHandles="1" noChangeArrowheads="1" noChangeShapeType="1" noTextEdit="1"/>
              </p:cNvSpPr>
              <p:nvPr/>
            </p:nvSpPr>
            <p:spPr>
              <a:xfrm>
                <a:off x="6907415" y="2346640"/>
                <a:ext cx="988827" cy="882503"/>
              </a:xfrm>
              <a:prstGeom prst="rect">
                <a:avLst/>
              </a:prstGeom>
              <a:blipFill>
                <a:blip r:embed="rId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94B5B513-61CB-21AF-3439-A576692BBF09}"/>
                  </a:ext>
                </a:extLst>
              </p:cNvPr>
              <p:cNvSpPr/>
              <p:nvPr/>
            </p:nvSpPr>
            <p:spPr>
              <a:xfrm>
                <a:off x="6907415" y="3509134"/>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tx1"/>
                              </a:solidFill>
                              <a:latin typeface="Cambria Math" panose="02040503050406030204" pitchFamily="18" charset="0"/>
                            </a:rPr>
                          </m:ctrlPr>
                        </m:sSubPr>
                        <m:e>
                          <m:r>
                            <a:rPr lang="pl-PL" sz="1600" i="1">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7" name="Rectangle 6">
                <a:extLst>
                  <a:ext uri="{FF2B5EF4-FFF2-40B4-BE49-F238E27FC236}">
                    <a16:creationId xmlns:a16="http://schemas.microsoft.com/office/drawing/2014/main" id="{94B5B513-61CB-21AF-3439-A576692BBF09}"/>
                  </a:ext>
                </a:extLst>
              </p:cNvPr>
              <p:cNvSpPr>
                <a:spLocks noRot="1" noChangeAspect="1" noMove="1" noResize="1" noEditPoints="1" noAdjustHandles="1" noChangeArrowheads="1" noChangeShapeType="1" noTextEdit="1"/>
              </p:cNvSpPr>
              <p:nvPr/>
            </p:nvSpPr>
            <p:spPr>
              <a:xfrm>
                <a:off x="6907415" y="3509134"/>
                <a:ext cx="988827" cy="882503"/>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DC02ED0A-4CBF-1EB5-5E34-9AF47D75F072}"/>
                  </a:ext>
                </a:extLst>
              </p:cNvPr>
              <p:cNvSpPr/>
              <p:nvPr/>
            </p:nvSpPr>
            <p:spPr>
              <a:xfrm>
                <a:off x="6918048" y="467162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9" name="Rectangle 8">
                <a:extLst>
                  <a:ext uri="{FF2B5EF4-FFF2-40B4-BE49-F238E27FC236}">
                    <a16:creationId xmlns:a16="http://schemas.microsoft.com/office/drawing/2014/main" id="{DC02ED0A-4CBF-1EB5-5E34-9AF47D75F072}"/>
                  </a:ext>
                </a:extLst>
              </p:cNvPr>
              <p:cNvSpPr>
                <a:spLocks noRot="1" noChangeAspect="1" noMove="1" noResize="1" noEditPoints="1" noAdjustHandles="1" noChangeArrowheads="1" noChangeShapeType="1" noTextEdit="1"/>
              </p:cNvSpPr>
              <p:nvPr/>
            </p:nvSpPr>
            <p:spPr>
              <a:xfrm>
                <a:off x="6918048" y="4671628"/>
                <a:ext cx="988827" cy="882503"/>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3BAEB904-6475-8C70-7131-26D6AD52DF1C}"/>
                  </a:ext>
                </a:extLst>
              </p:cNvPr>
              <p:cNvSpPr/>
              <p:nvPr/>
            </p:nvSpPr>
            <p:spPr>
              <a:xfrm>
                <a:off x="8445388" y="1184146"/>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0</m:t>
                          </m:r>
                        </m:sub>
                      </m:sSub>
                    </m:oMath>
                  </m:oMathPara>
                </a14:m>
                <a:endParaRPr lang="en-GB" sz="1600" dirty="0" err="1">
                  <a:solidFill>
                    <a:schemeClr val="tx1"/>
                  </a:solidFill>
                  <a:latin typeface="+mj-lt"/>
                </a:endParaRPr>
              </a:p>
            </p:txBody>
          </p:sp>
        </mc:Choice>
        <mc:Fallback>
          <p:sp>
            <p:nvSpPr>
              <p:cNvPr id="10" name="Rectangle 9">
                <a:extLst>
                  <a:ext uri="{FF2B5EF4-FFF2-40B4-BE49-F238E27FC236}">
                    <a16:creationId xmlns:a16="http://schemas.microsoft.com/office/drawing/2014/main" id="{3BAEB904-6475-8C70-7131-26D6AD52DF1C}"/>
                  </a:ext>
                </a:extLst>
              </p:cNvPr>
              <p:cNvSpPr>
                <a:spLocks noRot="1" noChangeAspect="1" noMove="1" noResize="1" noEditPoints="1" noAdjustHandles="1" noChangeArrowheads="1" noChangeShapeType="1" noTextEdit="1"/>
              </p:cNvSpPr>
              <p:nvPr/>
            </p:nvSpPr>
            <p:spPr>
              <a:xfrm>
                <a:off x="8445388" y="1184146"/>
                <a:ext cx="988827" cy="882503"/>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64186A4-FDED-0507-634E-F268E5DBCBC0}"/>
                  </a:ext>
                </a:extLst>
              </p:cNvPr>
              <p:cNvSpPr/>
              <p:nvPr/>
            </p:nvSpPr>
            <p:spPr>
              <a:xfrm>
                <a:off x="8434755" y="2346640"/>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11" name="Rectangle 10">
                <a:extLst>
                  <a:ext uri="{FF2B5EF4-FFF2-40B4-BE49-F238E27FC236}">
                    <a16:creationId xmlns:a16="http://schemas.microsoft.com/office/drawing/2014/main" id="{764186A4-FDED-0507-634E-F268E5DBCBC0}"/>
                  </a:ext>
                </a:extLst>
              </p:cNvPr>
              <p:cNvSpPr>
                <a:spLocks noRot="1" noChangeAspect="1" noMove="1" noResize="1" noEditPoints="1" noAdjustHandles="1" noChangeArrowheads="1" noChangeShapeType="1" noTextEdit="1"/>
              </p:cNvSpPr>
              <p:nvPr/>
            </p:nvSpPr>
            <p:spPr>
              <a:xfrm>
                <a:off x="8434755" y="2346640"/>
                <a:ext cx="988827" cy="882503"/>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7E2B88B-F651-76A0-C9F7-4C56E3A337B0}"/>
                  </a:ext>
                </a:extLst>
              </p:cNvPr>
              <p:cNvSpPr/>
              <p:nvPr/>
            </p:nvSpPr>
            <p:spPr>
              <a:xfrm>
                <a:off x="8434755" y="3509134"/>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12" name="Rectangle 11">
                <a:extLst>
                  <a:ext uri="{FF2B5EF4-FFF2-40B4-BE49-F238E27FC236}">
                    <a16:creationId xmlns:a16="http://schemas.microsoft.com/office/drawing/2014/main" id="{17E2B88B-F651-76A0-C9F7-4C56E3A337B0}"/>
                  </a:ext>
                </a:extLst>
              </p:cNvPr>
              <p:cNvSpPr>
                <a:spLocks noRot="1" noChangeAspect="1" noMove="1" noResize="1" noEditPoints="1" noAdjustHandles="1" noChangeArrowheads="1" noChangeShapeType="1" noTextEdit="1"/>
              </p:cNvSpPr>
              <p:nvPr/>
            </p:nvSpPr>
            <p:spPr>
              <a:xfrm>
                <a:off x="8434755" y="3509134"/>
                <a:ext cx="988827" cy="882503"/>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40F057DE-80B9-3338-73F7-58A3EA6077DC}"/>
                  </a:ext>
                </a:extLst>
              </p:cNvPr>
              <p:cNvSpPr/>
              <p:nvPr/>
            </p:nvSpPr>
            <p:spPr>
              <a:xfrm>
                <a:off x="8445388" y="467162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13" name="Rectangle 12">
                <a:extLst>
                  <a:ext uri="{FF2B5EF4-FFF2-40B4-BE49-F238E27FC236}">
                    <a16:creationId xmlns:a16="http://schemas.microsoft.com/office/drawing/2014/main" id="{40F057DE-80B9-3338-73F7-58A3EA6077DC}"/>
                  </a:ext>
                </a:extLst>
              </p:cNvPr>
              <p:cNvSpPr>
                <a:spLocks noRot="1" noChangeAspect="1" noMove="1" noResize="1" noEditPoints="1" noAdjustHandles="1" noChangeArrowheads="1" noChangeShapeType="1" noTextEdit="1"/>
              </p:cNvSpPr>
              <p:nvPr/>
            </p:nvSpPr>
            <p:spPr>
              <a:xfrm>
                <a:off x="8445388" y="4671628"/>
                <a:ext cx="988827" cy="882503"/>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3B63F1C6-9D58-5018-A1E1-A0C5C51E0954}"/>
                  </a:ext>
                </a:extLst>
              </p:cNvPr>
              <p:cNvSpPr/>
              <p:nvPr/>
            </p:nvSpPr>
            <p:spPr>
              <a:xfrm>
                <a:off x="10200456" y="1184146"/>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bg1"/>
                              </a:solidFill>
                              <a:latin typeface="Cambria Math" panose="02040503050406030204" pitchFamily="18" charset="0"/>
                            </a:rPr>
                          </m:ctrlPr>
                        </m:sSubPr>
                        <m:e>
                          <m:r>
                            <a:rPr lang="pl-PL" sz="1600" b="0" i="1" smtClean="0">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0</m:t>
                          </m:r>
                        </m:sub>
                      </m:sSub>
                    </m:oMath>
                  </m:oMathPara>
                </a14:m>
                <a:endParaRPr lang="en-GB" sz="1600" dirty="0" err="1">
                  <a:solidFill>
                    <a:schemeClr val="bg1"/>
                  </a:solidFill>
                  <a:latin typeface="+mj-lt"/>
                </a:endParaRPr>
              </a:p>
            </p:txBody>
          </p:sp>
        </mc:Choice>
        <mc:Fallback>
          <p:sp>
            <p:nvSpPr>
              <p:cNvPr id="14" name="Rectangle 13">
                <a:extLst>
                  <a:ext uri="{FF2B5EF4-FFF2-40B4-BE49-F238E27FC236}">
                    <a16:creationId xmlns:a16="http://schemas.microsoft.com/office/drawing/2014/main" id="{3B63F1C6-9D58-5018-A1E1-A0C5C51E0954}"/>
                  </a:ext>
                </a:extLst>
              </p:cNvPr>
              <p:cNvSpPr>
                <a:spLocks noRot="1" noChangeAspect="1" noMove="1" noResize="1" noEditPoints="1" noAdjustHandles="1" noChangeArrowheads="1" noChangeShapeType="1" noTextEdit="1"/>
              </p:cNvSpPr>
              <p:nvPr/>
            </p:nvSpPr>
            <p:spPr>
              <a:xfrm>
                <a:off x="10200456" y="1184146"/>
                <a:ext cx="988827" cy="882503"/>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E4C4E3E8-A68B-9E72-66F5-FB4C96AC7A43}"/>
                  </a:ext>
                </a:extLst>
              </p:cNvPr>
              <p:cNvSpPr/>
              <p:nvPr/>
            </p:nvSpPr>
            <p:spPr>
              <a:xfrm>
                <a:off x="10189823" y="2346640"/>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bg1"/>
                              </a:solidFill>
                              <a:latin typeface="Cambria Math" panose="02040503050406030204" pitchFamily="18" charset="0"/>
                            </a:rPr>
                          </m:ctrlPr>
                        </m:sSubPr>
                        <m:e>
                          <m:r>
                            <a:rPr lang="pl-PL" sz="1600" b="0" i="1" smtClean="0">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15" name="Rectangle 14">
                <a:extLst>
                  <a:ext uri="{FF2B5EF4-FFF2-40B4-BE49-F238E27FC236}">
                    <a16:creationId xmlns:a16="http://schemas.microsoft.com/office/drawing/2014/main" id="{E4C4E3E8-A68B-9E72-66F5-FB4C96AC7A43}"/>
                  </a:ext>
                </a:extLst>
              </p:cNvPr>
              <p:cNvSpPr>
                <a:spLocks noRot="1" noChangeAspect="1" noMove="1" noResize="1" noEditPoints="1" noAdjustHandles="1" noChangeArrowheads="1" noChangeShapeType="1" noTextEdit="1"/>
              </p:cNvSpPr>
              <p:nvPr/>
            </p:nvSpPr>
            <p:spPr>
              <a:xfrm>
                <a:off x="10189823" y="2346640"/>
                <a:ext cx="988827" cy="882503"/>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CFF6CE6F-E9E6-2599-F6C7-DB32A32BCB28}"/>
                  </a:ext>
                </a:extLst>
              </p:cNvPr>
              <p:cNvSpPr/>
              <p:nvPr/>
            </p:nvSpPr>
            <p:spPr>
              <a:xfrm>
                <a:off x="10189823" y="3509134"/>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bg1"/>
                              </a:solidFill>
                              <a:latin typeface="Cambria Math" panose="02040503050406030204" pitchFamily="18" charset="0"/>
                            </a:rPr>
                          </m:ctrlPr>
                        </m:sSubPr>
                        <m:e>
                          <m:r>
                            <a:rPr lang="pl-PL" sz="1600" i="1">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16" name="Rectangle 15">
                <a:extLst>
                  <a:ext uri="{FF2B5EF4-FFF2-40B4-BE49-F238E27FC236}">
                    <a16:creationId xmlns:a16="http://schemas.microsoft.com/office/drawing/2014/main" id="{CFF6CE6F-E9E6-2599-F6C7-DB32A32BCB28}"/>
                  </a:ext>
                </a:extLst>
              </p:cNvPr>
              <p:cNvSpPr>
                <a:spLocks noRot="1" noChangeAspect="1" noMove="1" noResize="1" noEditPoints="1" noAdjustHandles="1" noChangeArrowheads="1" noChangeShapeType="1" noTextEdit="1"/>
              </p:cNvSpPr>
              <p:nvPr/>
            </p:nvSpPr>
            <p:spPr>
              <a:xfrm>
                <a:off x="10189823" y="3509134"/>
                <a:ext cx="988827" cy="882503"/>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6AC172D0-0859-AF0E-D65E-982A02A79850}"/>
                  </a:ext>
                </a:extLst>
              </p:cNvPr>
              <p:cNvSpPr/>
              <p:nvPr/>
            </p:nvSpPr>
            <p:spPr>
              <a:xfrm>
                <a:off x="10200456" y="4671628"/>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bg1"/>
                              </a:solidFill>
                              <a:latin typeface="Cambria Math" panose="02040503050406030204" pitchFamily="18" charset="0"/>
                            </a:rPr>
                          </m:ctrlPr>
                        </m:sSubPr>
                        <m:e>
                          <m:r>
                            <a:rPr lang="pl-PL" sz="1600" i="1">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17" name="Rectangle 16">
                <a:extLst>
                  <a:ext uri="{FF2B5EF4-FFF2-40B4-BE49-F238E27FC236}">
                    <a16:creationId xmlns:a16="http://schemas.microsoft.com/office/drawing/2014/main" id="{6AC172D0-0859-AF0E-D65E-982A02A79850}"/>
                  </a:ext>
                </a:extLst>
              </p:cNvPr>
              <p:cNvSpPr>
                <a:spLocks noRot="1" noChangeAspect="1" noMove="1" noResize="1" noEditPoints="1" noAdjustHandles="1" noChangeArrowheads="1" noChangeShapeType="1" noTextEdit="1"/>
              </p:cNvSpPr>
              <p:nvPr/>
            </p:nvSpPr>
            <p:spPr>
              <a:xfrm>
                <a:off x="10200456" y="4671628"/>
                <a:ext cx="988827" cy="882503"/>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03DFE9A-9C80-C4E0-67E2-45FD9BBB19DA}"/>
                  </a:ext>
                </a:extLst>
              </p:cNvPr>
              <p:cNvSpPr txBox="1"/>
              <p:nvPr/>
            </p:nvSpPr>
            <p:spPr>
              <a:xfrm>
                <a:off x="7792031" y="1439099"/>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1800" b="0" i="1" smtClean="0">
                          <a:solidFill>
                            <a:schemeClr val="tx1"/>
                          </a:solidFill>
                          <a:latin typeface="Cambria Math" panose="02040503050406030204" pitchFamily="18" charset="0"/>
                        </a:rPr>
                        <m:t>+</m:t>
                      </m:r>
                    </m:oMath>
                  </m:oMathPara>
                </a14:m>
                <a:endParaRPr lang="en-GB" dirty="0"/>
              </a:p>
            </p:txBody>
          </p:sp>
        </mc:Choice>
        <mc:Fallback>
          <p:sp>
            <p:nvSpPr>
              <p:cNvPr id="21" name="TextBox 20">
                <a:extLst>
                  <a:ext uri="{FF2B5EF4-FFF2-40B4-BE49-F238E27FC236}">
                    <a16:creationId xmlns:a16="http://schemas.microsoft.com/office/drawing/2014/main" id="{303DFE9A-9C80-C4E0-67E2-45FD9BBB19DA}"/>
                  </a:ext>
                </a:extLst>
              </p:cNvPr>
              <p:cNvSpPr txBox="1">
                <a:spLocks noRot="1" noChangeAspect="1" noMove="1" noResize="1" noEditPoints="1" noAdjustHandles="1" noChangeArrowheads="1" noChangeShapeType="1" noTextEdit="1"/>
              </p:cNvSpPr>
              <p:nvPr/>
            </p:nvSpPr>
            <p:spPr>
              <a:xfrm>
                <a:off x="7792031" y="1439099"/>
                <a:ext cx="768202" cy="369332"/>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80CF459-F937-8733-277D-9FF36CEA926B}"/>
                  </a:ext>
                </a:extLst>
              </p:cNvPr>
              <p:cNvSpPr txBox="1"/>
              <p:nvPr/>
            </p:nvSpPr>
            <p:spPr>
              <a:xfrm>
                <a:off x="7781398" y="2602607"/>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1800" b="0" i="1" smtClean="0">
                          <a:solidFill>
                            <a:schemeClr val="tx1"/>
                          </a:solidFill>
                          <a:latin typeface="Cambria Math" panose="02040503050406030204" pitchFamily="18" charset="0"/>
                        </a:rPr>
                        <m:t>+</m:t>
                      </m:r>
                    </m:oMath>
                  </m:oMathPara>
                </a14:m>
                <a:endParaRPr lang="en-GB" dirty="0"/>
              </a:p>
            </p:txBody>
          </p:sp>
        </mc:Choice>
        <mc:Fallback>
          <p:sp>
            <p:nvSpPr>
              <p:cNvPr id="22" name="TextBox 21">
                <a:extLst>
                  <a:ext uri="{FF2B5EF4-FFF2-40B4-BE49-F238E27FC236}">
                    <a16:creationId xmlns:a16="http://schemas.microsoft.com/office/drawing/2014/main" id="{F80CF459-F937-8733-277D-9FF36CEA926B}"/>
                  </a:ext>
                </a:extLst>
              </p:cNvPr>
              <p:cNvSpPr txBox="1">
                <a:spLocks noRot="1" noChangeAspect="1" noMove="1" noResize="1" noEditPoints="1" noAdjustHandles="1" noChangeArrowheads="1" noChangeShapeType="1" noTextEdit="1"/>
              </p:cNvSpPr>
              <p:nvPr/>
            </p:nvSpPr>
            <p:spPr>
              <a:xfrm>
                <a:off x="7781398" y="2602607"/>
                <a:ext cx="768202" cy="369332"/>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F1CA491-4C83-CD69-DC1D-E7D27BAE3890}"/>
                  </a:ext>
                </a:extLst>
              </p:cNvPr>
              <p:cNvSpPr txBox="1"/>
              <p:nvPr/>
            </p:nvSpPr>
            <p:spPr>
              <a:xfrm>
                <a:off x="7781398" y="3765719"/>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1800" b="0" i="1" smtClean="0">
                          <a:solidFill>
                            <a:schemeClr val="tx1"/>
                          </a:solidFill>
                          <a:latin typeface="Cambria Math" panose="02040503050406030204" pitchFamily="18" charset="0"/>
                        </a:rPr>
                        <m:t>+</m:t>
                      </m:r>
                    </m:oMath>
                  </m:oMathPara>
                </a14:m>
                <a:endParaRPr lang="en-GB" dirty="0"/>
              </a:p>
            </p:txBody>
          </p:sp>
        </mc:Choice>
        <mc:Fallback>
          <p:sp>
            <p:nvSpPr>
              <p:cNvPr id="23" name="TextBox 22">
                <a:extLst>
                  <a:ext uri="{FF2B5EF4-FFF2-40B4-BE49-F238E27FC236}">
                    <a16:creationId xmlns:a16="http://schemas.microsoft.com/office/drawing/2014/main" id="{DF1CA491-4C83-CD69-DC1D-E7D27BAE3890}"/>
                  </a:ext>
                </a:extLst>
              </p:cNvPr>
              <p:cNvSpPr txBox="1">
                <a:spLocks noRot="1" noChangeAspect="1" noMove="1" noResize="1" noEditPoints="1" noAdjustHandles="1" noChangeArrowheads="1" noChangeShapeType="1" noTextEdit="1"/>
              </p:cNvSpPr>
              <p:nvPr/>
            </p:nvSpPr>
            <p:spPr>
              <a:xfrm>
                <a:off x="7781398" y="3765719"/>
                <a:ext cx="768202" cy="369332"/>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3C8F706D-A457-1BC6-97FD-E718DCC2716B}"/>
                  </a:ext>
                </a:extLst>
              </p:cNvPr>
              <p:cNvSpPr txBox="1"/>
              <p:nvPr/>
            </p:nvSpPr>
            <p:spPr>
              <a:xfrm>
                <a:off x="7792031" y="4928213"/>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1800" b="0" i="1" smtClean="0">
                          <a:solidFill>
                            <a:schemeClr val="tx1"/>
                          </a:solidFill>
                          <a:latin typeface="Cambria Math" panose="02040503050406030204" pitchFamily="18" charset="0"/>
                        </a:rPr>
                        <m:t>+</m:t>
                      </m:r>
                    </m:oMath>
                  </m:oMathPara>
                </a14:m>
                <a:endParaRPr lang="en-GB" dirty="0"/>
              </a:p>
            </p:txBody>
          </p:sp>
        </mc:Choice>
        <mc:Fallback>
          <p:sp>
            <p:nvSpPr>
              <p:cNvPr id="25" name="TextBox 24">
                <a:extLst>
                  <a:ext uri="{FF2B5EF4-FFF2-40B4-BE49-F238E27FC236}">
                    <a16:creationId xmlns:a16="http://schemas.microsoft.com/office/drawing/2014/main" id="{3C8F706D-A457-1BC6-97FD-E718DCC2716B}"/>
                  </a:ext>
                </a:extLst>
              </p:cNvPr>
              <p:cNvSpPr txBox="1">
                <a:spLocks noRot="1" noChangeAspect="1" noMove="1" noResize="1" noEditPoints="1" noAdjustHandles="1" noChangeArrowheads="1" noChangeShapeType="1" noTextEdit="1"/>
              </p:cNvSpPr>
              <p:nvPr/>
            </p:nvSpPr>
            <p:spPr>
              <a:xfrm>
                <a:off x="7792031" y="4928213"/>
                <a:ext cx="768202" cy="369332"/>
              </a:xfrm>
              <a:prstGeom prst="rect">
                <a:avLst/>
              </a:prstGeom>
              <a:blipFill>
                <a:blip r:embed="rId1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912D94D-FBC5-8A39-6363-FD2E3FAC8B5A}"/>
                  </a:ext>
                </a:extLst>
              </p:cNvPr>
              <p:cNvSpPr txBox="1"/>
              <p:nvPr/>
            </p:nvSpPr>
            <p:spPr>
              <a:xfrm>
                <a:off x="9433235" y="1439099"/>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en-GB" dirty="0"/>
              </a:p>
            </p:txBody>
          </p:sp>
        </mc:Choice>
        <mc:Fallback>
          <p:sp>
            <p:nvSpPr>
              <p:cNvPr id="26" name="TextBox 25">
                <a:extLst>
                  <a:ext uri="{FF2B5EF4-FFF2-40B4-BE49-F238E27FC236}">
                    <a16:creationId xmlns:a16="http://schemas.microsoft.com/office/drawing/2014/main" id="{A912D94D-FBC5-8A39-6363-FD2E3FAC8B5A}"/>
                  </a:ext>
                </a:extLst>
              </p:cNvPr>
              <p:cNvSpPr txBox="1">
                <a:spLocks noRot="1" noChangeAspect="1" noMove="1" noResize="1" noEditPoints="1" noAdjustHandles="1" noChangeArrowheads="1" noChangeShapeType="1" noTextEdit="1"/>
              </p:cNvSpPr>
              <p:nvPr/>
            </p:nvSpPr>
            <p:spPr>
              <a:xfrm>
                <a:off x="9433235" y="1439099"/>
                <a:ext cx="768202" cy="369332"/>
              </a:xfrm>
              <a:prstGeom prst="rect">
                <a:avLst/>
              </a:prstGeom>
              <a:blipFill>
                <a:blip r:embed="rId1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94066DF-8061-A482-6EA9-247D9C7E1EDC}"/>
                  </a:ext>
                </a:extLst>
              </p:cNvPr>
              <p:cNvSpPr txBox="1"/>
              <p:nvPr/>
            </p:nvSpPr>
            <p:spPr>
              <a:xfrm>
                <a:off x="9421621" y="2608083"/>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en-GB" dirty="0"/>
              </a:p>
            </p:txBody>
          </p:sp>
        </mc:Choice>
        <mc:Fallback>
          <p:sp>
            <p:nvSpPr>
              <p:cNvPr id="27" name="TextBox 26">
                <a:extLst>
                  <a:ext uri="{FF2B5EF4-FFF2-40B4-BE49-F238E27FC236}">
                    <a16:creationId xmlns:a16="http://schemas.microsoft.com/office/drawing/2014/main" id="{294066DF-8061-A482-6EA9-247D9C7E1EDC}"/>
                  </a:ext>
                </a:extLst>
              </p:cNvPr>
              <p:cNvSpPr txBox="1">
                <a:spLocks noRot="1" noChangeAspect="1" noMove="1" noResize="1" noEditPoints="1" noAdjustHandles="1" noChangeArrowheads="1" noChangeShapeType="1" noTextEdit="1"/>
              </p:cNvSpPr>
              <p:nvPr/>
            </p:nvSpPr>
            <p:spPr>
              <a:xfrm>
                <a:off x="9421621" y="2608083"/>
                <a:ext cx="768202" cy="369332"/>
              </a:xfrm>
              <a:prstGeom prst="rect">
                <a:avLst/>
              </a:prstGeom>
              <a:blipFill>
                <a:blip r:embed="rId1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09292F0D-46F6-5445-38CA-0A9F63F04F79}"/>
                  </a:ext>
                </a:extLst>
              </p:cNvPr>
              <p:cNvSpPr txBox="1"/>
              <p:nvPr/>
            </p:nvSpPr>
            <p:spPr>
              <a:xfrm>
                <a:off x="9421621" y="3760862"/>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en-GB" dirty="0"/>
              </a:p>
            </p:txBody>
          </p:sp>
        </mc:Choice>
        <mc:Fallback>
          <p:sp>
            <p:nvSpPr>
              <p:cNvPr id="28" name="TextBox 27">
                <a:extLst>
                  <a:ext uri="{FF2B5EF4-FFF2-40B4-BE49-F238E27FC236}">
                    <a16:creationId xmlns:a16="http://schemas.microsoft.com/office/drawing/2014/main" id="{09292F0D-46F6-5445-38CA-0A9F63F04F79}"/>
                  </a:ext>
                </a:extLst>
              </p:cNvPr>
              <p:cNvSpPr txBox="1">
                <a:spLocks noRot="1" noChangeAspect="1" noMove="1" noResize="1" noEditPoints="1" noAdjustHandles="1" noChangeArrowheads="1" noChangeShapeType="1" noTextEdit="1"/>
              </p:cNvSpPr>
              <p:nvPr/>
            </p:nvSpPr>
            <p:spPr>
              <a:xfrm>
                <a:off x="9421621" y="3760862"/>
                <a:ext cx="768202" cy="369332"/>
              </a:xfrm>
              <a:prstGeom prst="rect">
                <a:avLst/>
              </a:prstGeom>
              <a:blipFill>
                <a:blip r:embed="rId2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6D424F2-FF16-158E-1235-F281BC560D52}"/>
                  </a:ext>
                </a:extLst>
              </p:cNvPr>
              <p:cNvSpPr txBox="1"/>
              <p:nvPr/>
            </p:nvSpPr>
            <p:spPr>
              <a:xfrm>
                <a:off x="9433235" y="4913641"/>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en-GB" dirty="0"/>
              </a:p>
            </p:txBody>
          </p:sp>
        </mc:Choice>
        <mc:Fallback>
          <p:sp>
            <p:nvSpPr>
              <p:cNvPr id="29" name="TextBox 28">
                <a:extLst>
                  <a:ext uri="{FF2B5EF4-FFF2-40B4-BE49-F238E27FC236}">
                    <a16:creationId xmlns:a16="http://schemas.microsoft.com/office/drawing/2014/main" id="{D6D424F2-FF16-158E-1235-F281BC560D52}"/>
                  </a:ext>
                </a:extLst>
              </p:cNvPr>
              <p:cNvSpPr txBox="1">
                <a:spLocks noRot="1" noChangeAspect="1" noMove="1" noResize="1" noEditPoints="1" noAdjustHandles="1" noChangeArrowheads="1" noChangeShapeType="1" noTextEdit="1"/>
              </p:cNvSpPr>
              <p:nvPr/>
            </p:nvSpPr>
            <p:spPr>
              <a:xfrm>
                <a:off x="9433235" y="4913641"/>
                <a:ext cx="768202" cy="369332"/>
              </a:xfrm>
              <a:prstGeom prst="rect">
                <a:avLst/>
              </a:prstGeom>
              <a:blipFill>
                <a:blip r:embed="rId2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0554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animBg="1"/>
      <p:bldP spid="5" grpId="0" animBg="1"/>
      <p:bldP spid="7" grpId="0" animBg="1"/>
      <p:bldP spid="9" grpId="0" animBg="1"/>
      <p:bldP spid="10" grpId="0" animBg="1"/>
      <p:bldP spid="11" grpId="0" animBg="1"/>
      <p:bldP spid="12" grpId="0" animBg="1"/>
      <p:bldP spid="13" grpId="0" animBg="1"/>
      <p:bldP spid="14" grpId="0" animBg="1"/>
      <p:bldP spid="15" grpId="0" animBg="1"/>
      <p:bldP spid="16" grpId="0" animBg="1"/>
      <p:bldP spid="17" grpId="0" animBg="1"/>
      <p:bldP spid="21" grpId="0"/>
      <p:bldP spid="22" grpId="0"/>
      <p:bldP spid="23"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7706-D300-947B-0891-019BD0EAE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58142-2755-43C1-2B73-9F39E3446D2A}"/>
              </a:ext>
            </a:extLst>
          </p:cNvPr>
          <p:cNvSpPr>
            <a:spLocks noGrp="1"/>
          </p:cNvSpPr>
          <p:nvPr>
            <p:ph type="title"/>
          </p:nvPr>
        </p:nvSpPr>
        <p:spPr/>
        <p:txBody>
          <a:bodyPr/>
          <a:lstStyle/>
          <a:p>
            <a:r>
              <a:rPr lang="en-GB" dirty="0"/>
              <a:t>HEXL as an SIMD library</a:t>
            </a:r>
            <a:endParaRPr lang="en-GB" noProof="0" dirty="0"/>
          </a:p>
        </p:txBody>
      </p:sp>
      <p:sp>
        <p:nvSpPr>
          <p:cNvPr id="3" name="Date Placeholder 2">
            <a:extLst>
              <a:ext uri="{FF2B5EF4-FFF2-40B4-BE49-F238E27FC236}">
                <a16:creationId xmlns:a16="http://schemas.microsoft.com/office/drawing/2014/main" id="{44D1F414-C9F1-207E-216B-724CB60A5A5E}"/>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6146D79B-34F2-0A9E-CDEC-AA090494334E}"/>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13</a:t>
            </a:fld>
            <a:endParaRPr lang="fi-FI"/>
          </a:p>
        </p:txBody>
      </p:sp>
      <p:sp>
        <p:nvSpPr>
          <p:cNvPr id="6" name="Content Placeholder 5">
            <a:extLst>
              <a:ext uri="{FF2B5EF4-FFF2-40B4-BE49-F238E27FC236}">
                <a16:creationId xmlns:a16="http://schemas.microsoft.com/office/drawing/2014/main" id="{DD35084E-C2A8-01CE-EB5D-E4FF58213CFF}"/>
              </a:ext>
            </a:extLst>
          </p:cNvPr>
          <p:cNvSpPr>
            <a:spLocks noGrp="1"/>
          </p:cNvSpPr>
          <p:nvPr>
            <p:ph idx="1"/>
          </p:nvPr>
        </p:nvSpPr>
        <p:spPr>
          <a:xfrm>
            <a:off x="911425" y="980728"/>
            <a:ext cx="5468110" cy="4752528"/>
          </a:xfrm>
        </p:spPr>
        <p:txBody>
          <a:bodyPr/>
          <a:lstStyle/>
          <a:p>
            <a:pPr>
              <a:buFont typeface="Wingdings" pitchFamily="2" charset="2"/>
              <a:buChar char="Ø"/>
            </a:pPr>
            <a:endParaRPr lang="en-PL" dirty="0"/>
          </a:p>
          <a:p>
            <a:pPr>
              <a:buFont typeface="Wingdings" pitchFamily="2" charset="2"/>
              <a:buChar char="Ø"/>
            </a:pPr>
            <a:r>
              <a:rPr lang="en-GB" dirty="0"/>
              <a:t>HEXL uses SIMD (Single Instruction, Multiple Data) instructions to perform parallel (yet single thread) operations on data blocks.</a:t>
            </a:r>
          </a:p>
          <a:p>
            <a:pPr>
              <a:buFont typeface="Wingdings" pitchFamily="2" charset="2"/>
              <a:buChar char="Ø"/>
            </a:pPr>
            <a:r>
              <a:rPr lang="en-GB" dirty="0"/>
              <a:t>HEXL provides vectorised support for:</a:t>
            </a:r>
          </a:p>
          <a:p>
            <a:pPr lvl="1">
              <a:buFont typeface="Wingdings" pitchFamily="2" charset="2"/>
              <a:buChar char="Ø"/>
            </a:pPr>
            <a:r>
              <a:rPr lang="en-GB" dirty="0"/>
              <a:t>Addition, subtraction, multiplication, fused multiply-add (FMA), modular reductions.</a:t>
            </a:r>
          </a:p>
          <a:p>
            <a:pPr>
              <a:buFont typeface="Wingdings" pitchFamily="2" charset="2"/>
              <a:buChar char="Ø"/>
            </a:pPr>
            <a:r>
              <a:rPr lang="en-GB" dirty="0"/>
              <a:t>In more detail, HEXL “packs” 8-16 operations into one (512-bits) instructions.</a:t>
            </a:r>
          </a:p>
          <a:p>
            <a:pPr>
              <a:buFont typeface="Wingdings" pitchFamily="2" charset="2"/>
              <a:buChar char="Ø"/>
            </a:pPr>
            <a:r>
              <a:rPr lang="en-GB" dirty="0"/>
              <a:t>The single SIMD operation is slightly more expensive than a “regular” one.</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CB6B8D17-C0AB-9857-E272-408A0E092913}"/>
                  </a:ext>
                </a:extLst>
              </p:cNvPr>
              <p:cNvSpPr/>
              <p:nvPr/>
            </p:nvSpPr>
            <p:spPr>
              <a:xfrm>
                <a:off x="6918048" y="1439333"/>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0</m:t>
                          </m:r>
                        </m:sub>
                      </m:sSub>
                    </m:oMath>
                  </m:oMathPara>
                </a14:m>
                <a:endParaRPr lang="en-GB" sz="1600" dirty="0" err="1">
                  <a:solidFill>
                    <a:schemeClr val="tx1"/>
                  </a:solidFill>
                  <a:latin typeface="+mj-lt"/>
                </a:endParaRPr>
              </a:p>
            </p:txBody>
          </p:sp>
        </mc:Choice>
        <mc:Fallback>
          <p:sp>
            <p:nvSpPr>
              <p:cNvPr id="4" name="Rectangle 3">
                <a:extLst>
                  <a:ext uri="{FF2B5EF4-FFF2-40B4-BE49-F238E27FC236}">
                    <a16:creationId xmlns:a16="http://schemas.microsoft.com/office/drawing/2014/main" id="{CB6B8D17-C0AB-9857-E272-408A0E092913}"/>
                  </a:ext>
                </a:extLst>
              </p:cNvPr>
              <p:cNvSpPr>
                <a:spLocks noRot="1" noChangeAspect="1" noMove="1" noResize="1" noEditPoints="1" noAdjustHandles="1" noChangeArrowheads="1" noChangeShapeType="1" noTextEdit="1"/>
              </p:cNvSpPr>
              <p:nvPr/>
            </p:nvSpPr>
            <p:spPr>
              <a:xfrm>
                <a:off x="6918048" y="1439333"/>
                <a:ext cx="988827" cy="882503"/>
              </a:xfrm>
              <a:prstGeom prst="rect">
                <a:avLst/>
              </a:prstGeom>
              <a:blipFill>
                <a:blip r:embed="rId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E8B309DE-078E-2EB0-B8A2-CA277E99D769}"/>
                  </a:ext>
                </a:extLst>
              </p:cNvPr>
              <p:cNvSpPr/>
              <p:nvPr/>
            </p:nvSpPr>
            <p:spPr>
              <a:xfrm>
                <a:off x="6907415" y="2346640"/>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tx1"/>
                              </a:solidFill>
                              <a:latin typeface="Cambria Math" panose="02040503050406030204" pitchFamily="18" charset="0"/>
                            </a:rPr>
                          </m:ctrlPr>
                        </m:sSubPr>
                        <m:e>
                          <m:r>
                            <a:rPr lang="pl-PL" sz="1600" i="1">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5" name="Rectangle 4">
                <a:extLst>
                  <a:ext uri="{FF2B5EF4-FFF2-40B4-BE49-F238E27FC236}">
                    <a16:creationId xmlns:a16="http://schemas.microsoft.com/office/drawing/2014/main" id="{E8B309DE-078E-2EB0-B8A2-CA277E99D769}"/>
                  </a:ext>
                </a:extLst>
              </p:cNvPr>
              <p:cNvSpPr>
                <a:spLocks noRot="1" noChangeAspect="1" noMove="1" noResize="1" noEditPoints="1" noAdjustHandles="1" noChangeArrowheads="1" noChangeShapeType="1" noTextEdit="1"/>
              </p:cNvSpPr>
              <p:nvPr/>
            </p:nvSpPr>
            <p:spPr>
              <a:xfrm>
                <a:off x="6907415" y="2346640"/>
                <a:ext cx="988827" cy="882503"/>
              </a:xfrm>
              <a:prstGeom prst="rect">
                <a:avLst/>
              </a:prstGeom>
              <a:blipFill>
                <a:blip r:embed="rId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3DA4F537-9B1F-CF2C-8E57-A1B60B49A165}"/>
                  </a:ext>
                </a:extLst>
              </p:cNvPr>
              <p:cNvSpPr/>
              <p:nvPr/>
            </p:nvSpPr>
            <p:spPr>
              <a:xfrm>
                <a:off x="6907415" y="325394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tx1"/>
                              </a:solidFill>
                              <a:latin typeface="Cambria Math" panose="02040503050406030204" pitchFamily="18" charset="0"/>
                            </a:rPr>
                          </m:ctrlPr>
                        </m:sSubPr>
                        <m:e>
                          <m:r>
                            <a:rPr lang="pl-PL" sz="1600" i="1">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7" name="Rectangle 6">
                <a:extLst>
                  <a:ext uri="{FF2B5EF4-FFF2-40B4-BE49-F238E27FC236}">
                    <a16:creationId xmlns:a16="http://schemas.microsoft.com/office/drawing/2014/main" id="{3DA4F537-9B1F-CF2C-8E57-A1B60B49A165}"/>
                  </a:ext>
                </a:extLst>
              </p:cNvPr>
              <p:cNvSpPr>
                <a:spLocks noRot="1" noChangeAspect="1" noMove="1" noResize="1" noEditPoints="1" noAdjustHandles="1" noChangeArrowheads="1" noChangeShapeType="1" noTextEdit="1"/>
              </p:cNvSpPr>
              <p:nvPr/>
            </p:nvSpPr>
            <p:spPr>
              <a:xfrm>
                <a:off x="6907415" y="3253948"/>
                <a:ext cx="988827" cy="882503"/>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3EA11FA8-D335-F235-257B-F21208B3FE73}"/>
                  </a:ext>
                </a:extLst>
              </p:cNvPr>
              <p:cNvSpPr/>
              <p:nvPr/>
            </p:nvSpPr>
            <p:spPr>
              <a:xfrm>
                <a:off x="6918048" y="417188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𝐴</m:t>
                          </m:r>
                        </m:e>
                        <m:sub>
                          <m:r>
                            <a:rPr lang="pl-PL" sz="1600" b="0" i="1" smtClean="0">
                              <a:solidFill>
                                <a:schemeClr val="tx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9" name="Rectangle 8">
                <a:extLst>
                  <a:ext uri="{FF2B5EF4-FFF2-40B4-BE49-F238E27FC236}">
                    <a16:creationId xmlns:a16="http://schemas.microsoft.com/office/drawing/2014/main" id="{3EA11FA8-D335-F235-257B-F21208B3FE73}"/>
                  </a:ext>
                </a:extLst>
              </p:cNvPr>
              <p:cNvSpPr>
                <a:spLocks noRot="1" noChangeAspect="1" noMove="1" noResize="1" noEditPoints="1" noAdjustHandles="1" noChangeArrowheads="1" noChangeShapeType="1" noTextEdit="1"/>
              </p:cNvSpPr>
              <p:nvPr/>
            </p:nvSpPr>
            <p:spPr>
              <a:xfrm>
                <a:off x="6918048" y="4171888"/>
                <a:ext cx="988827" cy="882503"/>
              </a:xfrm>
              <a:prstGeom prst="rect">
                <a:avLst/>
              </a:prstGeom>
              <a:blipFill>
                <a:blip r:embed="rId5"/>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1EBAA920-E1E1-9B7E-5528-09A153D17655}"/>
                  </a:ext>
                </a:extLst>
              </p:cNvPr>
              <p:cNvSpPr/>
              <p:nvPr/>
            </p:nvSpPr>
            <p:spPr>
              <a:xfrm>
                <a:off x="8445388" y="1439333"/>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0</m:t>
                          </m:r>
                        </m:sub>
                      </m:sSub>
                    </m:oMath>
                  </m:oMathPara>
                </a14:m>
                <a:endParaRPr lang="en-GB" sz="1600" dirty="0" err="1">
                  <a:solidFill>
                    <a:schemeClr val="tx1"/>
                  </a:solidFill>
                  <a:latin typeface="+mj-lt"/>
                </a:endParaRPr>
              </a:p>
            </p:txBody>
          </p:sp>
        </mc:Choice>
        <mc:Fallback>
          <p:sp>
            <p:nvSpPr>
              <p:cNvPr id="10" name="Rectangle 9">
                <a:extLst>
                  <a:ext uri="{FF2B5EF4-FFF2-40B4-BE49-F238E27FC236}">
                    <a16:creationId xmlns:a16="http://schemas.microsoft.com/office/drawing/2014/main" id="{1EBAA920-E1E1-9B7E-5528-09A153D17655}"/>
                  </a:ext>
                </a:extLst>
              </p:cNvPr>
              <p:cNvSpPr>
                <a:spLocks noRot="1" noChangeAspect="1" noMove="1" noResize="1" noEditPoints="1" noAdjustHandles="1" noChangeArrowheads="1" noChangeShapeType="1" noTextEdit="1"/>
              </p:cNvSpPr>
              <p:nvPr/>
            </p:nvSpPr>
            <p:spPr>
              <a:xfrm>
                <a:off x="8445388" y="1439333"/>
                <a:ext cx="988827" cy="882503"/>
              </a:xfrm>
              <a:prstGeom prst="rect">
                <a:avLst/>
              </a:prstGeom>
              <a:blipFill>
                <a:blip r:embed="rId6"/>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193670F3-226F-44EA-3F98-6A445A6B31F9}"/>
                  </a:ext>
                </a:extLst>
              </p:cNvPr>
              <p:cNvSpPr/>
              <p:nvPr/>
            </p:nvSpPr>
            <p:spPr>
              <a:xfrm>
                <a:off x="8434755" y="2346640"/>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11" name="Rectangle 10">
                <a:extLst>
                  <a:ext uri="{FF2B5EF4-FFF2-40B4-BE49-F238E27FC236}">
                    <a16:creationId xmlns:a16="http://schemas.microsoft.com/office/drawing/2014/main" id="{193670F3-226F-44EA-3F98-6A445A6B31F9}"/>
                  </a:ext>
                </a:extLst>
              </p:cNvPr>
              <p:cNvSpPr>
                <a:spLocks noRot="1" noChangeAspect="1" noMove="1" noResize="1" noEditPoints="1" noAdjustHandles="1" noChangeArrowheads="1" noChangeShapeType="1" noTextEdit="1"/>
              </p:cNvSpPr>
              <p:nvPr/>
            </p:nvSpPr>
            <p:spPr>
              <a:xfrm>
                <a:off x="8434755" y="2346640"/>
                <a:ext cx="988827" cy="882503"/>
              </a:xfrm>
              <a:prstGeom prst="rect">
                <a:avLst/>
              </a:prstGeom>
              <a:blipFill>
                <a:blip r:embed="rId7"/>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D63411D1-B681-6465-EB7E-85DB08BCC115}"/>
                  </a:ext>
                </a:extLst>
              </p:cNvPr>
              <p:cNvSpPr/>
              <p:nvPr/>
            </p:nvSpPr>
            <p:spPr>
              <a:xfrm>
                <a:off x="8434755" y="325394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12" name="Rectangle 11">
                <a:extLst>
                  <a:ext uri="{FF2B5EF4-FFF2-40B4-BE49-F238E27FC236}">
                    <a16:creationId xmlns:a16="http://schemas.microsoft.com/office/drawing/2014/main" id="{D63411D1-B681-6465-EB7E-85DB08BCC115}"/>
                  </a:ext>
                </a:extLst>
              </p:cNvPr>
              <p:cNvSpPr>
                <a:spLocks noRot="1" noChangeAspect="1" noMove="1" noResize="1" noEditPoints="1" noAdjustHandles="1" noChangeArrowheads="1" noChangeShapeType="1" noTextEdit="1"/>
              </p:cNvSpPr>
              <p:nvPr/>
            </p:nvSpPr>
            <p:spPr>
              <a:xfrm>
                <a:off x="8434755" y="3253948"/>
                <a:ext cx="988827" cy="882503"/>
              </a:xfrm>
              <a:prstGeom prst="rect">
                <a:avLst/>
              </a:prstGeom>
              <a:blipFill>
                <a:blip r:embed="rId8"/>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A646251C-EE22-7745-17F6-B19C74024047}"/>
                  </a:ext>
                </a:extLst>
              </p:cNvPr>
              <p:cNvSpPr/>
              <p:nvPr/>
            </p:nvSpPr>
            <p:spPr>
              <a:xfrm>
                <a:off x="8445388" y="4171888"/>
                <a:ext cx="988827" cy="8825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tx1"/>
                              </a:solidFill>
                              <a:latin typeface="Cambria Math" panose="02040503050406030204" pitchFamily="18" charset="0"/>
                            </a:rPr>
                          </m:ctrlPr>
                        </m:sSubPr>
                        <m:e>
                          <m:r>
                            <a:rPr lang="pl-PL" sz="1600" b="0" i="1" smtClean="0">
                              <a:solidFill>
                                <a:schemeClr val="tx1"/>
                              </a:solidFill>
                              <a:latin typeface="Cambria Math" panose="02040503050406030204" pitchFamily="18" charset="0"/>
                            </a:rPr>
                            <m:t>𝐵</m:t>
                          </m:r>
                        </m:e>
                        <m:sub>
                          <m:r>
                            <a:rPr lang="pl-PL" sz="1600" b="0" i="1" smtClean="0">
                              <a:solidFill>
                                <a:schemeClr val="tx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13" name="Rectangle 12">
                <a:extLst>
                  <a:ext uri="{FF2B5EF4-FFF2-40B4-BE49-F238E27FC236}">
                    <a16:creationId xmlns:a16="http://schemas.microsoft.com/office/drawing/2014/main" id="{A646251C-EE22-7745-17F6-B19C74024047}"/>
                  </a:ext>
                </a:extLst>
              </p:cNvPr>
              <p:cNvSpPr>
                <a:spLocks noRot="1" noChangeAspect="1" noMove="1" noResize="1" noEditPoints="1" noAdjustHandles="1" noChangeArrowheads="1" noChangeShapeType="1" noTextEdit="1"/>
              </p:cNvSpPr>
              <p:nvPr/>
            </p:nvSpPr>
            <p:spPr>
              <a:xfrm>
                <a:off x="8445388" y="4171888"/>
                <a:ext cx="988827" cy="882503"/>
              </a:xfrm>
              <a:prstGeom prst="rect">
                <a:avLst/>
              </a:prstGeom>
              <a:blipFill>
                <a:blip r:embed="rId9"/>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B11F1142-4498-4FA4-1C29-E97D97A3089D}"/>
                  </a:ext>
                </a:extLst>
              </p:cNvPr>
              <p:cNvSpPr/>
              <p:nvPr/>
            </p:nvSpPr>
            <p:spPr>
              <a:xfrm>
                <a:off x="10200456" y="1439333"/>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bg1"/>
                              </a:solidFill>
                              <a:latin typeface="Cambria Math" panose="02040503050406030204" pitchFamily="18" charset="0"/>
                            </a:rPr>
                          </m:ctrlPr>
                        </m:sSubPr>
                        <m:e>
                          <m:r>
                            <a:rPr lang="pl-PL" sz="1600" b="0" i="1" smtClean="0">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0</m:t>
                          </m:r>
                        </m:sub>
                      </m:sSub>
                    </m:oMath>
                  </m:oMathPara>
                </a14:m>
                <a:endParaRPr lang="en-GB" sz="1600" dirty="0" err="1">
                  <a:solidFill>
                    <a:schemeClr val="bg1"/>
                  </a:solidFill>
                  <a:latin typeface="+mj-lt"/>
                </a:endParaRPr>
              </a:p>
            </p:txBody>
          </p:sp>
        </mc:Choice>
        <mc:Fallback>
          <p:sp>
            <p:nvSpPr>
              <p:cNvPr id="14" name="Rectangle 13">
                <a:extLst>
                  <a:ext uri="{FF2B5EF4-FFF2-40B4-BE49-F238E27FC236}">
                    <a16:creationId xmlns:a16="http://schemas.microsoft.com/office/drawing/2014/main" id="{B11F1142-4498-4FA4-1C29-E97D97A3089D}"/>
                  </a:ext>
                </a:extLst>
              </p:cNvPr>
              <p:cNvSpPr>
                <a:spLocks noRot="1" noChangeAspect="1" noMove="1" noResize="1" noEditPoints="1" noAdjustHandles="1" noChangeArrowheads="1" noChangeShapeType="1" noTextEdit="1"/>
              </p:cNvSpPr>
              <p:nvPr/>
            </p:nvSpPr>
            <p:spPr>
              <a:xfrm>
                <a:off x="10200456" y="1439333"/>
                <a:ext cx="988827" cy="882503"/>
              </a:xfrm>
              <a:prstGeom prst="rect">
                <a:avLst/>
              </a:prstGeom>
              <a:blipFill>
                <a:blip r:embed="rId10"/>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6B4C4BE2-3B4B-D4B9-73FA-51DE564262D1}"/>
                  </a:ext>
                </a:extLst>
              </p:cNvPr>
              <p:cNvSpPr/>
              <p:nvPr/>
            </p:nvSpPr>
            <p:spPr>
              <a:xfrm>
                <a:off x="10189823" y="2346640"/>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b="0" i="1" smtClean="0">
                              <a:solidFill>
                                <a:schemeClr val="bg1"/>
                              </a:solidFill>
                              <a:latin typeface="Cambria Math" panose="02040503050406030204" pitchFamily="18" charset="0"/>
                            </a:rPr>
                          </m:ctrlPr>
                        </m:sSubPr>
                        <m:e>
                          <m:r>
                            <a:rPr lang="pl-PL" sz="1600" b="0" i="1" smtClean="0">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1</m:t>
                          </m:r>
                        </m:sub>
                      </m:sSub>
                    </m:oMath>
                  </m:oMathPara>
                </a14:m>
                <a:endParaRPr lang="en-GB" sz="1600" dirty="0" err="1">
                  <a:solidFill>
                    <a:schemeClr val="tx1"/>
                  </a:solidFill>
                  <a:latin typeface="+mj-lt"/>
                </a:endParaRPr>
              </a:p>
            </p:txBody>
          </p:sp>
        </mc:Choice>
        <mc:Fallback>
          <p:sp>
            <p:nvSpPr>
              <p:cNvPr id="15" name="Rectangle 14">
                <a:extLst>
                  <a:ext uri="{FF2B5EF4-FFF2-40B4-BE49-F238E27FC236}">
                    <a16:creationId xmlns:a16="http://schemas.microsoft.com/office/drawing/2014/main" id="{6B4C4BE2-3B4B-D4B9-73FA-51DE564262D1}"/>
                  </a:ext>
                </a:extLst>
              </p:cNvPr>
              <p:cNvSpPr>
                <a:spLocks noRot="1" noChangeAspect="1" noMove="1" noResize="1" noEditPoints="1" noAdjustHandles="1" noChangeArrowheads="1" noChangeShapeType="1" noTextEdit="1"/>
              </p:cNvSpPr>
              <p:nvPr/>
            </p:nvSpPr>
            <p:spPr>
              <a:xfrm>
                <a:off x="10189823" y="2346640"/>
                <a:ext cx="988827" cy="882503"/>
              </a:xfrm>
              <a:prstGeom prst="rect">
                <a:avLst/>
              </a:prstGeom>
              <a:blipFill>
                <a:blip r:embed="rId11"/>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9625DFDF-8800-52EA-C69D-1A5097DCA497}"/>
                  </a:ext>
                </a:extLst>
              </p:cNvPr>
              <p:cNvSpPr/>
              <p:nvPr/>
            </p:nvSpPr>
            <p:spPr>
              <a:xfrm>
                <a:off x="10189823" y="3253948"/>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bg1"/>
                              </a:solidFill>
                              <a:latin typeface="Cambria Math" panose="02040503050406030204" pitchFamily="18" charset="0"/>
                            </a:rPr>
                          </m:ctrlPr>
                        </m:sSubPr>
                        <m:e>
                          <m:r>
                            <a:rPr lang="pl-PL" sz="1600" i="1">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2</m:t>
                          </m:r>
                        </m:sub>
                      </m:sSub>
                    </m:oMath>
                  </m:oMathPara>
                </a14:m>
                <a:endParaRPr lang="en-GB" sz="1600" dirty="0" err="1">
                  <a:solidFill>
                    <a:schemeClr val="tx1"/>
                  </a:solidFill>
                  <a:latin typeface="+mj-lt"/>
                </a:endParaRPr>
              </a:p>
            </p:txBody>
          </p:sp>
        </mc:Choice>
        <mc:Fallback>
          <p:sp>
            <p:nvSpPr>
              <p:cNvPr id="16" name="Rectangle 15">
                <a:extLst>
                  <a:ext uri="{FF2B5EF4-FFF2-40B4-BE49-F238E27FC236}">
                    <a16:creationId xmlns:a16="http://schemas.microsoft.com/office/drawing/2014/main" id="{9625DFDF-8800-52EA-C69D-1A5097DCA497}"/>
                  </a:ext>
                </a:extLst>
              </p:cNvPr>
              <p:cNvSpPr>
                <a:spLocks noRot="1" noChangeAspect="1" noMove="1" noResize="1" noEditPoints="1" noAdjustHandles="1" noChangeArrowheads="1" noChangeShapeType="1" noTextEdit="1"/>
              </p:cNvSpPr>
              <p:nvPr/>
            </p:nvSpPr>
            <p:spPr>
              <a:xfrm>
                <a:off x="10189823" y="3253948"/>
                <a:ext cx="988827" cy="882503"/>
              </a:xfrm>
              <a:prstGeom prst="rect">
                <a:avLst/>
              </a:prstGeom>
              <a:blipFill>
                <a:blip r:embed="rId12"/>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E347AE93-AE4C-1C09-E86C-0F4F0FEA2866}"/>
                  </a:ext>
                </a:extLst>
              </p:cNvPr>
              <p:cNvSpPr/>
              <p:nvPr/>
            </p:nvSpPr>
            <p:spPr>
              <a:xfrm>
                <a:off x="10200456" y="4171888"/>
                <a:ext cx="988827" cy="882503"/>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pl-PL" sz="1600" i="1" smtClean="0">
                              <a:solidFill>
                                <a:schemeClr val="bg1"/>
                              </a:solidFill>
                              <a:latin typeface="Cambria Math" panose="02040503050406030204" pitchFamily="18" charset="0"/>
                            </a:rPr>
                          </m:ctrlPr>
                        </m:sSubPr>
                        <m:e>
                          <m:r>
                            <a:rPr lang="pl-PL" sz="1600" i="1">
                              <a:solidFill>
                                <a:schemeClr val="bg1"/>
                              </a:solidFill>
                              <a:latin typeface="Cambria Math" panose="02040503050406030204" pitchFamily="18" charset="0"/>
                            </a:rPr>
                            <m:t>𝐶</m:t>
                          </m:r>
                        </m:e>
                        <m:sub>
                          <m:r>
                            <a:rPr lang="pl-PL" sz="1600" b="0" i="1" smtClean="0">
                              <a:solidFill>
                                <a:schemeClr val="bg1"/>
                              </a:solidFill>
                              <a:latin typeface="Cambria Math" panose="02040503050406030204" pitchFamily="18" charset="0"/>
                            </a:rPr>
                            <m:t>3</m:t>
                          </m:r>
                        </m:sub>
                      </m:sSub>
                    </m:oMath>
                  </m:oMathPara>
                </a14:m>
                <a:endParaRPr lang="en-GB" sz="1600" dirty="0" err="1">
                  <a:solidFill>
                    <a:schemeClr val="tx1"/>
                  </a:solidFill>
                  <a:latin typeface="+mj-lt"/>
                </a:endParaRPr>
              </a:p>
            </p:txBody>
          </p:sp>
        </mc:Choice>
        <mc:Fallback>
          <p:sp>
            <p:nvSpPr>
              <p:cNvPr id="17" name="Rectangle 16">
                <a:extLst>
                  <a:ext uri="{FF2B5EF4-FFF2-40B4-BE49-F238E27FC236}">
                    <a16:creationId xmlns:a16="http://schemas.microsoft.com/office/drawing/2014/main" id="{E347AE93-AE4C-1C09-E86C-0F4F0FEA2866}"/>
                  </a:ext>
                </a:extLst>
              </p:cNvPr>
              <p:cNvSpPr>
                <a:spLocks noRot="1" noChangeAspect="1" noMove="1" noResize="1" noEditPoints="1" noAdjustHandles="1" noChangeArrowheads="1" noChangeShapeType="1" noTextEdit="1"/>
              </p:cNvSpPr>
              <p:nvPr/>
            </p:nvSpPr>
            <p:spPr>
              <a:xfrm>
                <a:off x="10200456" y="4171888"/>
                <a:ext cx="988827" cy="882503"/>
              </a:xfrm>
              <a:prstGeom prst="rect">
                <a:avLst/>
              </a:prstGeom>
              <a:blipFill>
                <a:blip r:embed="rId13"/>
                <a:stretch>
                  <a:fillRect/>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822D553-8859-4DDD-13D6-5BB5B2136CD7}"/>
                  </a:ext>
                </a:extLst>
              </p:cNvPr>
              <p:cNvSpPr txBox="1"/>
              <p:nvPr/>
            </p:nvSpPr>
            <p:spPr>
              <a:xfrm>
                <a:off x="7781398" y="3085227"/>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sz="1800" b="0" i="1" smtClean="0">
                          <a:solidFill>
                            <a:schemeClr val="tx1"/>
                          </a:solidFill>
                          <a:latin typeface="Cambria Math" panose="02040503050406030204" pitchFamily="18" charset="0"/>
                          <a:ea typeface="Cambria Math" panose="02040503050406030204" pitchFamily="18" charset="0"/>
                        </a:rPr>
                        <m:t>⨁</m:t>
                      </m:r>
                    </m:oMath>
                  </m:oMathPara>
                </a14:m>
                <a:endParaRPr lang="en-GB" dirty="0"/>
              </a:p>
            </p:txBody>
          </p:sp>
        </mc:Choice>
        <mc:Fallback>
          <p:sp>
            <p:nvSpPr>
              <p:cNvPr id="23" name="TextBox 22">
                <a:extLst>
                  <a:ext uri="{FF2B5EF4-FFF2-40B4-BE49-F238E27FC236}">
                    <a16:creationId xmlns:a16="http://schemas.microsoft.com/office/drawing/2014/main" id="{9822D553-8859-4DDD-13D6-5BB5B2136CD7}"/>
                  </a:ext>
                </a:extLst>
              </p:cNvPr>
              <p:cNvSpPr txBox="1">
                <a:spLocks noRot="1" noChangeAspect="1" noMove="1" noResize="1" noEditPoints="1" noAdjustHandles="1" noChangeArrowheads="1" noChangeShapeType="1" noTextEdit="1"/>
              </p:cNvSpPr>
              <p:nvPr/>
            </p:nvSpPr>
            <p:spPr>
              <a:xfrm>
                <a:off x="7781398" y="3085227"/>
                <a:ext cx="768202" cy="369332"/>
              </a:xfrm>
              <a:prstGeom prst="rect">
                <a:avLst/>
              </a:prstGeom>
              <a:blipFill>
                <a:blip r:embed="rId14"/>
                <a:stretch>
                  <a:fillRect b="-322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AFDCCD4-DDB8-C698-0D00-54C0B6746408}"/>
                  </a:ext>
                </a:extLst>
              </p:cNvPr>
              <p:cNvSpPr txBox="1"/>
              <p:nvPr/>
            </p:nvSpPr>
            <p:spPr>
              <a:xfrm>
                <a:off x="9421621" y="3043560"/>
                <a:ext cx="768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l-PL" b="0" i="1" smtClean="0">
                          <a:latin typeface="Cambria Math" panose="02040503050406030204" pitchFamily="18" charset="0"/>
                        </a:rPr>
                        <m:t>=</m:t>
                      </m:r>
                    </m:oMath>
                  </m:oMathPara>
                </a14:m>
                <a:endParaRPr lang="en-GB" dirty="0"/>
              </a:p>
            </p:txBody>
          </p:sp>
        </mc:Choice>
        <mc:Fallback>
          <p:sp>
            <p:nvSpPr>
              <p:cNvPr id="27" name="TextBox 26">
                <a:extLst>
                  <a:ext uri="{FF2B5EF4-FFF2-40B4-BE49-F238E27FC236}">
                    <a16:creationId xmlns:a16="http://schemas.microsoft.com/office/drawing/2014/main" id="{8AFDCCD4-DDB8-C698-0D00-54C0B6746408}"/>
                  </a:ext>
                </a:extLst>
              </p:cNvPr>
              <p:cNvSpPr txBox="1">
                <a:spLocks noRot="1" noChangeAspect="1" noMove="1" noResize="1" noEditPoints="1" noAdjustHandles="1" noChangeArrowheads="1" noChangeShapeType="1" noTextEdit="1"/>
              </p:cNvSpPr>
              <p:nvPr/>
            </p:nvSpPr>
            <p:spPr>
              <a:xfrm>
                <a:off x="9421621" y="3043560"/>
                <a:ext cx="768202" cy="369332"/>
              </a:xfrm>
              <a:prstGeom prst="rect">
                <a:avLst/>
              </a:prstGeom>
              <a:blipFill>
                <a:blip r:embed="rId1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5622965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E69FE-A5BB-2798-0D87-12B938DA1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62D8A-D4A9-80AF-CBD0-9C31495459A0}"/>
              </a:ext>
            </a:extLst>
          </p:cNvPr>
          <p:cNvSpPr>
            <a:spLocks noGrp="1"/>
          </p:cNvSpPr>
          <p:nvPr>
            <p:ph type="title"/>
          </p:nvPr>
        </p:nvSpPr>
        <p:spPr/>
        <p:txBody>
          <a:bodyPr/>
          <a:lstStyle/>
          <a:p>
            <a:r>
              <a:rPr lang="en-GB" dirty="0"/>
              <a:t>What else HEXL can do?</a:t>
            </a:r>
            <a:endParaRPr lang="en-GB" noProof="0" dirty="0"/>
          </a:p>
        </p:txBody>
      </p:sp>
      <p:sp>
        <p:nvSpPr>
          <p:cNvPr id="3" name="Date Placeholder 2">
            <a:extLst>
              <a:ext uri="{FF2B5EF4-FFF2-40B4-BE49-F238E27FC236}">
                <a16:creationId xmlns:a16="http://schemas.microsoft.com/office/drawing/2014/main" id="{2C046C90-E61F-B78E-0971-CFB923E9CCCD}"/>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A36ADF78-7E37-1A99-6BC3-DAEED4E015E2}"/>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14</a:t>
            </a:fld>
            <a:endParaRPr lang="fi-FI"/>
          </a:p>
        </p:txBody>
      </p:sp>
      <p:sp>
        <p:nvSpPr>
          <p:cNvPr id="6" name="Content Placeholder 5">
            <a:extLst>
              <a:ext uri="{FF2B5EF4-FFF2-40B4-BE49-F238E27FC236}">
                <a16:creationId xmlns:a16="http://schemas.microsoft.com/office/drawing/2014/main" id="{F90D2B67-C198-863A-1A6A-B4663845507A}"/>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sp>
        <p:nvSpPr>
          <p:cNvPr id="10" name="TextBox 9">
            <a:extLst>
              <a:ext uri="{FF2B5EF4-FFF2-40B4-BE49-F238E27FC236}">
                <a16:creationId xmlns:a16="http://schemas.microsoft.com/office/drawing/2014/main" id="{F9601556-DB8E-5B44-84E8-01BFCC4183B3}"/>
              </a:ext>
            </a:extLst>
          </p:cNvPr>
          <p:cNvSpPr txBox="1"/>
          <p:nvPr/>
        </p:nvSpPr>
        <p:spPr>
          <a:xfrm>
            <a:off x="407987" y="980728"/>
            <a:ext cx="4749231" cy="4401205"/>
          </a:xfrm>
          <a:prstGeom prst="rect">
            <a:avLst/>
          </a:prstGeom>
          <a:noFill/>
        </p:spPr>
        <p:txBody>
          <a:bodyPr wrap="square">
            <a:spAutoFit/>
          </a:bodyPr>
          <a:lstStyle/>
          <a:p>
            <a:pPr marL="285750" indent="-285750">
              <a:buFont typeface="Wingdings" pitchFamily="2" charset="2"/>
              <a:buChar char="Ø"/>
            </a:pPr>
            <a:r>
              <a:rPr lang="pl-PL" sz="2000" dirty="0" err="1"/>
              <a:t>Support</a:t>
            </a:r>
            <a:r>
              <a:rPr lang="pl-PL" sz="2000" dirty="0"/>
              <a:t> for </a:t>
            </a:r>
            <a:r>
              <a:rPr lang="pl-PL" sz="2000" dirty="0" err="1"/>
              <a:t>vectorised</a:t>
            </a:r>
            <a:r>
              <a:rPr lang="pl-PL" sz="2000" dirty="0"/>
              <a:t> </a:t>
            </a:r>
            <a:r>
              <a:rPr lang="pl-PL" sz="2000" dirty="0" err="1"/>
              <a:t>arithmetic</a:t>
            </a:r>
            <a:endParaRPr lang="pl-PL" sz="2000" dirty="0"/>
          </a:p>
          <a:p>
            <a:pPr marL="742950" lvl="1" indent="-285750">
              <a:buFont typeface="Wingdings" pitchFamily="2" charset="2"/>
              <a:buChar char="Ø"/>
            </a:pPr>
            <a:r>
              <a:rPr lang="pl-PL" sz="2000" dirty="0" err="1"/>
              <a:t>Addition</a:t>
            </a:r>
            <a:endParaRPr lang="pl-PL" sz="2000" dirty="0"/>
          </a:p>
          <a:p>
            <a:pPr marL="742950" lvl="1" indent="-285750">
              <a:buFont typeface="Wingdings" pitchFamily="2" charset="2"/>
              <a:buChar char="Ø"/>
            </a:pPr>
            <a:r>
              <a:rPr lang="pl-PL" sz="2000" dirty="0" err="1"/>
              <a:t>Subtraction</a:t>
            </a:r>
            <a:endParaRPr lang="pl-PL" sz="2000" dirty="0"/>
          </a:p>
          <a:p>
            <a:pPr marL="742950" lvl="1" indent="-285750">
              <a:buFont typeface="Wingdings" pitchFamily="2" charset="2"/>
              <a:buChar char="Ø"/>
            </a:pPr>
            <a:r>
              <a:rPr lang="pl-PL" sz="2000" dirty="0" err="1"/>
              <a:t>Multiplication</a:t>
            </a:r>
            <a:r>
              <a:rPr lang="pl-PL" sz="2000" dirty="0"/>
              <a:t> </a:t>
            </a:r>
          </a:p>
          <a:p>
            <a:pPr marL="742950" lvl="1" indent="-285750">
              <a:buFont typeface="Wingdings" pitchFamily="2" charset="2"/>
              <a:buChar char="Ø"/>
            </a:pPr>
            <a:r>
              <a:rPr lang="pl-PL" sz="2000" dirty="0" err="1"/>
              <a:t>Muiltiplication</a:t>
            </a:r>
            <a:r>
              <a:rPr lang="pl-PL" sz="2000" dirty="0"/>
              <a:t>-and-</a:t>
            </a:r>
            <a:r>
              <a:rPr lang="pl-PL" sz="2000" dirty="0" err="1"/>
              <a:t>addition</a:t>
            </a:r>
            <a:r>
              <a:rPr lang="pl-PL" sz="2000" dirty="0"/>
              <a:t> (as a single </a:t>
            </a:r>
            <a:r>
              <a:rPr lang="pl-PL" sz="2000" dirty="0" err="1"/>
              <a:t>operation</a:t>
            </a:r>
            <a:r>
              <a:rPr lang="pl-PL" sz="2000" dirty="0"/>
              <a:t>; FMA)</a:t>
            </a:r>
          </a:p>
          <a:p>
            <a:pPr marL="285750" indent="-285750">
              <a:buFont typeface="Wingdings" pitchFamily="2" charset="2"/>
              <a:buChar char="Ø"/>
            </a:pPr>
            <a:r>
              <a:rPr lang="en-GB" sz="2000" dirty="0"/>
              <a:t>Modular Reductions</a:t>
            </a:r>
          </a:p>
          <a:p>
            <a:pPr marL="742950" lvl="1" indent="-285750">
              <a:buFont typeface="Wingdings" pitchFamily="2" charset="2"/>
              <a:buChar char="Ø"/>
            </a:pPr>
            <a:r>
              <a:rPr lang="en-GB" sz="2000" dirty="0"/>
              <a:t>Berret</a:t>
            </a:r>
          </a:p>
          <a:p>
            <a:pPr marL="742950" lvl="1" indent="-285750">
              <a:buFont typeface="Wingdings" pitchFamily="2" charset="2"/>
              <a:buChar char="Ø"/>
            </a:pPr>
            <a:r>
              <a:rPr lang="en-GB" sz="2000" dirty="0"/>
              <a:t>Montgomery</a:t>
            </a:r>
          </a:p>
          <a:p>
            <a:pPr marL="285750" indent="-285750">
              <a:buFont typeface="Wingdings" pitchFamily="2" charset="2"/>
              <a:buChar char="Ø"/>
            </a:pPr>
            <a:r>
              <a:rPr lang="en-GB" sz="2000" dirty="0"/>
              <a:t>NTT and FFT (experimental) helpers</a:t>
            </a:r>
          </a:p>
          <a:p>
            <a:pPr marL="742950" lvl="1" indent="-285750">
              <a:buFont typeface="Wingdings" pitchFamily="2" charset="2"/>
              <a:buChar char="Ø"/>
            </a:pPr>
            <a:r>
              <a:rPr lang="en-GB" sz="2000" dirty="0"/>
              <a:t>Primitive roots computation/check,</a:t>
            </a:r>
          </a:p>
          <a:p>
            <a:pPr marL="285750" indent="-285750">
              <a:buFont typeface="Wingdings" pitchFamily="2" charset="2"/>
              <a:buChar char="Ø"/>
            </a:pPr>
            <a:r>
              <a:rPr lang="en-GB" sz="2000" dirty="0"/>
              <a:t>FHE-style operations:</a:t>
            </a:r>
          </a:p>
          <a:p>
            <a:pPr marL="742950" lvl="1" indent="-285750">
              <a:buFont typeface="Wingdings" pitchFamily="2" charset="2"/>
              <a:buChar char="Ø"/>
            </a:pPr>
            <a:r>
              <a:rPr lang="en-GB" sz="2000" dirty="0" err="1"/>
              <a:t>KeySwitching</a:t>
            </a:r>
            <a:endParaRPr lang="en-GB" sz="2000" dirty="0"/>
          </a:p>
        </p:txBody>
      </p:sp>
      <p:sp>
        <p:nvSpPr>
          <p:cNvPr id="4" name="Title 1">
            <a:extLst>
              <a:ext uri="{FF2B5EF4-FFF2-40B4-BE49-F238E27FC236}">
                <a16:creationId xmlns:a16="http://schemas.microsoft.com/office/drawing/2014/main" id="{66537C0A-DB48-8327-4FD7-29CD8C2E6CE7}"/>
              </a:ext>
            </a:extLst>
          </p:cNvPr>
          <p:cNvSpPr txBox="1">
            <a:spLocks/>
          </p:cNvSpPr>
          <p:nvPr/>
        </p:nvSpPr>
        <p:spPr>
          <a:xfrm>
            <a:off x="5704207" y="355355"/>
            <a:ext cx="11376026" cy="107997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a:lstStyle>
          <a:p>
            <a:r>
              <a:rPr lang="en-GB" dirty="0"/>
              <a:t>What HEXL doesn’t do?</a:t>
            </a:r>
          </a:p>
        </p:txBody>
      </p:sp>
      <p:sp>
        <p:nvSpPr>
          <p:cNvPr id="7" name="TextBox 6">
            <a:extLst>
              <a:ext uri="{FF2B5EF4-FFF2-40B4-BE49-F238E27FC236}">
                <a16:creationId xmlns:a16="http://schemas.microsoft.com/office/drawing/2014/main" id="{2370B425-2097-B0F3-5864-F7E400B348B4}"/>
              </a:ext>
            </a:extLst>
          </p:cNvPr>
          <p:cNvSpPr txBox="1"/>
          <p:nvPr/>
        </p:nvSpPr>
        <p:spPr>
          <a:xfrm>
            <a:off x="5580178" y="1348458"/>
            <a:ext cx="4341333" cy="3170099"/>
          </a:xfrm>
          <a:prstGeom prst="rect">
            <a:avLst/>
          </a:prstGeom>
          <a:noFill/>
        </p:spPr>
        <p:txBody>
          <a:bodyPr wrap="square">
            <a:spAutoFit/>
          </a:bodyPr>
          <a:lstStyle/>
          <a:p>
            <a:pPr marL="285750" indent="-285750">
              <a:buFont typeface="Wingdings" pitchFamily="2" charset="2"/>
              <a:buChar char="Ø"/>
            </a:pPr>
            <a:r>
              <a:rPr lang="en-GB" sz="2000" dirty="0"/>
              <a:t>No complete protocols (e.g. FHE)</a:t>
            </a:r>
          </a:p>
          <a:p>
            <a:pPr marL="285750" indent="-285750">
              <a:buFont typeface="Wingdings" pitchFamily="2" charset="2"/>
              <a:buChar char="Ø"/>
            </a:pPr>
            <a:r>
              <a:rPr lang="en-GB" sz="2000" dirty="0"/>
              <a:t>No error samplings (gaussians)</a:t>
            </a:r>
          </a:p>
          <a:p>
            <a:pPr marL="285750" indent="-285750">
              <a:buFont typeface="Wingdings" pitchFamily="2" charset="2"/>
              <a:buChar char="Ø"/>
            </a:pPr>
            <a:r>
              <a:rPr lang="en-GB" sz="2000" dirty="0"/>
              <a:t>No trapdoors </a:t>
            </a:r>
          </a:p>
          <a:p>
            <a:pPr marL="285750" indent="-285750">
              <a:buFont typeface="Wingdings" pitchFamily="2" charset="2"/>
              <a:buChar char="Ø"/>
            </a:pPr>
            <a:r>
              <a:rPr lang="en-GB" sz="2000" dirty="0"/>
              <a:t>No optimisations apart AVX-512dq  and AVX-512ifma</a:t>
            </a:r>
          </a:p>
          <a:p>
            <a:pPr marL="285750" indent="-285750">
              <a:buFont typeface="Wingdings" pitchFamily="2" charset="2"/>
              <a:buChar char="Ø"/>
            </a:pPr>
            <a:r>
              <a:rPr lang="en-GB" sz="2000" dirty="0"/>
              <a:t>No multithreading</a:t>
            </a:r>
          </a:p>
          <a:p>
            <a:pPr marL="285750" indent="-285750">
              <a:buFont typeface="Wingdings" pitchFamily="2" charset="2"/>
              <a:buChar char="Ø"/>
            </a:pPr>
            <a:r>
              <a:rPr lang="en-GB" sz="2000" dirty="0"/>
              <a:t>No GPU acceleration</a:t>
            </a:r>
          </a:p>
          <a:p>
            <a:pPr marL="285750" indent="-285750">
              <a:buFont typeface="Wingdings" pitchFamily="2" charset="2"/>
              <a:buChar char="Ø"/>
            </a:pPr>
            <a:r>
              <a:rPr lang="en-GB" sz="2000" dirty="0"/>
              <a:t>No “native” support for other languages than C++</a:t>
            </a:r>
          </a:p>
          <a:p>
            <a:pPr marL="285750" indent="-285750">
              <a:buFont typeface="Wingdings" pitchFamily="2" charset="2"/>
              <a:buChar char="Ø"/>
            </a:pPr>
            <a:endParaRPr lang="en-GB" sz="2000" dirty="0"/>
          </a:p>
        </p:txBody>
      </p:sp>
      <p:sp>
        <p:nvSpPr>
          <p:cNvPr id="9" name="Right Brace 8">
            <a:extLst>
              <a:ext uri="{FF2B5EF4-FFF2-40B4-BE49-F238E27FC236}">
                <a16:creationId xmlns:a16="http://schemas.microsoft.com/office/drawing/2014/main" id="{978E6C40-02CC-786B-63A5-2885F63010EE}"/>
              </a:ext>
            </a:extLst>
          </p:cNvPr>
          <p:cNvSpPr/>
          <p:nvPr/>
        </p:nvSpPr>
        <p:spPr>
          <a:xfrm>
            <a:off x="9745961" y="1421181"/>
            <a:ext cx="737479" cy="1550767"/>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dirty="0"/>
          </a:p>
        </p:txBody>
      </p:sp>
      <p:sp>
        <p:nvSpPr>
          <p:cNvPr id="12" name="TextBox 11">
            <a:extLst>
              <a:ext uri="{FF2B5EF4-FFF2-40B4-BE49-F238E27FC236}">
                <a16:creationId xmlns:a16="http://schemas.microsoft.com/office/drawing/2014/main" id="{42E73AAD-2611-F711-07C9-9A6ED862BEA3}"/>
              </a:ext>
            </a:extLst>
          </p:cNvPr>
          <p:cNvSpPr txBox="1"/>
          <p:nvPr/>
        </p:nvSpPr>
        <p:spPr>
          <a:xfrm>
            <a:off x="10437439" y="1778798"/>
            <a:ext cx="1777626" cy="800219"/>
          </a:xfrm>
          <a:prstGeom prst="rect">
            <a:avLst/>
          </a:prstGeom>
          <a:noFill/>
        </p:spPr>
        <p:txBody>
          <a:bodyPr wrap="square">
            <a:spAutoFit/>
          </a:bodyPr>
          <a:lstStyle/>
          <a:p>
            <a:r>
              <a:rPr lang="en-GB" dirty="0"/>
              <a:t>Use </a:t>
            </a:r>
            <a:r>
              <a:rPr lang="en-GB" dirty="0" err="1"/>
              <a:t>OpenFHE</a:t>
            </a:r>
            <a:endParaRPr lang="en-GB" dirty="0"/>
          </a:p>
          <a:p>
            <a:r>
              <a:rPr lang="en-GB" sz="1400" dirty="0"/>
              <a:t>(with HEXL as a “backend”)</a:t>
            </a:r>
          </a:p>
        </p:txBody>
      </p:sp>
      <p:sp>
        <p:nvSpPr>
          <p:cNvPr id="15" name="TextBox 14">
            <a:extLst>
              <a:ext uri="{FF2B5EF4-FFF2-40B4-BE49-F238E27FC236}">
                <a16:creationId xmlns:a16="http://schemas.microsoft.com/office/drawing/2014/main" id="{8B8CDE0D-40D6-B45D-D2E2-45B24D42FCDA}"/>
              </a:ext>
            </a:extLst>
          </p:cNvPr>
          <p:cNvSpPr txBox="1"/>
          <p:nvPr/>
        </p:nvSpPr>
        <p:spPr>
          <a:xfrm>
            <a:off x="7843106" y="4327941"/>
            <a:ext cx="1960112" cy="584775"/>
          </a:xfrm>
          <a:prstGeom prst="rect">
            <a:avLst/>
          </a:prstGeom>
          <a:noFill/>
        </p:spPr>
        <p:txBody>
          <a:bodyPr wrap="square">
            <a:spAutoFit/>
          </a:bodyPr>
          <a:lstStyle/>
          <a:p>
            <a:r>
              <a:rPr lang="en-GB" sz="1600" b="1" dirty="0"/>
              <a:t>How to use HEXL with e.g. Rust?</a:t>
            </a:r>
          </a:p>
        </p:txBody>
      </p:sp>
    </p:spTree>
    <p:extLst>
      <p:ext uri="{BB962C8B-B14F-4D97-AF65-F5344CB8AC3E}">
        <p14:creationId xmlns:p14="http://schemas.microsoft.com/office/powerpoint/2010/main" val="7570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uiExpand="1" build="p"/>
      <p:bldP spid="9" grpId="0" animBg="1"/>
      <p:bldP spid="1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EB7A5-3CC9-936B-9496-855FDF4E2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3CE32-26D1-0A8B-4C98-9253F5E8B9FE}"/>
              </a:ext>
            </a:extLst>
          </p:cNvPr>
          <p:cNvSpPr>
            <a:spLocks noGrp="1"/>
          </p:cNvSpPr>
          <p:nvPr>
            <p:ph type="title"/>
          </p:nvPr>
        </p:nvSpPr>
        <p:spPr/>
        <p:txBody>
          <a:bodyPr/>
          <a:lstStyle/>
          <a:p>
            <a:r>
              <a:rPr lang="en-GB"/>
              <a:t>Cross-language usage</a:t>
            </a:r>
            <a:endParaRPr lang="en-GB" noProof="0"/>
          </a:p>
        </p:txBody>
      </p:sp>
      <p:sp>
        <p:nvSpPr>
          <p:cNvPr id="3" name="Date Placeholder 2">
            <a:extLst>
              <a:ext uri="{FF2B5EF4-FFF2-40B4-BE49-F238E27FC236}">
                <a16:creationId xmlns:a16="http://schemas.microsoft.com/office/drawing/2014/main" id="{B6056322-A441-4D5A-8A5F-836743543866}"/>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880160B8-25B2-DA9A-0321-7F642F8AAD4B}"/>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15</a:t>
            </a:fld>
            <a:endParaRPr lang="fi-FI"/>
          </a:p>
        </p:txBody>
      </p:sp>
      <p:sp>
        <p:nvSpPr>
          <p:cNvPr id="6" name="Content Placeholder 5">
            <a:extLst>
              <a:ext uri="{FF2B5EF4-FFF2-40B4-BE49-F238E27FC236}">
                <a16:creationId xmlns:a16="http://schemas.microsoft.com/office/drawing/2014/main" id="{AAE6C625-2194-E611-EABF-9D16ED36E948}"/>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sp>
        <p:nvSpPr>
          <p:cNvPr id="10" name="TextBox 9">
            <a:extLst>
              <a:ext uri="{FF2B5EF4-FFF2-40B4-BE49-F238E27FC236}">
                <a16:creationId xmlns:a16="http://schemas.microsoft.com/office/drawing/2014/main" id="{F771F8D4-23D9-EF34-780A-163799277721}"/>
              </a:ext>
            </a:extLst>
          </p:cNvPr>
          <p:cNvSpPr txBox="1"/>
          <p:nvPr/>
        </p:nvSpPr>
        <p:spPr>
          <a:xfrm>
            <a:off x="440778" y="1273810"/>
            <a:ext cx="11127830" cy="4524315"/>
          </a:xfrm>
          <a:prstGeom prst="rect">
            <a:avLst/>
          </a:prstGeom>
          <a:noFill/>
        </p:spPr>
        <p:txBody>
          <a:bodyPr wrap="square">
            <a:spAutoFit/>
          </a:bodyPr>
          <a:lstStyle/>
          <a:p>
            <a:r>
              <a:rPr lang="en-PL" dirty="0"/>
              <a:t>HEXL library exposes a C++ API </a:t>
            </a:r>
          </a:p>
          <a:p>
            <a:endParaRPr lang="en-PL" dirty="0"/>
          </a:p>
          <a:p>
            <a:pPr marL="285750" indent="-285750">
              <a:buFont typeface="Wingdings" pitchFamily="2" charset="2"/>
              <a:buChar char="Ø"/>
            </a:pPr>
            <a:endParaRPr lang="en-PL" b="1" dirty="0"/>
          </a:p>
          <a:p>
            <a:pPr marL="285750" indent="-285750">
              <a:buFont typeface="Wingdings" pitchFamily="2" charset="2"/>
              <a:buChar char="Ø"/>
            </a:pPr>
            <a:r>
              <a:rPr lang="pl-PL" dirty="0"/>
              <a:t>To </a:t>
            </a:r>
            <a:r>
              <a:rPr lang="pl-PL" dirty="0" err="1"/>
              <a:t>employ</a:t>
            </a:r>
            <a:r>
              <a:rPr lang="pl-PL" dirty="0"/>
              <a:t> HEXL in the family of </a:t>
            </a:r>
            <a:r>
              <a:rPr lang="en-GB" dirty="0"/>
              <a:t>system programming languages (Rust, but also Pascal, C, ADA, Forth, Fortran), we need to build a (static or dynamic) library mapping C++ API  for lower level (C-style)</a:t>
            </a:r>
            <a:r>
              <a:rPr lang="en-PL" dirty="0"/>
              <a:t> types.</a:t>
            </a:r>
          </a:p>
          <a:p>
            <a:pPr marL="285750" indent="-285750">
              <a:buFont typeface="Wingdings" pitchFamily="2" charset="2"/>
              <a:buChar char="Ø"/>
            </a:pPr>
            <a:endParaRPr lang="en-PL" dirty="0"/>
          </a:p>
          <a:p>
            <a:pPr lvl="1"/>
            <a:r>
              <a:rPr lang="en-PL" dirty="0"/>
              <a:t>As an example, we consider a simple fuction additing two number (mod q) </a:t>
            </a:r>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r>
              <a:rPr lang="en-GB" dirty="0"/>
              <a:t>Typically, this pattern is called </a:t>
            </a:r>
            <a:r>
              <a:rPr lang="en-GB" i="1" dirty="0"/>
              <a:t>Foreign Function Interface</a:t>
            </a:r>
            <a:r>
              <a:rPr lang="en-GB" dirty="0"/>
              <a:t>, or </a:t>
            </a:r>
            <a:r>
              <a:rPr lang="en-GB" i="1" dirty="0"/>
              <a:t>FFI </a:t>
            </a:r>
            <a:r>
              <a:rPr lang="en-GB" dirty="0"/>
              <a:t>in short. </a:t>
            </a:r>
            <a:endParaRPr lang="en-GB" i="1" dirty="0"/>
          </a:p>
          <a:p>
            <a:pPr marL="285750" indent="-285750">
              <a:buFont typeface="Wingdings" pitchFamily="2" charset="2"/>
              <a:buChar char="Ø"/>
            </a:pPr>
            <a:r>
              <a:rPr lang="en-GB" dirty="0"/>
              <a:t>Those binding are built into a system library (e.g., .so) </a:t>
            </a:r>
          </a:p>
        </p:txBody>
      </p:sp>
      <p:pic>
        <p:nvPicPr>
          <p:cNvPr id="7" name="Picture 6">
            <a:extLst>
              <a:ext uri="{FF2B5EF4-FFF2-40B4-BE49-F238E27FC236}">
                <a16:creationId xmlns:a16="http://schemas.microsoft.com/office/drawing/2014/main" id="{4DD8CE21-95B1-DC3C-11B9-1F43F7626E74}"/>
              </a:ext>
            </a:extLst>
          </p:cNvPr>
          <p:cNvPicPr>
            <a:picLocks noChangeAspect="1"/>
          </p:cNvPicPr>
          <p:nvPr/>
        </p:nvPicPr>
        <p:blipFill>
          <a:blip r:embed="rId2"/>
          <a:stretch>
            <a:fillRect/>
          </a:stretch>
        </p:blipFill>
        <p:spPr>
          <a:xfrm>
            <a:off x="2423592" y="3429000"/>
            <a:ext cx="6667500" cy="1079500"/>
          </a:xfrm>
          <a:prstGeom prst="rect">
            <a:avLst/>
          </a:prstGeom>
        </p:spPr>
      </p:pic>
    </p:spTree>
    <p:extLst>
      <p:ext uri="{BB962C8B-B14F-4D97-AF65-F5344CB8AC3E}">
        <p14:creationId xmlns:p14="http://schemas.microsoft.com/office/powerpoint/2010/main" val="17030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0DC0-5F97-C2DF-2825-C943FBE49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38BF4-0680-AE75-F686-0CF5A9B6CA96}"/>
              </a:ext>
            </a:extLst>
          </p:cNvPr>
          <p:cNvSpPr>
            <a:spLocks noGrp="1"/>
          </p:cNvSpPr>
          <p:nvPr>
            <p:ph type="title"/>
          </p:nvPr>
        </p:nvSpPr>
        <p:spPr/>
        <p:txBody>
          <a:bodyPr/>
          <a:lstStyle/>
          <a:p>
            <a:r>
              <a:rPr lang="en-GB"/>
              <a:t>Cross-language usage</a:t>
            </a:r>
            <a:endParaRPr lang="en-GB" noProof="0"/>
          </a:p>
        </p:txBody>
      </p:sp>
      <p:sp>
        <p:nvSpPr>
          <p:cNvPr id="3" name="Date Placeholder 2">
            <a:extLst>
              <a:ext uri="{FF2B5EF4-FFF2-40B4-BE49-F238E27FC236}">
                <a16:creationId xmlns:a16="http://schemas.microsoft.com/office/drawing/2014/main" id="{5331D5F2-024C-0BA3-37BD-0B97716EDBD6}"/>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2163BE7C-6FD7-E9BD-A25D-B56C121BB918}"/>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16</a:t>
            </a:fld>
            <a:endParaRPr lang="fi-FI"/>
          </a:p>
        </p:txBody>
      </p:sp>
      <p:sp>
        <p:nvSpPr>
          <p:cNvPr id="6" name="Content Placeholder 5">
            <a:extLst>
              <a:ext uri="{FF2B5EF4-FFF2-40B4-BE49-F238E27FC236}">
                <a16:creationId xmlns:a16="http://schemas.microsoft.com/office/drawing/2014/main" id="{DDE92A75-F9B9-A6C7-5AE1-E98E4C020546}"/>
              </a:ext>
            </a:extLst>
          </p:cNvPr>
          <p:cNvSpPr>
            <a:spLocks noGrp="1"/>
          </p:cNvSpPr>
          <p:nvPr>
            <p:ph idx="1"/>
          </p:nvPr>
        </p:nvSpPr>
        <p:spPr>
          <a:xfrm>
            <a:off x="911424" y="980728"/>
            <a:ext cx="10080625" cy="4752528"/>
          </a:xfrm>
        </p:spPr>
        <p:txBody>
          <a:bodyPr/>
          <a:lstStyle/>
          <a:p>
            <a:pPr marL="0" indent="0">
              <a:buNone/>
            </a:pPr>
            <a:endParaRPr lang="en-PL"/>
          </a:p>
          <a:p>
            <a:pPr marL="0" indent="0">
              <a:buNone/>
            </a:pPr>
            <a:endParaRPr lang="en-PL"/>
          </a:p>
          <a:p>
            <a:pPr marL="0" indent="0">
              <a:buNone/>
            </a:pPr>
            <a:endParaRPr lang="en-PL"/>
          </a:p>
          <a:p>
            <a:pPr marL="0" indent="0">
              <a:buNone/>
            </a:pPr>
            <a:r>
              <a:rPr lang="en-PL"/>
              <a:t> </a:t>
            </a:r>
          </a:p>
        </p:txBody>
      </p:sp>
      <p:sp>
        <p:nvSpPr>
          <p:cNvPr id="10" name="TextBox 9">
            <a:extLst>
              <a:ext uri="{FF2B5EF4-FFF2-40B4-BE49-F238E27FC236}">
                <a16:creationId xmlns:a16="http://schemas.microsoft.com/office/drawing/2014/main" id="{250ABCB8-489B-C6F8-9667-0D60A0DAD853}"/>
              </a:ext>
            </a:extLst>
          </p:cNvPr>
          <p:cNvSpPr txBox="1"/>
          <p:nvPr/>
        </p:nvSpPr>
        <p:spPr>
          <a:xfrm>
            <a:off x="440778" y="1273810"/>
            <a:ext cx="11127830" cy="3416320"/>
          </a:xfrm>
          <a:prstGeom prst="rect">
            <a:avLst/>
          </a:prstGeom>
          <a:noFill/>
        </p:spPr>
        <p:txBody>
          <a:bodyPr wrap="square">
            <a:spAutoFit/>
          </a:bodyPr>
          <a:lstStyle/>
          <a:p>
            <a:r>
              <a:rPr lang="en-PL" dirty="0"/>
              <a:t>HEXL library exposes a C++ API </a:t>
            </a:r>
          </a:p>
          <a:p>
            <a:endParaRPr lang="en-PL" dirty="0"/>
          </a:p>
          <a:p>
            <a:pPr marL="285750" indent="-285750">
              <a:buFont typeface="Wingdings" pitchFamily="2" charset="2"/>
              <a:buChar char="Ø"/>
            </a:pPr>
            <a:r>
              <a:rPr lang="en-PL" dirty="0"/>
              <a:t>Rust can “understand” this newly-compiled library</a:t>
            </a:r>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r>
              <a:rPr lang="en-PL" dirty="0"/>
              <a:t>So the function, upon declaration, can be used almost as a “regular” Rust function</a:t>
            </a:r>
          </a:p>
        </p:txBody>
      </p:sp>
      <p:pic>
        <p:nvPicPr>
          <p:cNvPr id="4" name="Picture 3">
            <a:extLst>
              <a:ext uri="{FF2B5EF4-FFF2-40B4-BE49-F238E27FC236}">
                <a16:creationId xmlns:a16="http://schemas.microsoft.com/office/drawing/2014/main" id="{9324BA5D-E660-3D2A-64FB-F114A60F9FA3}"/>
              </a:ext>
            </a:extLst>
          </p:cNvPr>
          <p:cNvPicPr>
            <a:picLocks noChangeAspect="1"/>
          </p:cNvPicPr>
          <p:nvPr/>
        </p:nvPicPr>
        <p:blipFill>
          <a:blip r:embed="rId2"/>
          <a:stretch>
            <a:fillRect/>
          </a:stretch>
        </p:blipFill>
        <p:spPr>
          <a:xfrm>
            <a:off x="2851150" y="2570837"/>
            <a:ext cx="6489700" cy="990600"/>
          </a:xfrm>
          <a:prstGeom prst="rect">
            <a:avLst/>
          </a:prstGeom>
        </p:spPr>
      </p:pic>
      <p:pic>
        <p:nvPicPr>
          <p:cNvPr id="5" name="Picture 4">
            <a:extLst>
              <a:ext uri="{FF2B5EF4-FFF2-40B4-BE49-F238E27FC236}">
                <a16:creationId xmlns:a16="http://schemas.microsoft.com/office/drawing/2014/main" id="{D7FB83F9-1D8F-8D84-8D82-F03DF0EE88CB}"/>
              </a:ext>
            </a:extLst>
          </p:cNvPr>
          <p:cNvPicPr>
            <a:picLocks noChangeAspect="1"/>
          </p:cNvPicPr>
          <p:nvPr/>
        </p:nvPicPr>
        <p:blipFill>
          <a:blip r:embed="rId3"/>
          <a:stretch>
            <a:fillRect/>
          </a:stretch>
        </p:blipFill>
        <p:spPr>
          <a:xfrm>
            <a:off x="3719736" y="5216748"/>
            <a:ext cx="3670300" cy="495300"/>
          </a:xfrm>
          <a:prstGeom prst="rect">
            <a:avLst/>
          </a:prstGeom>
        </p:spPr>
      </p:pic>
    </p:spTree>
    <p:extLst>
      <p:ext uri="{BB962C8B-B14F-4D97-AF65-F5344CB8AC3E}">
        <p14:creationId xmlns:p14="http://schemas.microsoft.com/office/powerpoint/2010/main" val="38410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D778-AE2A-FB89-F834-9881EC935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36F4-B2C8-A0B0-1785-8498A7D9B1E6}"/>
              </a:ext>
            </a:extLst>
          </p:cNvPr>
          <p:cNvSpPr>
            <a:spLocks noGrp="1"/>
          </p:cNvSpPr>
          <p:nvPr>
            <p:ph type="title"/>
          </p:nvPr>
        </p:nvSpPr>
        <p:spPr/>
        <p:txBody>
          <a:bodyPr/>
          <a:lstStyle/>
          <a:p>
            <a:r>
              <a:rPr lang="en-GB" dirty="0"/>
              <a:t>More guidance </a:t>
            </a:r>
            <a:endParaRPr lang="en-GB" noProof="0" dirty="0"/>
          </a:p>
        </p:txBody>
      </p:sp>
      <p:sp>
        <p:nvSpPr>
          <p:cNvPr id="3" name="Date Placeholder 2">
            <a:extLst>
              <a:ext uri="{FF2B5EF4-FFF2-40B4-BE49-F238E27FC236}">
                <a16:creationId xmlns:a16="http://schemas.microsoft.com/office/drawing/2014/main" id="{5D3EB449-A3CB-1C8E-E275-F1B150E20720}"/>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FBD7DAF7-1B61-B163-44A4-702FEB4267FA}"/>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17</a:t>
            </a:fld>
            <a:endParaRPr lang="fi-FI"/>
          </a:p>
        </p:txBody>
      </p:sp>
      <p:sp>
        <p:nvSpPr>
          <p:cNvPr id="6" name="Content Placeholder 5">
            <a:extLst>
              <a:ext uri="{FF2B5EF4-FFF2-40B4-BE49-F238E27FC236}">
                <a16:creationId xmlns:a16="http://schemas.microsoft.com/office/drawing/2014/main" id="{2B08ADC2-BAB0-BD73-1034-22EAED038426}"/>
              </a:ext>
            </a:extLst>
          </p:cNvPr>
          <p:cNvSpPr>
            <a:spLocks noGrp="1"/>
          </p:cNvSpPr>
          <p:nvPr>
            <p:ph idx="1"/>
          </p:nvPr>
        </p:nvSpPr>
        <p:spPr>
          <a:xfrm>
            <a:off x="911424" y="980728"/>
            <a:ext cx="10080625" cy="1796718"/>
          </a:xfrm>
        </p:spPr>
        <p:txBody>
          <a:bodyPr/>
          <a:lstStyle/>
          <a:p>
            <a:pPr marL="0" indent="0">
              <a:buNone/>
            </a:pPr>
            <a:endParaRPr lang="en-PL"/>
          </a:p>
          <a:p>
            <a:pPr marL="0" indent="0">
              <a:buNone/>
            </a:pPr>
            <a:endParaRPr lang="en-PL"/>
          </a:p>
          <a:p>
            <a:pPr marL="0" indent="0">
              <a:buNone/>
            </a:pPr>
            <a:endParaRPr lang="en-PL"/>
          </a:p>
          <a:p>
            <a:pPr marL="0" indent="0">
              <a:buNone/>
            </a:pPr>
            <a:r>
              <a:rPr lang="en-PL"/>
              <a:t> </a:t>
            </a:r>
          </a:p>
        </p:txBody>
      </p:sp>
      <p:sp>
        <p:nvSpPr>
          <p:cNvPr id="9" name="TextBox 8">
            <a:extLst>
              <a:ext uri="{FF2B5EF4-FFF2-40B4-BE49-F238E27FC236}">
                <a16:creationId xmlns:a16="http://schemas.microsoft.com/office/drawing/2014/main" id="{54B0F60C-F268-B416-3824-155090768BA4}"/>
              </a:ext>
            </a:extLst>
          </p:cNvPr>
          <p:cNvSpPr txBox="1"/>
          <p:nvPr/>
        </p:nvSpPr>
        <p:spPr>
          <a:xfrm>
            <a:off x="767408" y="1300118"/>
            <a:ext cx="10513168" cy="1631216"/>
          </a:xfrm>
          <a:prstGeom prst="rect">
            <a:avLst/>
          </a:prstGeom>
          <a:noFill/>
        </p:spPr>
        <p:txBody>
          <a:bodyPr wrap="square">
            <a:spAutoFit/>
          </a:bodyPr>
          <a:lstStyle/>
          <a:p>
            <a:r>
              <a:rPr lang="en-GB" sz="2000" noProof="0" dirty="0"/>
              <a:t>HEXL is not “dummy-proof”, i.e. it</a:t>
            </a:r>
          </a:p>
          <a:p>
            <a:pPr marL="285750" indent="-285750">
              <a:buFont typeface="Wingdings" pitchFamily="2" charset="2"/>
              <a:buChar char="Ø"/>
            </a:pPr>
            <a:r>
              <a:rPr lang="en-GB" sz="2000" dirty="0"/>
              <a:t>does not check or print if your prime does not fulfil conditions, but simply fails,</a:t>
            </a:r>
          </a:p>
          <a:p>
            <a:pPr marL="285750" indent="-285750">
              <a:buFont typeface="Wingdings" pitchFamily="2" charset="2"/>
              <a:buChar char="Ø"/>
            </a:pPr>
            <a:r>
              <a:rPr lang="en-GB" sz="2000" dirty="0"/>
              <a:t>will not warn if AVX-512-ifma instructions’ set is not available, but fallback to less optimal,</a:t>
            </a:r>
          </a:p>
          <a:p>
            <a:pPr marL="285750" indent="-285750">
              <a:buFont typeface="Wingdings" pitchFamily="2" charset="2"/>
              <a:buChar char="Ø"/>
            </a:pPr>
            <a:r>
              <a:rPr lang="en-GB" sz="2000" dirty="0"/>
              <a:t>checks the architecture during compilation =&gt; compile on the same CPU you execute,</a:t>
            </a:r>
          </a:p>
          <a:p>
            <a:pPr marL="285750" indent="-285750">
              <a:buFont typeface="Wingdings" pitchFamily="2" charset="2"/>
              <a:buChar char="Ø"/>
            </a:pPr>
            <a:r>
              <a:rPr lang="en-GB" sz="2000" dirty="0"/>
              <a:t>is single-thread.</a:t>
            </a:r>
          </a:p>
        </p:txBody>
      </p:sp>
      <p:sp>
        <p:nvSpPr>
          <p:cNvPr id="12" name="TextBox 11">
            <a:extLst>
              <a:ext uri="{FF2B5EF4-FFF2-40B4-BE49-F238E27FC236}">
                <a16:creationId xmlns:a16="http://schemas.microsoft.com/office/drawing/2014/main" id="{ECF94B6C-6097-E2AD-FF21-5D8AF249931F}"/>
              </a:ext>
            </a:extLst>
          </p:cNvPr>
          <p:cNvSpPr txBox="1"/>
          <p:nvPr/>
        </p:nvSpPr>
        <p:spPr>
          <a:xfrm>
            <a:off x="766416" y="3711223"/>
            <a:ext cx="8068665" cy="1938992"/>
          </a:xfrm>
          <a:prstGeom prst="rect">
            <a:avLst/>
          </a:prstGeom>
          <a:noFill/>
        </p:spPr>
        <p:txBody>
          <a:bodyPr wrap="square">
            <a:spAutoFit/>
          </a:bodyPr>
          <a:lstStyle/>
          <a:p>
            <a:r>
              <a:rPr lang="en-GB" sz="2000" noProof="0" dirty="0"/>
              <a:t>For smooth start, I made a simple project in our workshop repository. </a:t>
            </a:r>
            <a:r>
              <a:rPr lang="en-GB" sz="2000" dirty="0"/>
              <a:t>Project already includes:</a:t>
            </a:r>
          </a:p>
          <a:p>
            <a:pPr marL="285750" indent="-285750">
              <a:buFont typeface="Wingdings" pitchFamily="2" charset="2"/>
              <a:buChar char="Ø"/>
            </a:pPr>
            <a:r>
              <a:rPr lang="en-GB" sz="2000" dirty="0"/>
              <a:t>installation instructions,</a:t>
            </a:r>
          </a:p>
          <a:p>
            <a:pPr marL="285750" indent="-285750">
              <a:buFont typeface="Wingdings" pitchFamily="2" charset="2"/>
              <a:buChar char="Ø"/>
            </a:pPr>
            <a:r>
              <a:rPr lang="en-GB" sz="2000" dirty="0"/>
              <a:t>example of usage and benchmarks.</a:t>
            </a:r>
          </a:p>
          <a:p>
            <a:pPr marL="285750" indent="-285750">
              <a:buFont typeface="Wingdings" pitchFamily="2" charset="2"/>
              <a:buChar char="Ø"/>
            </a:pPr>
            <a:endParaRPr lang="en-GB" sz="2000" dirty="0"/>
          </a:p>
          <a:p>
            <a:r>
              <a:rPr lang="en-GB" sz="2000" noProof="0" dirty="0"/>
              <a:t> </a:t>
            </a:r>
          </a:p>
        </p:txBody>
      </p:sp>
      <p:sp>
        <p:nvSpPr>
          <p:cNvPr id="5" name="TextBox 4">
            <a:extLst>
              <a:ext uri="{FF2B5EF4-FFF2-40B4-BE49-F238E27FC236}">
                <a16:creationId xmlns:a16="http://schemas.microsoft.com/office/drawing/2014/main" id="{A81C401A-89E2-45FF-9244-A76B6B442AAA}"/>
              </a:ext>
            </a:extLst>
          </p:cNvPr>
          <p:cNvSpPr txBox="1"/>
          <p:nvPr/>
        </p:nvSpPr>
        <p:spPr>
          <a:xfrm>
            <a:off x="6719100" y="5557882"/>
            <a:ext cx="6098058" cy="369332"/>
          </a:xfrm>
          <a:prstGeom prst="rect">
            <a:avLst/>
          </a:prstGeom>
          <a:noFill/>
        </p:spPr>
        <p:txBody>
          <a:bodyPr wrap="square">
            <a:spAutoFit/>
          </a:bodyPr>
          <a:lstStyle/>
          <a:p>
            <a:r>
              <a:rPr lang="en-GB" sz="1800" dirty="0"/>
              <a:t>https://</a:t>
            </a:r>
            <a:r>
              <a:rPr lang="en-GB" sz="1800" dirty="0" err="1"/>
              <a:t>github.com</a:t>
            </a:r>
            <a:r>
              <a:rPr lang="en-GB" sz="1800" dirty="0"/>
              <a:t>/osdnk/crypto-workshop-day-2</a:t>
            </a:r>
          </a:p>
        </p:txBody>
      </p:sp>
      <p:pic>
        <p:nvPicPr>
          <p:cNvPr id="7" name="Picture 6">
            <a:extLst>
              <a:ext uri="{FF2B5EF4-FFF2-40B4-BE49-F238E27FC236}">
                <a16:creationId xmlns:a16="http://schemas.microsoft.com/office/drawing/2014/main" id="{2D6C3251-DF68-3AB7-03D8-BC5D0B00130F}"/>
              </a:ext>
            </a:extLst>
          </p:cNvPr>
          <p:cNvPicPr>
            <a:picLocks noChangeAspect="1"/>
          </p:cNvPicPr>
          <p:nvPr/>
        </p:nvPicPr>
        <p:blipFill>
          <a:blip r:embed="rId2"/>
          <a:stretch>
            <a:fillRect/>
          </a:stretch>
        </p:blipFill>
        <p:spPr>
          <a:xfrm>
            <a:off x="9016672" y="2740978"/>
            <a:ext cx="2767340" cy="2816904"/>
          </a:xfrm>
          <a:prstGeom prst="rect">
            <a:avLst/>
          </a:prstGeom>
        </p:spPr>
      </p:pic>
    </p:spTree>
    <p:extLst>
      <p:ext uri="{BB962C8B-B14F-4D97-AF65-F5344CB8AC3E}">
        <p14:creationId xmlns:p14="http://schemas.microsoft.com/office/powerpoint/2010/main" val="37317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A74D-BF41-31C8-294B-5A2980176FA1}"/>
              </a:ext>
            </a:extLst>
          </p:cNvPr>
          <p:cNvSpPr>
            <a:spLocks noGrp="1"/>
          </p:cNvSpPr>
          <p:nvPr>
            <p:ph type="title"/>
          </p:nvPr>
        </p:nvSpPr>
        <p:spPr/>
        <p:txBody>
          <a:bodyPr/>
          <a:lstStyle/>
          <a:p>
            <a:r>
              <a:rPr lang="en-US" dirty="0"/>
              <a:t>As we already know…</a:t>
            </a:r>
            <a:br>
              <a:rPr lang="en-US" dirty="0"/>
            </a:br>
            <a:endParaRPr lang="en-GB" dirty="0"/>
          </a:p>
        </p:txBody>
      </p:sp>
      <p:sp>
        <p:nvSpPr>
          <p:cNvPr id="8" name="Date Placeholder 7">
            <a:extLst>
              <a:ext uri="{FF2B5EF4-FFF2-40B4-BE49-F238E27FC236}">
                <a16:creationId xmlns:a16="http://schemas.microsoft.com/office/drawing/2014/main" id="{867849D2-19A4-BF72-28F6-FF98B80C932B}"/>
              </a:ext>
            </a:extLst>
          </p:cNvPr>
          <p:cNvSpPr>
            <a:spLocks noGrp="1"/>
          </p:cNvSpPr>
          <p:nvPr>
            <p:ph type="dt" sz="half" idx="10"/>
          </p:nvPr>
        </p:nvSpPr>
        <p:spPr/>
        <p:txBody>
          <a:bodyPr/>
          <a:lstStyle/>
          <a:p>
            <a:fld id="{E708FF42-86C0-4804-AA83-65FF24F58D79}" type="datetime1">
              <a:rPr lang="fi-FI" smtClean="0"/>
              <a:t>9.6.2025</a:t>
            </a:fld>
            <a:endParaRPr lang="fi-FI"/>
          </a:p>
        </p:txBody>
      </p:sp>
      <p:sp>
        <p:nvSpPr>
          <p:cNvPr id="3" name="Slide Number Placeholder 2">
            <a:extLst>
              <a:ext uri="{FF2B5EF4-FFF2-40B4-BE49-F238E27FC236}">
                <a16:creationId xmlns:a16="http://schemas.microsoft.com/office/drawing/2014/main" id="{4A700F67-B8CC-36EC-483E-3F0A3F581778}"/>
              </a:ext>
            </a:extLst>
          </p:cNvPr>
          <p:cNvSpPr>
            <a:spLocks noGrp="1"/>
          </p:cNvSpPr>
          <p:nvPr>
            <p:ph type="sldNum" sz="quarter" idx="12"/>
          </p:nvPr>
        </p:nvSpPr>
        <p:spPr/>
        <p:txBody>
          <a:bodyPr/>
          <a:lstStyle/>
          <a:p>
            <a:fld id="{D701140D-C14F-41CA-99FC-0EF83E8DA40A}" type="slidenum">
              <a:rPr lang="fi-FI" smtClean="0"/>
              <a:pPr/>
              <a:t>2</a:t>
            </a:fld>
            <a:endParaRPr lang="fi-FI"/>
          </a:p>
        </p:txBody>
      </p:sp>
      <p:sp>
        <p:nvSpPr>
          <p:cNvPr id="4" name="Text Placeholder 3 1">
            <a:extLst>
              <a:ext uri="{FF2B5EF4-FFF2-40B4-BE49-F238E27FC236}">
                <a16:creationId xmlns:a16="http://schemas.microsoft.com/office/drawing/2014/main" id="{6A1FE08F-A94A-C5E2-3BC3-56E61A7F4CF7}"/>
              </a:ext>
            </a:extLst>
          </p:cNvPr>
          <p:cNvSpPr>
            <a:spLocks noGrp="1"/>
          </p:cNvSpPr>
          <p:nvPr>
            <p:ph type="body" sz="quarter" idx="13"/>
          </p:nvPr>
        </p:nvSpPr>
        <p:spPr>
          <a:xfrm>
            <a:off x="947552" y="1587739"/>
            <a:ext cx="10296896" cy="1512317"/>
          </a:xfrm>
        </p:spPr>
        <p:txBody>
          <a:bodyPr/>
          <a:lstStyle/>
          <a:p>
            <a:pPr marL="342900" indent="-342900">
              <a:buFont typeface="Wingdings" pitchFamily="2" charset="2"/>
              <a:buChar char="Ø"/>
            </a:pPr>
            <a:r>
              <a:rPr lang="en-US" sz="2000" dirty="0"/>
              <a:t>Lattice-based crypto is cool </a:t>
            </a:r>
          </a:p>
          <a:p>
            <a:pPr marL="342900" indent="-342900">
              <a:buFont typeface="Wingdings" pitchFamily="2" charset="2"/>
              <a:buChar char="Ø"/>
            </a:pPr>
            <a:r>
              <a:rPr lang="en-US" sz="2000" dirty="0"/>
              <a:t>Often, many important (and time-sensitive) operations can be re-phrased in the terms of linear algebra, i.e. matrix-vector multiplications over “relatively large” dimensions  </a:t>
            </a:r>
          </a:p>
          <a:p>
            <a:endParaRPr lang="en-GB" sz="2000" dirty="0"/>
          </a:p>
        </p:txBody>
      </p:sp>
      <p:sp>
        <p:nvSpPr>
          <p:cNvPr id="5" name="Text Placeholder 3 2">
            <a:extLst>
              <a:ext uri="{FF2B5EF4-FFF2-40B4-BE49-F238E27FC236}">
                <a16:creationId xmlns:a16="http://schemas.microsoft.com/office/drawing/2014/main" id="{5A721440-9404-C1EA-1907-AB2028D12A96}"/>
              </a:ext>
            </a:extLst>
          </p:cNvPr>
          <p:cNvSpPr txBox="1">
            <a:spLocks/>
          </p:cNvSpPr>
          <p:nvPr/>
        </p:nvSpPr>
        <p:spPr>
          <a:xfrm>
            <a:off x="1055688" y="3501010"/>
            <a:ext cx="10296896" cy="75615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GB" sz="2000" dirty="0"/>
              <a:t>For example, yesterday we focused on Regev PKE:</a:t>
            </a:r>
          </a:p>
        </p:txBody>
      </p:sp>
      <p:pic>
        <p:nvPicPr>
          <p:cNvPr id="7" name="Picture 6">
            <a:extLst>
              <a:ext uri="{FF2B5EF4-FFF2-40B4-BE49-F238E27FC236}">
                <a16:creationId xmlns:a16="http://schemas.microsoft.com/office/drawing/2014/main" id="{143D02B1-1F0B-F9D0-6481-CB5357D33BA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007261" y="4230461"/>
            <a:ext cx="2376264" cy="341449"/>
          </a:xfrm>
          <a:prstGeom prst="rect">
            <a:avLst/>
          </a:prstGeom>
        </p:spPr>
      </p:pic>
      <p:sp>
        <p:nvSpPr>
          <p:cNvPr id="10" name="Text Placeholder 3 3">
            <a:extLst>
              <a:ext uri="{FF2B5EF4-FFF2-40B4-BE49-F238E27FC236}">
                <a16:creationId xmlns:a16="http://schemas.microsoft.com/office/drawing/2014/main" id="{AC029181-DFCF-72D5-E8B0-69F47B3D92B6}"/>
              </a:ext>
            </a:extLst>
          </p:cNvPr>
          <p:cNvSpPr txBox="1">
            <a:spLocks/>
          </p:cNvSpPr>
          <p:nvPr/>
        </p:nvSpPr>
        <p:spPr>
          <a:xfrm>
            <a:off x="1055688" y="4940871"/>
            <a:ext cx="10296896"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GB" sz="2000" dirty="0"/>
              <a:t>Another example includes Ajtai commitment:</a:t>
            </a:r>
          </a:p>
        </p:txBody>
      </p:sp>
      <p:pic>
        <p:nvPicPr>
          <p:cNvPr id="13" name="Picture 12">
            <a:extLst>
              <a:ext uri="{FF2B5EF4-FFF2-40B4-BE49-F238E27FC236}">
                <a16:creationId xmlns:a16="http://schemas.microsoft.com/office/drawing/2014/main" id="{425BA466-3622-5A63-B38B-F124A96446D6}"/>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816080" y="5419168"/>
            <a:ext cx="1299172" cy="241513"/>
          </a:xfrm>
          <a:prstGeom prst="rect">
            <a:avLst/>
          </a:prstGeom>
        </p:spPr>
      </p:pic>
      <p:sp>
        <p:nvSpPr>
          <p:cNvPr id="14" name="Right Brace 13">
            <a:extLst>
              <a:ext uri="{FF2B5EF4-FFF2-40B4-BE49-F238E27FC236}">
                <a16:creationId xmlns:a16="http://schemas.microsoft.com/office/drawing/2014/main" id="{297BFC3D-2FCA-27EC-141B-4A7F27C9F6B4}"/>
              </a:ext>
            </a:extLst>
          </p:cNvPr>
          <p:cNvSpPr/>
          <p:nvPr/>
        </p:nvSpPr>
        <p:spPr>
          <a:xfrm>
            <a:off x="8330790" y="4040695"/>
            <a:ext cx="1024843" cy="1907989"/>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PL"/>
          </a:p>
        </p:txBody>
      </p:sp>
      <mc:AlternateContent xmlns:mc="http://schemas.openxmlformats.org/markup-compatibility/2006" xmlns:a14="http://schemas.microsoft.com/office/drawing/2010/main">
        <mc:Choice Requires="a14">
          <p:sp>
            <p:nvSpPr>
              <p:cNvPr id="15" name="Text Placeholder 3 1">
                <a:extLst>
                  <a:ext uri="{FF2B5EF4-FFF2-40B4-BE49-F238E27FC236}">
                    <a16:creationId xmlns:a16="http://schemas.microsoft.com/office/drawing/2014/main" id="{DCB90C08-BECE-CCE4-7985-5804F98AD348}"/>
                  </a:ext>
                </a:extLst>
              </p:cNvPr>
              <p:cNvSpPr txBox="1">
                <a:spLocks/>
              </p:cNvSpPr>
              <p:nvPr/>
            </p:nvSpPr>
            <p:spPr>
              <a:xfrm>
                <a:off x="9571171" y="4290856"/>
                <a:ext cx="2594830"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“standard” lattice-based cryptography, those are operations over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ℤ</m:t>
                        </m:r>
                      </m:e>
                      <m:sub>
                        <m:r>
                          <a:rPr lang="pl-PL" sz="2000" b="0" i="1" smtClean="0">
                            <a:latin typeface="Cambria Math" panose="02040503050406030204" pitchFamily="18" charset="0"/>
                            <a:ea typeface="Cambria Math" panose="02040503050406030204" pitchFamily="18" charset="0"/>
                          </a:rPr>
                          <m:t>𝑞</m:t>
                        </m:r>
                      </m:sub>
                    </m:sSub>
                  </m:oMath>
                </a14:m>
                <a:endParaRPr lang="en-GB" sz="2000" dirty="0"/>
              </a:p>
            </p:txBody>
          </p:sp>
        </mc:Choice>
        <mc:Fallback xmlns="">
          <p:sp>
            <p:nvSpPr>
              <p:cNvPr id="15" name="Text Placeholder 3 1">
                <a:extLst>
                  <a:ext uri="{FF2B5EF4-FFF2-40B4-BE49-F238E27FC236}">
                    <a16:creationId xmlns:a16="http://schemas.microsoft.com/office/drawing/2014/main" id="{DCB90C08-BECE-CCE4-7985-5804F98AD348}"/>
                  </a:ext>
                </a:extLst>
              </p:cNvPr>
              <p:cNvSpPr txBox="1">
                <a:spLocks noRot="1" noChangeAspect="1" noMove="1" noResize="1" noEditPoints="1" noAdjustHandles="1" noChangeArrowheads="1" noChangeShapeType="1" noTextEdit="1"/>
              </p:cNvSpPr>
              <p:nvPr/>
            </p:nvSpPr>
            <p:spPr>
              <a:xfrm>
                <a:off x="9571171" y="4290856"/>
                <a:ext cx="2594830" cy="1512317"/>
              </a:xfrm>
              <a:prstGeom prst="rect">
                <a:avLst/>
              </a:prstGeom>
              <a:blipFill>
                <a:blip r:embed="rId7"/>
                <a:stretch>
                  <a:fillRect l="-5869" t="-4839"/>
                </a:stretch>
              </a:blipFill>
            </p:spPr>
            <p:txBody>
              <a:bodyPr/>
              <a:lstStyle/>
              <a:p>
                <a:r>
                  <a:rPr lang="en-US">
                    <a:noFill/>
                  </a:rPr>
                  <a:t> </a:t>
                </a:r>
              </a:p>
            </p:txBody>
          </p:sp>
        </mc:Fallback>
      </mc:AlternateContent>
    </p:spTree>
    <p:extLst>
      <p:ext uri="{BB962C8B-B14F-4D97-AF65-F5344CB8AC3E}">
        <p14:creationId xmlns:p14="http://schemas.microsoft.com/office/powerpoint/2010/main" val="415551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1208-7A8F-6467-06D1-C7ECAD615D68}"/>
              </a:ext>
            </a:extLst>
          </p:cNvPr>
          <p:cNvSpPr>
            <a:spLocks noGrp="1"/>
          </p:cNvSpPr>
          <p:nvPr>
            <p:ph type="title"/>
          </p:nvPr>
        </p:nvSpPr>
        <p:spPr/>
        <p:txBody>
          <a:bodyPr/>
          <a:lstStyle/>
          <a:p>
            <a:r>
              <a:rPr lang="en"/>
              <a:t>… which has certain practical implications </a:t>
            </a:r>
            <a:br>
              <a:rPr lang="en"/>
            </a:br>
            <a:endParaRPr lang="en-GB"/>
          </a:p>
        </p:txBody>
      </p:sp>
      <p:sp>
        <p:nvSpPr>
          <p:cNvPr id="13" name="Date Placeholder 12">
            <a:extLst>
              <a:ext uri="{FF2B5EF4-FFF2-40B4-BE49-F238E27FC236}">
                <a16:creationId xmlns:a16="http://schemas.microsoft.com/office/drawing/2014/main" id="{072FBF39-E172-B7C0-310F-74D5356459D8}"/>
              </a:ext>
            </a:extLst>
          </p:cNvPr>
          <p:cNvSpPr>
            <a:spLocks noGrp="1"/>
          </p:cNvSpPr>
          <p:nvPr>
            <p:ph type="dt" sz="half" idx="10"/>
          </p:nvPr>
        </p:nvSpPr>
        <p:spPr/>
        <p:txBody>
          <a:bodyPr/>
          <a:lstStyle/>
          <a:p>
            <a:fld id="{2815F03B-CB77-412E-8E0D-693E7DD3949F}" type="datetime1">
              <a:rPr lang="fi-FI" smtClean="0"/>
              <a:t>9.6.2025</a:t>
            </a:fld>
            <a:endParaRPr lang="fi-FI"/>
          </a:p>
        </p:txBody>
      </p:sp>
      <p:sp>
        <p:nvSpPr>
          <p:cNvPr id="3" name="Slide Number Placeholder 2">
            <a:extLst>
              <a:ext uri="{FF2B5EF4-FFF2-40B4-BE49-F238E27FC236}">
                <a16:creationId xmlns:a16="http://schemas.microsoft.com/office/drawing/2014/main" id="{A2F8C849-C57D-31CD-6E94-19EE5A5666B0}"/>
              </a:ext>
            </a:extLst>
          </p:cNvPr>
          <p:cNvSpPr>
            <a:spLocks noGrp="1"/>
          </p:cNvSpPr>
          <p:nvPr>
            <p:ph type="sldNum" sz="quarter" idx="12"/>
          </p:nvPr>
        </p:nvSpPr>
        <p:spPr/>
        <p:txBody>
          <a:bodyPr/>
          <a:lstStyle/>
          <a:p>
            <a:fld id="{D701140D-C14F-41CA-99FC-0EF83E8DA40A}" type="slidenum">
              <a:rPr lang="fi-FI" smtClean="0"/>
              <a:pPr/>
              <a:t>3</a:t>
            </a:fld>
            <a:endParaRPr lang="fi-FI"/>
          </a:p>
        </p:txBody>
      </p:sp>
      <mc:AlternateContent xmlns:mc="http://schemas.openxmlformats.org/markup-compatibility/2006" xmlns:a14="http://schemas.microsoft.com/office/drawing/2010/main">
        <mc:Choice Requires="a14">
          <p:sp>
            <p:nvSpPr>
              <p:cNvPr id="15" name="Text Placeholder 3 1">
                <a:extLst>
                  <a:ext uri="{FF2B5EF4-FFF2-40B4-BE49-F238E27FC236}">
                    <a16:creationId xmlns:a16="http://schemas.microsoft.com/office/drawing/2014/main" id="{31EB8BEB-EEA1-0E87-D354-FD6539089EB4}"/>
                  </a:ext>
                </a:extLst>
              </p:cNvPr>
              <p:cNvSpPr txBox="1">
                <a:spLocks/>
              </p:cNvSpPr>
              <p:nvPr/>
            </p:nvSpPr>
            <p:spPr>
              <a:xfrm>
                <a:off x="1055688" y="1844675"/>
                <a:ext cx="10296896" cy="417661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itchFamily="2" charset="2"/>
                  <a:buChar char="Ø"/>
                </a:pPr>
                <a:r>
                  <a:rPr lang="en-GB" dirty="0"/>
                  <a:t>Lattice-based crypto has a reputation of being rather on the slower side</a:t>
                </a:r>
              </a:p>
              <a:p>
                <a:pPr marL="342900" indent="-342900">
                  <a:buFont typeface="Wingdings" pitchFamily="2" charset="2"/>
                  <a:buChar char="Ø"/>
                </a:pPr>
                <a:r>
                  <a:rPr lang="en-GB" dirty="0"/>
                  <a:t>As an example, consider matrix </a:t>
                </a:r>
                <a14:m>
                  <m:oMath xmlns:m="http://schemas.openxmlformats.org/officeDocument/2006/math">
                    <m:r>
                      <a:rPr lang="pl-PL" b="1" i="0" smtClean="0">
                        <a:latin typeface="Cambria Math" panose="02040503050406030204" pitchFamily="18" charset="0"/>
                      </a:rPr>
                      <m:t>𝐀</m:t>
                    </m:r>
                  </m:oMath>
                </a14:m>
                <a:r>
                  <a:rPr lang="en-GB" b="1" dirty="0"/>
                  <a:t> </a:t>
                </a:r>
                <a:r>
                  <a:rPr lang="en-GB" dirty="0"/>
                  <a:t>from the </a:t>
                </a:r>
                <a:r>
                  <a:rPr lang="en-GB" dirty="0" err="1"/>
                  <a:t>regev</a:t>
                </a:r>
                <a:r>
                  <a:rPr lang="en-GB" dirty="0"/>
                  <a:t>-LWE. </a:t>
                </a:r>
              </a:p>
              <a:p>
                <a:pPr marL="609600" lvl="1" indent="-342900">
                  <a:buFont typeface="Wingdings" pitchFamily="2" charset="2"/>
                  <a:buChar char="Ø"/>
                </a:pPr>
                <a:r>
                  <a:rPr lang="en-GB" dirty="0"/>
                  <a:t>To encrypt </a:t>
                </a:r>
                <a:r>
                  <a:rPr lang="en-GB" b="1" dirty="0"/>
                  <a:t>1 bit</a:t>
                </a:r>
              </a:p>
              <a:p>
                <a:pPr marL="609600" lvl="1" indent="-342900">
                  <a:buFont typeface="Wingdings" pitchFamily="2" charset="2"/>
                  <a:buChar char="Ø"/>
                </a:pPr>
                <a:r>
                  <a:rPr lang="en-GB" dirty="0"/>
                  <a:t>we need matrix of height ~700,</a:t>
                </a:r>
              </a:p>
              <a:p>
                <a:pPr marL="609600" lvl="1" indent="-342900">
                  <a:buFont typeface="Wingdings" pitchFamily="2" charset="2"/>
                  <a:buChar char="Ø"/>
                </a:pPr>
                <a:r>
                  <a:rPr lang="en-GB" dirty="0"/>
                  <a:t>width ~1000,</a:t>
                </a:r>
              </a:p>
              <a:p>
                <a:pPr marL="609600" lvl="1" indent="-342900">
                  <a:buFont typeface="Wingdings" pitchFamily="2" charset="2"/>
                  <a:buChar char="Ø"/>
                </a:pPr>
                <a:r>
                  <a:rPr lang="en-GB" dirty="0"/>
                  <a:t>and </a:t>
                </a:r>
                <a14:m>
                  <m:oMath xmlns:m="http://schemas.openxmlformats.org/officeDocument/2006/math">
                    <m:r>
                      <a:rPr lang="pl-PL" b="0" i="1" smtClean="0">
                        <a:latin typeface="Cambria Math" panose="02040503050406030204" pitchFamily="18" charset="0"/>
                      </a:rPr>
                      <m:t>𝑞</m:t>
                    </m:r>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15</m:t>
                        </m:r>
                      </m:sup>
                    </m:sSup>
                  </m:oMath>
                </a14:m>
                <a:endParaRPr lang="en-GB" dirty="0"/>
              </a:p>
              <a:p>
                <a:pPr marL="609600" lvl="1" indent="-342900">
                  <a:buFont typeface="Wingdings" pitchFamily="2" charset="2"/>
                  <a:buChar char="Ø"/>
                </a:pPr>
                <a:r>
                  <a:rPr lang="en-GB" dirty="0"/>
                  <a:t>To get 128 bits of security.</a:t>
                </a:r>
              </a:p>
              <a:p>
                <a:pPr marL="342900" indent="-342900">
                  <a:buFont typeface="Wingdings" pitchFamily="2" charset="2"/>
                  <a:buChar char="Ø"/>
                </a:pPr>
                <a:r>
                  <a:rPr lang="en-GB" dirty="0"/>
                  <a:t>The more advanced primitives, the parameters degrade significantly </a:t>
                </a:r>
                <a:br>
                  <a:rPr lang="en-GB" dirty="0"/>
                </a:br>
                <a:r>
                  <a:rPr lang="en-GB" dirty="0"/>
                  <a:t>							(in runtime and memory).</a:t>
                </a:r>
              </a:p>
              <a:p>
                <a:endParaRPr lang="en-GB" dirty="0"/>
              </a:p>
              <a:p>
                <a:endParaRPr lang="en-GB" dirty="0"/>
              </a:p>
              <a:p>
                <a:pPr marL="609600" lvl="1" indent="-342900">
                  <a:buFont typeface="Wingdings" pitchFamily="2" charset="2"/>
                  <a:buChar char="Ø"/>
                </a:pPr>
                <a:endParaRPr lang="en-GB" dirty="0"/>
              </a:p>
              <a:p>
                <a:pPr marL="609600" lvl="1" indent="-342900">
                  <a:buFont typeface="Wingdings" pitchFamily="2" charset="2"/>
                  <a:buChar char="Ø"/>
                </a:pPr>
                <a:endParaRPr lang="en-GB" dirty="0"/>
              </a:p>
            </p:txBody>
          </p:sp>
        </mc:Choice>
        <mc:Fallback xmlns="">
          <p:sp>
            <p:nvSpPr>
              <p:cNvPr id="15" name="Text Placeholder 3 1">
                <a:extLst>
                  <a:ext uri="{FF2B5EF4-FFF2-40B4-BE49-F238E27FC236}">
                    <a16:creationId xmlns:a16="http://schemas.microsoft.com/office/drawing/2014/main" id="{31EB8BEB-EEA1-0E87-D354-FD6539089EB4}"/>
                  </a:ext>
                </a:extLst>
              </p:cNvPr>
              <p:cNvSpPr txBox="1">
                <a:spLocks noRot="1" noChangeAspect="1" noMove="1" noResize="1" noEditPoints="1" noAdjustHandles="1" noChangeArrowheads="1" noChangeShapeType="1" noTextEdit="1"/>
              </p:cNvSpPr>
              <p:nvPr/>
            </p:nvSpPr>
            <p:spPr>
              <a:xfrm>
                <a:off x="1055688" y="1844675"/>
                <a:ext cx="10296896" cy="4176613"/>
              </a:xfrm>
              <a:prstGeom prst="rect">
                <a:avLst/>
              </a:prstGeom>
              <a:blipFill>
                <a:blip r:embed="rId3"/>
                <a:stretch>
                  <a:fillRect l="-1421" t="-1752"/>
                </a:stretch>
              </a:blipFill>
            </p:spPr>
            <p:txBody>
              <a:bodyPr/>
              <a:lstStyle/>
              <a:p>
                <a:r>
                  <a:rPr lang="en-US">
                    <a:noFill/>
                  </a:rPr>
                  <a:t> </a:t>
                </a:r>
              </a:p>
            </p:txBody>
          </p:sp>
        </mc:Fallback>
      </mc:AlternateContent>
      <p:sp>
        <p:nvSpPr>
          <p:cNvPr id="22" name="Text Placeholder 3 1">
            <a:extLst>
              <a:ext uri="{FF2B5EF4-FFF2-40B4-BE49-F238E27FC236}">
                <a16:creationId xmlns:a16="http://schemas.microsoft.com/office/drawing/2014/main" id="{1491DCBE-BE6C-1AF2-D65C-564180A510A8}"/>
              </a:ext>
            </a:extLst>
          </p:cNvPr>
          <p:cNvSpPr txBox="1">
            <a:spLocks/>
          </p:cNvSpPr>
          <p:nvPr/>
        </p:nvSpPr>
        <p:spPr>
          <a:xfrm>
            <a:off x="9571171" y="4230461"/>
            <a:ext cx="2594830"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endParaRPr lang="en-GB" sz="2000"/>
          </a:p>
        </p:txBody>
      </p:sp>
      <p:sp>
        <p:nvSpPr>
          <p:cNvPr id="23" name="Right Brace 22">
            <a:extLst>
              <a:ext uri="{FF2B5EF4-FFF2-40B4-BE49-F238E27FC236}">
                <a16:creationId xmlns:a16="http://schemas.microsoft.com/office/drawing/2014/main" id="{5FBB1DAE-9D5D-3459-4552-BCA23FA01328}"/>
              </a:ext>
            </a:extLst>
          </p:cNvPr>
          <p:cNvSpPr/>
          <p:nvPr/>
        </p:nvSpPr>
        <p:spPr>
          <a:xfrm>
            <a:off x="6724303" y="2706904"/>
            <a:ext cx="1024843" cy="172819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PL"/>
          </a:p>
        </p:txBody>
      </p:sp>
      <p:sp>
        <p:nvSpPr>
          <p:cNvPr id="25" name="TextBox 24">
            <a:extLst>
              <a:ext uri="{FF2B5EF4-FFF2-40B4-BE49-F238E27FC236}">
                <a16:creationId xmlns:a16="http://schemas.microsoft.com/office/drawing/2014/main" id="{8DB69A68-A8FA-888E-0983-383FF0D89B95}"/>
              </a:ext>
            </a:extLst>
          </p:cNvPr>
          <p:cNvSpPr txBox="1"/>
          <p:nvPr/>
        </p:nvSpPr>
        <p:spPr>
          <a:xfrm>
            <a:off x="8344815" y="2555338"/>
            <a:ext cx="2401205" cy="2031325"/>
          </a:xfrm>
          <a:prstGeom prst="rect">
            <a:avLst/>
          </a:prstGeom>
          <a:noFill/>
        </p:spPr>
        <p:txBody>
          <a:bodyPr wrap="square">
            <a:spAutoFit/>
          </a:bodyPr>
          <a:lstStyle/>
          <a:p>
            <a:r>
              <a:rPr lang="en-GB" dirty="0"/>
              <a:t>R</a:t>
            </a:r>
            <a:r>
              <a:rPr lang="en-PL" dirty="0"/>
              <a:t>easonable implementation executes in 0.5ms,</a:t>
            </a:r>
          </a:p>
          <a:p>
            <a:r>
              <a:rPr lang="en-PL" dirty="0"/>
              <a:t>which is slower than e.g. RSA for significanly smaller message space.</a:t>
            </a:r>
          </a:p>
        </p:txBody>
      </p:sp>
    </p:spTree>
    <p:extLst>
      <p:ext uri="{BB962C8B-B14F-4D97-AF65-F5344CB8AC3E}">
        <p14:creationId xmlns:p14="http://schemas.microsoft.com/office/powerpoint/2010/main" val="192045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ABBF09-4CD8-EA65-1F3F-876D0F0C6058}"/>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576F55D9-3040-ED74-0BDB-372B3994185D}"/>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D2F3D441-7495-5AA3-09EB-69EB3CB46183}"/>
              </a:ext>
            </a:extLst>
          </p:cNvPr>
          <p:cNvSpPr>
            <a:spLocks noGrp="1"/>
          </p:cNvSpPr>
          <p:nvPr>
            <p:ph type="sldNum" sz="quarter" idx="12"/>
          </p:nvPr>
        </p:nvSpPr>
        <p:spPr/>
        <p:txBody>
          <a:bodyPr/>
          <a:lstStyle/>
          <a:p>
            <a:fld id="{D701140D-C14F-41CA-99FC-0EF83E8DA40A}" type="slidenum">
              <a:rPr lang="fi-FI" smtClean="0"/>
              <a:pPr/>
              <a:t>4</a:t>
            </a:fld>
            <a:endParaRPr lang="fi-FI"/>
          </a:p>
        </p:txBody>
      </p:sp>
      <p:sp>
        <p:nvSpPr>
          <p:cNvPr id="11" name="TextBox 10">
            <a:extLst>
              <a:ext uri="{FF2B5EF4-FFF2-40B4-BE49-F238E27FC236}">
                <a16:creationId xmlns:a16="http://schemas.microsoft.com/office/drawing/2014/main" id="{47BE00F8-3950-4F95-9A75-FF7DFE4056C3}"/>
              </a:ext>
            </a:extLst>
          </p:cNvPr>
          <p:cNvSpPr txBox="1"/>
          <p:nvPr/>
        </p:nvSpPr>
        <p:spPr>
          <a:xfrm>
            <a:off x="623392" y="1161618"/>
            <a:ext cx="9577064" cy="369332"/>
          </a:xfrm>
          <a:prstGeom prst="rect">
            <a:avLst/>
          </a:prstGeom>
          <a:noFill/>
        </p:spPr>
        <p:txBody>
          <a:bodyPr wrap="square">
            <a:spAutoFit/>
          </a:bodyPr>
          <a:lstStyle/>
          <a:p>
            <a:pPr marL="342900" indent="-342900">
              <a:buFont typeface="Wingdings" pitchFamily="2" charset="2"/>
              <a:buChar char="Ø"/>
            </a:pPr>
            <a:r>
              <a:rPr lang="en-GB" dirty="0"/>
              <a:t>Of course, we may use more CPU cores</a:t>
            </a:r>
          </a:p>
        </p:txBody>
      </p:sp>
      <p:pic>
        <p:nvPicPr>
          <p:cNvPr id="15" name="Picture 14">
            <a:extLst>
              <a:ext uri="{FF2B5EF4-FFF2-40B4-BE49-F238E27FC236}">
                <a16:creationId xmlns:a16="http://schemas.microsoft.com/office/drawing/2014/main" id="{9B6E596F-AA0E-4E3A-E024-961AE42FA103}"/>
              </a:ext>
            </a:extLst>
          </p:cNvPr>
          <p:cNvPicPr>
            <a:picLocks noChangeAspect="1"/>
          </p:cNvPicPr>
          <p:nvPr/>
        </p:nvPicPr>
        <p:blipFill>
          <a:blip r:embed="rId2"/>
          <a:stretch>
            <a:fillRect/>
          </a:stretch>
        </p:blipFill>
        <p:spPr>
          <a:xfrm>
            <a:off x="839416" y="1988840"/>
            <a:ext cx="7882644" cy="4896268"/>
          </a:xfrm>
          <a:prstGeom prst="rect">
            <a:avLst/>
          </a:prstGeom>
        </p:spPr>
      </p:pic>
      <p:sp>
        <p:nvSpPr>
          <p:cNvPr id="16" name="TextBox 15">
            <a:extLst>
              <a:ext uri="{FF2B5EF4-FFF2-40B4-BE49-F238E27FC236}">
                <a16:creationId xmlns:a16="http://schemas.microsoft.com/office/drawing/2014/main" id="{54C79D49-56A9-D6F1-DFD5-E4118F58CCE6}"/>
              </a:ext>
            </a:extLst>
          </p:cNvPr>
          <p:cNvSpPr txBox="1"/>
          <p:nvPr/>
        </p:nvSpPr>
        <p:spPr>
          <a:xfrm>
            <a:off x="1199456" y="4149080"/>
            <a:ext cx="1728192" cy="1200329"/>
          </a:xfrm>
          <a:prstGeom prst="rect">
            <a:avLst/>
          </a:prstGeom>
          <a:solidFill>
            <a:schemeClr val="bg1"/>
          </a:solidFill>
        </p:spPr>
        <p:txBody>
          <a:bodyPr wrap="square" rtlCol="0">
            <a:spAutoFit/>
          </a:bodyPr>
          <a:lstStyle/>
          <a:p>
            <a:pPr algn="l"/>
            <a:r>
              <a:rPr lang="en-PL" sz="2400">
                <a:latin typeface="+mj-lt"/>
              </a:rPr>
              <a:t>MORE CPU CORES</a:t>
            </a:r>
          </a:p>
        </p:txBody>
      </p:sp>
      <p:sp>
        <p:nvSpPr>
          <p:cNvPr id="19" name="TextBox 18">
            <a:extLst>
              <a:ext uri="{FF2B5EF4-FFF2-40B4-BE49-F238E27FC236}">
                <a16:creationId xmlns:a16="http://schemas.microsoft.com/office/drawing/2014/main" id="{2035130E-CD4E-D238-3199-D6C236D7E0EE}"/>
              </a:ext>
            </a:extLst>
          </p:cNvPr>
          <p:cNvSpPr txBox="1"/>
          <p:nvPr/>
        </p:nvSpPr>
        <p:spPr>
          <a:xfrm>
            <a:off x="6440016" y="2320919"/>
            <a:ext cx="864096" cy="461665"/>
          </a:xfrm>
          <a:prstGeom prst="rect">
            <a:avLst/>
          </a:prstGeom>
          <a:solidFill>
            <a:schemeClr val="bg1"/>
          </a:solidFill>
        </p:spPr>
        <p:txBody>
          <a:bodyPr wrap="square" rtlCol="0">
            <a:spAutoFit/>
          </a:bodyPr>
          <a:lstStyle/>
          <a:p>
            <a:pPr algn="l"/>
            <a:r>
              <a:rPr lang="en-PL" sz="2400">
                <a:latin typeface="+mj-lt"/>
              </a:rPr>
              <a:t>triton</a:t>
            </a:r>
          </a:p>
        </p:txBody>
      </p:sp>
      <p:sp>
        <p:nvSpPr>
          <p:cNvPr id="21" name="TextBox 20">
            <a:extLst>
              <a:ext uri="{FF2B5EF4-FFF2-40B4-BE49-F238E27FC236}">
                <a16:creationId xmlns:a16="http://schemas.microsoft.com/office/drawing/2014/main" id="{6DCD1213-D640-CA6C-FC4C-2F683BC9764A}"/>
              </a:ext>
            </a:extLst>
          </p:cNvPr>
          <p:cNvSpPr txBox="1"/>
          <p:nvPr/>
        </p:nvSpPr>
        <p:spPr>
          <a:xfrm>
            <a:off x="6528048" y="4725144"/>
            <a:ext cx="1008111" cy="253916"/>
          </a:xfrm>
          <a:prstGeom prst="rect">
            <a:avLst/>
          </a:prstGeom>
          <a:solidFill>
            <a:schemeClr val="bg1"/>
          </a:solidFill>
        </p:spPr>
        <p:txBody>
          <a:bodyPr wrap="square">
            <a:spAutoFit/>
          </a:bodyPr>
          <a:lstStyle/>
          <a:p>
            <a:r>
              <a:rPr lang="en-PL" sz="1050">
                <a:latin typeface="+mj-lt"/>
              </a:rPr>
              <a:t>CPU CORES</a:t>
            </a:r>
            <a:endParaRPr lang="en-PL" sz="1050"/>
          </a:p>
        </p:txBody>
      </p:sp>
      <p:sp>
        <p:nvSpPr>
          <p:cNvPr id="22" name="TextBox 21">
            <a:extLst>
              <a:ext uri="{FF2B5EF4-FFF2-40B4-BE49-F238E27FC236}">
                <a16:creationId xmlns:a16="http://schemas.microsoft.com/office/drawing/2014/main" id="{B4355E74-FBA1-874F-B190-A18BAAC4250E}"/>
              </a:ext>
            </a:extLst>
          </p:cNvPr>
          <p:cNvSpPr txBox="1"/>
          <p:nvPr/>
        </p:nvSpPr>
        <p:spPr>
          <a:xfrm rot="15501086">
            <a:off x="5540093" y="4085510"/>
            <a:ext cx="998130" cy="246221"/>
          </a:xfrm>
          <a:prstGeom prst="rect">
            <a:avLst/>
          </a:prstGeom>
          <a:solidFill>
            <a:schemeClr val="bg1"/>
          </a:solidFill>
        </p:spPr>
        <p:txBody>
          <a:bodyPr wrap="square">
            <a:spAutoFit/>
          </a:bodyPr>
          <a:lstStyle/>
          <a:p>
            <a:r>
              <a:rPr lang="en-PL" sz="1000">
                <a:latin typeface="+mj-lt"/>
              </a:rPr>
              <a:t>CPU CORES</a:t>
            </a:r>
            <a:endParaRPr lang="en-PL" sz="1000"/>
          </a:p>
        </p:txBody>
      </p:sp>
      <p:sp>
        <p:nvSpPr>
          <p:cNvPr id="24" name="TextBox 23">
            <a:extLst>
              <a:ext uri="{FF2B5EF4-FFF2-40B4-BE49-F238E27FC236}">
                <a16:creationId xmlns:a16="http://schemas.microsoft.com/office/drawing/2014/main" id="{616D7449-C456-BA21-04BF-CE718D481600}"/>
              </a:ext>
            </a:extLst>
          </p:cNvPr>
          <p:cNvSpPr txBox="1"/>
          <p:nvPr/>
        </p:nvSpPr>
        <p:spPr>
          <a:xfrm rot="18942944">
            <a:off x="6373996" y="3544164"/>
            <a:ext cx="1258271" cy="276999"/>
          </a:xfrm>
          <a:prstGeom prst="rect">
            <a:avLst/>
          </a:prstGeom>
          <a:solidFill>
            <a:schemeClr val="bg1"/>
          </a:solidFill>
        </p:spPr>
        <p:txBody>
          <a:bodyPr wrap="square">
            <a:spAutoFit/>
          </a:bodyPr>
          <a:lstStyle/>
          <a:p>
            <a:r>
              <a:rPr lang="en-PL" sz="1200">
                <a:latin typeface="+mj-lt"/>
              </a:rPr>
              <a:t>CPU CORES</a:t>
            </a:r>
            <a:endParaRPr lang="en-PL" sz="1200"/>
          </a:p>
        </p:txBody>
      </p:sp>
    </p:spTree>
    <p:extLst>
      <p:ext uri="{BB962C8B-B14F-4D97-AF65-F5344CB8AC3E}">
        <p14:creationId xmlns:p14="http://schemas.microsoft.com/office/powerpoint/2010/main" val="272261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9" grpId="0" animBg="1"/>
      <p:bldP spid="21" grpId="0" animBg="1"/>
      <p:bldP spid="2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61542-B22A-0486-6F04-A2EB18D045A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CD3A18-89EF-DD8C-C816-B4D90D0BFED0}"/>
              </a:ext>
            </a:extLst>
          </p:cNvPr>
          <p:cNvSpPr>
            <a:spLocks noGrp="1"/>
          </p:cNvSpPr>
          <p:nvPr>
            <p:ph type="title"/>
          </p:nvPr>
        </p:nvSpPr>
        <p:spPr/>
        <p:txBody>
          <a:bodyPr/>
          <a:lstStyle/>
          <a:p>
            <a:r>
              <a:rPr lang="en-GB" dirty="0"/>
              <a:t>… so we need to speed-up our algorithms  </a:t>
            </a:r>
            <a:endParaRPr lang="en-GB" noProof="0" dirty="0"/>
          </a:p>
        </p:txBody>
      </p:sp>
      <p:sp>
        <p:nvSpPr>
          <p:cNvPr id="2" name="Date Placeholder 1">
            <a:extLst>
              <a:ext uri="{FF2B5EF4-FFF2-40B4-BE49-F238E27FC236}">
                <a16:creationId xmlns:a16="http://schemas.microsoft.com/office/drawing/2014/main" id="{A77D986E-2CC7-3752-7A9F-84616D6B3F93}"/>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2DDCCD0A-8081-B3E9-AFCE-A5D831E30EC7}"/>
              </a:ext>
            </a:extLst>
          </p:cNvPr>
          <p:cNvSpPr>
            <a:spLocks noGrp="1"/>
          </p:cNvSpPr>
          <p:nvPr>
            <p:ph type="sldNum" sz="quarter" idx="12"/>
          </p:nvPr>
        </p:nvSpPr>
        <p:spPr/>
        <p:txBody>
          <a:bodyPr/>
          <a:lstStyle/>
          <a:p>
            <a:fld id="{D701140D-C14F-41CA-99FC-0EF83E8DA40A}" type="slidenum">
              <a:rPr lang="fi-FI" smtClean="0"/>
              <a:pPr/>
              <a:t>5</a:t>
            </a:fld>
            <a:endParaRPr lang="fi-FI"/>
          </a:p>
        </p:txBody>
      </p:sp>
      <p:sp>
        <p:nvSpPr>
          <p:cNvPr id="11" name="TextBox 10">
            <a:extLst>
              <a:ext uri="{FF2B5EF4-FFF2-40B4-BE49-F238E27FC236}">
                <a16:creationId xmlns:a16="http://schemas.microsoft.com/office/drawing/2014/main" id="{91CFEBEC-36AC-B14F-B6AF-579E35762E09}"/>
              </a:ext>
            </a:extLst>
          </p:cNvPr>
          <p:cNvSpPr txBox="1"/>
          <p:nvPr/>
        </p:nvSpPr>
        <p:spPr>
          <a:xfrm>
            <a:off x="623392" y="1161618"/>
            <a:ext cx="9937104" cy="1477328"/>
          </a:xfrm>
          <a:prstGeom prst="rect">
            <a:avLst/>
          </a:prstGeom>
          <a:noFill/>
        </p:spPr>
        <p:txBody>
          <a:bodyPr wrap="square">
            <a:spAutoFit/>
          </a:bodyPr>
          <a:lstStyle/>
          <a:p>
            <a:pPr marL="342900" indent="-342900">
              <a:buFont typeface="Wingdings" pitchFamily="2" charset="2"/>
              <a:buChar char="Ø"/>
            </a:pPr>
            <a:r>
              <a:rPr lang="en-GB" dirty="0"/>
              <a:t>Yet, it makes the research not very sustainable, i.e. </a:t>
            </a:r>
          </a:p>
          <a:p>
            <a:pPr marL="800100" lvl="1" indent="-342900">
              <a:buFont typeface="Wingdings" pitchFamily="2" charset="2"/>
              <a:buChar char="Ø"/>
            </a:pPr>
            <a:r>
              <a:rPr lang="en-GB" dirty="0"/>
              <a:t>it does not scale and</a:t>
            </a:r>
          </a:p>
          <a:p>
            <a:pPr marL="800100" lvl="1" indent="-342900">
              <a:buFont typeface="Wingdings" pitchFamily="2" charset="2"/>
              <a:buChar char="Ø"/>
            </a:pPr>
            <a:r>
              <a:rPr lang="en-GB" dirty="0"/>
              <a:t>the comparisons are unfair.</a:t>
            </a:r>
          </a:p>
          <a:p>
            <a:pPr marL="342900" indent="-342900">
              <a:buFont typeface="Wingdings" pitchFamily="2" charset="2"/>
              <a:buChar char="Ø"/>
            </a:pPr>
            <a:r>
              <a:rPr lang="en-GB" dirty="0"/>
              <a:t>We need to be a bit smarter: many research directions </a:t>
            </a:r>
            <a:br>
              <a:rPr lang="en-GB" dirty="0"/>
            </a:br>
            <a:r>
              <a:rPr lang="en-GB" dirty="0"/>
              <a:t>explore making the matrices more structures:</a:t>
            </a:r>
          </a:p>
        </p:txBody>
      </p:sp>
      <p:sp>
        <p:nvSpPr>
          <p:cNvPr id="8" name="Rectangle 7">
            <a:extLst>
              <a:ext uri="{FF2B5EF4-FFF2-40B4-BE49-F238E27FC236}">
                <a16:creationId xmlns:a16="http://schemas.microsoft.com/office/drawing/2014/main" id="{CFCC86EB-F5BC-D589-2929-55DF47389780}"/>
              </a:ext>
            </a:extLst>
          </p:cNvPr>
          <p:cNvSpPr/>
          <p:nvPr/>
        </p:nvSpPr>
        <p:spPr>
          <a:xfrm>
            <a:off x="1362138" y="3003576"/>
            <a:ext cx="5256584" cy="2903258"/>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9" name="Rectangle 8">
            <a:extLst>
              <a:ext uri="{FF2B5EF4-FFF2-40B4-BE49-F238E27FC236}">
                <a16:creationId xmlns:a16="http://schemas.microsoft.com/office/drawing/2014/main" id="{AC34B795-7D75-9AE3-2E5C-3EC795FE0D3B}"/>
              </a:ext>
            </a:extLst>
          </p:cNvPr>
          <p:cNvSpPr/>
          <p:nvPr/>
        </p:nvSpPr>
        <p:spPr>
          <a:xfrm>
            <a:off x="7194786" y="1449393"/>
            <a:ext cx="1152128" cy="48474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L" sz="1600" err="1">
              <a:solidFill>
                <a:schemeClr val="tx1"/>
              </a:solidFill>
              <a:latin typeface="+mj-lt"/>
            </a:endParaRPr>
          </a:p>
        </p:txBody>
      </p:sp>
      <p:sp>
        <p:nvSpPr>
          <p:cNvPr id="10" name="Rectangle 9">
            <a:extLst>
              <a:ext uri="{FF2B5EF4-FFF2-40B4-BE49-F238E27FC236}">
                <a16:creationId xmlns:a16="http://schemas.microsoft.com/office/drawing/2014/main" id="{70842FFD-5B79-9C1B-C6AA-3FAC2DE52A1C}"/>
              </a:ext>
            </a:extLst>
          </p:cNvPr>
          <p:cNvSpPr/>
          <p:nvPr/>
        </p:nvSpPr>
        <p:spPr>
          <a:xfrm>
            <a:off x="9408368" y="3090701"/>
            <a:ext cx="1152128" cy="281613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L" sz="1600" err="1">
              <a:solidFill>
                <a:schemeClr val="tx1"/>
              </a:solidFill>
              <a:latin typeface="+mj-lt"/>
            </a:endParaRPr>
          </a:p>
        </p:txBody>
      </p:sp>
      <p:sp>
        <p:nvSpPr>
          <p:cNvPr id="13" name="TextBox 12">
            <a:extLst>
              <a:ext uri="{FF2B5EF4-FFF2-40B4-BE49-F238E27FC236}">
                <a16:creationId xmlns:a16="http://schemas.microsoft.com/office/drawing/2014/main" id="{64F310A5-03DC-6F20-0D97-4B34C538CD5E}"/>
              </a:ext>
            </a:extLst>
          </p:cNvPr>
          <p:cNvSpPr txBox="1"/>
          <p:nvPr/>
        </p:nvSpPr>
        <p:spPr>
          <a:xfrm>
            <a:off x="8613471" y="4193595"/>
            <a:ext cx="1589794" cy="523220"/>
          </a:xfrm>
          <a:prstGeom prst="rect">
            <a:avLst/>
          </a:prstGeom>
          <a:noFill/>
        </p:spPr>
        <p:txBody>
          <a:bodyPr wrap="square">
            <a:spAutoFit/>
          </a:bodyPr>
          <a:lstStyle/>
          <a:p>
            <a:r>
              <a:rPr lang="en-GB" sz="2800"/>
              <a:t>=</a:t>
            </a:r>
            <a:endParaRPr lang="en-PL" sz="2800"/>
          </a:p>
        </p:txBody>
      </p:sp>
    </p:spTree>
    <p:extLst>
      <p:ext uri="{BB962C8B-B14F-4D97-AF65-F5344CB8AC3E}">
        <p14:creationId xmlns:p14="http://schemas.microsoft.com/office/powerpoint/2010/main" val="25641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9" grpId="0" animBg="1"/>
      <p:bldP spid="10"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F9FA-32A0-E03F-E482-C77E74121F2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57B1CDB-7CCC-5802-CA3F-A5C658DBEA87}"/>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C3064EDF-D27F-3A42-AB29-3786E1DA8C64}"/>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63E1FE32-6D43-88E9-C188-F0BA623646E5}"/>
              </a:ext>
            </a:extLst>
          </p:cNvPr>
          <p:cNvSpPr>
            <a:spLocks noGrp="1"/>
          </p:cNvSpPr>
          <p:nvPr>
            <p:ph type="sldNum" sz="quarter" idx="12"/>
          </p:nvPr>
        </p:nvSpPr>
        <p:spPr/>
        <p:txBody>
          <a:bodyPr/>
          <a:lstStyle/>
          <a:p>
            <a:fld id="{D701140D-C14F-41CA-99FC-0EF83E8DA40A}" type="slidenum">
              <a:rPr lang="fi-FI" smtClean="0"/>
              <a:pPr/>
              <a:t>6</a:t>
            </a:fld>
            <a:endParaRPr lang="fi-FI"/>
          </a:p>
        </p:txBody>
      </p:sp>
      <p:sp>
        <p:nvSpPr>
          <p:cNvPr id="3" name="Rectangle 2">
            <a:extLst>
              <a:ext uri="{FF2B5EF4-FFF2-40B4-BE49-F238E27FC236}">
                <a16:creationId xmlns:a16="http://schemas.microsoft.com/office/drawing/2014/main" id="{C300C05D-49DC-7569-4D44-9CDD71499D60}"/>
              </a:ext>
            </a:extLst>
          </p:cNvPr>
          <p:cNvSpPr/>
          <p:nvPr/>
        </p:nvSpPr>
        <p:spPr>
          <a:xfrm>
            <a:off x="3215680" y="1700808"/>
            <a:ext cx="5256584" cy="2903258"/>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10" name="TextBox 9">
            <a:extLst>
              <a:ext uri="{FF2B5EF4-FFF2-40B4-BE49-F238E27FC236}">
                <a16:creationId xmlns:a16="http://schemas.microsoft.com/office/drawing/2014/main" id="{D640EBAE-621E-A39F-B8C8-DECBECB5C6FB}"/>
              </a:ext>
            </a:extLst>
          </p:cNvPr>
          <p:cNvSpPr txBox="1"/>
          <p:nvPr/>
        </p:nvSpPr>
        <p:spPr>
          <a:xfrm>
            <a:off x="983432" y="1130659"/>
            <a:ext cx="8352928" cy="369332"/>
          </a:xfrm>
          <a:prstGeom prst="rect">
            <a:avLst/>
          </a:prstGeom>
          <a:noFill/>
        </p:spPr>
        <p:txBody>
          <a:bodyPr wrap="square">
            <a:spAutoFit/>
          </a:bodyPr>
          <a:lstStyle/>
          <a:p>
            <a:r>
              <a:rPr lang="en-GB"/>
              <a:t>The common approach is to consider “partially circulant” matrices </a:t>
            </a:r>
            <a:endParaRPr lang="en-PL"/>
          </a:p>
        </p:txBody>
      </p:sp>
      <p:pic>
        <p:nvPicPr>
          <p:cNvPr id="15" name="Picture 14">
            <a:extLst>
              <a:ext uri="{FF2B5EF4-FFF2-40B4-BE49-F238E27FC236}">
                <a16:creationId xmlns:a16="http://schemas.microsoft.com/office/drawing/2014/main" id="{F540C7F2-2013-B648-B9B2-ABFF1CDBF4CF}"/>
              </a:ext>
            </a:extLst>
          </p:cNvPr>
          <p:cNvPicPr>
            <a:picLocks noChangeAspect="1"/>
          </p:cNvPicPr>
          <p:nvPr/>
        </p:nvPicPr>
        <p:blipFill>
          <a:blip r:embed="rId2"/>
          <a:stretch>
            <a:fillRect/>
          </a:stretch>
        </p:blipFill>
        <p:spPr>
          <a:xfrm>
            <a:off x="3258722" y="1923464"/>
            <a:ext cx="5170500" cy="2457946"/>
          </a:xfrm>
          <a:prstGeom prst="rect">
            <a:avLst/>
          </a:prstGeom>
        </p:spPr>
      </p:pic>
      <p:sp>
        <p:nvSpPr>
          <p:cNvPr id="17" name="TextBox 16">
            <a:extLst>
              <a:ext uri="{FF2B5EF4-FFF2-40B4-BE49-F238E27FC236}">
                <a16:creationId xmlns:a16="http://schemas.microsoft.com/office/drawing/2014/main" id="{108064B1-111E-79BE-0472-28F4F880080F}"/>
              </a:ext>
            </a:extLst>
          </p:cNvPr>
          <p:cNvSpPr txBox="1"/>
          <p:nvPr/>
        </p:nvSpPr>
        <p:spPr>
          <a:xfrm>
            <a:off x="1271464" y="4787860"/>
            <a:ext cx="9865096" cy="369332"/>
          </a:xfrm>
          <a:prstGeom prst="rect">
            <a:avLst/>
          </a:prstGeom>
          <a:noFill/>
        </p:spPr>
        <p:txBody>
          <a:bodyPr wrap="square">
            <a:spAutoFit/>
          </a:bodyPr>
          <a:lstStyle/>
          <a:p>
            <a:r>
              <a:rPr lang="en-GB" dirty="0"/>
              <a:t>…and then, the arithmetic can be rephrased as arithmetic over quotient polynomial rings.</a:t>
            </a:r>
            <a:endParaRPr lang="en-PL" dirty="0"/>
          </a:p>
        </p:txBody>
      </p:sp>
    </p:spTree>
    <p:extLst>
      <p:ext uri="{BB962C8B-B14F-4D97-AF65-F5344CB8AC3E}">
        <p14:creationId xmlns:p14="http://schemas.microsoft.com/office/powerpoint/2010/main" val="298380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A3DFE-9C79-64DB-2707-1DAEDFA36D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B32A3E0-D948-E567-9805-4405D9235032}"/>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B75E0345-70E7-091B-B6D2-5052EDE42F32}"/>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E6550788-9914-3A56-F44E-619385B9343D}"/>
              </a:ext>
            </a:extLst>
          </p:cNvPr>
          <p:cNvSpPr>
            <a:spLocks noGrp="1"/>
          </p:cNvSpPr>
          <p:nvPr>
            <p:ph type="sldNum" sz="quarter" idx="12"/>
          </p:nvPr>
        </p:nvSpPr>
        <p:spPr/>
        <p:txBody>
          <a:bodyPr/>
          <a:lstStyle/>
          <a:p>
            <a:fld id="{D701140D-C14F-41CA-99FC-0EF83E8DA40A}" type="slidenum">
              <a:rPr lang="fi-FI" smtClean="0"/>
              <a:pPr/>
              <a:t>7</a:t>
            </a:fld>
            <a:endParaRPr lang="fi-FI"/>
          </a:p>
        </p:txBody>
      </p:sp>
      <p:sp>
        <p:nvSpPr>
          <p:cNvPr id="3" name="Rectangle 2">
            <a:extLst>
              <a:ext uri="{FF2B5EF4-FFF2-40B4-BE49-F238E27FC236}">
                <a16:creationId xmlns:a16="http://schemas.microsoft.com/office/drawing/2014/main" id="{88ECA8F7-D26E-A656-38E8-67767331E58B}"/>
              </a:ext>
            </a:extLst>
          </p:cNvPr>
          <p:cNvSpPr/>
          <p:nvPr/>
        </p:nvSpPr>
        <p:spPr>
          <a:xfrm>
            <a:off x="2584450" y="2568910"/>
            <a:ext cx="6696744" cy="1224136"/>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10" name="TextBox 9">
            <a:extLst>
              <a:ext uri="{FF2B5EF4-FFF2-40B4-BE49-F238E27FC236}">
                <a16:creationId xmlns:a16="http://schemas.microsoft.com/office/drawing/2014/main" id="{426FC712-46B6-F9F1-A38A-387D7A539DC2}"/>
              </a:ext>
            </a:extLst>
          </p:cNvPr>
          <p:cNvSpPr txBox="1"/>
          <p:nvPr/>
        </p:nvSpPr>
        <p:spPr>
          <a:xfrm>
            <a:off x="983432" y="1130659"/>
            <a:ext cx="8352928" cy="369332"/>
          </a:xfrm>
          <a:prstGeom prst="rect">
            <a:avLst/>
          </a:prstGeom>
          <a:noFill/>
        </p:spPr>
        <p:txBody>
          <a:bodyPr wrap="square">
            <a:spAutoFit/>
          </a:bodyPr>
          <a:lstStyle/>
          <a:p>
            <a:r>
              <a:rPr lang="en-GB"/>
              <a:t>The common approach is to consider “partially circulant” matrices </a:t>
            </a:r>
            <a:endParaRPr lang="en-PL"/>
          </a:p>
        </p:txBody>
      </p:sp>
      <p:sp>
        <p:nvSpPr>
          <p:cNvPr id="17" name="TextBox 16">
            <a:extLst>
              <a:ext uri="{FF2B5EF4-FFF2-40B4-BE49-F238E27FC236}">
                <a16:creationId xmlns:a16="http://schemas.microsoft.com/office/drawing/2014/main" id="{8D3BEBAE-B7C2-8036-5B31-DD5E2FECEA92}"/>
              </a:ext>
            </a:extLst>
          </p:cNvPr>
          <p:cNvSpPr txBox="1"/>
          <p:nvPr/>
        </p:nvSpPr>
        <p:spPr>
          <a:xfrm>
            <a:off x="1271464" y="4787860"/>
            <a:ext cx="9865096" cy="369332"/>
          </a:xfrm>
          <a:prstGeom prst="rect">
            <a:avLst/>
          </a:prstGeom>
          <a:noFill/>
        </p:spPr>
        <p:txBody>
          <a:bodyPr wrap="square">
            <a:spAutoFit/>
          </a:bodyPr>
          <a:lstStyle/>
          <a:p>
            <a:r>
              <a:rPr lang="en-GB"/>
              <a:t>…and then, the arithmetic can be rephrased as arithmetic over quotient polynomial rings.</a:t>
            </a:r>
            <a:endParaRPr lang="en-PL"/>
          </a:p>
        </p:txBody>
      </p:sp>
      <p:pic>
        <p:nvPicPr>
          <p:cNvPr id="4" name="Picture 3">
            <a:extLst>
              <a:ext uri="{FF2B5EF4-FFF2-40B4-BE49-F238E27FC236}">
                <a16:creationId xmlns:a16="http://schemas.microsoft.com/office/drawing/2014/main" id="{53E67B67-DF60-D9D4-D91E-12427C3BA9A9}"/>
              </a:ext>
            </a:extLst>
          </p:cNvPr>
          <p:cNvPicPr>
            <a:picLocks noChangeAspect="1"/>
          </p:cNvPicPr>
          <p:nvPr/>
        </p:nvPicPr>
        <p:blipFill>
          <a:blip r:embed="rId2"/>
          <a:stretch>
            <a:fillRect/>
          </a:stretch>
        </p:blipFill>
        <p:spPr>
          <a:xfrm>
            <a:off x="2783632" y="2901005"/>
            <a:ext cx="6336704" cy="721903"/>
          </a:xfrm>
          <a:prstGeom prst="rect">
            <a:avLst/>
          </a:prstGeom>
        </p:spPr>
      </p:pic>
    </p:spTree>
    <p:extLst>
      <p:ext uri="{BB962C8B-B14F-4D97-AF65-F5344CB8AC3E}">
        <p14:creationId xmlns:p14="http://schemas.microsoft.com/office/powerpoint/2010/main" val="416962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6C76-0499-F26A-BB94-D551868EF8A9}"/>
              </a:ext>
            </a:extLst>
          </p:cNvPr>
          <p:cNvSpPr>
            <a:spLocks noGrp="1"/>
          </p:cNvSpPr>
          <p:nvPr>
            <p:ph type="title"/>
          </p:nvPr>
        </p:nvSpPr>
        <p:spPr/>
        <p:txBody>
          <a:bodyPr/>
          <a:lstStyle/>
          <a:p>
            <a:r>
              <a:rPr lang="en-GB" noProof="0"/>
              <a:t>… so we talk about polynomial multiplications</a:t>
            </a:r>
          </a:p>
        </p:txBody>
      </p:sp>
      <p:sp>
        <p:nvSpPr>
          <p:cNvPr id="3" name="Date Placeholder 2">
            <a:extLst>
              <a:ext uri="{FF2B5EF4-FFF2-40B4-BE49-F238E27FC236}">
                <a16:creationId xmlns:a16="http://schemas.microsoft.com/office/drawing/2014/main" id="{B796D575-FF5A-D908-10AC-F184EB85BC62}"/>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C9D88A30-DD82-2E6F-1D6B-DCBF50837002}"/>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8</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3DFFA96-9DED-890D-5976-ACE003D546E9}"/>
                  </a:ext>
                </a:extLst>
              </p:cNvPr>
              <p:cNvSpPr>
                <a:spLocks noGrp="1"/>
              </p:cNvSpPr>
              <p:nvPr>
                <p:ph idx="1"/>
              </p:nvPr>
            </p:nvSpPr>
            <p:spPr>
              <a:xfrm>
                <a:off x="911424" y="980728"/>
                <a:ext cx="10080625" cy="5388174"/>
              </a:xfrm>
            </p:spPr>
            <p:txBody>
              <a:bodyPr/>
              <a:lstStyle/>
              <a:p>
                <a:pPr>
                  <a:buFont typeface="Wingdings" pitchFamily="2" charset="2"/>
                  <a:buChar char="Ø"/>
                </a:pPr>
                <a:endParaRPr lang="en-PL" dirty="0"/>
              </a:p>
              <a:p>
                <a:pPr>
                  <a:buFont typeface="Wingdings" pitchFamily="2" charset="2"/>
                  <a:buChar char="Ø"/>
                </a:pPr>
                <a:r>
                  <a:rPr lang="en-PL" dirty="0"/>
                  <a:t>More conretely, we talk (typically) about multiplcation of polynomial quotient ring elements in the following ring:</a:t>
                </a:r>
              </a:p>
              <a:p>
                <a:pPr marL="0" indent="0" algn="ctr">
                  <a:buNone/>
                </a:pP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ea typeface="Cambria Math" panose="02040503050406030204" pitchFamily="18" charset="0"/>
                            </a:rPr>
                          </m:ctrlPr>
                        </m:sSubPr>
                        <m:e>
                          <m:r>
                            <a:rPr lang="en-PL" i="1" smtClean="0">
                              <a:latin typeface="Cambria Math" panose="02040503050406030204" pitchFamily="18" charset="0"/>
                              <a:ea typeface="Cambria Math" panose="02040503050406030204" pitchFamily="18" charset="0"/>
                            </a:rPr>
                            <m:t>ℛ</m:t>
                          </m:r>
                        </m:e>
                        <m:sub>
                          <m:r>
                            <a:rPr lang="pl-PL" b="0" i="1" smtClean="0">
                              <a:latin typeface="Cambria Math" panose="02040503050406030204" pitchFamily="18" charset="0"/>
                              <a:ea typeface="Cambria Math" panose="02040503050406030204" pitchFamily="18" charset="0"/>
                            </a:rPr>
                            <m:t>𝑞</m:t>
                          </m:r>
                        </m:sub>
                      </m:sSub>
                      <m:r>
                        <a:rPr lang="pl-PL" b="0" i="1" smtClean="0">
                          <a:latin typeface="Cambria Math" panose="02040503050406030204" pitchFamily="18" charset="0"/>
                          <a:ea typeface="Cambria Math" panose="02040503050406030204" pitchFamily="18" charset="0"/>
                        </a:rPr>
                        <m:t>≔ </m:t>
                      </m:r>
                      <m:f>
                        <m:fPr>
                          <m:ctrlPr>
                            <a:rPr lang="pl-PL" b="0" i="1" smtClean="0">
                              <a:latin typeface="Cambria Math" panose="02040503050406030204" pitchFamily="18" charset="0"/>
                              <a:ea typeface="Cambria Math" panose="02040503050406030204" pitchFamily="18" charset="0"/>
                            </a:rPr>
                          </m:ctrlPr>
                        </m:fPr>
                        <m:num>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d>
                            <m:dPr>
                              <m:begChr m:val="["/>
                              <m:endChr m:val="]"/>
                              <m:ctrlPr>
                                <a:rPr lang="pl-PL" i="1">
                                  <a:latin typeface="Cambria Math" panose="02040503050406030204" pitchFamily="18" charset="0"/>
                                  <a:ea typeface="Cambria Math" panose="02040503050406030204" pitchFamily="18" charset="0"/>
                                </a:rPr>
                              </m:ctrlPr>
                            </m:dPr>
                            <m:e>
                              <m:r>
                                <m:rPr>
                                  <m:sty m:val="p"/>
                                </m:rPr>
                                <a:rPr lang="pl-PL">
                                  <a:latin typeface="Cambria Math" panose="02040503050406030204" pitchFamily="18" charset="0"/>
                                  <a:ea typeface="Cambria Math" panose="02040503050406030204" pitchFamily="18" charset="0"/>
                                </a:rPr>
                                <m:t>X</m:t>
                              </m:r>
                            </m:e>
                          </m:d>
                        </m:num>
                        <m:den>
                          <m:d>
                            <m:dPr>
                              <m:begChr m:val="⟨"/>
                              <m:endChr m:val="⟩"/>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m:rPr>
                                      <m:sty m:val="p"/>
                                    </m:rPr>
                                    <a:rPr lang="pl-PL" b="0" i="0" smtClean="0">
                                      <a:latin typeface="Cambria Math" panose="02040503050406030204" pitchFamily="18" charset="0"/>
                                      <a:ea typeface="Cambria Math" panose="02040503050406030204" pitchFamily="18" charset="0"/>
                                    </a:rPr>
                                    <m:t>Φ</m:t>
                                  </m:r>
                                </m:e>
                                <m:sub>
                                  <m:r>
                                    <a:rPr lang="pl-PL" b="0" i="1" smtClean="0">
                                      <a:latin typeface="Cambria Math" panose="02040503050406030204" pitchFamily="18" charset="0"/>
                                      <a:ea typeface="Cambria Math" panose="02040503050406030204" pitchFamily="18" charset="0"/>
                                    </a:rPr>
                                    <m:t>𝑓</m:t>
                                  </m:r>
                                </m:sub>
                              </m:sSub>
                              <m:d>
                                <m:dPr>
                                  <m:ctrlPr>
                                    <a:rPr lang="pl-PL" b="0" i="1" smtClean="0">
                                      <a:latin typeface="Cambria Math" panose="02040503050406030204" pitchFamily="18" charset="0"/>
                                      <a:ea typeface="Cambria Math" panose="02040503050406030204" pitchFamily="18" charset="0"/>
                                    </a:rPr>
                                  </m:ctrlPr>
                                </m:dPr>
                                <m:e>
                                  <m:r>
                                    <m:rPr>
                                      <m:sty m:val="p"/>
                                    </m:rPr>
                                    <a:rPr lang="pl-PL" b="0" i="0" smtClean="0">
                                      <a:latin typeface="Cambria Math" panose="02040503050406030204" pitchFamily="18" charset="0"/>
                                      <a:ea typeface="Cambria Math" panose="02040503050406030204" pitchFamily="18" charset="0"/>
                                    </a:rPr>
                                    <m:t>X</m:t>
                                  </m:r>
                                </m:e>
                              </m:d>
                            </m:e>
                          </m:d>
                        </m:den>
                      </m:f>
                      <m:r>
                        <a:rPr lang="pl-PL" b="0" i="1" smtClean="0">
                          <a:latin typeface="Cambria Math" panose="02040503050406030204" pitchFamily="18" charset="0"/>
                          <a:ea typeface="Cambria Math" panose="02040503050406030204" pitchFamily="18" charset="0"/>
                        </a:rPr>
                        <m:t>,</m:t>
                      </m:r>
                    </m:oMath>
                  </m:oMathPara>
                </a14:m>
                <a:endParaRPr lang="en-PL" dirty="0"/>
              </a:p>
              <a:p>
                <a:pPr marL="0" indent="0">
                  <a:buNone/>
                </a:pPr>
                <a:r>
                  <a:rPr lang="en-PL" dirty="0"/>
                  <a:t>    where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m:rPr>
                            <m:sty m:val="p"/>
                          </m:rPr>
                          <a:rPr lang="pl-PL">
                            <a:latin typeface="Cambria Math" panose="02040503050406030204" pitchFamily="18" charset="0"/>
                            <a:ea typeface="Cambria Math" panose="02040503050406030204" pitchFamily="18" charset="0"/>
                          </a:rPr>
                          <m:t>Φ</m:t>
                        </m:r>
                      </m:e>
                      <m:sub>
                        <m:r>
                          <a:rPr lang="pl-PL" i="1">
                            <a:latin typeface="Cambria Math" panose="02040503050406030204" pitchFamily="18" charset="0"/>
                            <a:ea typeface="Cambria Math" panose="02040503050406030204" pitchFamily="18" charset="0"/>
                          </a:rPr>
                          <m:t>𝑓</m:t>
                        </m:r>
                      </m:sub>
                    </m:sSub>
                  </m:oMath>
                </a14:m>
                <a:r>
                  <a:rPr lang="en-PL" dirty="0"/>
                  <a:t> is an f-th cyclotomic ring. </a:t>
                </a:r>
              </a:p>
              <a:p>
                <a:pPr>
                  <a:buFont typeface="Wingdings" pitchFamily="2" charset="2"/>
                  <a:buChar char="Ø"/>
                </a:pPr>
                <a:r>
                  <a:rPr lang="en-PL" dirty="0"/>
                  <a:t>Typically, we may assume that:</a:t>
                </a:r>
              </a:p>
              <a:p>
                <a:pPr marL="0" indent="0">
                  <a:buNone/>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en-PL" i="1">
                              <a:latin typeface="Cambria Math" panose="02040503050406030204" pitchFamily="18" charset="0"/>
                              <a:ea typeface="Cambria Math" panose="02040503050406030204" pitchFamily="18" charset="0"/>
                            </a:rPr>
                            <m:t>ℛ</m:t>
                          </m:r>
                        </m:e>
                        <m:sub>
                          <m:r>
                            <a:rPr lang="pl-PL" i="1">
                              <a:latin typeface="Cambria Math" panose="02040503050406030204" pitchFamily="18" charset="0"/>
                              <a:ea typeface="Cambria Math" panose="02040503050406030204" pitchFamily="18" charset="0"/>
                            </a:rPr>
                            <m:t>𝑞</m:t>
                          </m:r>
                        </m:sub>
                      </m:sSub>
                      <m:r>
                        <a:rPr lang="pl-PL" i="1">
                          <a:latin typeface="Cambria Math" panose="02040503050406030204" pitchFamily="18" charset="0"/>
                          <a:ea typeface="Cambria Math" panose="02040503050406030204" pitchFamily="18" charset="0"/>
                        </a:rPr>
                        <m:t>≔ </m:t>
                      </m:r>
                      <m:f>
                        <m:fPr>
                          <m:ctrlPr>
                            <a:rPr lang="pl-PL" i="1">
                              <a:latin typeface="Cambria Math" panose="02040503050406030204" pitchFamily="18" charset="0"/>
                              <a:ea typeface="Cambria Math" panose="02040503050406030204" pitchFamily="18" charset="0"/>
                            </a:rPr>
                          </m:ctrlPr>
                        </m:fPr>
                        <m:num>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d>
                            <m:dPr>
                              <m:begChr m:val="["/>
                              <m:endChr m:val="]"/>
                              <m:ctrlPr>
                                <a:rPr lang="pl-PL" i="1">
                                  <a:latin typeface="Cambria Math" panose="02040503050406030204" pitchFamily="18" charset="0"/>
                                  <a:ea typeface="Cambria Math" panose="02040503050406030204" pitchFamily="18" charset="0"/>
                                </a:rPr>
                              </m:ctrlPr>
                            </m:dPr>
                            <m:e>
                              <m:r>
                                <m:rPr>
                                  <m:sty m:val="p"/>
                                </m:rPr>
                                <a:rPr lang="pl-PL">
                                  <a:latin typeface="Cambria Math" panose="02040503050406030204" pitchFamily="18" charset="0"/>
                                  <a:ea typeface="Cambria Math" panose="02040503050406030204" pitchFamily="18" charset="0"/>
                                </a:rPr>
                                <m:t>X</m:t>
                              </m:r>
                            </m:e>
                          </m:d>
                        </m:num>
                        <m:den>
                          <m:d>
                            <m:dPr>
                              <m:begChr m:val="⟨"/>
                              <m:endChr m:val="⟩"/>
                              <m:ctrlPr>
                                <a:rPr lang="pl-PL" i="1">
                                  <a:latin typeface="Cambria Math" panose="02040503050406030204" pitchFamily="18" charset="0"/>
                                  <a:ea typeface="Cambria Math" panose="02040503050406030204" pitchFamily="18" charset="0"/>
                                </a:rPr>
                              </m:ctrlPr>
                            </m:dPr>
                            <m:e>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𝑋</m:t>
                                  </m:r>
                                </m:e>
                                <m:sup>
                                  <m:r>
                                    <a:rPr lang="pl-PL" b="0" i="1" smtClean="0">
                                      <a:latin typeface="Cambria Math" panose="02040503050406030204" pitchFamily="18" charset="0"/>
                                      <a:ea typeface="Cambria Math" panose="02040503050406030204" pitchFamily="18" charset="0"/>
                                    </a:rPr>
                                    <m:t>𝑁</m:t>
                                  </m:r>
                                </m:sup>
                              </m:sSup>
                              <m:r>
                                <a:rPr lang="pl-PL" b="0" i="1" smtClean="0">
                                  <a:latin typeface="Cambria Math" panose="02040503050406030204" pitchFamily="18" charset="0"/>
                                  <a:ea typeface="Cambria Math" panose="02040503050406030204" pitchFamily="18" charset="0"/>
                                </a:rPr>
                                <m:t>+1</m:t>
                              </m:r>
                            </m:e>
                          </m:d>
                        </m:den>
                      </m:f>
                      <m:r>
                        <a:rPr lang="pl-PL" i="1">
                          <a:latin typeface="Cambria Math" panose="02040503050406030204" pitchFamily="18" charset="0"/>
                          <a:ea typeface="Cambria Math" panose="02040503050406030204" pitchFamily="18" charset="0"/>
                        </a:rPr>
                        <m:t>,</m:t>
                      </m:r>
                    </m:oMath>
                  </m:oMathPara>
                </a14:m>
                <a:endParaRPr lang="en-PL" dirty="0"/>
              </a:p>
              <a:p>
                <a:pPr marL="0" indent="0">
                  <a:buNone/>
                </a:pPr>
                <a:r>
                  <a:rPr lang="en-PL" dirty="0"/>
                  <a:t>    where N is power-of-two. We will assume so since now.</a:t>
                </a:r>
              </a:p>
              <a:p>
                <a:pPr>
                  <a:buFont typeface="Wingdings" pitchFamily="2" charset="2"/>
                  <a:buChar char="Ø"/>
                </a:pPr>
                <a:r>
                  <a:rPr lang="en-PL" dirty="0"/>
                  <a:t>Then, width and height of the matrix </a:t>
                </a:r>
                <a:r>
                  <a:rPr lang="en-PL" b="1" dirty="0"/>
                  <a:t>A </a:t>
                </a:r>
                <a:r>
                  <a:rPr lang="en-PL" dirty="0"/>
                  <a:t>can be shrink by the factor of N. </a:t>
                </a:r>
              </a:p>
              <a:p>
                <a:pPr>
                  <a:buFont typeface="Wingdings" pitchFamily="2" charset="2"/>
                  <a:buChar char="Ø"/>
                </a:pPr>
                <a:r>
                  <a:rPr lang="en-PL" dirty="0"/>
                  <a:t>Multiplication of two ring elements might is “almost linear by NTT-based multiplcation”. </a:t>
                </a:r>
              </a:p>
              <a:p>
                <a:pPr>
                  <a:buFont typeface="Wingdings" pitchFamily="2" charset="2"/>
                  <a:buChar char="Ø"/>
                </a:pPr>
                <a:r>
                  <a:rPr lang="en-PL" dirty="0"/>
                  <a:t>There are many interesting algorithms, i.e. Karatsuba, Toom-Cook, etc. Yet, this rather old-school research, outside of the scope of this presentation.</a:t>
                </a:r>
              </a:p>
              <a:p>
                <a:pPr>
                  <a:buFont typeface="Wingdings" pitchFamily="2" charset="2"/>
                  <a:buChar char="Ø"/>
                </a:pPr>
                <a:endParaRPr lang="en-PL" dirty="0"/>
              </a:p>
            </p:txBody>
          </p:sp>
        </mc:Choice>
        <mc:Fallback xmlns="">
          <p:sp>
            <p:nvSpPr>
              <p:cNvPr id="6" name="Content Placeholder 5">
                <a:extLst>
                  <a:ext uri="{FF2B5EF4-FFF2-40B4-BE49-F238E27FC236}">
                    <a16:creationId xmlns:a16="http://schemas.microsoft.com/office/drawing/2014/main" id="{63DFFA96-9DED-890D-5976-ACE003D546E9}"/>
                  </a:ext>
                </a:extLst>
              </p:cNvPr>
              <p:cNvSpPr>
                <a:spLocks noGrp="1" noRot="1" noChangeAspect="1" noMove="1" noResize="1" noEditPoints="1" noAdjustHandles="1" noChangeArrowheads="1" noChangeShapeType="1" noTextEdit="1"/>
              </p:cNvSpPr>
              <p:nvPr>
                <p:ph idx="1"/>
              </p:nvPr>
            </p:nvSpPr>
            <p:spPr>
              <a:xfrm>
                <a:off x="911424" y="980728"/>
                <a:ext cx="10080625" cy="5388174"/>
              </a:xfrm>
              <a:blipFill>
                <a:blip r:embed="rId2"/>
                <a:stretch>
                  <a:fillRect l="-1511" r="-630"/>
                </a:stretch>
              </a:blipFill>
            </p:spPr>
            <p:txBody>
              <a:bodyPr/>
              <a:lstStyle/>
              <a:p>
                <a:r>
                  <a:rPr lang="en-GB">
                    <a:noFill/>
                  </a:rPr>
                  <a:t> </a:t>
                </a:r>
              </a:p>
            </p:txBody>
          </p:sp>
        </mc:Fallback>
      </mc:AlternateContent>
    </p:spTree>
    <p:extLst>
      <p:ext uri="{BB962C8B-B14F-4D97-AF65-F5344CB8AC3E}">
        <p14:creationId xmlns:p14="http://schemas.microsoft.com/office/powerpoint/2010/main" val="255695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6227-644D-659A-2B5A-E47CD6A46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D734A-AA35-037A-081A-9351F3FB4803}"/>
              </a:ext>
            </a:extLst>
          </p:cNvPr>
          <p:cNvSpPr>
            <a:spLocks noGrp="1"/>
          </p:cNvSpPr>
          <p:nvPr>
            <p:ph type="title"/>
          </p:nvPr>
        </p:nvSpPr>
        <p:spPr/>
        <p:txBody>
          <a:bodyPr/>
          <a:lstStyle/>
          <a:p>
            <a:r>
              <a:rPr lang="en-GB"/>
              <a:t>NTT multiplication </a:t>
            </a:r>
            <a:endParaRPr lang="en-GB" noProof="0"/>
          </a:p>
        </p:txBody>
      </p:sp>
      <p:sp>
        <p:nvSpPr>
          <p:cNvPr id="3" name="Date Placeholder 2">
            <a:extLst>
              <a:ext uri="{FF2B5EF4-FFF2-40B4-BE49-F238E27FC236}">
                <a16:creationId xmlns:a16="http://schemas.microsoft.com/office/drawing/2014/main" id="{923EB946-2103-7047-C0CA-76614AB9CBF5}"/>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5EDAE457-9615-8D72-8876-79CD4E4CABBD}"/>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9</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E456E72-974F-338C-8155-61B9C55BEF76}"/>
                  </a:ext>
                </a:extLst>
              </p:cNvPr>
              <p:cNvSpPr>
                <a:spLocks noGrp="1"/>
              </p:cNvSpPr>
              <p:nvPr>
                <p:ph idx="1"/>
              </p:nvPr>
            </p:nvSpPr>
            <p:spPr>
              <a:xfrm>
                <a:off x="911424" y="980728"/>
                <a:ext cx="10080625" cy="4752528"/>
              </a:xfrm>
            </p:spPr>
            <p:txBody>
              <a:bodyPr/>
              <a:lstStyle/>
              <a:p>
                <a:pPr>
                  <a:buFont typeface="Wingdings" pitchFamily="2" charset="2"/>
                  <a:buChar char="Ø"/>
                </a:pPr>
                <a:endParaRPr lang="en-PL" dirty="0"/>
              </a:p>
              <a:p>
                <a:pPr>
                  <a:buFont typeface="Wingdings" pitchFamily="2" charset="2"/>
                  <a:buChar char="Ø"/>
                </a:pPr>
                <a:r>
                  <a:rPr lang="en-PL" dirty="0"/>
                  <a:t>The multiplcation relies on simple observation that for appropiate modulus q, i.e.</a:t>
                </a:r>
              </a:p>
              <a:p>
                <a:pPr marL="0" indent="0" algn="ctr">
                  <a:buNone/>
                </a:pPr>
                <a:br>
                  <a:rPr lang="en-PL" i="1" dirty="0">
                    <a:latin typeface="Cambria Math" panose="02040503050406030204" pitchFamily="18" charset="0"/>
                  </a:rPr>
                </a:br>
                <a14:m>
                  <m:oMath xmlns:m="http://schemas.openxmlformats.org/officeDocument/2006/math">
                    <m:r>
                      <a:rPr lang="en-PL" i="1" dirty="0" smtClean="0">
                        <a:latin typeface="Cambria Math" panose="02040503050406030204" pitchFamily="18" charset="0"/>
                      </a:rPr>
                      <m:t>2</m:t>
                    </m:r>
                    <m:r>
                      <a:rPr lang="en-PL" i="1" dirty="0" smtClean="0">
                        <a:latin typeface="Cambria Math" panose="02040503050406030204" pitchFamily="18" charset="0"/>
                      </a:rPr>
                      <m:t>𝑁</m:t>
                    </m:r>
                    <m:r>
                      <a:rPr lang="en-PL" i="1" dirty="0">
                        <a:latin typeface="Cambria Math" panose="02040503050406030204" pitchFamily="18" charset="0"/>
                      </a:rPr>
                      <m:t> </m:t>
                    </m:r>
                    <m:r>
                      <a:rPr lang="en-PL" i="1" dirty="0" smtClean="0">
                        <a:latin typeface="Cambria Math" panose="02040503050406030204" pitchFamily="18" charset="0"/>
                      </a:rPr>
                      <m:t>|</m:t>
                    </m:r>
                    <m:r>
                      <a:rPr lang="en-PL" i="1" dirty="0">
                        <a:latin typeface="Cambria Math" panose="02040503050406030204" pitchFamily="18" charset="0"/>
                      </a:rPr>
                      <m:t> </m:t>
                    </m:r>
                    <m:r>
                      <a:rPr lang="en-PL" i="1" dirty="0" smtClean="0">
                        <a:latin typeface="Cambria Math" panose="02040503050406030204" pitchFamily="18" charset="0"/>
                      </a:rPr>
                      <m:t>𝑞</m:t>
                    </m:r>
                    <m:r>
                      <a:rPr lang="en-PL" i="1" dirty="0" smtClean="0">
                        <a:latin typeface="Cambria Math" panose="02040503050406030204" pitchFamily="18" charset="0"/>
                      </a:rPr>
                      <m:t>−1</m:t>
                    </m:r>
                  </m:oMath>
                </a14:m>
                <a:r>
                  <a:rPr lang="en-PL" dirty="0"/>
                  <a:t>,</a:t>
                </a:r>
              </a:p>
              <a:p>
                <a:pPr marL="269875" lvl="1" indent="0">
                  <a:buNone/>
                </a:pPr>
                <a:r>
                  <a:rPr lang="en-PL" dirty="0"/>
                  <a:t>we may observe that: </a:t>
                </a:r>
              </a:p>
              <a:p>
                <a:pPr marL="269875" lvl="1" indent="0">
                  <a:buNone/>
                </a:pP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ℛ</m:t>
                          </m:r>
                        </m:e>
                        <m:sub>
                          <m:r>
                            <a:rPr lang="pl-PL" b="0" i="1" smtClean="0">
                              <a:latin typeface="Cambria Math" panose="02040503050406030204" pitchFamily="18" charset="0"/>
                            </a:rPr>
                            <m:t>𝑞</m:t>
                          </m:r>
                        </m:sub>
                      </m:sSub>
                      <m:r>
                        <a:rPr lang="pl-PL" b="0" i="1" smtClean="0">
                          <a:latin typeface="Cambria Math" panose="02040503050406030204" pitchFamily="18" charset="0"/>
                        </a:rPr>
                        <m:t> </m:t>
                      </m:r>
                      <m:r>
                        <a:rPr lang="pl-PL" b="0" i="1" smtClean="0">
                          <a:latin typeface="Cambria Math" panose="02040503050406030204" pitchFamily="18" charset="0"/>
                          <a:ea typeface="Cambria Math" panose="02040503050406030204" pitchFamily="18" charset="0"/>
                        </a:rPr>
                        <m:t>≅</m:t>
                      </m:r>
                      <m:sSup>
                        <m:sSupPr>
                          <m:ctrlPr>
                            <a:rPr lang="pl-PL" b="0" i="1" smtClean="0">
                              <a:latin typeface="Cambria Math" panose="02040503050406030204" pitchFamily="18" charset="0"/>
                              <a:ea typeface="Cambria Math" panose="02040503050406030204" pitchFamily="18" charset="0"/>
                            </a:rPr>
                          </m:ctrlPr>
                        </m:sSupPr>
                        <m:e>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ℤ</m:t>
                                  </m:r>
                                </m:e>
                                <m:sub>
                                  <m:r>
                                    <a:rPr lang="pl-PL" b="0" i="1" smtClean="0">
                                      <a:latin typeface="Cambria Math" panose="02040503050406030204" pitchFamily="18" charset="0"/>
                                      <a:ea typeface="Cambria Math" panose="02040503050406030204" pitchFamily="18" charset="0"/>
                                    </a:rPr>
                                    <m:t>𝑞</m:t>
                                  </m:r>
                                </m:sub>
                              </m:sSub>
                            </m:e>
                          </m:d>
                        </m:e>
                        <m:sup>
                          <m:r>
                            <a:rPr lang="pl-PL" b="0" i="1" smtClean="0">
                              <a:latin typeface="Cambria Math" panose="02040503050406030204" pitchFamily="18" charset="0"/>
                              <a:ea typeface="Cambria Math" panose="02040503050406030204" pitchFamily="18" charset="0"/>
                            </a:rPr>
                            <m:t>𝑁</m:t>
                          </m:r>
                        </m:sup>
                      </m:sSup>
                    </m:oMath>
                  </m:oMathPara>
                </a14:m>
                <a:endParaRPr lang="pl-PL" b="0" dirty="0">
                  <a:ea typeface="Cambria Math" panose="02040503050406030204" pitchFamily="18" charset="0"/>
                </a:endParaRPr>
              </a:p>
              <a:p>
                <a:pPr marL="269875" lvl="1" indent="0">
                  <a:buNone/>
                </a:pPr>
                <a:r>
                  <a:rPr lang="en-PL" dirty="0"/>
                  <a:t>with multiplcation defined coordinate-wise. This map (from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ℛ</m:t>
                        </m:r>
                      </m:e>
                      <m:sub>
                        <m:r>
                          <a:rPr lang="pl-PL" i="1">
                            <a:latin typeface="Cambria Math" panose="02040503050406030204" pitchFamily="18" charset="0"/>
                          </a:rPr>
                          <m:t>𝑞</m:t>
                        </m:r>
                      </m:sub>
                    </m:sSub>
                  </m:oMath>
                </a14:m>
                <a:r>
                  <a:rPr lang="en-PL" dirty="0"/>
                  <a:t> to </a:t>
                </a:r>
                <a14:m>
                  <m:oMath xmlns:m="http://schemas.openxmlformats.org/officeDocument/2006/math">
                    <m:sSup>
                      <m:sSupPr>
                        <m:ctrlPr>
                          <a:rPr lang="pl-PL" i="1">
                            <a:latin typeface="Cambria Math" panose="02040503050406030204" pitchFamily="18" charset="0"/>
                            <a:ea typeface="Cambria Math" panose="02040503050406030204" pitchFamily="18" charset="0"/>
                          </a:rPr>
                        </m:ctrlPr>
                      </m:sSupPr>
                      <m:e>
                        <m:d>
                          <m:dPr>
                            <m:ctrlPr>
                              <a:rPr lang="pl-PL" i="1">
                                <a:latin typeface="Cambria Math" panose="02040503050406030204" pitchFamily="18" charset="0"/>
                                <a:ea typeface="Cambria Math" panose="02040503050406030204" pitchFamily="18" charset="0"/>
                              </a:rPr>
                            </m:ctrlPr>
                          </m:d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e>
                        </m:d>
                      </m:e>
                      <m:sup>
                        <m:r>
                          <a:rPr lang="pl-PL" i="1">
                            <a:latin typeface="Cambria Math" panose="02040503050406030204" pitchFamily="18" charset="0"/>
                            <a:ea typeface="Cambria Math" panose="02040503050406030204" pitchFamily="18" charset="0"/>
                          </a:rPr>
                          <m:t>𝑁</m:t>
                        </m:r>
                      </m:sup>
                    </m:sSup>
                    <m:r>
                      <a:rPr lang="pl-PL" i="1">
                        <a:latin typeface="Cambria Math" panose="02040503050406030204" pitchFamily="18" charset="0"/>
                        <a:ea typeface="Cambria Math" panose="02040503050406030204" pitchFamily="18" charset="0"/>
                      </a:rPr>
                      <m:t> </m:t>
                    </m:r>
                  </m:oMath>
                </a14:m>
                <a:r>
                  <a:rPr lang="en-PL" dirty="0"/>
                  <a:t>) is defined as NTT (number theoretical transform) with its inverse NTT</a:t>
                </a:r>
                <a:r>
                  <a:rPr lang="en-PL" baseline="30000" dirty="0"/>
                  <a:t>-1</a:t>
                </a:r>
                <a:r>
                  <a:rPr lang="en-PL" dirty="0"/>
                  <a:t>.</a:t>
                </a:r>
              </a:p>
              <a:p>
                <a:pPr>
                  <a:buFont typeface="Wingdings" pitchFamily="2" charset="2"/>
                  <a:buChar char="Ø"/>
                </a:pPr>
                <a:r>
                  <a:rPr lang="en-PL" dirty="0"/>
                  <a:t>Intel recently published a library providing an </a:t>
                </a:r>
                <a:r>
                  <a:rPr lang="en-PL" i="1" dirty="0"/>
                  <a:t>opinionated</a:t>
                </a:r>
                <a:r>
                  <a:rPr lang="en-PL" dirty="0"/>
                  <a:t>, yet </a:t>
                </a:r>
                <a:r>
                  <a:rPr lang="en-PL" i="1" dirty="0"/>
                  <a:t>great for general purpose usage</a:t>
                </a:r>
                <a:r>
                  <a:rPr lang="en-PL" dirty="0"/>
                  <a:t>, implemantion of power-of-two ring arithmectic.</a:t>
                </a:r>
              </a:p>
              <a:p>
                <a:pPr>
                  <a:buFont typeface="Wingdings" pitchFamily="2" charset="2"/>
                  <a:buChar char="Ø"/>
                </a:pPr>
                <a:endParaRPr lang="en-PL" dirty="0"/>
              </a:p>
              <a:p>
                <a:pPr marL="0" indent="0">
                  <a:buNone/>
                </a:pPr>
                <a:endParaRPr lang="en-PL" dirty="0"/>
              </a:p>
              <a:p>
                <a:pPr marL="0" indent="0">
                  <a:buNone/>
                </a:pPr>
                <a:endParaRPr lang="en-PL" dirty="0"/>
              </a:p>
              <a:p>
                <a:pPr marL="0" indent="0">
                  <a:buNone/>
                </a:pPr>
                <a:r>
                  <a:rPr lang="en-PL" dirty="0"/>
                  <a:t> </a:t>
                </a:r>
              </a:p>
            </p:txBody>
          </p:sp>
        </mc:Choice>
        <mc:Fallback xmlns="">
          <p:sp>
            <p:nvSpPr>
              <p:cNvPr id="6" name="Content Placeholder 5">
                <a:extLst>
                  <a:ext uri="{FF2B5EF4-FFF2-40B4-BE49-F238E27FC236}">
                    <a16:creationId xmlns:a16="http://schemas.microsoft.com/office/drawing/2014/main" id="{FE456E72-974F-338C-8155-61B9C55BEF76}"/>
                  </a:ext>
                </a:extLst>
              </p:cNvPr>
              <p:cNvSpPr>
                <a:spLocks noGrp="1" noRot="1" noChangeAspect="1" noMove="1" noResize="1" noEditPoints="1" noAdjustHandles="1" noChangeArrowheads="1" noChangeShapeType="1" noTextEdit="1"/>
              </p:cNvSpPr>
              <p:nvPr>
                <p:ph idx="1"/>
              </p:nvPr>
            </p:nvSpPr>
            <p:spPr>
              <a:xfrm>
                <a:off x="911424" y="980728"/>
                <a:ext cx="10080625" cy="4752528"/>
              </a:xfrm>
              <a:blipFill>
                <a:blip r:embed="rId2"/>
                <a:stretch>
                  <a:fillRect l="-1511" r="-2141"/>
                </a:stretch>
              </a:blipFill>
            </p:spPr>
            <p:txBody>
              <a:bodyPr/>
              <a:lstStyle/>
              <a:p>
                <a:r>
                  <a:rPr lang="en-GB">
                    <a:noFill/>
                  </a:rPr>
                  <a:t> </a:t>
                </a:r>
              </a:p>
            </p:txBody>
          </p:sp>
        </mc:Fallback>
      </mc:AlternateContent>
    </p:spTree>
    <p:extLst>
      <p:ext uri="{BB962C8B-B14F-4D97-AF65-F5344CB8AC3E}">
        <p14:creationId xmlns:p14="http://schemas.microsoft.com/office/powerpoint/2010/main" val="13672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
  <p:tag name="ORIGINALWIDTH" val="856"/>
  <p:tag name="OUTPUTTYPE" val="PNG"/>
  <p:tag name="IGUANATEXVERSION" val="161"/>
  <p:tag name="IGUANATEXSIZE" val="20"/>
  <p:tag name="IGUANATEXCURSOR" val="159"/>
  <p:tag name="TRANSPARENCY" val="True"/>
  <p:tag name="LATEXENGINEID" val="0"/>
  <p:tag name="TEMPFOLDER" val="/Users/osdnk/Library/Containers/com.microsoft.Powerpoint/Data/tmp/TemporaryItems/"/>
  <p:tag name="LATEXFORMHEIGHT" val="426,65"/>
  <p:tag name="LATEXFORMWIDTH" val="513,35"/>
  <p:tag name="LATEXFORMWRAP" val="True"/>
  <p:tag name="BITMAPVECTOR" val="0"/>
  <p:tag name="LATEXADDIN" val="\documentclass{article}&#10;\usepackage{amsmath}&#10;\pagestyle{empty}&#10;\begin{document}&#10;&#10;&#10;\[&#10; \mathbf{b}^{\mathsf{T}} := \mathbf{s}^{\mathsf{T}} \mathbf{A} + \mathbf{e}^{\mathsf{T}}&#10;\]&#10;&#10;\end{document}"/>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7"/>
  <p:tag name="ORIGINALWIDTH" val="468"/>
  <p:tag name="OUTPUTTYPE" val="PNG"/>
  <p:tag name="IGUANATEXVERSION" val="161"/>
  <p:tag name="IGUANATEXSIZE" val="20"/>
  <p:tag name="IGUANATEXCURSOR" val="120"/>
  <p:tag name="TRANSPARENCY" val="True"/>
  <p:tag name="LATEXENGINEID" val="0"/>
  <p:tag name="TEMPFOLDER" val="/Users/osdnk/Library/Containers/com.microsoft.Powerpoint/Data/tmp/TemporaryItems/"/>
  <p:tag name="LATEXFORMHEIGHT" val="426,65"/>
  <p:tag name="LATEXFORMWIDTH" val="513,35"/>
  <p:tag name="LATEXFORMWRAP" val="True"/>
  <p:tag name="BITMAPVECTOR" val="0"/>
  <p:tag name="LATEXADDIN" val="\documentclass{article}&#10;\usepackage{amsmath}&#10;\pagestyle{empty}&#10;\begin{document}&#10;&#10;&#10;\[&#10; \mathbf{c} := \mathbf{A} \mathbf{w}&#10;\]&#10;&#10;\end{document}"/>
</p:tagLst>
</file>

<file path=ppt/theme/theme1.xml><?xml version="1.0" encoding="utf-8"?>
<a:theme xmlns:a="http://schemas.openxmlformats.org/drawingml/2006/main" name="Aalto - Title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200EA7F1-448A-4301-88BF-16925F18B305}"/>
    </a:ext>
  </a:extLst>
</a:theme>
</file>

<file path=ppt/theme/theme2.xml><?xml version="1.0" encoding="utf-8"?>
<a:theme xmlns:a="http://schemas.openxmlformats.org/drawingml/2006/main" name="Aalto -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646259CC-B4F4-468A-9988-15323AF2E02B}"/>
    </a:ext>
  </a:extLst>
</a:theme>
</file>

<file path=ppt/theme/theme3.xml><?xml version="1.0" encoding="utf-8"?>
<a:theme xmlns:a="http://schemas.openxmlformats.org/drawingml/2006/main" name="Aalto - Divider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BD94C740-7A18-402F-8F67-713ACF51078A}"/>
    </a:ext>
  </a:extLst>
</a:theme>
</file>

<file path=ppt/theme/theme4.xml><?xml version="1.0" encoding="utf-8"?>
<a:theme xmlns:a="http://schemas.openxmlformats.org/drawingml/2006/main" name="Aalto - Picture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E33A945C-985E-42AD-97DD-B6A5A9A238D7}"/>
    </a:ext>
  </a:extLst>
</a:theme>
</file>

<file path=ppt/theme/theme5.xml><?xml version="1.0" encoding="utf-8"?>
<a:theme xmlns:a="http://schemas.openxmlformats.org/drawingml/2006/main" name="Aalto - Custom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826623B-277C-409B-8806-FCB8AA61E463}"/>
    </a:ext>
  </a:extLst>
</a:theme>
</file>

<file path=ppt/theme/theme6.xml><?xml version="1.0" encoding="utf-8"?>
<a:theme xmlns:a="http://schemas.openxmlformats.org/drawingml/2006/main" name="Aalto - Kiitos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B11C706-2186-4D63-AA00-ECDC6FEC1DA1}"/>
    </a:ext>
  </a:extLst>
</a:theme>
</file>

<file path=ppt/theme/theme7.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D8067A49724945B01A3FCDF2E7485D" ma:contentTypeVersion="4" ma:contentTypeDescription="Create a new document." ma:contentTypeScope="" ma:versionID="d8cbf66e851f692858053630a4fd929b">
  <xsd:schema xmlns:xsd="http://www.w3.org/2001/XMLSchema" xmlns:xs="http://www.w3.org/2001/XMLSchema" xmlns:p="http://schemas.microsoft.com/office/2006/metadata/properties" xmlns:ns2="1f75d104-e856-40ea-a1e1-b25d46133343" targetNamespace="http://schemas.microsoft.com/office/2006/metadata/properties" ma:root="true" ma:fieldsID="91c2c2fa05b3920c0388e21b562e0193" ns2:_="">
    <xsd:import namespace="1f75d104-e856-40ea-a1e1-b25d461333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75d104-e856-40ea-a1e1-b25d461333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DC1682-CCF7-4CB8-B8E0-5227E40C496A}">
  <ds:schemaRefs>
    <ds:schemaRef ds:uri="http://schemas.microsoft.com/sharepoint/v3/contenttype/forms"/>
  </ds:schemaRefs>
</ds:datastoreItem>
</file>

<file path=customXml/itemProps2.xml><?xml version="1.0" encoding="utf-8"?>
<ds:datastoreItem xmlns:ds="http://schemas.openxmlformats.org/officeDocument/2006/customXml" ds:itemID="{BCCF748E-B06E-49C9-AC3A-060D94337A3D}">
  <ds:schemaRefs>
    <ds:schemaRef ds:uri="1f75d104-e856-40ea-a1e1-b25d461333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960268D-E02B-4777-AF5C-B331BED67753}">
  <ds:schemaRef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1f75d104-e856-40ea-a1e1-b25d46133343"/>
    <ds:schemaRef ds:uri="http://purl.org/dc/terms/"/>
  </ds:schemaRefs>
</ds:datastoreItem>
</file>

<file path=docProps/app.xml><?xml version="1.0" encoding="utf-8"?>
<Properties xmlns="http://schemas.openxmlformats.org/officeDocument/2006/extended-properties" xmlns:vt="http://schemas.openxmlformats.org/officeDocument/2006/docPropsVTypes">
  <Template>Aalto - Title Slides</Template>
  <TotalTime>36</TotalTime>
  <Words>1755</Words>
  <Application>Microsoft Macintosh PowerPoint</Application>
  <PresentationFormat>Widescreen</PresentationFormat>
  <Paragraphs>298</Paragraphs>
  <Slides>17</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17</vt:i4>
      </vt:variant>
    </vt:vector>
  </HeadingPairs>
  <TitlesOfParts>
    <vt:vector size="28" baseType="lpstr">
      <vt:lpstr>Google Sans</vt:lpstr>
      <vt:lpstr>Arial</vt:lpstr>
      <vt:lpstr>Calibri</vt:lpstr>
      <vt:lpstr>Cambria Math</vt:lpstr>
      <vt:lpstr>Wingdings</vt:lpstr>
      <vt:lpstr>Aalto - Title Slides</vt:lpstr>
      <vt:lpstr>Aalto - Content Slides</vt:lpstr>
      <vt:lpstr>Aalto - Divider Slides</vt:lpstr>
      <vt:lpstr>Aalto - Picture Content Slides</vt:lpstr>
      <vt:lpstr>Aalto - Custom Content Slides</vt:lpstr>
      <vt:lpstr>Aalto - Kiitos Slides</vt:lpstr>
      <vt:lpstr>Intel HE Acceleration Library </vt:lpstr>
      <vt:lpstr>As we already know… </vt:lpstr>
      <vt:lpstr>… which has certain practical implications  </vt:lpstr>
      <vt:lpstr>… so we need to speed-up our algorithms  </vt:lpstr>
      <vt:lpstr>… so we need to speed-up our algorithms  </vt:lpstr>
      <vt:lpstr>… so we need to speed-up our algorithms  </vt:lpstr>
      <vt:lpstr>… so we need to speed-up our algorithms  </vt:lpstr>
      <vt:lpstr>… so we talk about polynomial multiplications</vt:lpstr>
      <vt:lpstr>NTT multiplication </vt:lpstr>
      <vt:lpstr>HEXL – Homomorphic Encryption Acceleration Library </vt:lpstr>
      <vt:lpstr>Example of usage</vt:lpstr>
      <vt:lpstr>HEXL as an SIMD library</vt:lpstr>
      <vt:lpstr>HEXL as an SIMD library</vt:lpstr>
      <vt:lpstr>What else HEXL can do?</vt:lpstr>
      <vt:lpstr>Cross-language usage</vt:lpstr>
      <vt:lpstr>Cross-language usage</vt:lpstr>
      <vt:lpstr>More guidance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Osadnik Michal</dc:creator>
  <cp:lastModifiedBy>Osadnik Michal</cp:lastModifiedBy>
  <cp:revision>3</cp:revision>
  <dcterms:created xsi:type="dcterms:W3CDTF">2025-06-03T11:41:30Z</dcterms:created>
  <dcterms:modified xsi:type="dcterms:W3CDTF">2025-06-09T19:45:46Z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0x01010077D8067A49724945B01A3FCDF2E7485D</vt:lpwstr>
  </property>
</Properties>
</file>