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Play"/>
      <p:regular r:id="rId27"/>
      <p:bold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UJmKBdCs/mXcRhp9gDtD18RkZ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F595C6-18D5-4322-9B38-016FED86F50E}">
  <a:tblStyle styleId="{1FF595C6-18D5-4322-9B38-016FED86F50E}" styleName="Table_0">
    <a:wholeTbl>
      <a:tcTxStyle b="off" i="off">
        <a:font>
          <a:latin typeface="Aptos"/>
          <a:ea typeface="Aptos"/>
          <a:cs typeface="Aptos"/>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b="off" i="off"/>
    </a:band2H>
    <a:band1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t/>
            </a:r>
            <a:endParaRPr/>
          </a:p>
        </p:txBody>
      </p:sp>
      <p:sp>
        <p:nvSpPr>
          <p:cNvPr id="263" name="Google Shape;263;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Calibri"/>
              <a:buNone/>
            </a:pPr>
            <a:r>
              <a:rPr lang="en-US"/>
              <a:t>Vou recolher o dataset</a:t>
            </a:r>
            <a:endParaRPr/>
          </a:p>
          <a:p>
            <a:pPr indent="-95250" lvl="0" marL="171450" rtl="0" algn="l">
              <a:spcBef>
                <a:spcPts val="0"/>
              </a:spcBef>
              <a:spcAft>
                <a:spcPts val="0"/>
              </a:spcAft>
              <a:buClr>
                <a:schemeClr val="dk1"/>
              </a:buClr>
              <a:buSzPts val="1200"/>
              <a:buFont typeface="Calibri"/>
              <a:buNone/>
            </a:pPr>
            <a:r>
              <a:rPr lang="en-US"/>
              <a:t>Vou  recolher os dados dos movimentos</a:t>
            </a:r>
            <a:endParaRPr/>
          </a:p>
          <a:p>
            <a:pPr indent="-95250" lvl="0" marL="171450" rtl="0" algn="l">
              <a:spcBef>
                <a:spcPts val="0"/>
              </a:spcBef>
              <a:spcAft>
                <a:spcPts val="0"/>
              </a:spcAft>
              <a:buClr>
                <a:schemeClr val="dk1"/>
              </a:buClr>
              <a:buSzPts val="1200"/>
              <a:buFont typeface="Calibri"/>
              <a:buNone/>
            </a:pPr>
            <a:r>
              <a:rPr lang="en-US"/>
              <a:t>Depois dessa fase, vou treinar a rede</a:t>
            </a:r>
            <a:endParaRPr/>
          </a:p>
          <a:p>
            <a:pPr indent="-95250" lvl="0" marL="171450" rtl="0" algn="l">
              <a:spcBef>
                <a:spcPts val="0"/>
              </a:spcBef>
              <a:spcAft>
                <a:spcPts val="0"/>
              </a:spcAft>
              <a:buClr>
                <a:schemeClr val="dk1"/>
              </a:buClr>
              <a:buSzPts val="1200"/>
              <a:buFont typeface="Calibri"/>
              <a:buNone/>
            </a:pPr>
            <a:r>
              <a:rPr lang="en-US"/>
              <a:t>E depois vou implementar a rede no microcontrolador</a:t>
            </a:r>
            <a:endParaRPr/>
          </a:p>
          <a:p>
            <a:pPr indent="-95250" lvl="0" marL="171450" rtl="0" algn="l">
              <a:spcBef>
                <a:spcPts val="0"/>
              </a:spcBef>
              <a:spcAft>
                <a:spcPts val="0"/>
              </a:spcAft>
              <a:buClr>
                <a:schemeClr val="dk1"/>
              </a:buClr>
              <a:buSzPts val="1200"/>
              <a:buFont typeface="Calibri"/>
              <a:buNone/>
            </a:pPr>
            <a:r>
              <a:rPr lang="en-US"/>
              <a:t>E vou refinar essa implementação, coisa que quando é feita no edge impulse ou google colab nós não temos mão para além das opções facultadas</a:t>
            </a:r>
            <a:endParaRPr/>
          </a:p>
          <a:p>
            <a:pPr indent="-95250" lvl="0" marL="171450" rtl="0" algn="l">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200"/>
              <a:buFont typeface="Calibri"/>
              <a:buNone/>
            </a:pPr>
            <a:r>
              <a:rPr lang="en-US"/>
              <a:t>Existe todo o interesse em exportar este trabalho para outras plataformas embebidas e conseguir compliar isto para outros sistemas, e fazer outro tipo de optimizações</a:t>
            </a:r>
            <a:endParaRPr/>
          </a:p>
        </p:txBody>
      </p:sp>
      <p:sp>
        <p:nvSpPr>
          <p:cNvPr id="272" name="Google Shape;2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0304787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e03047878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100"/>
              <a:buFont typeface="Arial"/>
              <a:buNone/>
            </a:pPr>
            <a:r>
              <a:rPr lang="en-US"/>
              <a:t>Implementar uma rede neural em C é uma escolha pragmática para aplicações em ambientes de recursos limitados, como microcontroladores. As vantagens de eficiência, controlo de recursos, portabilidade e desempenho em tempo real fazem de C uma linguagem adequada para tais implementações, garantindo que a rede neural funcione de forma eficaz e otimizada no hardware disponível.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1. </a:t>
            </a:r>
            <a:r>
              <a:rPr b="1" lang="en-US"/>
              <a:t>Eficiência e Desempenho</a:t>
            </a:r>
            <a:endParaRPr b="1"/>
          </a:p>
          <a:p>
            <a:pPr indent="-95250" lvl="0" marL="171450" rtl="0" algn="l">
              <a:spcBef>
                <a:spcPts val="0"/>
              </a:spcBef>
              <a:spcAft>
                <a:spcPts val="0"/>
              </a:spcAft>
              <a:buClr>
                <a:schemeClr val="dk1"/>
              </a:buClr>
              <a:buSzPts val="1100"/>
              <a:buFont typeface="Arial"/>
              <a:buNone/>
            </a:pPr>
            <a:r>
              <a:rPr lang="en-US"/>
              <a:t>Baixo Nível de Abstração: C permite um controle mais fino sobre o hardware e a utilização dos recursos do sistema. Isso é crucial para otimizar o desempenho e a eficiência de uma rede neural, especialmente em dispositivos com recursos limitados.</a:t>
            </a:r>
            <a:endParaRPr/>
          </a:p>
          <a:p>
            <a:pPr indent="-95250" lvl="0" marL="171450" rtl="0" algn="l">
              <a:spcBef>
                <a:spcPts val="0"/>
              </a:spcBef>
              <a:spcAft>
                <a:spcPts val="0"/>
              </a:spcAft>
              <a:buClr>
                <a:schemeClr val="dk1"/>
              </a:buClr>
              <a:buSzPts val="1100"/>
              <a:buFont typeface="Arial"/>
              <a:buNone/>
            </a:pPr>
            <a:r>
              <a:rPr lang="en-US"/>
              <a:t>Otimizações de Desempenho: C facilita a implementação de otimizações específicas de hardware, como</a:t>
            </a:r>
            <a:r>
              <a:rPr b="1" lang="en-US"/>
              <a:t> uso eficiente de memória</a:t>
            </a:r>
            <a:r>
              <a:rPr lang="en-US"/>
              <a:t> e processamento paralelo, que podem melhorar significativamente o desempenho da rede neural.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2. </a:t>
            </a:r>
            <a:r>
              <a:rPr b="1" lang="en-US"/>
              <a:t>Recursos Limitados</a:t>
            </a:r>
            <a:endParaRPr b="1"/>
          </a:p>
          <a:p>
            <a:pPr indent="-95250" lvl="0" marL="171450" rtl="0" algn="l">
              <a:spcBef>
                <a:spcPts val="0"/>
              </a:spcBef>
              <a:spcAft>
                <a:spcPts val="0"/>
              </a:spcAft>
              <a:buClr>
                <a:schemeClr val="dk1"/>
              </a:buClr>
              <a:buSzPts val="1100"/>
              <a:buFont typeface="Arial"/>
              <a:buNone/>
            </a:pPr>
            <a:r>
              <a:rPr lang="en-US"/>
              <a:t>Uso de Memória: Em microcontroladores, a memória é um recurso escasso. Implementar a rede neural em C permite uma gestão mais precisa e eficiente da memória, garantindo que a aplicação não exceda os limites disponíveis.</a:t>
            </a:r>
            <a:endParaRPr/>
          </a:p>
          <a:p>
            <a:pPr indent="-95250" lvl="0" marL="171450" rtl="0" algn="l">
              <a:spcBef>
                <a:spcPts val="0"/>
              </a:spcBef>
              <a:spcAft>
                <a:spcPts val="0"/>
              </a:spcAft>
              <a:buClr>
                <a:schemeClr val="dk1"/>
              </a:buClr>
              <a:buSzPts val="1100"/>
              <a:buFont typeface="Arial"/>
              <a:buNone/>
            </a:pPr>
            <a:r>
              <a:rPr b="1" lang="en-US"/>
              <a:t>Baixo Consumo de Energia: Algoritmos implementados em C podem ser otimizados para consumir menos energia, o que é essencial para dispositivos alimentados por bateria.</a:t>
            </a:r>
            <a:endParaRPr b="1"/>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3. </a:t>
            </a:r>
            <a:r>
              <a:rPr b="1" lang="en-US"/>
              <a:t>Portabilidade</a:t>
            </a:r>
            <a:endParaRPr b="1"/>
          </a:p>
          <a:p>
            <a:pPr indent="-95250" lvl="0" marL="171450" rtl="0" algn="l">
              <a:spcBef>
                <a:spcPts val="0"/>
              </a:spcBef>
              <a:spcAft>
                <a:spcPts val="0"/>
              </a:spcAft>
              <a:buClr>
                <a:schemeClr val="dk1"/>
              </a:buClr>
              <a:buSzPts val="1100"/>
              <a:buFont typeface="Arial"/>
              <a:buNone/>
            </a:pPr>
            <a:r>
              <a:rPr lang="en-US"/>
              <a:t>Compatibilidade com Diversos Hardwares: C é uma linguagem amplamente suportada por diversos compiladores e arquiteturas de microcontroladores. Isso facilita a </a:t>
            </a:r>
            <a:r>
              <a:rPr b="1" lang="en-US"/>
              <a:t>portabilidade do código</a:t>
            </a:r>
            <a:r>
              <a:rPr lang="en-US"/>
              <a:t> entre diferentes plataformas de hardware.</a:t>
            </a:r>
            <a:endParaRPr/>
          </a:p>
          <a:p>
            <a:pPr indent="-95250" lvl="0" marL="171450" rtl="0" algn="l">
              <a:spcBef>
                <a:spcPts val="0"/>
              </a:spcBef>
              <a:spcAft>
                <a:spcPts val="0"/>
              </a:spcAft>
              <a:buClr>
                <a:schemeClr val="dk1"/>
              </a:buClr>
              <a:buSzPts val="1100"/>
              <a:buFont typeface="Arial"/>
              <a:buNone/>
            </a:pPr>
            <a:r>
              <a:rPr lang="en-US"/>
              <a:t>Interoperabilidade: C permite fácil integração com outras bibliotecas e sistemas existentes, o que é útil para construir aplicações complexas onde a rede neural é apenas uma parte do sistema.</a:t>
            </a:r>
            <a:endParaRPr/>
          </a:p>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82" name="Google Shape;282;g2e03047878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03047878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e03047878e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92" name="Google Shape;292;g2e03047878e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03047878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e03047878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02" name="Google Shape;302;g2e03047878e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03047878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e03047878e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19" name="Google Shape;319;g2e03047878e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0411047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e0411047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Enviar o datasheet &lt;---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Comunicar sintese do que fiz</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Take points /  "sell" message</a:t>
            </a:r>
            <a:endParaRPr/>
          </a:p>
          <a:p>
            <a:pPr indent="-171450" lvl="0" marL="171450" rtl="0" algn="l">
              <a:lnSpc>
                <a:spcPct val="100000"/>
              </a:lnSpc>
              <a:spcBef>
                <a:spcPts val="0"/>
              </a:spcBef>
              <a:spcAft>
                <a:spcPts val="0"/>
              </a:spcAft>
              <a:buClr>
                <a:schemeClr val="dk1"/>
              </a:buClr>
              <a:buSzPts val="1200"/>
              <a:buFont typeface="Calibri"/>
              <a:buChar char="-"/>
            </a:pPr>
            <a:r>
              <a:rPr lang="en-US"/>
              <a:t>Trabalho de pesquisa, e os ensaios</a:t>
            </a:r>
            <a:endParaRPr/>
          </a:p>
        </p:txBody>
      </p:sp>
      <p:sp>
        <p:nvSpPr>
          <p:cNvPr id="333" name="Google Shape;333;g2e0411047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FF0000"/>
              </a:buClr>
              <a:buSzPts val="1400"/>
              <a:buChar char="-"/>
            </a:pPr>
            <a:r>
              <a:t/>
            </a:r>
            <a:endParaRPr>
              <a:solidFill>
                <a:srgbClr val="FF0000"/>
              </a:solidFill>
            </a:endParaRPr>
          </a:p>
          <a:p>
            <a:pPr indent="0" lvl="0" marL="0" rtl="0" algn="l">
              <a:lnSpc>
                <a:spcPct val="100000"/>
              </a:lnSpc>
              <a:spcBef>
                <a:spcPts val="0"/>
              </a:spcBef>
              <a:spcAft>
                <a:spcPts val="0"/>
              </a:spcAft>
              <a:buSzPts val="1400"/>
              <a:buNone/>
            </a:pPr>
            <a:r>
              <a:t/>
            </a:r>
            <a:endParaRPr sz="1600">
              <a:solidFill>
                <a:srgbClr val="FF0000"/>
              </a:solidFill>
            </a:endParaRPr>
          </a:p>
          <a:p>
            <a:pPr indent="0" lvl="0" marL="0" rtl="0" algn="l">
              <a:lnSpc>
                <a:spcPct val="100000"/>
              </a:lnSpc>
              <a:spcBef>
                <a:spcPts val="0"/>
              </a:spcBef>
              <a:spcAft>
                <a:spcPts val="0"/>
              </a:spcAft>
              <a:buSzPts val="1400"/>
              <a:buNone/>
            </a:pPr>
            <a:r>
              <a:rPr lang="en-US" sz="1600" u="sng">
                <a:solidFill>
                  <a:srgbClr val="FF0000"/>
                </a:solidFill>
              </a:rPr>
              <a:t>Implementar a rede neuronal em C</a:t>
            </a:r>
            <a:endParaRPr sz="1600" u="sng">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Plano de trabalho:</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Junho - recolha de dados e definição da rede neural e começar a implementar</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cada pessoa fazer 10 repetições bem e mal (5 pessoas)</a:t>
            </a:r>
            <a:endParaRPr>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t/>
            </a:r>
            <a:endParaRPr/>
          </a:p>
        </p:txBody>
      </p:sp>
      <p:sp>
        <p:nvSpPr>
          <p:cNvPr id="346" name="Google Shape;34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implementar a rede é fazer o </a:t>
            </a:r>
            <a:r>
              <a:rPr b="1" lang="en-US"/>
              <a:t>código</a:t>
            </a:r>
            <a:r>
              <a:rPr b="1" lang="en-US"/>
              <a:t> no microcontrolador que vai fazer a rede funcionar que leva os valores do modelo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Modelo é só um conjunto de valores que vão entrar dentro do </a:t>
            </a:r>
            <a:r>
              <a:rPr b="1" lang="en-US"/>
              <a:t>algoritmo</a:t>
            </a:r>
            <a:r>
              <a:rPr b="1" lang="en-US"/>
              <a:t> de rede neuronal que irei implementar em C</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Conclui-se que consigo usar esta plataforma para reconhecimento de passos,  já fiz </a:t>
            </a:r>
            <a:r>
              <a:rPr lang="en-US"/>
              <a:t>ensaios</a:t>
            </a:r>
            <a:r>
              <a:rPr lang="en-US"/>
              <a:t> </a:t>
            </a:r>
            <a:r>
              <a:rPr lang="en-US"/>
              <a:t>preliminares para validar que a solução funciona</a:t>
            </a:r>
            <a:r>
              <a:rPr lang="en-US"/>
              <a:t> para os </a:t>
            </a:r>
            <a:r>
              <a:rPr lang="en-US"/>
              <a:t>objectivos</a:t>
            </a:r>
            <a:r>
              <a:rPr lang="en-US"/>
              <a:t> pretendidos.</a:t>
            </a:r>
            <a:endParaRPr/>
          </a:p>
          <a:p>
            <a:pPr indent="0" lvl="0" marL="0" rtl="0" algn="l">
              <a:lnSpc>
                <a:spcPct val="100000"/>
              </a:lnSpc>
              <a:spcBef>
                <a:spcPts val="0"/>
              </a:spcBef>
              <a:spcAft>
                <a:spcPts val="0"/>
              </a:spcAft>
              <a:buSzPts val="1400"/>
              <a:buNone/>
            </a:pPr>
            <a:r>
              <a:rPr lang="en-US"/>
              <a:t>Estive a estudar redes neuronais e tenho como referência código fonte para guiar a minha própria implementação para ter uma rede neuronal implementada aberta </a:t>
            </a:r>
            <a:endParaRPr/>
          </a:p>
        </p:txBody>
      </p:sp>
      <p:sp>
        <p:nvSpPr>
          <p:cNvPr id="356" name="Google Shape;3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08ea37cfa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08ea37cfa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e08ea37cfa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Este microcontrolador tem uma plataforma estilo no code que permite treinar uma rede neuronal e fazer o deployment diretamente no micro. Para ter uma experiência rápida de treino de rede, como é </a:t>
            </a:r>
            <a:r>
              <a:rPr lang="en-US"/>
              <a:t>adequação</a:t>
            </a:r>
            <a:r>
              <a:rPr b="0" i="0" lang="en-US" u="none" strike="noStrike">
                <a:latin typeface="Calibri"/>
                <a:ea typeface="Calibri"/>
                <a:cs typeface="Calibri"/>
                <a:sym typeface="Calibri"/>
              </a:rPr>
              <a:t> com o nosso problema. Exploração da plataforma.</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Após ganhar confiança com a rede.</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Depois vamos fazer a aquisição de dados, temos uma rede implementada  - o esqueleto – que será implementada em software. Para permitir fazer </a:t>
            </a:r>
            <a:r>
              <a:rPr lang="en-US"/>
              <a:t>otimizações</a:t>
            </a:r>
            <a:r>
              <a:rPr b="0" i="0" lang="en-US" u="none" strike="noStrike">
                <a:latin typeface="Calibri"/>
                <a:ea typeface="Calibri"/>
                <a:cs typeface="Calibri"/>
                <a:sym typeface="Calibri"/>
              </a:rPr>
              <a:t> que a plataforma no code não irá permitir.</a:t>
            </a:r>
            <a:r>
              <a:rPr b="0" i="0" lang="en-US">
                <a:latin typeface="Calibri"/>
                <a:ea typeface="Calibri"/>
                <a:cs typeface="Calibri"/>
                <a:sym typeface="Calibri"/>
              </a:rPr>
              <a:t>​</a:t>
            </a:r>
            <a:endParaRPr/>
          </a:p>
          <a:p>
            <a:pPr indent="-304800" lvl="0" marL="457200" rtl="0" algn="l">
              <a:lnSpc>
                <a:spcPct val="100000"/>
              </a:lnSpc>
              <a:spcBef>
                <a:spcPts val="0"/>
              </a:spcBef>
              <a:spcAft>
                <a:spcPts val="0"/>
              </a:spcAft>
              <a:buClr>
                <a:schemeClr val="dk1"/>
              </a:buClr>
              <a:buSzPts val="1200"/>
              <a:buFont typeface="Calibri"/>
              <a:buChar char="-"/>
            </a:pPr>
            <a:r>
              <a:rPr b="0" i="0" lang="en-US">
                <a:latin typeface="Calibri"/>
                <a:ea typeface="Calibri"/>
                <a:cs typeface="Calibri"/>
                <a:sym typeface="Calibri"/>
              </a:rPr>
              <a:t>​</a:t>
            </a:r>
            <a:r>
              <a:rPr b="0" i="0" lang="en-US" u="none" strike="noStrike">
                <a:latin typeface="Calibri"/>
                <a:ea typeface="Calibri"/>
                <a:cs typeface="Calibri"/>
                <a:sym typeface="Calibri"/>
              </a:rPr>
              <a:t>Uma abordagem top-down.</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Ter a ferramenta da plataforma para agilizar a explicação do modelo da rede neuronal</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Depois "olear" isto desenvolvendo em software, começar por detectar movimentos numa rede já treinada -  depois explorar nos movimentos aliados ao desporto.</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a:latin typeface="Calibri"/>
                <a:ea typeface="Calibri"/>
                <a:cs typeface="Calibri"/>
                <a:sym typeface="Calibri"/>
              </a:rPr>
              <a:t>​</a:t>
            </a:r>
            <a:endParaRPr/>
          </a:p>
          <a:p>
            <a:pPr indent="0" lvl="0" marL="0" rtl="0" algn="l">
              <a:spcBef>
                <a:spcPts val="0"/>
              </a:spcBef>
              <a:spcAft>
                <a:spcPts val="0"/>
              </a:spcAft>
              <a:buClr>
                <a:schemeClr val="dk1"/>
              </a:buClr>
              <a:buSzPts val="1400"/>
              <a:buFont typeface="Arial"/>
              <a:buNone/>
            </a:pPr>
            <a:r>
              <a:rPr lang="en-US"/>
              <a:t>Não só vou recolher</a:t>
            </a:r>
            <a:endParaRPr/>
          </a:p>
          <a:p>
            <a:pPr indent="0" lvl="0" marL="0" rtl="0" algn="l">
              <a:spcBef>
                <a:spcPts val="0"/>
              </a:spcBef>
              <a:spcAft>
                <a:spcPts val="0"/>
              </a:spcAft>
              <a:buClr>
                <a:schemeClr val="dk1"/>
              </a:buClr>
              <a:buSzPts val="1400"/>
              <a:buFont typeface="Arial"/>
              <a:buNone/>
            </a:pPr>
            <a:r>
              <a:rPr lang="en-US"/>
              <a:t>Como vou Criar o data set</a:t>
            </a:r>
            <a:endParaRPr/>
          </a:p>
          <a:p>
            <a:pPr indent="0" lvl="0" marL="0" rtl="0" algn="l">
              <a:spcBef>
                <a:spcPts val="0"/>
              </a:spcBef>
              <a:spcAft>
                <a:spcPts val="0"/>
              </a:spcAft>
              <a:buClr>
                <a:schemeClr val="dk1"/>
              </a:buClr>
              <a:buSzPts val="1400"/>
              <a:buFont typeface="Arial"/>
              <a:buNone/>
            </a:pPr>
            <a:r>
              <a:rPr lang="en-US"/>
              <a:t>Vou treinar a rede</a:t>
            </a:r>
            <a:endParaRPr/>
          </a:p>
          <a:p>
            <a:pPr indent="0" lvl="0" marL="0" rtl="0" algn="l">
              <a:spcBef>
                <a:spcPts val="0"/>
              </a:spcBef>
              <a:spcAft>
                <a:spcPts val="0"/>
              </a:spcAft>
              <a:buClr>
                <a:schemeClr val="dk1"/>
              </a:buClr>
              <a:buSzPts val="1400"/>
              <a:buFont typeface="Arial"/>
              <a:buNone/>
            </a:pPr>
            <a:r>
              <a:rPr lang="en-US"/>
              <a:t>Implementar a rede no mcu</a:t>
            </a:r>
            <a:endParaRPr/>
          </a:p>
          <a:p>
            <a:pPr indent="0" lvl="0" marL="0" rtl="0" algn="l">
              <a:spcBef>
                <a:spcPts val="0"/>
              </a:spcBef>
              <a:spcAft>
                <a:spcPts val="0"/>
              </a:spcAft>
              <a:buClr>
                <a:schemeClr val="dk1"/>
              </a:buClr>
              <a:buSzPts val="1400"/>
              <a:buFont typeface="Arial"/>
              <a:buNone/>
            </a:pPr>
            <a:r>
              <a:rPr lang="en-US"/>
              <a:t>Optimizada</a:t>
            </a:r>
            <a:endParaRPr/>
          </a:p>
          <a:p>
            <a:pPr indent="0" lvl="0" marL="0" rtl="0" algn="l">
              <a:spcBef>
                <a:spcPts val="0"/>
              </a:spcBef>
              <a:spcAft>
                <a:spcPts val="0"/>
              </a:spcAft>
              <a:buClr>
                <a:schemeClr val="dk1"/>
              </a:buClr>
              <a:buSzPts val="1400"/>
              <a:buFont typeface="Arial"/>
              <a:buNone/>
            </a:pPr>
            <a:r>
              <a:rPr lang="en-US"/>
              <a:t>Usa o Arduino IDE -  e implementa a rede neural em funções básicas</a:t>
            </a:r>
            <a:endParaRPr/>
          </a:p>
          <a:p>
            <a:pPr indent="0" lvl="0" marL="0" rtl="0" algn="l">
              <a:spcBef>
                <a:spcPts val="0"/>
              </a:spcBef>
              <a:spcAft>
                <a:spcPts val="0"/>
              </a:spcAft>
              <a:buClr>
                <a:schemeClr val="dk1"/>
              </a:buClr>
              <a:buSzPts val="1400"/>
              <a:buFont typeface="Arial"/>
              <a:buNone/>
            </a:pPr>
            <a:r>
              <a:t/>
            </a:r>
            <a:endParaRPr>
              <a:solidFill>
                <a:srgbClr val="FF0000"/>
              </a:solidFill>
            </a:endParaRPr>
          </a:p>
          <a:p>
            <a:pPr indent="0" lvl="0" marL="0" rtl="0" algn="l">
              <a:spcBef>
                <a:spcPts val="0"/>
              </a:spcBef>
              <a:spcAft>
                <a:spcPts val="0"/>
              </a:spcAft>
              <a:buClr>
                <a:schemeClr val="dk1"/>
              </a:buClr>
              <a:buSzPts val="1400"/>
              <a:buFont typeface="Arial"/>
              <a:buNone/>
            </a:pPr>
            <a:r>
              <a:rPr lang="en-US"/>
              <a:t>Extração de features: </a:t>
            </a:r>
            <a:endParaRPr/>
          </a:p>
          <a:p>
            <a:pPr indent="0" lvl="0" marL="0" rtl="0" algn="l">
              <a:spcBef>
                <a:spcPts val="0"/>
              </a:spcBef>
              <a:spcAft>
                <a:spcPts val="0"/>
              </a:spcAft>
              <a:buClr>
                <a:schemeClr val="dk1"/>
              </a:buClr>
              <a:buSzPts val="1400"/>
              <a:buFont typeface="Arial"/>
              <a:buNone/>
            </a:pPr>
            <a:r>
              <a:rPr lang="en-US"/>
              <a:t>Vamos usar tinyML para fazer o ensaio da rede neuronal e também fazer a exploração da extração de features, ou seja, o código da extração de features</a:t>
            </a:r>
            <a:endParaRPr/>
          </a:p>
          <a:p>
            <a:pPr indent="0" lvl="0" marL="0" rtl="0" algn="l">
              <a:spcBef>
                <a:spcPts val="0"/>
              </a:spcBef>
              <a:spcAft>
                <a:spcPts val="0"/>
              </a:spcAft>
              <a:buClr>
                <a:schemeClr val="dk1"/>
              </a:buClr>
              <a:buSzPts val="1400"/>
              <a:buFont typeface="Arial"/>
              <a:buNone/>
            </a:pPr>
            <a:r>
              <a:rPr lang="en-US"/>
              <a:t>entram dados e saiem features - vamos usar essa caixa preta para nos fazer esse código. Vou usar o edge impulse para explorar diferentes configurações</a:t>
            </a:r>
            <a:endParaRPr/>
          </a:p>
          <a:p>
            <a:pPr indent="0" lvl="0" marL="0" rtl="0" algn="l">
              <a:spcBef>
                <a:spcPts val="0"/>
              </a:spcBef>
              <a:spcAft>
                <a:spcPts val="0"/>
              </a:spcAft>
              <a:buClr>
                <a:schemeClr val="dk1"/>
              </a:buClr>
              <a:buSzPts val="1400"/>
              <a:buFont typeface="Arial"/>
              <a:buNone/>
            </a:pPr>
            <a:r>
              <a:t/>
            </a:r>
            <a:endParaRPr/>
          </a:p>
          <a:p>
            <a:pPr indent="-317500" lvl="0" marL="457200" rtl="0" algn="l">
              <a:spcBef>
                <a:spcPts val="0"/>
              </a:spcBef>
              <a:spcAft>
                <a:spcPts val="0"/>
              </a:spcAft>
              <a:buClr>
                <a:schemeClr val="dk1"/>
              </a:buClr>
              <a:buSzPts val="1400"/>
              <a:buChar char="-"/>
            </a:pPr>
            <a:r>
              <a:rPr lang="en-US"/>
              <a:t>ponto de partida vai ser usar a extração de features do edge impulse, recolho o dataset, guardo no ficheiro, e a seguir uso o edge impulse para explorar diferentes confirgurações da rede neuronal</a:t>
            </a:r>
            <a:endParaRPr/>
          </a:p>
          <a:p>
            <a:pPr indent="-317500" lvl="0" marL="457200" rtl="0" algn="l">
              <a:spcBef>
                <a:spcPts val="0"/>
              </a:spcBef>
              <a:spcAft>
                <a:spcPts val="0"/>
              </a:spcAft>
              <a:buClr>
                <a:schemeClr val="dk1"/>
              </a:buClr>
              <a:buSzPts val="1400"/>
              <a:buChar char="-"/>
            </a:pPr>
            <a:r>
              <a:rPr lang="en-US"/>
              <a:t>depois treinar a rede</a:t>
            </a:r>
            <a:endParaRPr/>
          </a:p>
          <a:p>
            <a:pPr indent="-317500" lvl="0" marL="457200" rtl="0" algn="l">
              <a:spcBef>
                <a:spcPts val="0"/>
              </a:spcBef>
              <a:spcAft>
                <a:spcPts val="0"/>
              </a:spcAft>
              <a:buClr>
                <a:schemeClr val="dk1"/>
              </a:buClr>
              <a:buSzPts val="1400"/>
              <a:buChar char="-"/>
            </a:pPr>
            <a:r>
              <a:rPr lang="en-US"/>
              <a:t>implementar a rede</a:t>
            </a:r>
            <a:endParaRPr/>
          </a:p>
          <a:p>
            <a:pPr indent="-317500" lvl="0" marL="457200" rtl="0" algn="l">
              <a:spcBef>
                <a:spcPts val="0"/>
              </a:spcBef>
              <a:spcAft>
                <a:spcPts val="0"/>
              </a:spcAft>
              <a:buClr>
                <a:schemeClr val="dk1"/>
              </a:buClr>
              <a:buSzPts val="1400"/>
              <a:buChar char="-"/>
            </a:pPr>
            <a:r>
              <a:rPr lang="en-US"/>
              <a:t>Edge impulse para guiar desenvolvimento</a:t>
            </a:r>
            <a:endParaRPr sz="1600"/>
          </a:p>
          <a:p>
            <a:pPr indent="0" lvl="0" marL="0" rtl="0" algn="l">
              <a:lnSpc>
                <a:spcPct val="100000"/>
              </a:lnSpc>
              <a:spcBef>
                <a:spcPts val="0"/>
              </a:spcBef>
              <a:spcAft>
                <a:spcPts val="0"/>
              </a:spcAft>
              <a:buSzPts val="1400"/>
              <a:buNone/>
            </a:pPr>
            <a:r>
              <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8ea37cf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e08ea37cf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4D5156"/>
                </a:solidFill>
                <a:highlight>
                  <a:srgbClr val="FFFFFF"/>
                </a:highlight>
                <a:latin typeface="Arial"/>
                <a:ea typeface="Arial"/>
                <a:cs typeface="Arial"/>
                <a:sym typeface="Arial"/>
              </a:rPr>
              <a:t>microcontroller unit</a:t>
            </a:r>
            <a:endParaRPr/>
          </a:p>
        </p:txBody>
      </p:sp>
      <p:sp>
        <p:nvSpPr>
          <p:cNvPr id="187" name="Google Shape;187;g2e08ea37cf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08ea37cfa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e08ea37cfa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Shoulders, knees and the lower back are most prone to injuries due to the large loads that occur for example during a serve jump. tem imagem, mas wearable devices mostra-se mais eficiente para avaliar cada atleta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197" name="Google Shape;197;g2e08ea37cfa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8ea37cf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e08ea37cfa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e08ea37cfa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08ea37cf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e08ea37cf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a:solidFill>
                  <a:srgbClr val="202124"/>
                </a:solidFill>
                <a:highlight>
                  <a:srgbClr val="FFFFFF"/>
                </a:highlight>
                <a:latin typeface="Arial"/>
                <a:ea typeface="Arial"/>
                <a:cs typeface="Arial"/>
                <a:sym typeface="Arial"/>
              </a:rPr>
              <a:t>What Is an FPGA? </a:t>
            </a:r>
            <a:r>
              <a:rPr lang="en-US" sz="1000">
                <a:solidFill>
                  <a:srgbClr val="040C28"/>
                </a:solidFill>
                <a:highlight>
                  <a:srgbClr val="FFFFFF"/>
                </a:highlight>
                <a:latin typeface="Arial"/>
                <a:ea typeface="Arial"/>
                <a:cs typeface="Arial"/>
                <a:sym typeface="Arial"/>
              </a:rPr>
              <a:t>Field Programmable Gate Arrays</a:t>
            </a:r>
            <a:r>
              <a:rPr lang="en-US" sz="1000">
                <a:solidFill>
                  <a:srgbClr val="202124"/>
                </a:solidFill>
                <a:highlight>
                  <a:srgbClr val="FFFFFF"/>
                </a:highlight>
                <a:latin typeface="Arial"/>
                <a:ea typeface="Arial"/>
                <a:cs typeface="Arial"/>
                <a:sym typeface="Arial"/>
              </a:rPr>
              <a:t> (FPGAs) are integrated circuits often sold off-the-shelf. They're referred to as 'field programmable' because they provide customers the ability to reconfigure the hardware to meet specific use case requirements after the manufacturing process.</a:t>
            </a:r>
            <a:endParaRPr sz="700"/>
          </a:p>
        </p:txBody>
      </p:sp>
      <p:sp>
        <p:nvSpPr>
          <p:cNvPr id="218" name="Google Shape;218;g2e08ea37cfa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585C">
            <a:alpha val="0"/>
          </a:srgbClr>
        </a:solidFill>
      </p:bgPr>
    </p:bg>
    <p:spTree>
      <p:nvGrpSpPr>
        <p:cNvPr id="88" name="Shape 88"/>
        <p:cNvGrpSpPr/>
        <p:nvPr/>
      </p:nvGrpSpPr>
      <p:grpSpPr>
        <a:xfrm>
          <a:off x="0" y="0"/>
          <a:ext cx="0" cy="0"/>
          <a:chOff x="0" y="0"/>
          <a:chExt cx="0" cy="0"/>
        </a:xfrm>
      </p:grpSpPr>
      <p:sp>
        <p:nvSpPr>
          <p:cNvPr id="89" name="Google Shape;89;p1"/>
          <p:cNvSpPr txBox="1"/>
          <p:nvPr/>
        </p:nvSpPr>
        <p:spPr>
          <a:xfrm>
            <a:off x="1589" y="2204864"/>
            <a:ext cx="1218882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3F3F3F"/>
                </a:solidFill>
                <a:latin typeface="Arial"/>
                <a:ea typeface="Arial"/>
                <a:cs typeface="Arial"/>
                <a:sym typeface="Arial"/>
              </a:rPr>
              <a:t>Intelligent Sports Weights</a:t>
            </a:r>
            <a:endParaRPr b="1" i="0" sz="5400" u="none" cap="none" strike="noStrike">
              <a:solidFill>
                <a:srgbClr val="3F3F3F"/>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9038" t="0"/>
          <a:stretch/>
        </p:blipFill>
        <p:spPr>
          <a:xfrm>
            <a:off x="356725" y="215125"/>
            <a:ext cx="2617200" cy="1414700"/>
          </a:xfrm>
          <a:prstGeom prst="rect">
            <a:avLst/>
          </a:prstGeom>
          <a:noFill/>
          <a:ln>
            <a:noFill/>
          </a:ln>
        </p:spPr>
      </p:pic>
      <p:sp>
        <p:nvSpPr>
          <p:cNvPr id="91" name="Google Shape;91;p1"/>
          <p:cNvSpPr txBox="1"/>
          <p:nvPr/>
        </p:nvSpPr>
        <p:spPr>
          <a:xfrm>
            <a:off x="3431604" y="629969"/>
            <a:ext cx="8758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9A3324"/>
                </a:solidFill>
                <a:latin typeface="Arial"/>
                <a:ea typeface="Arial"/>
                <a:cs typeface="Arial"/>
                <a:sym typeface="Arial"/>
              </a:rPr>
              <a:t>INSTITUTO SUPERIOR DE ENGENHARIA DE LISBOA</a:t>
            </a:r>
            <a:br>
              <a:rPr b="1" i="0" lang="en-US" sz="1600" u="none" cap="none" strike="noStrike">
                <a:solidFill>
                  <a:srgbClr val="9A3324"/>
                </a:solidFill>
                <a:latin typeface="Arial"/>
                <a:ea typeface="Arial"/>
                <a:cs typeface="Arial"/>
                <a:sym typeface="Arial"/>
              </a:rPr>
            </a:br>
            <a:r>
              <a:rPr b="1" i="0" lang="en-US" sz="1600" u="none" cap="none" strike="noStrike">
                <a:solidFill>
                  <a:srgbClr val="9A3324"/>
                </a:solidFill>
                <a:latin typeface="Arial"/>
                <a:ea typeface="Arial"/>
                <a:cs typeface="Arial"/>
                <a:sym typeface="Arial"/>
              </a:rPr>
              <a:t>Departamento de Engenharia Eletrónica e Telecomunicações e Computadores</a:t>
            </a:r>
            <a:endParaRPr b="1" i="0" sz="1600" u="none" cap="none" strike="noStrike">
              <a:solidFill>
                <a:srgbClr val="9A3324"/>
              </a:solidFill>
              <a:latin typeface="Arial"/>
              <a:ea typeface="Arial"/>
              <a:cs typeface="Arial"/>
              <a:sym typeface="Arial"/>
            </a:endParaRPr>
          </a:p>
        </p:txBody>
      </p:sp>
      <p:pic>
        <p:nvPicPr>
          <p:cNvPr id="92" name="Google Shape;92;p1"/>
          <p:cNvPicPr preferRelativeResize="0"/>
          <p:nvPr/>
        </p:nvPicPr>
        <p:blipFill rotWithShape="1">
          <a:blip r:embed="rId4">
            <a:alphaModFix/>
          </a:blip>
          <a:srcRect b="0" l="0" r="0" t="0"/>
          <a:stretch/>
        </p:blipFill>
        <p:spPr>
          <a:xfrm>
            <a:off x="4380251" y="3397398"/>
            <a:ext cx="3424664" cy="1535391"/>
          </a:xfrm>
          <a:prstGeom prst="rect">
            <a:avLst/>
          </a:prstGeom>
          <a:noFill/>
          <a:ln>
            <a:noFill/>
          </a:ln>
        </p:spPr>
      </p:pic>
      <p:cxnSp>
        <p:nvCxnSpPr>
          <p:cNvPr id="93" name="Google Shape;93;p1"/>
          <p:cNvCxnSpPr/>
          <p:nvPr/>
        </p:nvCxnSpPr>
        <p:spPr>
          <a:xfrm>
            <a:off x="10410817" y="6021288"/>
            <a:ext cx="0" cy="648072"/>
          </a:xfrm>
          <a:prstGeom prst="straightConnector1">
            <a:avLst/>
          </a:prstGeom>
          <a:noFill/>
          <a:ln cap="flat" cmpd="sng" w="12700">
            <a:solidFill>
              <a:schemeClr val="lt1"/>
            </a:solidFill>
            <a:prstDash val="solid"/>
            <a:miter lim="800000"/>
            <a:headEnd len="sm" w="sm" type="none"/>
            <a:tailEnd len="sm" w="sm" type="none"/>
          </a:ln>
        </p:spPr>
      </p:cxnSp>
      <p:sp>
        <p:nvSpPr>
          <p:cNvPr id="94" name="Google Shape;94;p1"/>
          <p:cNvSpPr/>
          <p:nvPr/>
        </p:nvSpPr>
        <p:spPr>
          <a:xfrm>
            <a:off x="4545338" y="6330650"/>
            <a:ext cx="3094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F3F3F"/>
                </a:solidFill>
                <a:latin typeface="Arial"/>
                <a:ea typeface="Arial"/>
                <a:cs typeface="Arial"/>
                <a:sym typeface="Arial"/>
              </a:rPr>
              <a:t>Olga dos Santos Duarte, Nº 27675</a:t>
            </a:r>
            <a:endParaRPr b="0" i="0" sz="1400" u="none" cap="none" strike="noStrike">
              <a:solidFill>
                <a:srgbClr val="3F3F3F"/>
              </a:solidFill>
              <a:latin typeface="Arial"/>
              <a:ea typeface="Arial"/>
              <a:cs typeface="Arial"/>
              <a:sym typeface="Arial"/>
            </a:endParaRPr>
          </a:p>
        </p:txBody>
      </p:sp>
      <p:sp>
        <p:nvSpPr>
          <p:cNvPr id="95" name="Google Shape;95;p1"/>
          <p:cNvSpPr txBox="1"/>
          <p:nvPr/>
        </p:nvSpPr>
        <p:spPr>
          <a:xfrm>
            <a:off x="1589" y="5170348"/>
            <a:ext cx="12188700" cy="621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600"/>
              <a:buFont typeface="Arial"/>
              <a:buNone/>
            </a:pPr>
            <a:r>
              <a:rPr i="1" lang="en-US" sz="1600">
                <a:solidFill>
                  <a:srgbClr val="3F3F3F"/>
                </a:solidFill>
              </a:rPr>
              <a:t>TFM11 - </a:t>
            </a:r>
            <a:r>
              <a:rPr i="1" lang="en-US" sz="1600">
                <a:solidFill>
                  <a:srgbClr val="3F3F3F"/>
                </a:solidFill>
              </a:rPr>
              <a:t>Apresentação intermédia</a:t>
            </a:r>
            <a:endParaRPr sz="1200">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0" i="1" lang="en-US" sz="1600" u="none" cap="none" strike="noStrike">
                <a:solidFill>
                  <a:srgbClr val="3F3F3F"/>
                </a:solidFill>
                <a:latin typeface="Arial"/>
                <a:ea typeface="Arial"/>
                <a:cs typeface="Arial"/>
                <a:sym typeface="Arial"/>
              </a:rPr>
              <a:t>Dissertação de Mestrado 2023/2024</a:t>
            </a:r>
            <a:endParaRPr b="0" i="1" sz="1600" u="none" cap="none" strike="noStrike">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0" y="-11450"/>
            <a:ext cx="12192000" cy="1344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3960"/>
              <a:buFont typeface="Arial"/>
              <a:buNone/>
            </a:pPr>
            <a:r>
              <a:rPr b="1" lang="en-US">
                <a:solidFill>
                  <a:srgbClr val="9A3324"/>
                </a:solidFill>
                <a:latin typeface="Arial"/>
                <a:ea typeface="Arial"/>
                <a:cs typeface="Arial"/>
                <a:sym typeface="Arial"/>
              </a:rPr>
              <a:t>Relevant Technologies on Movement Recognition</a:t>
            </a:r>
            <a:endParaRPr b="1">
              <a:solidFill>
                <a:srgbClr val="9A3324"/>
              </a:solidFill>
              <a:latin typeface="Arial"/>
              <a:ea typeface="Arial"/>
              <a:cs typeface="Arial"/>
              <a:sym typeface="Arial"/>
            </a:endParaRPr>
          </a:p>
        </p:txBody>
      </p:sp>
      <p:grpSp>
        <p:nvGrpSpPr>
          <p:cNvPr id="231" name="Google Shape;231;p8"/>
          <p:cNvGrpSpPr/>
          <p:nvPr/>
        </p:nvGrpSpPr>
        <p:grpSpPr>
          <a:xfrm>
            <a:off x="1316382" y="1480938"/>
            <a:ext cx="5478112" cy="1154835"/>
            <a:chOff x="2258551" y="1459051"/>
            <a:chExt cx="5218243" cy="1154835"/>
          </a:xfrm>
        </p:grpSpPr>
        <p:sp>
          <p:nvSpPr>
            <p:cNvPr id="232" name="Google Shape;232;p8"/>
            <p:cNvSpPr/>
            <p:nvPr/>
          </p:nvSpPr>
          <p:spPr>
            <a:xfrm>
              <a:off x="2258551" y="1875222"/>
              <a:ext cx="521824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Acc detects linear acceleration of devices, that is, the acceleration along an axis. While gyro detects the angular velocity, i.e, how fast the body is turning.</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3" name="Google Shape;233;p8"/>
            <p:cNvSpPr/>
            <p:nvPr/>
          </p:nvSpPr>
          <p:spPr>
            <a:xfrm>
              <a:off x="2258551" y="1459051"/>
              <a:ext cx="52182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Accelerometer &amp; Gyroscope</a:t>
              </a:r>
              <a:endParaRPr b="1" i="0" sz="2000" u="none" cap="none" strike="noStrike">
                <a:solidFill>
                  <a:srgbClr val="595959"/>
                </a:solidFill>
                <a:latin typeface="Arial"/>
                <a:ea typeface="Arial"/>
                <a:cs typeface="Arial"/>
                <a:sym typeface="Arial"/>
              </a:endParaRPr>
            </a:p>
          </p:txBody>
        </p:sp>
      </p:grpSp>
      <p:grpSp>
        <p:nvGrpSpPr>
          <p:cNvPr id="234" name="Google Shape;234;p8"/>
          <p:cNvGrpSpPr/>
          <p:nvPr/>
        </p:nvGrpSpPr>
        <p:grpSpPr>
          <a:xfrm>
            <a:off x="1316317" y="5044197"/>
            <a:ext cx="5477905" cy="996993"/>
            <a:chOff x="2258628" y="1563121"/>
            <a:chExt cx="3529805" cy="939407"/>
          </a:xfrm>
        </p:grpSpPr>
        <p:sp>
          <p:nvSpPr>
            <p:cNvPr id="235" name="Google Shape;235;p8"/>
            <p:cNvSpPr/>
            <p:nvPr/>
          </p:nvSpPr>
          <p:spPr>
            <a:xfrm>
              <a:off x="2258633" y="2009628"/>
              <a:ext cx="3529800" cy="49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Wireless, low-power personal area network. Its goal is to connect devices over a relatively short range.</a:t>
              </a:r>
              <a:endParaRPr b="0" i="0" sz="1600" u="none" cap="none" strike="noStrike">
                <a:solidFill>
                  <a:srgbClr val="595959"/>
                </a:solidFill>
                <a:latin typeface="Arial"/>
                <a:ea typeface="Arial"/>
                <a:cs typeface="Arial"/>
                <a:sym typeface="Arial"/>
              </a:endParaRPr>
            </a:p>
          </p:txBody>
        </p:sp>
        <p:sp>
          <p:nvSpPr>
            <p:cNvPr id="236" name="Google Shape;236;p8"/>
            <p:cNvSpPr/>
            <p:nvPr/>
          </p:nvSpPr>
          <p:spPr>
            <a:xfrm>
              <a:off x="2258628" y="1563121"/>
              <a:ext cx="3403800" cy="3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Bluetooth Low Energy</a:t>
              </a:r>
              <a:endParaRPr b="1" i="0" sz="2000" u="none" cap="none" strike="noStrike">
                <a:solidFill>
                  <a:srgbClr val="595959"/>
                </a:solidFill>
                <a:latin typeface="Arial"/>
                <a:ea typeface="Arial"/>
                <a:cs typeface="Arial"/>
                <a:sym typeface="Arial"/>
              </a:endParaRPr>
            </a:p>
          </p:txBody>
        </p:sp>
      </p:grpSp>
      <p:grpSp>
        <p:nvGrpSpPr>
          <p:cNvPr id="237" name="Google Shape;237;p8"/>
          <p:cNvGrpSpPr/>
          <p:nvPr/>
        </p:nvGrpSpPr>
        <p:grpSpPr>
          <a:xfrm>
            <a:off x="1316385" y="3320271"/>
            <a:ext cx="5478095" cy="1136546"/>
            <a:chOff x="2258552" y="1428710"/>
            <a:chExt cx="3403812" cy="1275442"/>
          </a:xfrm>
        </p:grpSpPr>
        <p:sp>
          <p:nvSpPr>
            <p:cNvPr id="238" name="Google Shape;238;p8"/>
            <p:cNvSpPr/>
            <p:nvPr/>
          </p:nvSpPr>
          <p:spPr>
            <a:xfrm>
              <a:off x="2258552" y="1875222"/>
              <a:ext cx="3403812" cy="8289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Capture, measure and report acceleration, orientation and other gravitational forces.</a:t>
              </a:r>
              <a:endParaRPr b="0" i="0" sz="1600" u="none" cap="none" strike="noStrike">
                <a:solidFill>
                  <a:srgbClr val="595959"/>
                </a:solidFill>
                <a:latin typeface="Arial"/>
                <a:ea typeface="Arial"/>
                <a:cs typeface="Arial"/>
                <a:sym typeface="Arial"/>
              </a:endParaRPr>
            </a:p>
          </p:txBody>
        </p:sp>
        <p:sp>
          <p:nvSpPr>
            <p:cNvPr id="239" name="Google Shape;239;p8"/>
            <p:cNvSpPr/>
            <p:nvPr/>
          </p:nvSpPr>
          <p:spPr>
            <a:xfrm>
              <a:off x="2258552" y="1428710"/>
              <a:ext cx="3403812" cy="4490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Ultra Low Power Embedded System</a:t>
              </a:r>
              <a:endParaRPr b="1" i="0" sz="2000" u="none" cap="none" strike="noStrike">
                <a:solidFill>
                  <a:srgbClr val="595959"/>
                </a:solidFill>
                <a:latin typeface="Arial"/>
                <a:ea typeface="Arial"/>
                <a:cs typeface="Arial"/>
                <a:sym typeface="Arial"/>
              </a:endParaRPr>
            </a:p>
          </p:txBody>
        </p:sp>
      </p:grpSp>
      <p:sp>
        <p:nvSpPr>
          <p:cNvPr id="240" name="Google Shape;2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p8"/>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85319" y="3432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585319" y="518939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244" name="Google Shape;244;p8"/>
          <p:cNvPicPr preferRelativeResize="0"/>
          <p:nvPr/>
        </p:nvPicPr>
        <p:blipFill rotWithShape="1">
          <a:blip r:embed="rId3">
            <a:alphaModFix/>
          </a:blip>
          <a:srcRect b="0" l="0" r="0" t="0"/>
          <a:stretch/>
        </p:blipFill>
        <p:spPr>
          <a:xfrm>
            <a:off x="7128403" y="1593750"/>
            <a:ext cx="4564326" cy="455980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txBox="1"/>
          <p:nvPr>
            <p:ph type="title"/>
          </p:nvPr>
        </p:nvSpPr>
        <p:spPr>
          <a:xfrm>
            <a:off x="0" y="0"/>
            <a:ext cx="12192000" cy="913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Low and No Code Platforms to train NN</a:t>
            </a:r>
            <a:endParaRPr/>
          </a:p>
        </p:txBody>
      </p:sp>
      <p:sp>
        <p:nvSpPr>
          <p:cNvPr id="251" name="Google Shape;251;p7"/>
          <p:cNvSpPr/>
          <p:nvPr/>
        </p:nvSpPr>
        <p:spPr>
          <a:xfrm>
            <a:off x="611030" y="1532896"/>
            <a:ext cx="5226900" cy="3407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Integrates with small portable MCUs.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Uses TensorFlow Lite for training, optimizing, and deploying deep learning models to embedded devices.</a:t>
            </a:r>
            <a:endParaRPr b="0" i="0" sz="1800" u="none" cap="none" strike="noStrike">
              <a:solidFill>
                <a:srgbClr val="56585C"/>
              </a:solidFill>
              <a:latin typeface="Arial"/>
              <a:ea typeface="Arial"/>
              <a:cs typeface="Arial"/>
              <a:sym typeface="Arial"/>
            </a:endParaRPr>
          </a:p>
        </p:txBody>
      </p:sp>
      <p:sp>
        <p:nvSpPr>
          <p:cNvPr id="252" name="Google Shape;252;p7"/>
          <p:cNvSpPr/>
          <p:nvPr/>
        </p:nvSpPr>
        <p:spPr>
          <a:xfrm>
            <a:off x="4129548" y="975851"/>
            <a:ext cx="1608300" cy="1598700"/>
          </a:xfrm>
          <a:prstGeom prst="ellipse">
            <a:avLst/>
          </a:prstGeom>
          <a:solidFill>
            <a:srgbClr val="56585C"/>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3" name="Google Shape;253;p7"/>
          <p:cNvSpPr txBox="1"/>
          <p:nvPr/>
        </p:nvSpPr>
        <p:spPr>
          <a:xfrm>
            <a:off x="4328440" y="1451952"/>
            <a:ext cx="1210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Edge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Impulse</a:t>
            </a:r>
            <a:endParaRPr b="0" i="0" sz="1200" u="none" cap="none" strike="noStrike">
              <a:solidFill>
                <a:srgbClr val="000000"/>
              </a:solidFill>
              <a:latin typeface="Arial"/>
              <a:ea typeface="Arial"/>
              <a:cs typeface="Arial"/>
              <a:sym typeface="Arial"/>
            </a:endParaRPr>
          </a:p>
        </p:txBody>
      </p:sp>
      <p:sp>
        <p:nvSpPr>
          <p:cNvPr id="254" name="Google Shape;254;p7"/>
          <p:cNvSpPr/>
          <p:nvPr/>
        </p:nvSpPr>
        <p:spPr>
          <a:xfrm>
            <a:off x="6148008" y="1501733"/>
            <a:ext cx="5348700" cy="34389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Development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800" u="none" cap="none" strike="noStrike">
              <a:solidFill>
                <a:srgbClr val="56585C"/>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rgbClr val="56585C"/>
              </a:solidFil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Designed to run ML models on MCUs and other devices with only few kilobytes of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TensorFlow Lite can be used.</a:t>
            </a:r>
            <a:endParaRPr b="0" i="0" sz="2400" u="none" cap="none" strike="noStrike">
              <a:solidFill>
                <a:schemeClr val="lt1"/>
              </a:solidFill>
              <a:latin typeface="Arial"/>
              <a:ea typeface="Arial"/>
              <a:cs typeface="Arial"/>
              <a:sym typeface="Arial"/>
            </a:endParaRPr>
          </a:p>
        </p:txBody>
      </p:sp>
      <p:sp>
        <p:nvSpPr>
          <p:cNvPr id="255" name="Google Shape;255;p7"/>
          <p:cNvSpPr/>
          <p:nvPr/>
        </p:nvSpPr>
        <p:spPr>
          <a:xfrm>
            <a:off x="9647900" y="975849"/>
            <a:ext cx="1705800" cy="1637700"/>
          </a:xfrm>
          <a:prstGeom prst="ellipse">
            <a:avLst/>
          </a:prstGeom>
          <a:solidFill>
            <a:srgbClr val="9A3324"/>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6" name="Google Shape;256;p7"/>
          <p:cNvSpPr txBox="1"/>
          <p:nvPr/>
        </p:nvSpPr>
        <p:spPr>
          <a:xfrm>
            <a:off x="9970259" y="1471462"/>
            <a:ext cx="1061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Google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Colab</a:t>
            </a:r>
            <a:endParaRPr b="1" i="0" sz="1800" u="none" cap="none" strike="noStrike">
              <a:solidFill>
                <a:schemeClr val="lt1"/>
              </a:solidFill>
              <a:latin typeface="Arial"/>
              <a:ea typeface="Arial"/>
              <a:cs typeface="Arial"/>
              <a:sym typeface="Arial"/>
            </a:endParaRPr>
          </a:p>
        </p:txBody>
      </p:sp>
      <p:pic>
        <p:nvPicPr>
          <p:cNvPr id="257" name="Google Shape;257;p7"/>
          <p:cNvPicPr preferRelativeResize="0"/>
          <p:nvPr/>
        </p:nvPicPr>
        <p:blipFill rotWithShape="1">
          <a:blip r:embed="rId3">
            <a:alphaModFix/>
          </a:blip>
          <a:srcRect b="0" l="0" r="0" t="0"/>
          <a:stretch/>
        </p:blipFill>
        <p:spPr>
          <a:xfrm>
            <a:off x="1197255" y="4409057"/>
            <a:ext cx="4054427" cy="2010105"/>
          </a:xfrm>
          <a:prstGeom prst="rect">
            <a:avLst/>
          </a:prstGeom>
          <a:noFill/>
          <a:ln>
            <a:noFill/>
          </a:ln>
          <a:effectLst>
            <a:outerShdw blurRad="57150" rotWithShape="0" algn="bl" dir="5400000" dist="19050">
              <a:srgbClr val="000000">
                <a:alpha val="49803"/>
              </a:srgbClr>
            </a:outerShdw>
          </a:effectLst>
        </p:spPr>
      </p:pic>
      <p:sp>
        <p:nvSpPr>
          <p:cNvPr id="258" name="Google Shape;2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9" name="Google Shape;259;p7"/>
          <p:cNvPicPr preferRelativeResize="0"/>
          <p:nvPr/>
        </p:nvPicPr>
        <p:blipFill rotWithShape="1">
          <a:blip r:embed="rId4">
            <a:alphaModFix/>
          </a:blip>
          <a:srcRect b="0" l="0" r="17210" t="0"/>
          <a:stretch/>
        </p:blipFill>
        <p:spPr>
          <a:xfrm>
            <a:off x="6875375" y="4409050"/>
            <a:ext cx="4054427" cy="1937676"/>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0" y="-19925"/>
            <a:ext cx="12192000" cy="103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Ultra Low Power Embedded System</a:t>
            </a:r>
            <a:endParaRPr b="1">
              <a:solidFill>
                <a:srgbClr val="9A3324"/>
              </a:solidFill>
              <a:latin typeface="Arial"/>
              <a:ea typeface="Arial"/>
              <a:cs typeface="Arial"/>
              <a:sym typeface="Arial"/>
            </a:endParaRPr>
          </a:p>
        </p:txBody>
      </p:sp>
      <p:graphicFrame>
        <p:nvGraphicFramePr>
          <p:cNvPr id="266" name="Google Shape;266;p9"/>
          <p:cNvGraphicFramePr/>
          <p:nvPr/>
        </p:nvGraphicFramePr>
        <p:xfrm>
          <a:off x="611028" y="1264568"/>
          <a:ext cx="3000000" cy="3000000"/>
        </p:xfrm>
        <a:graphic>
          <a:graphicData uri="http://schemas.openxmlformats.org/drawingml/2006/table">
            <a:tbl>
              <a:tblPr bandRow="1" firstRow="1">
                <a:noFill/>
                <a:tableStyleId>{1FF595C6-18D5-4322-9B38-016FED86F50E}</a:tableStyleId>
              </a:tblPr>
              <a:tblGrid>
                <a:gridCol w="2263525"/>
                <a:gridCol w="2263525"/>
                <a:gridCol w="2263525"/>
                <a:gridCol w="2263525"/>
                <a:gridCol w="2263525"/>
              </a:tblGrid>
              <a:tr h="1731575">
                <a:tc>
                  <a:txBody>
                    <a:bodyPr/>
                    <a:lstStyle/>
                    <a:p>
                      <a:pPr indent="0" lvl="0" marL="0" marR="0" rtl="0" algn="ctr">
                        <a:lnSpc>
                          <a:spcPct val="100000"/>
                        </a:lnSpc>
                        <a:spcBef>
                          <a:spcPts val="0"/>
                        </a:spcBef>
                        <a:spcAft>
                          <a:spcPts val="0"/>
                        </a:spcAft>
                        <a:buClr>
                          <a:srgbClr val="000000"/>
                        </a:buClr>
                        <a:buSzPts val="2000"/>
                        <a:buFont typeface="Arial"/>
                        <a:buNone/>
                      </a:pPr>
                      <a:r>
                        <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NRF51 Sensor Tag</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Seeed Studio XIAO nRF52840 Sense</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CJMCU Beetle</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Texas Instruments TIDC-CC2650STK-SENSORTAG</a:t>
                      </a:r>
                      <a:endParaRPr sz="2000" u="none" cap="none" strike="noStrike">
                        <a:solidFill>
                          <a:schemeClr val="lt1"/>
                        </a:solidFill>
                        <a:latin typeface="Arial"/>
                        <a:ea typeface="Arial"/>
                        <a:cs typeface="Arial"/>
                        <a:sym typeface="Arial"/>
                      </a:endParaRPr>
                    </a:p>
                  </a:txBody>
                  <a:tcPr marT="45725" marB="45725" marR="91450" marL="91450" anchor="ctr"/>
                </a:tc>
              </a:tr>
              <a:tr h="20002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latin typeface="Arial"/>
                          <a:ea typeface="Arial"/>
                          <a:cs typeface="Arial"/>
                          <a:sym typeface="Arial"/>
                        </a:rPr>
                        <a:t>Advantages</a:t>
                      </a:r>
                      <a:endParaRPr b="1" sz="14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 cost, 3 axis Accelerometer Sensor, BLE 5.0, Low Power Consumption </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Bluetooth.</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 cost, Low Power, BLE 5, Great documentation, not</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expensive, easy to start use and program, IMU with extra capabilities - like pedometer.</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Low-power and</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extended-range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Capabilities.</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Advanced debugging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and profiling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Tools.</a:t>
                      </a:r>
                      <a:endParaRPr sz="1600" u="none" cap="none" strike="noStrike">
                        <a:solidFill>
                          <a:srgbClr val="262626"/>
                        </a:solidFill>
                        <a:latin typeface="Arial"/>
                        <a:ea typeface="Arial"/>
                        <a:cs typeface="Arial"/>
                        <a:sym typeface="Arial"/>
                      </a:endParaRPr>
                    </a:p>
                  </a:txBody>
                  <a:tcPr marT="45725" marB="45725" marR="91450" marL="91450" anchor="ctr"/>
                </a:tc>
              </a:tr>
              <a:tr h="12837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latin typeface="Arial"/>
                          <a:ea typeface="Arial"/>
                          <a:cs typeface="Arial"/>
                          <a:sym typeface="Arial"/>
                        </a:rPr>
                        <a:t>Disadvantages</a:t>
                      </a:r>
                      <a:endParaRPr b="1"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Excluded due to the lack of examples and public documentation.</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62626"/>
                          </a:solidFill>
                          <a:latin typeface="Arial"/>
                          <a:ea typeface="Arial"/>
                          <a:cs typeface="Arial"/>
                          <a:sym typeface="Arial"/>
                        </a:rPr>
                        <a:t>Pay more for the connectivity</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Doesn’t have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built-in Bluetooth capabilities.</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Excluded due to the size, price and the learning curve of the software used to Develop.</a:t>
                      </a:r>
                      <a:endParaRPr sz="1600" u="none" cap="none" strike="noStrike">
                        <a:solidFill>
                          <a:srgbClr val="262626"/>
                        </a:solidFill>
                        <a:latin typeface="Arial"/>
                        <a:ea typeface="Arial"/>
                        <a:cs typeface="Arial"/>
                        <a:sym typeface="Arial"/>
                      </a:endParaRPr>
                    </a:p>
                  </a:txBody>
                  <a:tcPr marT="45725" marB="45725" marR="91450" marL="91450" anchor="ctr"/>
                </a:tc>
              </a:tr>
            </a:tbl>
          </a:graphicData>
        </a:graphic>
      </p:graphicFrame>
      <p:pic>
        <p:nvPicPr>
          <p:cNvPr id="267" name="Google Shape;267;p9"/>
          <p:cNvPicPr preferRelativeResize="0"/>
          <p:nvPr/>
        </p:nvPicPr>
        <p:blipFill rotWithShape="1">
          <a:blip r:embed="rId3">
            <a:alphaModFix/>
          </a:blip>
          <a:srcRect b="0" l="0" r="0" t="0"/>
          <a:stretch/>
        </p:blipFill>
        <p:spPr>
          <a:xfrm>
            <a:off x="611025" y="1264575"/>
            <a:ext cx="2159299" cy="1731575"/>
          </a:xfrm>
          <a:prstGeom prst="rect">
            <a:avLst/>
          </a:prstGeom>
          <a:noFill/>
          <a:ln>
            <a:noFill/>
          </a:ln>
        </p:spPr>
      </p:pic>
      <p:sp>
        <p:nvSpPr>
          <p:cNvPr id="268" name="Google Shape;268;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5" name="Google Shape;275;p6"/>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
        <p:nvSpPr>
          <p:cNvPr id="276" name="Google Shape;276;p6"/>
          <p:cNvSpPr/>
          <p:nvPr/>
        </p:nvSpPr>
        <p:spPr>
          <a:xfrm>
            <a:off x="573044" y="144710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pic>
        <p:nvPicPr>
          <p:cNvPr id="277" name="Google Shape;277;p6"/>
          <p:cNvPicPr preferRelativeResize="0"/>
          <p:nvPr/>
        </p:nvPicPr>
        <p:blipFill rotWithShape="1">
          <a:blip r:embed="rId3">
            <a:alphaModFix/>
          </a:blip>
          <a:srcRect b="0" l="0" r="0" t="0"/>
          <a:stretch/>
        </p:blipFill>
        <p:spPr>
          <a:xfrm>
            <a:off x="152400" y="2141058"/>
            <a:ext cx="11887201" cy="3226526"/>
          </a:xfrm>
          <a:prstGeom prst="rect">
            <a:avLst/>
          </a:prstGeom>
          <a:noFill/>
          <a:ln>
            <a:noFill/>
          </a:ln>
        </p:spPr>
      </p:pic>
      <p:sp>
        <p:nvSpPr>
          <p:cNvPr id="278" name="Google Shape;278;p6"/>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Data collection and Model creation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e03047878e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5" name="Google Shape;285;g2e03047878e_0_32"/>
          <p:cNvPicPr preferRelativeResize="0"/>
          <p:nvPr/>
        </p:nvPicPr>
        <p:blipFill rotWithShape="1">
          <a:blip r:embed="rId3">
            <a:alphaModFix/>
          </a:blip>
          <a:srcRect b="0" l="-2083" r="-2606" t="0"/>
          <a:stretch/>
        </p:blipFill>
        <p:spPr>
          <a:xfrm>
            <a:off x="1176050" y="2714075"/>
            <a:ext cx="9110951" cy="2027000"/>
          </a:xfrm>
          <a:prstGeom prst="rect">
            <a:avLst/>
          </a:prstGeom>
          <a:noFill/>
          <a:ln>
            <a:noFill/>
          </a:ln>
        </p:spPr>
      </p:pic>
      <p:sp>
        <p:nvSpPr>
          <p:cNvPr id="286" name="Google Shape;286;g2e03047878e_0_32"/>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MCU Code</a:t>
            </a:r>
            <a:endParaRPr b="0" i="0" sz="2800" u="none" cap="none" strike="noStrike">
              <a:solidFill>
                <a:schemeClr val="dk1"/>
              </a:solidFill>
              <a:latin typeface="Arial"/>
              <a:ea typeface="Arial"/>
              <a:cs typeface="Arial"/>
              <a:sym typeface="Arial"/>
            </a:endParaRPr>
          </a:p>
        </p:txBody>
      </p:sp>
      <p:sp>
        <p:nvSpPr>
          <p:cNvPr id="287" name="Google Shape;287;g2e03047878e_0_32"/>
          <p:cNvSpPr/>
          <p:nvPr/>
        </p:nvSpPr>
        <p:spPr>
          <a:xfrm>
            <a:off x="573044" y="14471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88" name="Google Shape;288;g2e03047878e_0_32"/>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03047878e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5" name="Google Shape;295;g2e03047878e_0_39"/>
          <p:cNvPicPr preferRelativeResize="0"/>
          <p:nvPr/>
        </p:nvPicPr>
        <p:blipFill rotWithShape="1">
          <a:blip r:embed="rId3">
            <a:alphaModFix/>
          </a:blip>
          <a:srcRect b="0" l="0" r="0" t="-4788"/>
          <a:stretch/>
        </p:blipFill>
        <p:spPr>
          <a:xfrm>
            <a:off x="1327350" y="2269050"/>
            <a:ext cx="10196050" cy="4011700"/>
          </a:xfrm>
          <a:prstGeom prst="rect">
            <a:avLst/>
          </a:prstGeom>
          <a:noFill/>
          <a:ln>
            <a:noFill/>
          </a:ln>
        </p:spPr>
      </p:pic>
      <p:sp>
        <p:nvSpPr>
          <p:cNvPr id="296" name="Google Shape;296;g2e03047878e_0_39"/>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Solution Outline</a:t>
            </a:r>
            <a:endParaRPr b="0" i="0" sz="2800" u="none" cap="none" strike="noStrike">
              <a:solidFill>
                <a:schemeClr val="dk1"/>
              </a:solidFill>
              <a:latin typeface="Arial"/>
              <a:ea typeface="Arial"/>
              <a:cs typeface="Arial"/>
              <a:sym typeface="Arial"/>
            </a:endParaRPr>
          </a:p>
        </p:txBody>
      </p:sp>
      <p:sp>
        <p:nvSpPr>
          <p:cNvPr id="297" name="Google Shape;297;g2e03047878e_0_39"/>
          <p:cNvSpPr/>
          <p:nvPr/>
        </p:nvSpPr>
        <p:spPr>
          <a:xfrm>
            <a:off x="570569" y="144709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298" name="Google Shape;298;g2e03047878e_0_39"/>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e03047878e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5" name="Google Shape;305;g2e03047878e_0_14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06" name="Google Shape;306;g2e03047878e_0_142"/>
          <p:cNvGrpSpPr/>
          <p:nvPr/>
        </p:nvGrpSpPr>
        <p:grpSpPr>
          <a:xfrm>
            <a:off x="1316442" y="1480920"/>
            <a:ext cx="5897096" cy="2462778"/>
            <a:chOff x="2258551" y="1459051"/>
            <a:chExt cx="5218207" cy="2462778"/>
          </a:xfrm>
        </p:grpSpPr>
        <p:sp>
          <p:nvSpPr>
            <p:cNvPr id="307" name="Google Shape;307;g2e03047878e_0_142"/>
            <p:cNvSpPr/>
            <p:nvPr/>
          </p:nvSpPr>
          <p:spPr>
            <a:xfrm>
              <a:off x="2258558" y="1875229"/>
              <a:ext cx="5218200" cy="2046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Step counter, collecting the data from the sensor.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None/>
              </a:pPr>
              <a:r>
                <a:rPr lang="en-US" sz="1600">
                  <a:solidFill>
                    <a:srgbClr val="595959"/>
                  </a:solidFill>
                </a:rPr>
                <a:t>Confirm that the onboard sensors (such as the accelerometer and gyroscope) were working properly.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Check that the sensors provide accurate and reliable motion data that can be used for step detection.</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3F3F3F"/>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8" name="Google Shape;308;g2e03047878e_0_14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Pedometer experience</a:t>
              </a:r>
              <a:endParaRPr b="1" i="0" sz="2000" u="none" cap="none" strike="noStrike">
                <a:solidFill>
                  <a:srgbClr val="595959"/>
                </a:solidFill>
                <a:latin typeface="Arial"/>
                <a:ea typeface="Arial"/>
                <a:cs typeface="Arial"/>
                <a:sym typeface="Arial"/>
              </a:endParaRPr>
            </a:p>
          </p:txBody>
        </p:sp>
      </p:grpSp>
      <p:grpSp>
        <p:nvGrpSpPr>
          <p:cNvPr id="309" name="Google Shape;309;g2e03047878e_0_142"/>
          <p:cNvGrpSpPr/>
          <p:nvPr/>
        </p:nvGrpSpPr>
        <p:grpSpPr>
          <a:xfrm>
            <a:off x="1316364" y="4463269"/>
            <a:ext cx="5897094" cy="1893052"/>
            <a:chOff x="2258552" y="1428710"/>
            <a:chExt cx="3403806" cy="2124399"/>
          </a:xfrm>
        </p:grpSpPr>
        <p:sp>
          <p:nvSpPr>
            <p:cNvPr id="310" name="Google Shape;310;g2e03047878e_0_142"/>
            <p:cNvSpPr/>
            <p:nvPr/>
          </p:nvSpPr>
          <p:spPr>
            <a:xfrm>
              <a:off x="2258558" y="1875209"/>
              <a:ext cx="3403800" cy="1677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goal was to analyze the 3-axis (X, Y, and Z) returns in different movements.</a:t>
              </a:r>
              <a:endParaRPr b="0" i="0" sz="1600" u="none" cap="none" strike="noStrike">
                <a:solidFill>
                  <a:srgbClr val="59595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Validate the values returned and classify the gestures based on the accelerometer data.</a:t>
              </a:r>
              <a:endParaRPr sz="1600">
                <a:solidFill>
                  <a:srgbClr val="595959"/>
                </a:solidFill>
              </a:endParaRPr>
            </a:p>
          </p:txBody>
        </p:sp>
        <p:sp>
          <p:nvSpPr>
            <p:cNvPr id="311" name="Google Shape;311;g2e03047878e_0_142"/>
            <p:cNvSpPr/>
            <p:nvPr/>
          </p:nvSpPr>
          <p:spPr>
            <a:xfrm>
              <a:off x="2258552" y="1428710"/>
              <a:ext cx="3403800" cy="44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Magic Wand – Tiny ML</a:t>
              </a:r>
              <a:endParaRPr b="1" i="0" sz="2000" u="none" cap="none" strike="noStrike">
                <a:solidFill>
                  <a:srgbClr val="595959"/>
                </a:solidFill>
                <a:latin typeface="Arial"/>
                <a:ea typeface="Arial"/>
                <a:cs typeface="Arial"/>
                <a:sym typeface="Arial"/>
              </a:endParaRPr>
            </a:p>
          </p:txBody>
        </p:sp>
      </p:grpSp>
      <p:sp>
        <p:nvSpPr>
          <p:cNvPr id="312" name="Google Shape;312;g2e03047878e_0_14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313" name="Google Shape;313;g2e03047878e_0_142"/>
          <p:cNvSpPr/>
          <p:nvPr/>
        </p:nvSpPr>
        <p:spPr>
          <a:xfrm>
            <a:off x="585319" y="4575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pic>
        <p:nvPicPr>
          <p:cNvPr id="314" name="Google Shape;314;g2e03047878e_0_142"/>
          <p:cNvPicPr preferRelativeResize="0"/>
          <p:nvPr/>
        </p:nvPicPr>
        <p:blipFill rotWithShape="1">
          <a:blip r:embed="rId3">
            <a:alphaModFix/>
          </a:blip>
          <a:srcRect b="0" l="0" r="0" t="0"/>
          <a:stretch/>
        </p:blipFill>
        <p:spPr>
          <a:xfrm>
            <a:off x="7891200" y="4745491"/>
            <a:ext cx="3134457" cy="1254545"/>
          </a:xfrm>
          <a:prstGeom prst="rect">
            <a:avLst/>
          </a:prstGeom>
          <a:noFill/>
          <a:ln>
            <a:noFill/>
          </a:ln>
          <a:effectLst>
            <a:outerShdw blurRad="57150" rotWithShape="0" algn="bl" dir="5400000" dist="19050">
              <a:srgbClr val="000000">
                <a:alpha val="49803"/>
              </a:srgbClr>
            </a:outerShdw>
          </a:effectLst>
        </p:spPr>
      </p:pic>
      <p:pic>
        <p:nvPicPr>
          <p:cNvPr id="315" name="Google Shape;315;g2e03047878e_0_142"/>
          <p:cNvPicPr preferRelativeResize="0"/>
          <p:nvPr/>
        </p:nvPicPr>
        <p:blipFill rotWithShape="1">
          <a:blip r:embed="rId4">
            <a:alphaModFix/>
          </a:blip>
          <a:srcRect b="30327" l="0" r="0" t="0"/>
          <a:stretch/>
        </p:blipFill>
        <p:spPr>
          <a:xfrm>
            <a:off x="7362475" y="1131675"/>
            <a:ext cx="4191904" cy="2982349"/>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e03047878e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g2e03047878e_0_118"/>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23" name="Google Shape;323;g2e03047878e_0_118"/>
          <p:cNvGrpSpPr/>
          <p:nvPr/>
        </p:nvGrpSpPr>
        <p:grpSpPr>
          <a:xfrm>
            <a:off x="1316379" y="1480922"/>
            <a:ext cx="10264721" cy="1154771"/>
            <a:chOff x="2258551" y="1459051"/>
            <a:chExt cx="5218200" cy="1154771"/>
          </a:xfrm>
        </p:grpSpPr>
        <p:sp>
          <p:nvSpPr>
            <p:cNvPr id="324" name="Google Shape;324;g2e03047878e_0_118"/>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data was </a:t>
              </a:r>
              <a:r>
                <a:rPr lang="en-US" sz="1600">
                  <a:solidFill>
                    <a:srgbClr val="595959"/>
                  </a:solidFill>
                </a:rPr>
                <a:t>captured</a:t>
              </a:r>
              <a:r>
                <a:rPr lang="en-US" sz="1600">
                  <a:solidFill>
                    <a:srgbClr val="595959"/>
                  </a:solidFill>
                </a:rPr>
                <a:t> using the IMU sensor to collect the accelerometer and gyroscope values, while performing a movement like flex or punch for 20 seconds each.</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The NN was trained using Edge impulse and the result model was uploaded to the MCU using TensorFlow Lite (in Arduino).</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5" name="Google Shape;325;g2e03047878e_0_118"/>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Edge Impulse Platform</a:t>
              </a:r>
              <a:endParaRPr b="1" i="0" sz="2000" u="none" cap="none" strike="noStrike">
                <a:solidFill>
                  <a:srgbClr val="595959"/>
                </a:solidFill>
                <a:latin typeface="Arial"/>
                <a:ea typeface="Arial"/>
                <a:cs typeface="Arial"/>
                <a:sym typeface="Arial"/>
              </a:endParaRPr>
            </a:p>
          </p:txBody>
        </p:sp>
      </p:grpSp>
      <p:pic>
        <p:nvPicPr>
          <p:cNvPr id="326" name="Google Shape;326;g2e03047878e_0_118"/>
          <p:cNvPicPr preferRelativeResize="0"/>
          <p:nvPr/>
        </p:nvPicPr>
        <p:blipFill rotWithShape="1">
          <a:blip r:embed="rId3">
            <a:alphaModFix/>
          </a:blip>
          <a:srcRect b="0" l="0" r="0" t="0"/>
          <a:stretch/>
        </p:blipFill>
        <p:spPr>
          <a:xfrm>
            <a:off x="228859" y="3991268"/>
            <a:ext cx="4868911" cy="2365080"/>
          </a:xfrm>
          <a:prstGeom prst="rect">
            <a:avLst/>
          </a:prstGeom>
          <a:noFill/>
          <a:ln>
            <a:noFill/>
          </a:ln>
          <a:effectLst>
            <a:outerShdw blurRad="57150" rotWithShape="0" algn="bl" dir="5400000" dist="19050">
              <a:srgbClr val="000000">
                <a:alpha val="49803"/>
              </a:srgbClr>
            </a:outerShdw>
          </a:effectLst>
        </p:spPr>
      </p:pic>
      <p:pic>
        <p:nvPicPr>
          <p:cNvPr id="327" name="Google Shape;327;g2e03047878e_0_118"/>
          <p:cNvPicPr preferRelativeResize="0"/>
          <p:nvPr/>
        </p:nvPicPr>
        <p:blipFill rotWithShape="1">
          <a:blip r:embed="rId4">
            <a:alphaModFix/>
          </a:blip>
          <a:srcRect b="17239" l="0" r="0" t="0"/>
          <a:stretch/>
        </p:blipFill>
        <p:spPr>
          <a:xfrm>
            <a:off x="5416250" y="3189625"/>
            <a:ext cx="3836475" cy="3448625"/>
          </a:xfrm>
          <a:prstGeom prst="rect">
            <a:avLst/>
          </a:prstGeom>
          <a:noFill/>
          <a:ln>
            <a:noFill/>
          </a:ln>
          <a:effectLst>
            <a:outerShdw blurRad="57150" rotWithShape="0" algn="bl" dir="5400000" dist="19050">
              <a:srgbClr val="000000">
                <a:alpha val="49803"/>
              </a:srgbClr>
            </a:outerShdw>
          </a:effectLst>
        </p:spPr>
      </p:pic>
      <p:sp>
        <p:nvSpPr>
          <p:cNvPr id="328" name="Google Shape;328;g2e03047878e_0_118"/>
          <p:cNvSpPr/>
          <p:nvPr/>
        </p:nvSpPr>
        <p:spPr>
          <a:xfrm>
            <a:off x="585319" y="158894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329" name="Google Shape;329;g2e03047878e_0_118"/>
          <p:cNvPicPr preferRelativeResize="0"/>
          <p:nvPr/>
        </p:nvPicPr>
        <p:blipFill rotWithShape="1">
          <a:blip r:embed="rId5">
            <a:alphaModFix/>
          </a:blip>
          <a:srcRect b="2501" l="0" r="0" t="3050"/>
          <a:stretch/>
        </p:blipFill>
        <p:spPr>
          <a:xfrm>
            <a:off x="9571200" y="3887825"/>
            <a:ext cx="1782600" cy="22732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e04110473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6" name="Google Shape;336;g2e041104735_0_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37" name="Google Shape;337;g2e041104735_0_2"/>
          <p:cNvGrpSpPr/>
          <p:nvPr/>
        </p:nvGrpSpPr>
        <p:grpSpPr>
          <a:xfrm>
            <a:off x="1316375" y="1480922"/>
            <a:ext cx="10264725" cy="2461590"/>
            <a:chOff x="2258549" y="1459051"/>
            <a:chExt cx="5218202" cy="2461590"/>
          </a:xfrm>
        </p:grpSpPr>
        <p:sp>
          <p:nvSpPr>
            <p:cNvPr id="338" name="Google Shape;338;g2e041104735_0_2"/>
            <p:cNvSpPr/>
            <p:nvPr/>
          </p:nvSpPr>
          <p:spPr>
            <a:xfrm>
              <a:off x="2258549" y="1875241"/>
              <a:ext cx="5218200" cy="204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600"/>
                <a:buFont typeface="Arial"/>
                <a:buNone/>
              </a:pPr>
              <a:r>
                <a:rPr lang="en-US" sz="1600">
                  <a:solidFill>
                    <a:srgbClr val="595959"/>
                  </a:solidFill>
                </a:rPr>
                <a:t>The data was captured using the IMU sensor to collect the accelerometer and gyroscope values, while performing a movement like flex or punch for 10 times each.</a:t>
              </a:r>
              <a:endParaRPr sz="1600">
                <a:solidFill>
                  <a:srgbClr val="595959"/>
                </a:solidFill>
              </a:endParaRPr>
            </a:p>
            <a:p>
              <a:pPr indent="0" lvl="0" marL="0" rtl="0" algn="just">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NN was trained using a notebook (python code) in Google Colab</a:t>
              </a:r>
              <a:r>
                <a:rPr lang="en-US" sz="1600">
                  <a:solidFill>
                    <a:srgbClr val="595959"/>
                  </a:solidFill>
                </a:rPr>
                <a:t> and the model was included in the MCU using TensorFlow Lite.</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downloaded TensorFlow Lite model file (model.h) was used to recognize the punch and flex actions from Seeed Studio XIAO nRF52840 Sense.</a:t>
              </a:r>
              <a:endParaRPr sz="1600">
                <a:solidFill>
                  <a:srgbClr val="595959"/>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9" name="Google Shape;339;g2e041104735_0_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Google Colab Platform</a:t>
              </a:r>
              <a:endParaRPr b="1" i="0" sz="2000" u="none" cap="none" strike="noStrike">
                <a:solidFill>
                  <a:srgbClr val="595959"/>
                </a:solidFill>
                <a:latin typeface="Arial"/>
                <a:ea typeface="Arial"/>
                <a:cs typeface="Arial"/>
                <a:sym typeface="Arial"/>
              </a:endParaRPr>
            </a:p>
          </p:txBody>
        </p:sp>
      </p:grpSp>
      <p:sp>
        <p:nvSpPr>
          <p:cNvPr id="340" name="Google Shape;340;g2e041104735_0_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pic>
        <p:nvPicPr>
          <p:cNvPr id="341" name="Google Shape;341;g2e041104735_0_2"/>
          <p:cNvPicPr preferRelativeResize="0"/>
          <p:nvPr/>
        </p:nvPicPr>
        <p:blipFill rotWithShape="1">
          <a:blip r:embed="rId3">
            <a:alphaModFix/>
          </a:blip>
          <a:srcRect b="0" l="0" r="0" t="0"/>
          <a:stretch/>
        </p:blipFill>
        <p:spPr>
          <a:xfrm>
            <a:off x="708525" y="4033394"/>
            <a:ext cx="5105745" cy="2135392"/>
          </a:xfrm>
          <a:prstGeom prst="rect">
            <a:avLst/>
          </a:prstGeom>
          <a:noFill/>
          <a:ln>
            <a:noFill/>
          </a:ln>
          <a:effectLst>
            <a:outerShdw blurRad="57150" rotWithShape="0" algn="bl" dir="5400000" dist="19050">
              <a:srgbClr val="000000">
                <a:alpha val="49803"/>
              </a:srgbClr>
            </a:outerShdw>
          </a:effectLst>
        </p:spPr>
      </p:pic>
      <p:pic>
        <p:nvPicPr>
          <p:cNvPr id="342" name="Google Shape;342;g2e041104735_0_2"/>
          <p:cNvPicPr preferRelativeResize="0"/>
          <p:nvPr/>
        </p:nvPicPr>
        <p:blipFill rotWithShape="1">
          <a:blip r:embed="rId4">
            <a:alphaModFix/>
          </a:blip>
          <a:srcRect b="0" l="0" r="0" t="0"/>
          <a:stretch/>
        </p:blipFill>
        <p:spPr>
          <a:xfrm>
            <a:off x="5962388" y="4010526"/>
            <a:ext cx="6077213" cy="22051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type="title"/>
          </p:nvPr>
        </p:nvSpPr>
        <p:spPr>
          <a:xfrm>
            <a:off x="0" y="-19925"/>
            <a:ext cx="12192000" cy="100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Work Plan</a:t>
            </a:r>
            <a:endParaRPr b="1">
              <a:solidFill>
                <a:srgbClr val="9A3324"/>
              </a:solidFill>
              <a:latin typeface="Arial"/>
              <a:ea typeface="Arial"/>
              <a:cs typeface="Arial"/>
              <a:sym typeface="Arial"/>
            </a:endParaRPr>
          </a:p>
        </p:txBody>
      </p:sp>
      <p:sp>
        <p:nvSpPr>
          <p:cNvPr id="349" name="Google Shape;3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0" name="Google Shape;350;p12"/>
          <p:cNvPicPr preferRelativeResize="0"/>
          <p:nvPr/>
        </p:nvPicPr>
        <p:blipFill>
          <a:blip r:embed="rId3">
            <a:alphaModFix/>
          </a:blip>
          <a:stretch>
            <a:fillRect/>
          </a:stretch>
        </p:blipFill>
        <p:spPr>
          <a:xfrm>
            <a:off x="1001575" y="1263731"/>
            <a:ext cx="10188826" cy="4627425"/>
          </a:xfrm>
          <a:prstGeom prst="rect">
            <a:avLst/>
          </a:prstGeom>
          <a:noFill/>
          <a:ln>
            <a:noFill/>
          </a:ln>
          <a:effectLst>
            <a:outerShdw blurRad="57150" rotWithShape="0" algn="bl" dir="5400000" dist="19050">
              <a:srgbClr val="000000">
                <a:alpha val="49800"/>
              </a:srgbClr>
            </a:outerShdw>
          </a:effectLst>
        </p:spPr>
      </p:pic>
      <p:sp>
        <p:nvSpPr>
          <p:cNvPr id="351" name="Google Shape;351;p12"/>
          <p:cNvSpPr/>
          <p:nvPr/>
        </p:nvSpPr>
        <p:spPr>
          <a:xfrm>
            <a:off x="8887625" y="4886500"/>
            <a:ext cx="138900" cy="1122000"/>
          </a:xfrm>
          <a:prstGeom prst="upArrow">
            <a:avLst>
              <a:gd fmla="val 50000" name="adj1"/>
              <a:gd fmla="val 50000" name="adj2"/>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52" name="Google Shape;352;p12"/>
          <p:cNvSpPr/>
          <p:nvPr/>
        </p:nvSpPr>
        <p:spPr>
          <a:xfrm>
            <a:off x="7217883" y="6008531"/>
            <a:ext cx="3456300" cy="484800"/>
          </a:xfrm>
          <a:prstGeom prst="roundRect">
            <a:avLst>
              <a:gd fmla="val 50000" name="adj"/>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Here</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0" y="-625"/>
            <a:ext cx="12192000" cy="89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Presentation Outline</a:t>
            </a:r>
            <a:endParaRPr b="1">
              <a:solidFill>
                <a:srgbClr val="9A3324"/>
              </a:solidFill>
              <a:latin typeface="Arial"/>
              <a:ea typeface="Arial"/>
              <a:cs typeface="Arial"/>
              <a:sym typeface="Arial"/>
            </a:endParaRPr>
          </a:p>
        </p:txBody>
      </p:sp>
      <p:sp>
        <p:nvSpPr>
          <p:cNvPr id="102" name="Google Shape;102;p2"/>
          <p:cNvSpPr/>
          <p:nvPr/>
        </p:nvSpPr>
        <p:spPr>
          <a:xfrm>
            <a:off x="1103596" y="9677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Introduction &amp; Motivation</a:t>
            </a:r>
            <a:endParaRPr b="0" i="0" sz="1800" u="none" cap="none" strike="noStrike">
              <a:solidFill>
                <a:srgbClr val="3F3F3F"/>
              </a:solidFill>
              <a:latin typeface="Arial"/>
              <a:ea typeface="Arial"/>
              <a:cs typeface="Arial"/>
              <a:sym typeface="Arial"/>
            </a:endParaRPr>
          </a:p>
        </p:txBody>
      </p:sp>
      <p:cxnSp>
        <p:nvCxnSpPr>
          <p:cNvPr id="103" name="Google Shape;103;p2"/>
          <p:cNvCxnSpPr/>
          <p:nvPr/>
        </p:nvCxnSpPr>
        <p:spPr>
          <a:xfrm>
            <a:off x="1044423" y="13716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4" name="Google Shape;104;p2"/>
          <p:cNvSpPr/>
          <p:nvPr/>
        </p:nvSpPr>
        <p:spPr>
          <a:xfrm>
            <a:off x="1103596" y="15431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Objectives</a:t>
            </a:r>
            <a:endParaRPr b="0" i="0" sz="1800" u="none" cap="none" strike="noStrike">
              <a:solidFill>
                <a:srgbClr val="3F3F3F"/>
              </a:solidFill>
              <a:latin typeface="Arial"/>
              <a:ea typeface="Arial"/>
              <a:cs typeface="Arial"/>
              <a:sym typeface="Arial"/>
            </a:endParaRPr>
          </a:p>
        </p:txBody>
      </p:sp>
      <p:cxnSp>
        <p:nvCxnSpPr>
          <p:cNvPr id="105" name="Google Shape;105;p2"/>
          <p:cNvCxnSpPr/>
          <p:nvPr/>
        </p:nvCxnSpPr>
        <p:spPr>
          <a:xfrm>
            <a:off x="1044423" y="19507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6" name="Google Shape;106;p2"/>
          <p:cNvSpPr/>
          <p:nvPr/>
        </p:nvSpPr>
        <p:spPr>
          <a:xfrm>
            <a:off x="1103596" y="211858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Related Works on Movement Recognition</a:t>
            </a:r>
            <a:endParaRPr b="0"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07" name="Google Shape;107;p2"/>
          <p:cNvCxnSpPr/>
          <p:nvPr/>
        </p:nvCxnSpPr>
        <p:spPr>
          <a:xfrm>
            <a:off x="1044423" y="252989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8" name="Google Shape;108;p2"/>
          <p:cNvSpPr/>
          <p:nvPr/>
        </p:nvSpPr>
        <p:spPr>
          <a:xfrm>
            <a:off x="1103596" y="442033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Solution Outline</a:t>
            </a:r>
            <a:endParaRPr b="0" i="0" sz="1800" u="none" cap="none" strike="noStrike">
              <a:solidFill>
                <a:srgbClr val="3F3F3F"/>
              </a:solidFill>
              <a:latin typeface="Arial"/>
              <a:ea typeface="Arial"/>
              <a:cs typeface="Arial"/>
              <a:sym typeface="Arial"/>
            </a:endParaRPr>
          </a:p>
        </p:txBody>
      </p:sp>
      <p:cxnSp>
        <p:nvCxnSpPr>
          <p:cNvPr id="109" name="Google Shape;109;p2"/>
          <p:cNvCxnSpPr/>
          <p:nvPr/>
        </p:nvCxnSpPr>
        <p:spPr>
          <a:xfrm>
            <a:off x="1044423" y="310901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0" name="Google Shape;110;p2"/>
          <p:cNvSpPr/>
          <p:nvPr/>
        </p:nvSpPr>
        <p:spPr>
          <a:xfrm>
            <a:off x="1103596" y="326945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Low and No Code Platforms to train NN</a:t>
            </a:r>
            <a:endParaRPr b="0" i="0" sz="1800" u="none" cap="none" strike="noStrike">
              <a:solidFill>
                <a:srgbClr val="3F3F3F"/>
              </a:solidFill>
              <a:latin typeface="Arial"/>
              <a:ea typeface="Arial"/>
              <a:cs typeface="Arial"/>
              <a:sym typeface="Arial"/>
            </a:endParaRPr>
          </a:p>
        </p:txBody>
      </p:sp>
      <p:cxnSp>
        <p:nvCxnSpPr>
          <p:cNvPr id="111" name="Google Shape;111;p2"/>
          <p:cNvCxnSpPr/>
          <p:nvPr/>
        </p:nvCxnSpPr>
        <p:spPr>
          <a:xfrm>
            <a:off x="1044423" y="3688134"/>
            <a:ext cx="9980470" cy="0"/>
          </a:xfrm>
          <a:prstGeom prst="straightConnector1">
            <a:avLst/>
          </a:prstGeom>
          <a:noFill/>
          <a:ln cap="flat" cmpd="sng" w="12700">
            <a:solidFill>
              <a:srgbClr val="BFBFBF"/>
            </a:solidFill>
            <a:prstDash val="solid"/>
            <a:miter lim="800000"/>
            <a:headEnd len="sm" w="sm" type="none"/>
            <a:tailEnd len="sm" w="sm" type="none"/>
          </a:ln>
        </p:spPr>
      </p:cxnSp>
      <p:cxnSp>
        <p:nvCxnSpPr>
          <p:cNvPr id="112" name="Google Shape;112;p2"/>
          <p:cNvCxnSpPr/>
          <p:nvPr/>
        </p:nvCxnSpPr>
        <p:spPr>
          <a:xfrm>
            <a:off x="1044423" y="4267254"/>
            <a:ext cx="9980400" cy="0"/>
          </a:xfrm>
          <a:prstGeom prst="straightConnector1">
            <a:avLst/>
          </a:prstGeom>
          <a:noFill/>
          <a:ln cap="flat" cmpd="sng" w="12700">
            <a:solidFill>
              <a:srgbClr val="BFBFBF"/>
            </a:solidFill>
            <a:prstDash val="solid"/>
            <a:miter lim="800000"/>
            <a:headEnd len="sm" w="sm" type="none"/>
            <a:tailEnd len="sm" w="sm" type="none"/>
          </a:ln>
        </p:spPr>
      </p:cxnSp>
      <p:sp>
        <p:nvSpPr>
          <p:cNvPr id="113" name="Google Shape;113;p2"/>
          <p:cNvSpPr/>
          <p:nvPr/>
        </p:nvSpPr>
        <p:spPr>
          <a:xfrm>
            <a:off x="1103596" y="384489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Ultra Low Power Embedded System</a:t>
            </a:r>
            <a:endParaRPr b="0" i="0" sz="1400" u="none" cap="none" strike="noStrike">
              <a:solidFill>
                <a:srgbClr val="000000"/>
              </a:solidFill>
              <a:latin typeface="Arial"/>
              <a:ea typeface="Arial"/>
              <a:cs typeface="Arial"/>
              <a:sym typeface="Arial"/>
            </a:endParaRPr>
          </a:p>
        </p:txBody>
      </p:sp>
      <p:cxnSp>
        <p:nvCxnSpPr>
          <p:cNvPr id="114" name="Google Shape;114;p2"/>
          <p:cNvCxnSpPr/>
          <p:nvPr/>
        </p:nvCxnSpPr>
        <p:spPr>
          <a:xfrm>
            <a:off x="1044423" y="483113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5" name="Google Shape;115;p2"/>
          <p:cNvSpPr/>
          <p:nvPr/>
        </p:nvSpPr>
        <p:spPr>
          <a:xfrm>
            <a:off x="1429313" y="5010144"/>
            <a:ext cx="76228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16" name="Google Shape;116;p2"/>
          <p:cNvCxnSpPr/>
          <p:nvPr/>
        </p:nvCxnSpPr>
        <p:spPr>
          <a:xfrm>
            <a:off x="1044423" y="5410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7" name="Google Shape;117;p2"/>
          <p:cNvSpPr/>
          <p:nvPr/>
        </p:nvSpPr>
        <p:spPr>
          <a:xfrm>
            <a:off x="1103596" y="55712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Work Plan</a:t>
            </a:r>
            <a:endParaRPr b="0" i="0" sz="1800" u="none" cap="none" strike="noStrike">
              <a:solidFill>
                <a:srgbClr val="3F3F3F"/>
              </a:solidFill>
              <a:latin typeface="Arial"/>
              <a:ea typeface="Arial"/>
              <a:cs typeface="Arial"/>
              <a:sym typeface="Arial"/>
            </a:endParaRPr>
          </a:p>
        </p:txBody>
      </p:sp>
      <p:cxnSp>
        <p:nvCxnSpPr>
          <p:cNvPr id="118" name="Google Shape;118;p2"/>
          <p:cNvCxnSpPr/>
          <p:nvPr/>
        </p:nvCxnSpPr>
        <p:spPr>
          <a:xfrm>
            <a:off x="1044423" y="59893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9" name="Google Shape;119;p2"/>
          <p:cNvSpPr/>
          <p:nvPr/>
        </p:nvSpPr>
        <p:spPr>
          <a:xfrm>
            <a:off x="10604181" y="9715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03</a:t>
            </a:r>
            <a:endParaRPr b="1" i="0" sz="2000" u="none" cap="none" strike="noStrike">
              <a:solidFill>
                <a:srgbClr val="9A3324"/>
              </a:solidFill>
              <a:latin typeface="Arial"/>
              <a:ea typeface="Arial"/>
              <a:cs typeface="Arial"/>
              <a:sym typeface="Arial"/>
            </a:endParaRPr>
          </a:p>
        </p:txBody>
      </p:sp>
      <p:sp>
        <p:nvSpPr>
          <p:cNvPr id="120" name="Google Shape;120;p2"/>
          <p:cNvSpPr/>
          <p:nvPr/>
        </p:nvSpPr>
        <p:spPr>
          <a:xfrm>
            <a:off x="10604181" y="15506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04</a:t>
            </a:r>
            <a:endParaRPr b="1" i="0" sz="2000" u="none" cap="none" strike="noStrike">
              <a:solidFill>
                <a:srgbClr val="9A3324"/>
              </a:solidFill>
              <a:latin typeface="Arial"/>
              <a:ea typeface="Arial"/>
              <a:cs typeface="Arial"/>
              <a:sym typeface="Arial"/>
            </a:endParaRPr>
          </a:p>
        </p:txBody>
      </p:sp>
      <p:sp>
        <p:nvSpPr>
          <p:cNvPr id="121" name="Google Shape;121;p2"/>
          <p:cNvSpPr/>
          <p:nvPr/>
        </p:nvSpPr>
        <p:spPr>
          <a:xfrm>
            <a:off x="10604181" y="212978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05</a:t>
            </a:r>
            <a:endParaRPr b="1" i="0" sz="2000" u="none" cap="none" strike="noStrike">
              <a:solidFill>
                <a:srgbClr val="9A3324"/>
              </a:solidFill>
              <a:latin typeface="Arial"/>
              <a:ea typeface="Arial"/>
              <a:cs typeface="Arial"/>
              <a:sym typeface="Arial"/>
            </a:endParaRPr>
          </a:p>
        </p:txBody>
      </p:sp>
      <p:sp>
        <p:nvSpPr>
          <p:cNvPr id="122" name="Google Shape;122;p2"/>
          <p:cNvSpPr/>
          <p:nvPr/>
        </p:nvSpPr>
        <p:spPr>
          <a:xfrm>
            <a:off x="10604181" y="270890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10</a:t>
            </a:r>
            <a:endParaRPr b="1" i="0" sz="2000" u="none" cap="none" strike="noStrike">
              <a:solidFill>
                <a:srgbClr val="9A3324"/>
              </a:solidFill>
              <a:latin typeface="Arial"/>
              <a:ea typeface="Arial"/>
              <a:cs typeface="Arial"/>
              <a:sym typeface="Arial"/>
            </a:endParaRPr>
          </a:p>
        </p:txBody>
      </p:sp>
      <p:sp>
        <p:nvSpPr>
          <p:cNvPr id="123" name="Google Shape;123;p2"/>
          <p:cNvSpPr/>
          <p:nvPr/>
        </p:nvSpPr>
        <p:spPr>
          <a:xfrm>
            <a:off x="10604181" y="3288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11</a:t>
            </a:r>
            <a:endParaRPr b="1" i="0" sz="2000" u="none" cap="none" strike="noStrike">
              <a:solidFill>
                <a:srgbClr val="9A3324"/>
              </a:solidFill>
              <a:latin typeface="Arial"/>
              <a:ea typeface="Arial"/>
              <a:cs typeface="Arial"/>
              <a:sym typeface="Arial"/>
            </a:endParaRPr>
          </a:p>
        </p:txBody>
      </p:sp>
      <p:sp>
        <p:nvSpPr>
          <p:cNvPr id="124" name="Google Shape;124;p2"/>
          <p:cNvSpPr/>
          <p:nvPr/>
        </p:nvSpPr>
        <p:spPr>
          <a:xfrm>
            <a:off x="10604181" y="3867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12</a:t>
            </a:r>
            <a:endParaRPr b="1" i="0" sz="2000" u="none" cap="none" strike="noStrike">
              <a:solidFill>
                <a:srgbClr val="9A3324"/>
              </a:solidFill>
              <a:latin typeface="Arial"/>
              <a:ea typeface="Arial"/>
              <a:cs typeface="Arial"/>
              <a:sym typeface="Arial"/>
            </a:endParaRPr>
          </a:p>
        </p:txBody>
      </p:sp>
      <p:sp>
        <p:nvSpPr>
          <p:cNvPr id="125" name="Google Shape;125;p2"/>
          <p:cNvSpPr/>
          <p:nvPr/>
        </p:nvSpPr>
        <p:spPr>
          <a:xfrm>
            <a:off x="10604181" y="4431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13</a:t>
            </a:r>
            <a:endParaRPr b="1" i="0" sz="2000" u="none" cap="none" strike="noStrike">
              <a:solidFill>
                <a:srgbClr val="9A3324"/>
              </a:solidFill>
              <a:latin typeface="Arial"/>
              <a:ea typeface="Arial"/>
              <a:cs typeface="Arial"/>
              <a:sym typeface="Arial"/>
            </a:endParaRPr>
          </a:p>
        </p:txBody>
      </p:sp>
      <p:sp>
        <p:nvSpPr>
          <p:cNvPr id="126" name="Google Shape;126;p2"/>
          <p:cNvSpPr/>
          <p:nvPr/>
        </p:nvSpPr>
        <p:spPr>
          <a:xfrm>
            <a:off x="10604181" y="5010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6</a:t>
            </a:r>
            <a:endParaRPr b="1" i="0" sz="2000" u="none" cap="none" strike="noStrike">
              <a:solidFill>
                <a:srgbClr val="9A3324"/>
              </a:solidFill>
              <a:latin typeface="Arial"/>
              <a:ea typeface="Arial"/>
              <a:cs typeface="Arial"/>
              <a:sym typeface="Arial"/>
            </a:endParaRPr>
          </a:p>
        </p:txBody>
      </p:sp>
      <p:sp>
        <p:nvSpPr>
          <p:cNvPr id="127" name="Google Shape;127;p2"/>
          <p:cNvSpPr/>
          <p:nvPr/>
        </p:nvSpPr>
        <p:spPr>
          <a:xfrm>
            <a:off x="10604181" y="55892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9</a:t>
            </a:r>
            <a:endParaRPr b="1" i="0" sz="2000" u="none" cap="none" strike="noStrike">
              <a:solidFill>
                <a:srgbClr val="9A3324"/>
              </a:solidFill>
              <a:latin typeface="Arial"/>
              <a:ea typeface="Arial"/>
              <a:cs typeface="Arial"/>
              <a:sym typeface="Arial"/>
            </a:endParaRPr>
          </a:p>
        </p:txBody>
      </p:sp>
      <p:sp>
        <p:nvSpPr>
          <p:cNvPr id="128" name="Google Shape;128;p2"/>
          <p:cNvSpPr/>
          <p:nvPr/>
        </p:nvSpPr>
        <p:spPr>
          <a:xfrm>
            <a:off x="1103596" y="499577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Preliminary Results</a:t>
            </a:r>
            <a:endParaRPr b="0" i="0" sz="1800" u="none" cap="none" strike="noStrike">
              <a:solidFill>
                <a:srgbClr val="3F3F3F"/>
              </a:solidFill>
              <a:latin typeface="Arial"/>
              <a:ea typeface="Arial"/>
              <a:cs typeface="Arial"/>
              <a:sym typeface="Arial"/>
            </a:endParaRPr>
          </a:p>
        </p:txBody>
      </p:sp>
      <p:sp>
        <p:nvSpPr>
          <p:cNvPr id="129" name="Google Shape;129;p2"/>
          <p:cNvSpPr/>
          <p:nvPr/>
        </p:nvSpPr>
        <p:spPr>
          <a:xfrm>
            <a:off x="1103596" y="61466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Conclusions</a:t>
            </a:r>
            <a:endParaRPr b="0" i="0" sz="1800" u="none" cap="none" strike="noStrike">
              <a:solidFill>
                <a:srgbClr val="3F3F3F"/>
              </a:solidFill>
              <a:latin typeface="Arial"/>
              <a:ea typeface="Arial"/>
              <a:cs typeface="Arial"/>
              <a:sym typeface="Arial"/>
            </a:endParaRPr>
          </a:p>
        </p:txBody>
      </p:sp>
      <p:cxnSp>
        <p:nvCxnSpPr>
          <p:cNvPr id="130" name="Google Shape;130;p2"/>
          <p:cNvCxnSpPr/>
          <p:nvPr/>
        </p:nvCxnSpPr>
        <p:spPr>
          <a:xfrm>
            <a:off x="1033406" y="6589372"/>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31" name="Google Shape;131;p2"/>
          <p:cNvSpPr/>
          <p:nvPr/>
        </p:nvSpPr>
        <p:spPr>
          <a:xfrm>
            <a:off x="10593164" y="6147252"/>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20</a:t>
            </a:r>
            <a:endParaRPr b="1" i="0" sz="2000" u="none" cap="none" strike="noStrike">
              <a:solidFill>
                <a:srgbClr val="9A3324"/>
              </a:solidFill>
              <a:latin typeface="Arial"/>
              <a:ea typeface="Arial"/>
              <a:cs typeface="Arial"/>
              <a:sym typeface="Arial"/>
            </a:endParaRPr>
          </a:p>
        </p:txBody>
      </p:sp>
      <p:sp>
        <p:nvSpPr>
          <p:cNvPr id="132" name="Google Shape;132;p2"/>
          <p:cNvSpPr/>
          <p:nvPr/>
        </p:nvSpPr>
        <p:spPr>
          <a:xfrm>
            <a:off x="1103596" y="269402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Relevant Technologies on Movement Recognition</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14"/>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Conclusions</a:t>
            </a:r>
            <a:endParaRPr sz="2000">
              <a:solidFill>
                <a:srgbClr val="595959"/>
              </a:solidFill>
              <a:latin typeface="Arial"/>
              <a:ea typeface="Arial"/>
              <a:cs typeface="Arial"/>
              <a:sym typeface="Arial"/>
            </a:endParaRPr>
          </a:p>
        </p:txBody>
      </p:sp>
      <p:sp>
        <p:nvSpPr>
          <p:cNvPr id="359" name="Google Shape;359;p14"/>
          <p:cNvSpPr/>
          <p:nvPr/>
        </p:nvSpPr>
        <p:spPr>
          <a:xfrm>
            <a:off x="1554500" y="1759414"/>
            <a:ext cx="9083100" cy="4450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595959"/>
                </a:solidFill>
              </a:rPr>
              <a:t>Based on preliminary tests, I have validated that this solution can be effective for movements recognition, meeting the intended objectives.</a:t>
            </a:r>
            <a:endParaRPr sz="1800">
              <a:solidFill>
                <a:srgbClr val="595959"/>
              </a:solidFill>
            </a:endParaRPr>
          </a:p>
          <a:p>
            <a:pPr indent="0" lvl="0" marL="0" marR="0" rtl="0" algn="just">
              <a:lnSpc>
                <a:spcPct val="150000"/>
              </a:lnSpc>
              <a:spcBef>
                <a:spcPts val="0"/>
              </a:spcBef>
              <a:spcAft>
                <a:spcPts val="0"/>
              </a:spcAft>
              <a:buNone/>
            </a:pPr>
            <a:r>
              <a:t/>
            </a:r>
            <a:endParaRPr sz="1800">
              <a:solidFill>
                <a:srgbClr val="595959"/>
              </a:solidFill>
            </a:endParaRPr>
          </a:p>
          <a:p>
            <a:pPr indent="0" lvl="0" marL="0" marR="0" rtl="0" algn="just">
              <a:lnSpc>
                <a:spcPct val="150000"/>
              </a:lnSpc>
              <a:spcBef>
                <a:spcPts val="0"/>
              </a:spcBef>
              <a:spcAft>
                <a:spcPts val="0"/>
              </a:spcAft>
              <a:buNone/>
            </a:pPr>
            <a:r>
              <a:rPr lang="en-US" sz="1800">
                <a:solidFill>
                  <a:srgbClr val="595959"/>
                </a:solidFill>
              </a:rPr>
              <a:t>I am currently studying neural networks and have some source code to use as a reference. This will guide my own implementation of an open-source neural network.</a:t>
            </a:r>
            <a:endParaRPr sz="1800">
              <a:solidFill>
                <a:srgbClr val="595959"/>
              </a:solidFill>
            </a:endParaRPr>
          </a:p>
          <a:p>
            <a:pPr indent="0" lvl="0" marL="0" marR="0" rtl="0" algn="just">
              <a:lnSpc>
                <a:spcPct val="150000"/>
              </a:lnSpc>
              <a:spcBef>
                <a:spcPts val="0"/>
              </a:spcBef>
              <a:spcAft>
                <a:spcPts val="0"/>
              </a:spcAft>
              <a:buNone/>
            </a:pPr>
            <a:r>
              <a:t/>
            </a:r>
            <a:endParaRPr sz="1800">
              <a:solidFill>
                <a:srgbClr val="595959"/>
              </a:solidFill>
            </a:endParaRPr>
          </a:p>
          <a:p>
            <a:pPr indent="0" lvl="0" marL="0" marR="0" rtl="0" algn="just">
              <a:lnSpc>
                <a:spcPct val="150000"/>
              </a:lnSpc>
              <a:spcBef>
                <a:spcPts val="0"/>
              </a:spcBef>
              <a:spcAft>
                <a:spcPts val="0"/>
              </a:spcAft>
              <a:buNone/>
            </a:pPr>
            <a:r>
              <a:rPr b="1" lang="en-US" sz="1800">
                <a:solidFill>
                  <a:srgbClr val="595959"/>
                </a:solidFill>
              </a:rPr>
              <a:t>Next Steps:</a:t>
            </a:r>
            <a:endParaRPr b="1"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Program a NN to run on the selected MCU.</a:t>
            </a:r>
            <a:endParaRPr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Optimize the Model due to limitations (such as limited storage and memory).</a:t>
            </a:r>
            <a:endParaRPr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Try to improve battery usage.</a:t>
            </a:r>
            <a:endParaRPr sz="2000">
              <a:solidFill>
                <a:srgbClr val="595959"/>
              </a:solidFill>
            </a:endParaRPr>
          </a:p>
        </p:txBody>
      </p:sp>
      <p:cxnSp>
        <p:nvCxnSpPr>
          <p:cNvPr id="360" name="Google Shape;360;p14"/>
          <p:cNvCxnSpPr/>
          <p:nvPr/>
        </p:nvCxnSpPr>
        <p:spPr>
          <a:xfrm>
            <a:off x="1235460" y="3766982"/>
            <a:ext cx="9721080" cy="0"/>
          </a:xfrm>
          <a:prstGeom prst="straightConnector1">
            <a:avLst/>
          </a:prstGeom>
          <a:noFill/>
          <a:ln>
            <a:noFill/>
          </a:ln>
        </p:spPr>
      </p:cxnSp>
      <p:sp>
        <p:nvSpPr>
          <p:cNvPr id="361" name="Google Shape;3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a:t>‹#›</a:t>
            </a:fld>
            <a:endParaRPr sz="20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e08ea37cfa_0_1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68" name="Google Shape;368;g2e08ea37cfa_0_119"/>
          <p:cNvSpPr txBox="1"/>
          <p:nvPr/>
        </p:nvSpPr>
        <p:spPr>
          <a:xfrm>
            <a:off x="361575" y="966900"/>
            <a:ext cx="11251200" cy="56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rPr>
              <a:t>References: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Ang´, T. A., &amp; Gonç, A. (2022). </a:t>
            </a:r>
            <a:r>
              <a:rPr i="1" lang="en-US" sz="1000">
                <a:solidFill>
                  <a:schemeClr val="dk1"/>
                </a:solidFill>
              </a:rPr>
              <a:t>Convolutional Neural Network for Hand Gesture Identification on FPGAs Electrical and Computer Engineering</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Banbury, C., Zhou, C., Fedorov, I., Navarro, R. M., Thakker, U., Gope, D., Reddi, V. J., Mattina, M., &amp; Whatmough, P. N. (2021). </a:t>
            </a:r>
            <a:r>
              <a:rPr i="1" lang="en-US" sz="1000">
                <a:solidFill>
                  <a:schemeClr val="dk1"/>
                </a:solidFill>
              </a:rPr>
              <a:t>BAMBURY_micronets-neural-network-architectures-for-deploying-tinyml-applications-on-commodity-microcontrollers-Paper_2021</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Brock, H., Ohgi, Y., &amp; Lee, J. (2017). </a:t>
            </a:r>
            <a:r>
              <a:rPr i="1" lang="en-US" sz="1000">
                <a:solidFill>
                  <a:schemeClr val="dk1"/>
                </a:solidFill>
              </a:rPr>
              <a:t>Learning to Judge Like a Human: Convolutional Networks for Classification of Ski Jumping Errors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Buckley, C., O’ Reilly, M. A., Farrel, A. V., Clark, L., &amp; Longo, V. (2017). </a:t>
            </a:r>
            <a:r>
              <a:rPr i="1" lang="en-US" sz="1000">
                <a:solidFill>
                  <a:schemeClr val="dk1"/>
                </a:solidFill>
              </a:rPr>
              <a:t>Binary Classification of Running Fatigue using a Single Inertial Measurement Unit</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Bulling, A., Blanke, U., &amp; Schiele, B. (2014). </a:t>
            </a:r>
            <a:r>
              <a:rPr i="1" lang="en-US" sz="1000">
                <a:solidFill>
                  <a:schemeClr val="dk1"/>
                </a:solidFill>
              </a:rPr>
              <a:t>A Tutorial on Human Activity Recognition Using Body-Worn Inertial Sensors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Chowdhary, M., &amp; Saha, S. S. (2023). </a:t>
            </a:r>
            <a:r>
              <a:rPr i="1" lang="en-US" sz="1000">
                <a:solidFill>
                  <a:schemeClr val="dk1"/>
                </a:solidFill>
              </a:rPr>
              <a:t>On-Sensor Online Learning and Classification Under 8 KB Memory</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Cust Emily E, Sweeting Alice J, Ball Kevin, &amp; Robertson Sam. (2018). </a:t>
            </a:r>
            <a:r>
              <a:rPr i="1" lang="en-US" sz="1000">
                <a:solidFill>
                  <a:schemeClr val="dk1"/>
                </a:solidFill>
              </a:rPr>
              <a:t>Machine and deep learning for sport-specific movement recognition: a systematic review of model development and performance</a:t>
            </a:r>
            <a:r>
              <a:rPr lang="en-US" sz="1000">
                <a:solidFill>
                  <a:schemeClr val="dk1"/>
                </a:solidFill>
              </a:rPr>
              <a:t>. https://www.tandfonline.com/doi/full/10.1080/02640414.2018.1521769</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Diab, M. S., &amp; Rodriguez-Villegas, E. (2022). </a:t>
            </a:r>
            <a:r>
              <a:rPr i="1" lang="en-US" sz="1000">
                <a:solidFill>
                  <a:schemeClr val="dk1"/>
                </a:solidFill>
              </a:rPr>
              <a:t>Embedded Machine Learning Using Microcontrollers in Wearable and Ambulatory Systems for Health and Care Applications: A Review</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Groh, B. H., Kautz, T., &amp; Schuldhaus, D. (2015). </a:t>
            </a:r>
            <a:r>
              <a:rPr i="1" lang="en-US" sz="1000">
                <a:solidFill>
                  <a:schemeClr val="dk1"/>
                </a:solidFill>
              </a:rPr>
              <a:t>IMU-based Trick Classification in Skateboarding</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Gupta, S. (2022). </a:t>
            </a:r>
            <a:r>
              <a:rPr i="1" lang="en-US" sz="1000">
                <a:solidFill>
                  <a:schemeClr val="dk1"/>
                </a:solidFill>
              </a:rPr>
              <a:t>A TinyML Approach to Human Activity Recognition</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Jarning, J. M., Mok, K.-M., Hansen, B. H., &amp; Bahr, R. (2015). </a:t>
            </a:r>
            <a:r>
              <a:rPr i="1" lang="en-US" sz="1000">
                <a:solidFill>
                  <a:schemeClr val="dk1"/>
                </a:solidFill>
              </a:rPr>
              <a:t>Application of a tri-axial accelerometer to estimate jump frequency in volleyball</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Jensen, U., Schmidt, M., Hennig, M., Dassler, F. A., Jaitner, T., &amp; Eskofier, B. M. (2015). </a:t>
            </a:r>
            <a:r>
              <a:rPr i="1" lang="en-US" sz="1000">
                <a:solidFill>
                  <a:schemeClr val="dk1"/>
                </a:solidFill>
              </a:rPr>
              <a:t>An IMU-based Mobile System for Golf Putt Analysis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Kautz, T., Groh, B. H., Hannink, J., Jensen, U., Strubberg, H., &amp; Eskoﬁer, B. M. (2017). </a:t>
            </a:r>
            <a:r>
              <a:rPr i="1" lang="en-US" sz="1000">
                <a:solidFill>
                  <a:schemeClr val="dk1"/>
                </a:solidFill>
              </a:rPr>
              <a:t>Activity recognition in beach volleyball using a Deep Convolutional Neural Network</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Lanraoui, N., &amp; Touati, C. (2023). </a:t>
            </a:r>
            <a:r>
              <a:rPr i="1" lang="en-US" sz="1000">
                <a:solidFill>
                  <a:schemeClr val="dk1"/>
                </a:solidFill>
              </a:rPr>
              <a:t>Tiny ML for Gesture Recognition</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Lattanzi, E., Donati, M., &amp; Freschi, V. (2022). </a:t>
            </a:r>
            <a:r>
              <a:rPr i="1" lang="en-US" sz="1000">
                <a:solidFill>
                  <a:schemeClr val="dk1"/>
                </a:solidFill>
              </a:rPr>
              <a:t>Exploring Artificial Neural Networks Efficiency in Tiny Wearable Devices for Human Activity Recognition</a:t>
            </a:r>
            <a:r>
              <a:rPr lang="en-US" sz="1000">
                <a:solidFill>
                  <a:schemeClr val="dk1"/>
                </a:solidFill>
              </a:rPr>
              <a:t>. https://www.mdpi.com/1424-8220/22/7/2637</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Munguia Tapia, E., Intille, S. S., Haskell, W., Larson, K., Wright, J., King, A., &amp; Friedman, R. (2007). </a:t>
            </a:r>
            <a:r>
              <a:rPr i="1" lang="en-US" sz="1000">
                <a:solidFill>
                  <a:schemeClr val="dk1"/>
                </a:solidFill>
              </a:rPr>
              <a:t>Real-Time Recognition of Physical Activities and Their Intensities Using Wireless Accelerometers and a Heart Rate Monitor </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Rindal, O. M. H., Seeberg, T. M., Tjønnås, J., Haugnes, P., &amp; Sandbakk, Ø. (2017). </a:t>
            </a:r>
            <a:r>
              <a:rPr i="1" lang="en-US" sz="1000">
                <a:solidFill>
                  <a:schemeClr val="dk1"/>
                </a:solidFill>
              </a:rPr>
              <a:t>Automatic Classification of Sub-Techniques in Classical Cross-Country Skiing Using a Machine Learning Algorithm on Micro-Sensor Data</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Rueda, F. M., Grzeszick, R., Fink, G. A., Feldhorst, S., &amp; Hompel, ten M. (2018). </a:t>
            </a:r>
            <a:r>
              <a:rPr i="1" lang="en-US" sz="1000">
                <a:solidFill>
                  <a:schemeClr val="dk1"/>
                </a:solidFill>
              </a:rPr>
              <a:t>Convolutional Neural Networks for Human Activity Recognition Using Body-Worn Sensors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Sanchez‐Iborra, R., &amp; Skarmeta, A. (2021). </a:t>
            </a:r>
            <a:r>
              <a:rPr i="1" lang="en-US" sz="1000">
                <a:solidFill>
                  <a:schemeClr val="dk1"/>
                </a:solidFill>
              </a:rPr>
              <a:t>Who is wearing me? TinyDL‐based user recognition in constrained personal devices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Shalev-Shwartz, S., &amp; Ben-David, S. (2014). Understanding Machine Learning: From Theory to Algorithms. </a:t>
            </a:r>
            <a:r>
              <a:rPr i="1" lang="en-US" sz="1000">
                <a:solidFill>
                  <a:schemeClr val="dk1"/>
                </a:solidFill>
              </a:rPr>
              <a:t>Published 2014 by Cambridge University Press.</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Wang, Z., Wu, Y., Jia, Z., Shi, Y., &amp; Hu, J. (2021). </a:t>
            </a:r>
            <a:r>
              <a:rPr i="1" lang="en-US" sz="1000">
                <a:solidFill>
                  <a:schemeClr val="dk1"/>
                </a:solidFill>
              </a:rPr>
              <a:t>Lightweight Run-Time Working Memory Compression for Deployment of Deep Neural Networks on Resource-Constrained</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Warden Peter, &amp; Situnayake Daniel. (2019). </a:t>
            </a:r>
            <a:r>
              <a:rPr i="1" lang="en-US" sz="1000">
                <a:solidFill>
                  <a:schemeClr val="dk1"/>
                </a:solidFill>
              </a:rPr>
              <a:t>TinyML - Machine Learning with TensorFlow Lite on Arduino and Ultra-Low-Power Microcontrollers</a:t>
            </a:r>
            <a:r>
              <a:rPr lang="en-US" sz="1000">
                <a:solidFill>
                  <a:schemeClr val="dk1"/>
                </a:solidFill>
              </a:rPr>
              <a:t>. https://books.google.pt/books?hl=en&amp;lr=&amp;id=tn3EDwAAQBAJ&amp;oi=fnd&amp;pg=PP1&amp;ots=jqllbr-7A4&amp;sig=GAqcAA99f2EPyvOjOaddMu8gzss&amp;redir_esc=y#v=onepage&amp;q&amp;f=false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Xia, S., de Godoy, D., Islam, B., Islam, M. T., Nirjon, S., Kinget, P. R., &amp; Jiang, X. (2019). </a:t>
            </a:r>
            <a:r>
              <a:rPr i="1" lang="en-US" sz="1000">
                <a:solidFill>
                  <a:schemeClr val="dk1"/>
                </a:solidFill>
              </a:rPr>
              <a:t>Improving Pedestrian Safety in Cities using Intelligent Wearable Systems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Yauri, R., &amp; Espino, R. (2022). </a:t>
            </a:r>
            <a:r>
              <a:rPr i="1" lang="en-US" sz="1000">
                <a:solidFill>
                  <a:schemeClr val="dk1"/>
                </a:solidFill>
              </a:rPr>
              <a:t>Edge device for movement pattern classification using neural network algorithms</a:t>
            </a:r>
            <a:r>
              <a:rPr lang="en-US" sz="1000">
                <a:solidFill>
                  <a:schemeClr val="dk1"/>
                </a:solidFill>
              </a:rPr>
              <a:t>.</a:t>
            </a:r>
            <a:endParaRPr sz="10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369" name="Google Shape;369;g2e08ea37cfa_0_119"/>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Thank you!</a:t>
            </a:r>
            <a:endParaRPr sz="2000">
              <a:solidFill>
                <a:srgbClr val="595959"/>
              </a:solidFill>
              <a:latin typeface="Arial"/>
              <a:ea typeface="Arial"/>
              <a:cs typeface="Arial"/>
              <a:sym typeface="Arial"/>
            </a:endParaRPr>
          </a:p>
        </p:txBody>
      </p:sp>
      <p:cxnSp>
        <p:nvCxnSpPr>
          <p:cNvPr id="370" name="Google Shape;370;g2e08ea37cfa_0_119"/>
          <p:cNvCxnSpPr/>
          <p:nvPr/>
        </p:nvCxnSpPr>
        <p:spPr>
          <a:xfrm>
            <a:off x="1126585" y="966908"/>
            <a:ext cx="9721200" cy="0"/>
          </a:xfrm>
          <a:prstGeom prst="straightConnector1">
            <a:avLst/>
          </a:prstGeom>
          <a:noFill/>
          <a:ln cap="flat" cmpd="sng" w="12700">
            <a:solidFill>
              <a:srgbClr val="F2A98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0" y="-634"/>
            <a:ext cx="12192000" cy="1020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Introduction &amp; Motivation</a:t>
            </a:r>
            <a:endParaRPr b="1">
              <a:solidFill>
                <a:srgbClr val="9A3324"/>
              </a:solidFill>
              <a:latin typeface="Arial"/>
              <a:ea typeface="Arial"/>
              <a:cs typeface="Arial"/>
              <a:sym typeface="Arial"/>
            </a:endParaRPr>
          </a:p>
        </p:txBody>
      </p:sp>
      <p:sp>
        <p:nvSpPr>
          <p:cNvPr id="139" name="Google Shape;139;p3"/>
          <p:cNvSpPr/>
          <p:nvPr/>
        </p:nvSpPr>
        <p:spPr>
          <a:xfrm>
            <a:off x="819388" y="4795550"/>
            <a:ext cx="3494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Safe Physical Exercise</a:t>
            </a:r>
            <a:endParaRPr b="1" i="0" sz="2000" u="none" cap="none" strike="noStrike">
              <a:solidFill>
                <a:srgbClr val="3F3F3F"/>
              </a:solidFill>
              <a:latin typeface="Arial"/>
              <a:ea typeface="Arial"/>
              <a:cs typeface="Arial"/>
              <a:sym typeface="Arial"/>
            </a:endParaRPr>
          </a:p>
        </p:txBody>
      </p:sp>
      <p:sp>
        <p:nvSpPr>
          <p:cNvPr id="140" name="Google Shape;140;p3"/>
          <p:cNvSpPr/>
          <p:nvPr/>
        </p:nvSpPr>
        <p:spPr>
          <a:xfrm>
            <a:off x="730602" y="5288935"/>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Identify the correctness of fitness exercises to avoid injury.</a:t>
            </a:r>
            <a:endParaRPr b="0" i="0" sz="1550" u="none" cap="none" strike="noStrike">
              <a:solidFill>
                <a:srgbClr val="283C46"/>
              </a:solidFill>
              <a:highlight>
                <a:srgbClr val="FFFFFF"/>
              </a:highlight>
              <a:latin typeface="Roboto"/>
              <a:ea typeface="Roboto"/>
              <a:cs typeface="Roboto"/>
              <a:sym typeface="Roboto"/>
            </a:endParaRPr>
          </a:p>
        </p:txBody>
      </p:sp>
      <p:sp>
        <p:nvSpPr>
          <p:cNvPr id="141" name="Google Shape;141;p3"/>
          <p:cNvSpPr/>
          <p:nvPr/>
        </p:nvSpPr>
        <p:spPr>
          <a:xfrm>
            <a:off x="4727115" y="4795597"/>
            <a:ext cx="2737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Embedded Systems</a:t>
            </a:r>
            <a:endParaRPr b="1" i="0" sz="2000" u="none" cap="none" strike="noStrike">
              <a:solidFill>
                <a:srgbClr val="3F3F3F"/>
              </a:solidFill>
              <a:latin typeface="Arial"/>
              <a:ea typeface="Arial"/>
              <a:cs typeface="Arial"/>
              <a:sym typeface="Arial"/>
            </a:endParaRPr>
          </a:p>
        </p:txBody>
      </p:sp>
      <p:sp>
        <p:nvSpPr>
          <p:cNvPr id="142" name="Google Shape;142;p3"/>
          <p:cNvSpPr/>
          <p:nvPr/>
        </p:nvSpPr>
        <p:spPr>
          <a:xfrm>
            <a:off x="4259865" y="5288934"/>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Autonomous, low-power, small size</a:t>
            </a:r>
            <a:endParaRPr b="0" i="0" sz="1800" u="none" cap="none" strike="noStrike">
              <a:solidFill>
                <a:srgbClr val="595959"/>
              </a:solidFill>
              <a:latin typeface="Arial"/>
              <a:ea typeface="Arial"/>
              <a:cs typeface="Arial"/>
              <a:sym typeface="Arial"/>
            </a:endParaRPr>
          </a:p>
        </p:txBody>
      </p:sp>
      <p:sp>
        <p:nvSpPr>
          <p:cNvPr id="143" name="Google Shape;143;p3"/>
          <p:cNvSpPr/>
          <p:nvPr/>
        </p:nvSpPr>
        <p:spPr>
          <a:xfrm>
            <a:off x="7680176" y="4795597"/>
            <a:ext cx="39603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Real time feedback</a:t>
            </a:r>
            <a:endParaRPr b="1" i="0" sz="2000" u="none" cap="none" strike="noStrike">
              <a:solidFill>
                <a:srgbClr val="3F3F3F"/>
              </a:solidFill>
              <a:latin typeface="Arial"/>
              <a:ea typeface="Arial"/>
              <a:cs typeface="Arial"/>
              <a:sym typeface="Arial"/>
            </a:endParaRPr>
          </a:p>
        </p:txBody>
      </p:sp>
      <p:sp>
        <p:nvSpPr>
          <p:cNvPr id="144" name="Google Shape;144;p3"/>
          <p:cNvSpPr/>
          <p:nvPr/>
        </p:nvSpPr>
        <p:spPr>
          <a:xfrm>
            <a:off x="8098971" y="5295969"/>
            <a:ext cx="3397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Sensors in gym equipment to provide feedback.</a:t>
            </a:r>
            <a:endParaRPr b="0" i="0" sz="1800" u="none" cap="none" strike="noStrike">
              <a:solidFill>
                <a:srgbClr val="595959"/>
              </a:solidFill>
              <a:latin typeface="Arial"/>
              <a:ea typeface="Arial"/>
              <a:cs typeface="Arial"/>
              <a:sym typeface="Arial"/>
            </a:endParaRPr>
          </a:p>
        </p:txBody>
      </p:sp>
      <p:sp>
        <p:nvSpPr>
          <p:cNvPr id="145" name="Google Shape;145;p3"/>
          <p:cNvSpPr txBox="1"/>
          <p:nvPr/>
        </p:nvSpPr>
        <p:spPr>
          <a:xfrm>
            <a:off x="611030" y="1196753"/>
            <a:ext cx="10597500" cy="193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595959"/>
              </a:buClr>
              <a:buSzPts val="2000"/>
              <a:buFont typeface="Arial"/>
              <a:buChar char="●"/>
            </a:pPr>
            <a:r>
              <a:rPr lang="en-US" sz="1800">
                <a:solidFill>
                  <a:srgbClr val="595959"/>
                </a:solidFill>
              </a:rPr>
              <a:t>Build an embedded system in a microcontroller with a trained Neural Network, using TinyML, that can detect if an exercise is correctly performed.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Use of low code or 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Program a neural network on a low power microcontroller.</a:t>
            </a:r>
            <a:endParaRPr b="0" i="0" sz="1400" u="none" cap="none" strike="noStrike">
              <a:solidFill>
                <a:srgbClr val="000000"/>
              </a:solidFill>
              <a:latin typeface="Arial"/>
              <a:ea typeface="Arial"/>
              <a:cs typeface="Arial"/>
              <a:sym typeface="Arial"/>
            </a:endParaRPr>
          </a:p>
        </p:txBody>
      </p:sp>
      <p:sp>
        <p:nvSpPr>
          <p:cNvPr id="146" name="Google Shape;14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7" name="Google Shape;147;p3"/>
          <p:cNvSpPr/>
          <p:nvPr/>
        </p:nvSpPr>
        <p:spPr>
          <a:xfrm>
            <a:off x="2209907" y="3783858"/>
            <a:ext cx="713700" cy="747900"/>
          </a:xfrm>
          <a:prstGeom prst="ellipse">
            <a:avLst/>
          </a:prstGeom>
          <a:solidFill>
            <a:srgbClr val="56585C"/>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5739186" y="3783858"/>
            <a:ext cx="713700" cy="747900"/>
          </a:xfrm>
          <a:prstGeom prst="ellipse">
            <a:avLst/>
          </a:prstGeom>
          <a:solidFill>
            <a:srgbClr val="009CDF"/>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9440876" y="3783858"/>
            <a:ext cx="713700" cy="747900"/>
          </a:xfrm>
          <a:prstGeom prst="ellipse">
            <a:avLst/>
          </a:prstGeom>
          <a:solidFill>
            <a:srgbClr val="9A3324"/>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erson doing exercises with dumbbells&#10;&#10;Description automatically generated" id="155" name="Google Shape;155;p4"/>
          <p:cNvPicPr preferRelativeResize="0"/>
          <p:nvPr/>
        </p:nvPicPr>
        <p:blipFill rotWithShape="1">
          <a:blip r:embed="rId3">
            <a:alphaModFix/>
          </a:blip>
          <a:srcRect b="0" l="0" r="0" t="0"/>
          <a:stretch/>
        </p:blipFill>
        <p:spPr>
          <a:xfrm>
            <a:off x="231550" y="1337275"/>
            <a:ext cx="4517137" cy="3092088"/>
          </a:xfrm>
          <a:prstGeom prst="rect">
            <a:avLst/>
          </a:prstGeom>
          <a:noFill/>
          <a:ln>
            <a:noFill/>
          </a:ln>
        </p:spPr>
      </p:pic>
      <p:grpSp>
        <p:nvGrpSpPr>
          <p:cNvPr id="156" name="Google Shape;156;p4"/>
          <p:cNvGrpSpPr/>
          <p:nvPr/>
        </p:nvGrpSpPr>
        <p:grpSpPr>
          <a:xfrm>
            <a:off x="5174315" y="1283823"/>
            <a:ext cx="6834444" cy="522600"/>
            <a:chOff x="5174315" y="1283823"/>
            <a:chExt cx="6834444" cy="522600"/>
          </a:xfrm>
        </p:grpSpPr>
        <p:sp>
          <p:nvSpPr>
            <p:cNvPr id="157" name="Google Shape;157;p4"/>
            <p:cNvSpPr/>
            <p:nvPr/>
          </p:nvSpPr>
          <p:spPr>
            <a:xfrm>
              <a:off x="5174315" y="12838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01</a:t>
              </a:r>
              <a:endParaRPr b="0" i="0" sz="900" u="none" cap="none" strike="noStrike">
                <a:solidFill>
                  <a:srgbClr val="000000"/>
                </a:solidFill>
                <a:latin typeface="Arial"/>
                <a:ea typeface="Arial"/>
                <a:cs typeface="Arial"/>
                <a:sym typeface="Arial"/>
              </a:endParaRPr>
            </a:p>
          </p:txBody>
        </p:sp>
        <p:sp>
          <p:nvSpPr>
            <p:cNvPr id="158" name="Google Shape;158;p4"/>
            <p:cNvSpPr/>
            <p:nvPr/>
          </p:nvSpPr>
          <p:spPr>
            <a:xfrm>
              <a:off x="5709659" y="1374475"/>
              <a:ext cx="6299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Autonomy</a:t>
              </a:r>
              <a:r>
                <a:rPr b="0" i="0" lang="en-US" sz="1600" u="none" cap="none" strike="noStrike">
                  <a:solidFill>
                    <a:srgbClr val="3F3F3F"/>
                  </a:solidFill>
                  <a:latin typeface="Arial"/>
                  <a:ea typeface="Arial"/>
                  <a:cs typeface="Arial"/>
                  <a:sym typeface="Arial"/>
                </a:rPr>
                <a:t> - Operate autonomously with a battery for more than 8h.</a:t>
              </a:r>
              <a:endParaRPr b="0" i="0" sz="1400" u="none" cap="none" strike="noStrike">
                <a:solidFill>
                  <a:srgbClr val="3F3F3F"/>
                </a:solidFill>
                <a:latin typeface="Arial"/>
                <a:ea typeface="Arial"/>
                <a:cs typeface="Arial"/>
                <a:sym typeface="Arial"/>
              </a:endParaRPr>
            </a:p>
          </p:txBody>
        </p:sp>
      </p:grpSp>
      <p:sp>
        <p:nvSpPr>
          <p:cNvPr id="159" name="Google Shape;159;p4"/>
          <p:cNvSpPr txBox="1"/>
          <p:nvPr/>
        </p:nvSpPr>
        <p:spPr>
          <a:xfrm>
            <a:off x="0" y="0"/>
            <a:ext cx="12192000" cy="879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4400"/>
              <a:buFont typeface="Open Sans"/>
              <a:buNone/>
            </a:pPr>
            <a:r>
              <a:rPr b="1" i="0" lang="en-US" sz="4400" u="none" cap="none" strike="noStrike">
                <a:solidFill>
                  <a:srgbClr val="9A3324"/>
                </a:solidFill>
                <a:latin typeface="Arial"/>
                <a:ea typeface="Arial"/>
                <a:cs typeface="Arial"/>
                <a:sym typeface="Arial"/>
              </a:rPr>
              <a:t>Objectives</a:t>
            </a:r>
            <a:endParaRPr b="1" i="0" sz="4400" u="none" cap="none" strike="noStrike">
              <a:solidFill>
                <a:srgbClr val="9A3324"/>
              </a:solidFill>
              <a:latin typeface="Arial"/>
              <a:ea typeface="Arial"/>
              <a:cs typeface="Arial"/>
              <a:sym typeface="Arial"/>
            </a:endParaRPr>
          </a:p>
        </p:txBody>
      </p:sp>
      <p:pic>
        <p:nvPicPr>
          <p:cNvPr descr="A red and green lines&#10;&#10;Description automatically generated" id="160" name="Google Shape;160;p4"/>
          <p:cNvPicPr preferRelativeResize="0"/>
          <p:nvPr/>
        </p:nvPicPr>
        <p:blipFill rotWithShape="1">
          <a:blip r:embed="rId4">
            <a:alphaModFix/>
          </a:blip>
          <a:srcRect b="0" l="6324" r="6324" t="0"/>
          <a:stretch/>
        </p:blipFill>
        <p:spPr>
          <a:xfrm>
            <a:off x="4355151" y="3524175"/>
            <a:ext cx="692175" cy="1673825"/>
          </a:xfrm>
          <a:prstGeom prst="rect">
            <a:avLst/>
          </a:prstGeom>
          <a:noFill/>
          <a:ln>
            <a:noFill/>
          </a:ln>
        </p:spPr>
      </p:pic>
      <p:sp>
        <p:nvSpPr>
          <p:cNvPr id="161" name="Google Shape;16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3F3F3F"/>
                </a:solidFill>
              </a:rPr>
              <a:t>‹#›</a:t>
            </a:fld>
            <a:endParaRPr>
              <a:solidFill>
                <a:srgbClr val="3F3F3F"/>
              </a:solidFill>
            </a:endParaRPr>
          </a:p>
        </p:txBody>
      </p:sp>
      <p:grpSp>
        <p:nvGrpSpPr>
          <p:cNvPr id="162" name="Google Shape;162;p4"/>
          <p:cNvGrpSpPr/>
          <p:nvPr/>
        </p:nvGrpSpPr>
        <p:grpSpPr>
          <a:xfrm>
            <a:off x="5174315" y="2119693"/>
            <a:ext cx="6834444" cy="584700"/>
            <a:chOff x="5174315" y="2100264"/>
            <a:chExt cx="6834444" cy="584700"/>
          </a:xfrm>
        </p:grpSpPr>
        <p:sp>
          <p:nvSpPr>
            <p:cNvPr id="163" name="Google Shape;163;p4"/>
            <p:cNvSpPr/>
            <p:nvPr/>
          </p:nvSpPr>
          <p:spPr>
            <a:xfrm>
              <a:off x="5709659" y="2100264"/>
              <a:ext cx="62991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Compact Design </a:t>
              </a:r>
              <a:r>
                <a:rPr b="0" i="0" lang="en-US" sz="1600" u="none" cap="none" strike="noStrike">
                  <a:solidFill>
                    <a:srgbClr val="3F3F3F"/>
                  </a:solidFill>
                  <a:latin typeface="Arial"/>
                  <a:ea typeface="Arial"/>
                  <a:cs typeface="Arial"/>
                  <a:sym typeface="Arial"/>
                </a:rPr>
                <a:t>– Compact and lightweight facilitating ease of use</a:t>
              </a:r>
              <a:r>
                <a:rPr b="0" i="0" lang="en-US" sz="1400" u="none" cap="none" strike="noStrike">
                  <a:solidFill>
                    <a:srgbClr val="3F3F3F"/>
                  </a:solidFill>
                  <a:latin typeface="Arial"/>
                  <a:ea typeface="Arial"/>
                  <a:cs typeface="Arial"/>
                  <a:sym typeface="Arial"/>
                </a:rPr>
                <a:t> </a:t>
              </a:r>
              <a:r>
                <a:rPr b="0" i="0" lang="en-US" sz="1600" u="none" cap="none" strike="noStrike">
                  <a:solidFill>
                    <a:srgbClr val="3F3F3F"/>
                  </a:solidFill>
                  <a:latin typeface="Arial"/>
                  <a:ea typeface="Arial"/>
                  <a:cs typeface="Arial"/>
                  <a:sym typeface="Arial"/>
                </a:rPr>
                <a:t>during exercise and to be attached to gym equipment.</a:t>
              </a:r>
              <a:endParaRPr b="0" i="0" sz="1400" u="none" cap="none" strike="noStrike">
                <a:solidFill>
                  <a:srgbClr val="3F3F3F"/>
                </a:solidFill>
                <a:latin typeface="Arial"/>
                <a:ea typeface="Arial"/>
                <a:cs typeface="Arial"/>
                <a:sym typeface="Arial"/>
              </a:endParaRPr>
            </a:p>
          </p:txBody>
        </p:sp>
        <p:sp>
          <p:nvSpPr>
            <p:cNvPr id="164" name="Google Shape;164;p4"/>
            <p:cNvSpPr/>
            <p:nvPr/>
          </p:nvSpPr>
          <p:spPr>
            <a:xfrm>
              <a:off x="5174315" y="21313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02</a:t>
              </a:r>
              <a:endParaRPr b="0" i="0" sz="900" u="none" cap="none" strike="noStrike">
                <a:solidFill>
                  <a:srgbClr val="000000"/>
                </a:solidFill>
                <a:latin typeface="Arial"/>
                <a:ea typeface="Arial"/>
                <a:cs typeface="Arial"/>
                <a:sym typeface="Arial"/>
              </a:endParaRPr>
            </a:p>
          </p:txBody>
        </p:sp>
      </p:grpSp>
      <p:sp>
        <p:nvSpPr>
          <p:cNvPr id="165" name="Google Shape;165;p4"/>
          <p:cNvSpPr/>
          <p:nvPr/>
        </p:nvSpPr>
        <p:spPr>
          <a:xfrm>
            <a:off x="5709659" y="3017663"/>
            <a:ext cx="6216300" cy="831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Real-time Data Acquisition </a:t>
            </a:r>
            <a:r>
              <a:rPr b="0" i="0" lang="en-US" sz="1600" u="none" cap="none" strike="noStrike">
                <a:solidFill>
                  <a:srgbClr val="3F3F3F"/>
                </a:solidFill>
                <a:latin typeface="Arial"/>
                <a:ea typeface="Arial"/>
                <a:cs typeface="Arial"/>
                <a:sym typeface="Arial"/>
              </a:rPr>
              <a:t>- Capability to collect motion data</a:t>
            </a:r>
            <a:r>
              <a:rPr lang="en-US" sz="1600">
                <a:solidFill>
                  <a:srgbClr val="3F3F3F"/>
                </a:solidFill>
              </a:rPr>
              <a:t> </a:t>
            </a:r>
            <a:r>
              <a:rPr b="0" i="0" lang="en-US" sz="1600" u="none" cap="none" strike="noStrike">
                <a:solidFill>
                  <a:srgbClr val="3F3F3F"/>
                </a:solidFill>
                <a:latin typeface="Arial"/>
                <a:ea typeface="Arial"/>
                <a:cs typeface="Arial"/>
                <a:sym typeface="Arial"/>
              </a:rPr>
              <a:t>using  accelerometer data in real-time and communicate to a host device using BLE.</a:t>
            </a:r>
            <a:endParaRPr b="0" i="0" sz="1600" u="none" cap="none" strike="noStrike">
              <a:solidFill>
                <a:srgbClr val="3F3F3F"/>
              </a:solidFill>
              <a:latin typeface="Arial"/>
              <a:ea typeface="Arial"/>
              <a:cs typeface="Arial"/>
              <a:sym typeface="Arial"/>
            </a:endParaRPr>
          </a:p>
        </p:txBody>
      </p:sp>
      <p:sp>
        <p:nvSpPr>
          <p:cNvPr id="166" name="Google Shape;166;p4"/>
          <p:cNvSpPr/>
          <p:nvPr/>
        </p:nvSpPr>
        <p:spPr>
          <a:xfrm>
            <a:off x="5174315" y="3113307"/>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03</a:t>
            </a:r>
            <a:endParaRPr b="0" i="0" sz="900" u="none" cap="none" strike="noStrike">
              <a:solidFill>
                <a:srgbClr val="000000"/>
              </a:solidFill>
              <a:latin typeface="Arial"/>
              <a:ea typeface="Arial"/>
              <a:cs typeface="Arial"/>
              <a:sym typeface="Arial"/>
            </a:endParaRPr>
          </a:p>
        </p:txBody>
      </p:sp>
      <p:sp>
        <p:nvSpPr>
          <p:cNvPr id="167" name="Google Shape;167;p4"/>
          <p:cNvSpPr/>
          <p:nvPr/>
        </p:nvSpPr>
        <p:spPr>
          <a:xfrm>
            <a:off x="5709659" y="4161933"/>
            <a:ext cx="62163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Training NN </a:t>
            </a:r>
            <a:r>
              <a:rPr b="0" i="0" lang="en-US" sz="1600" u="none" cap="none" strike="noStrike">
                <a:solidFill>
                  <a:srgbClr val="3F3F3F"/>
                </a:solidFill>
                <a:latin typeface="Arial"/>
                <a:ea typeface="Arial"/>
                <a:cs typeface="Arial"/>
                <a:sym typeface="Arial"/>
              </a:rPr>
              <a:t>- Train a NN model with a custom dataset for different exercise movements and with correct and incorrect labels.</a:t>
            </a:r>
            <a:endParaRPr b="0" i="0" sz="1400" u="none" cap="none" strike="noStrike">
              <a:solidFill>
                <a:srgbClr val="3F3F3F"/>
              </a:solidFill>
              <a:latin typeface="Arial"/>
              <a:ea typeface="Arial"/>
              <a:cs typeface="Arial"/>
              <a:sym typeface="Arial"/>
            </a:endParaRPr>
          </a:p>
        </p:txBody>
      </p:sp>
      <p:sp>
        <p:nvSpPr>
          <p:cNvPr id="168" name="Google Shape;168;p4"/>
          <p:cNvSpPr/>
          <p:nvPr/>
        </p:nvSpPr>
        <p:spPr>
          <a:xfrm>
            <a:off x="5175215" y="419606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04</a:t>
            </a:r>
            <a:endParaRPr b="0" i="0" sz="900" u="none" cap="none" strike="noStrike">
              <a:solidFill>
                <a:srgbClr val="000000"/>
              </a:solidFill>
              <a:latin typeface="Arial"/>
              <a:ea typeface="Arial"/>
              <a:cs typeface="Arial"/>
              <a:sym typeface="Arial"/>
            </a:endParaRPr>
          </a:p>
        </p:txBody>
      </p:sp>
      <p:sp>
        <p:nvSpPr>
          <p:cNvPr id="169" name="Google Shape;169;p4"/>
          <p:cNvSpPr/>
          <p:nvPr/>
        </p:nvSpPr>
        <p:spPr>
          <a:xfrm>
            <a:off x="5709659" y="5150062"/>
            <a:ext cx="621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Classification</a:t>
            </a:r>
            <a:r>
              <a:rPr b="0" i="0" lang="en-US" sz="1600" u="none" cap="none" strike="noStrike">
                <a:solidFill>
                  <a:srgbClr val="3F3F3F"/>
                </a:solidFill>
                <a:latin typeface="Arial"/>
                <a:ea typeface="Arial"/>
                <a:cs typeface="Arial"/>
                <a:sym typeface="Arial"/>
              </a:rPr>
              <a:t> - validate the movement via a trained NN.</a:t>
            </a:r>
            <a:endParaRPr b="0" i="0" sz="1400" u="none" cap="none" strike="noStrike">
              <a:solidFill>
                <a:srgbClr val="3F3F3F"/>
              </a:solidFill>
              <a:latin typeface="Arial"/>
              <a:ea typeface="Arial"/>
              <a:cs typeface="Arial"/>
              <a:sym typeface="Arial"/>
            </a:endParaRPr>
          </a:p>
        </p:txBody>
      </p:sp>
      <p:sp>
        <p:nvSpPr>
          <p:cNvPr id="170" name="Google Shape;170;p4"/>
          <p:cNvSpPr/>
          <p:nvPr/>
        </p:nvSpPr>
        <p:spPr>
          <a:xfrm>
            <a:off x="5175215" y="505990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05</a:t>
            </a:r>
            <a:endParaRPr b="0" i="0" sz="900" u="none" cap="none" strike="noStrike">
              <a:solidFill>
                <a:srgbClr val="000000"/>
              </a:solidFill>
              <a:latin typeface="Arial"/>
              <a:ea typeface="Arial"/>
              <a:cs typeface="Arial"/>
              <a:sym typeface="Arial"/>
            </a:endParaRPr>
          </a:p>
        </p:txBody>
      </p:sp>
      <p:sp>
        <p:nvSpPr>
          <p:cNvPr id="171" name="Google Shape;171;p4"/>
          <p:cNvSpPr/>
          <p:nvPr/>
        </p:nvSpPr>
        <p:spPr>
          <a:xfrm>
            <a:off x="5709659" y="5987722"/>
            <a:ext cx="615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Feedback</a:t>
            </a:r>
            <a:r>
              <a:rPr b="0" i="0" lang="en-US" sz="1600" u="none" cap="none" strike="noStrike">
                <a:solidFill>
                  <a:srgbClr val="3F3F3F"/>
                </a:solidFill>
                <a:latin typeface="Arial"/>
                <a:ea typeface="Arial"/>
                <a:cs typeface="Arial"/>
                <a:sym typeface="Arial"/>
              </a:rPr>
              <a:t> - provide real-time feedback to the user.</a:t>
            </a:r>
            <a:endParaRPr b="0" i="0" sz="1400" u="none" cap="none" strike="noStrike">
              <a:solidFill>
                <a:srgbClr val="3F3F3F"/>
              </a:solidFill>
              <a:latin typeface="Arial"/>
              <a:ea typeface="Arial"/>
              <a:cs typeface="Arial"/>
              <a:sym typeface="Arial"/>
            </a:endParaRPr>
          </a:p>
        </p:txBody>
      </p:sp>
      <p:sp>
        <p:nvSpPr>
          <p:cNvPr id="172" name="Google Shape;172;p4"/>
          <p:cNvSpPr/>
          <p:nvPr/>
        </p:nvSpPr>
        <p:spPr>
          <a:xfrm>
            <a:off x="5175215" y="589577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06</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79" name="Google Shape;179;p5"/>
          <p:cNvSpPr/>
          <p:nvPr/>
        </p:nvSpPr>
        <p:spPr>
          <a:xfrm>
            <a:off x="585319" y="1467959"/>
            <a:ext cx="1093612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Neural Networks for classification and movement recognition. Works were investigated in multiple areas such as:</a:t>
            </a:r>
            <a:endParaRPr b="0" i="0" sz="1400" u="none" cap="none" strike="noStrike">
              <a:solidFill>
                <a:srgbClr val="FF0000"/>
              </a:solidFill>
              <a:latin typeface="Arial"/>
              <a:ea typeface="Arial"/>
              <a:cs typeface="Arial"/>
              <a:sym typeface="Arial"/>
            </a:endParaRPr>
          </a:p>
        </p:txBody>
      </p:sp>
      <p:sp>
        <p:nvSpPr>
          <p:cNvPr id="180" name="Google Shape;180;p5"/>
          <p:cNvSpPr/>
          <p:nvPr/>
        </p:nvSpPr>
        <p:spPr>
          <a:xfrm>
            <a:off x="585319" y="2405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1449974" y="2405750"/>
            <a:ext cx="6083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Human Activity Recognition</a:t>
            </a:r>
            <a:endParaRPr b="1" i="0" sz="2000" u="none" cap="none" strike="noStrike">
              <a:solidFill>
                <a:srgbClr val="3F3F3F"/>
              </a:solidFill>
              <a:latin typeface="Arial"/>
              <a:ea typeface="Arial"/>
              <a:cs typeface="Arial"/>
              <a:sym typeface="Arial"/>
            </a:endParaRPr>
          </a:p>
        </p:txBody>
      </p:sp>
      <p:sp>
        <p:nvSpPr>
          <p:cNvPr id="182" name="Google Shape;182;p5"/>
          <p:cNvSpPr/>
          <p:nvPr/>
        </p:nvSpPr>
        <p:spPr>
          <a:xfrm>
            <a:off x="1449975" y="2805875"/>
            <a:ext cx="9903600" cy="3550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S. Gupta, “A tinyml approach to human activity recognition,” 2022.</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It traces the evolution from traditional ML techniques to deep learning for HAR, highlighting the advantages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of deep learning ability to learn from raw data.</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Talks about the relevance of TinyML focusing on its power-saving features and potential to revolutionize HAR by enabling efficient, low-power and responsive systems.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F. M. Rueda, R. Grzeszick, G. A. Fink, S. Feldhorst, and ten Michael Hompel, “Convolutional neural networks for human activity recognition using body-worn sensors,” 2018.</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This study presents an evaluation of a CNN architecture for HAR using multichannel time-series data from body-worn sensors, specifically IMUs, for recognizing human activities using data from those sensors.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This NN is designed to better capture how people move by considering information from different sensors.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p:txBody>
      </p:sp>
      <p:sp>
        <p:nvSpPr>
          <p:cNvPr id="183" name="Google Shape;18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g2e08ea37cfa_0_58"/>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90" name="Google Shape;190;g2e08ea37cfa_0_58"/>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 Health </a:t>
            </a:r>
            <a:endParaRPr b="1" sz="2000">
              <a:solidFill>
                <a:srgbClr val="3F3F3F"/>
              </a:solidFill>
            </a:endParaRPr>
          </a:p>
          <a:p>
            <a:pPr indent="0" lvl="0" marL="0" rtl="0" algn="l">
              <a:spcBef>
                <a:spcPts val="0"/>
              </a:spcBef>
              <a:spcAft>
                <a:spcPts val="0"/>
              </a:spcAft>
              <a:buClr>
                <a:schemeClr val="dk1"/>
              </a:buClr>
              <a:buSzPts val="2000"/>
              <a:buFont typeface="Arial"/>
              <a:buNone/>
            </a:pPr>
            <a:r>
              <a:rPr b="1" lang="en-US" sz="2000">
                <a:solidFill>
                  <a:srgbClr val="3F3F3F"/>
                </a:solidFill>
              </a:rPr>
              <a:t>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191" name="Google Shape;191;g2e08ea37cfa_0_58"/>
          <p:cNvSpPr/>
          <p:nvPr/>
        </p:nvSpPr>
        <p:spPr>
          <a:xfrm>
            <a:off x="1449975" y="1666075"/>
            <a:ext cx="9903900" cy="4374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M. S. Diab and E. Rodriguez-Villegas, “Embedded machine learning using microcontrollers in wearable and ambulatory systems for health and care applications: A review,” 2022.</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article discusses the integration of ML into health and care applications, with a focus on wearable devices, using MCUs due to their advantages in terms of low power consumption, latency, size, flexibility, and cost.</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Some challenges in designing healthcare wearables are indicated, such as user acceptability, compact design, ease of use, and minimal maintenance, data transmission, storage, security and power consumption.</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deployment of machine learning algorithms on resource-constrained embedded devices, offers advantages in latency, power efficiency and privacy compared to cloud computing.</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study explores the application of TinyML in wearable health and care systems, uncovering various applications, including medical condition detection, fitness tracking, elderly fall detection and rehabilitation with prosthetics.</a:t>
            </a:r>
            <a:endParaRPr sz="1600">
              <a:solidFill>
                <a:srgbClr val="595959"/>
              </a:solidFill>
            </a:endParaRPr>
          </a:p>
        </p:txBody>
      </p:sp>
      <p:sp>
        <p:nvSpPr>
          <p:cNvPr id="192" name="Google Shape;192;g2e08ea37cfa_0_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g2e08ea37cfa_0_58"/>
          <p:cNvSpPr/>
          <p:nvPr/>
        </p:nvSpPr>
        <p:spPr>
          <a:xfrm>
            <a:off x="572019" y="1278448"/>
            <a:ext cx="603000" cy="603000"/>
          </a:xfrm>
          <a:prstGeom prst="ellipse">
            <a:avLst/>
          </a:prstGeom>
          <a:solidFill>
            <a:srgbClr val="009CDF"/>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02</a:t>
            </a:r>
            <a:endParaRPr b="1"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2e08ea37cfa_0_7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00" name="Google Shape;200;g2e08ea37cfa_0_7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01" name="Google Shape;201;g2e08ea37cfa_0_74"/>
          <p:cNvSpPr/>
          <p:nvPr/>
        </p:nvSpPr>
        <p:spPr>
          <a:xfrm>
            <a:off x="1449975" y="1666104"/>
            <a:ext cx="9903900" cy="1042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600"/>
              <a:buFont typeface="Arial"/>
              <a:buNone/>
            </a:pPr>
            <a:r>
              <a:rPr lang="en-US" sz="1600">
                <a:solidFill>
                  <a:srgbClr val="595959"/>
                </a:solidFill>
              </a:rPr>
              <a:t>Wearable sensors to detect moves, using the IMU signal processing methods to classify specific activities. </a:t>
            </a:r>
            <a:endParaRPr sz="1600">
              <a:solidFill>
                <a:srgbClr val="595959"/>
              </a:solidFill>
            </a:endParaRPr>
          </a:p>
          <a:p>
            <a:pPr indent="0" lvl="0" marL="0" rtl="0" algn="just">
              <a:spcBef>
                <a:spcPts val="0"/>
              </a:spcBef>
              <a:spcAft>
                <a:spcPts val="0"/>
              </a:spcAft>
              <a:buClr>
                <a:schemeClr val="dk1"/>
              </a:buClr>
              <a:buSzPts val="1600"/>
              <a:buFont typeface="Arial"/>
              <a:buNone/>
            </a:pPr>
            <a:r>
              <a:t/>
            </a:r>
            <a:endParaRPr sz="1600">
              <a:solidFill>
                <a:srgbClr val="595959"/>
              </a:solidFill>
            </a:endParaRPr>
          </a:p>
          <a:p>
            <a:pPr indent="0" lvl="0" marL="0" rtl="0" algn="just">
              <a:spcBef>
                <a:spcPts val="0"/>
              </a:spcBef>
              <a:spcAft>
                <a:spcPts val="0"/>
              </a:spcAft>
              <a:buClr>
                <a:schemeClr val="dk1"/>
              </a:buClr>
              <a:buSzPts val="1600"/>
              <a:buFont typeface="Arial"/>
              <a:buNone/>
            </a:pPr>
            <a:r>
              <a:rPr lang="en-US" sz="1600">
                <a:solidFill>
                  <a:srgbClr val="595959"/>
                </a:solidFill>
              </a:rPr>
              <a:t>Examples like: jump frequency in volleyball, </a:t>
            </a:r>
            <a:r>
              <a:rPr lang="en-US" sz="1600">
                <a:solidFill>
                  <a:srgbClr val="595959"/>
                </a:solidFill>
              </a:rPr>
              <a:t>skateboard,</a:t>
            </a:r>
            <a:r>
              <a:rPr lang="en-US" sz="1600">
                <a:solidFill>
                  <a:srgbClr val="595959"/>
                </a:solidFill>
              </a:rPr>
              <a:t>  activity recognition in beach volleyball using a Deep Convolutional Neural Network - used also to avoid injuries, etc.</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p:txBody>
      </p:sp>
      <p:sp>
        <p:nvSpPr>
          <p:cNvPr id="202" name="Google Shape;202;g2e08ea37cfa_0_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g2e08ea37cfa_0_74"/>
          <p:cNvSpPr/>
          <p:nvPr/>
        </p:nvSpPr>
        <p:spPr>
          <a:xfrm>
            <a:off x="1449975" y="2927575"/>
            <a:ext cx="9903900" cy="3102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J. M. Jarning, K.-M. Mok, B. H. Hansen, and R. Bahr, “Application of a tri-axial accelerometer to estimate jump frequency in volleyball,” 2015.</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Attempted to determine the jump frequency in volleyball to understand and prevent patellar tendinopathy, a disease also known as Jumper’s knee. Using an accelerometer data to determine the jump frequency.</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T. Kautz, B. H. Groh, J. Hannink, U. Jensen, H. Strubberg, and B. M. Eskofier, “Activity recognition in beach volleyball using a deep convolutional neural network,” 2017.</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Monitoring system for beach volleyball utilizing wrist-worn acceleration sensors to detect and classify 10 different player actions.</a:t>
            </a:r>
            <a:endParaRPr b="1" sz="1600">
              <a:solidFill>
                <a:srgbClr val="595959"/>
              </a:solidFill>
            </a:endParaRPr>
          </a:p>
        </p:txBody>
      </p:sp>
      <p:sp>
        <p:nvSpPr>
          <p:cNvPr id="204" name="Google Shape;204;g2e08ea37cfa_0_74"/>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g2e08ea37cfa_0_92"/>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11" name="Google Shape;211;g2e08ea37cfa_0_92"/>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12" name="Google Shape;212;g2e08ea37cfa_0_92"/>
          <p:cNvSpPr/>
          <p:nvPr/>
        </p:nvSpPr>
        <p:spPr>
          <a:xfrm>
            <a:off x="1449975" y="1666090"/>
            <a:ext cx="9903900" cy="4022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B. H. Groh, T. Kautz, and D. Schuldhaus, “Imu based trick classification in skateboarding,” 2015.</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In this article they used IMUs, using wearable sensors to detect skateboard moves, using the IMU signal processing methods to classify specific activities.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IMUs have also been used for activity recognition in various other sports, e.g., in skiing, golf, etc.</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U. Jensen, M. Schmidt, M. Hennig, F. A. Dassler, T. Jaitner, and B. M. Eskofier, “An imu-based mobile system for golf putt analysis,” 2015.</a:t>
            </a:r>
            <a:endParaRPr b="1" i="1" sz="1600">
              <a:solidFill>
                <a:srgbClr val="595959"/>
              </a:solidFill>
            </a:endParaRPr>
          </a:p>
        </p:txBody>
      </p:sp>
      <p:sp>
        <p:nvSpPr>
          <p:cNvPr id="213" name="Google Shape;213;g2e08ea37cfa_0_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g2e08ea37cfa_0_92"/>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g2e08ea37cfa_0_10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21" name="Google Shape;221;g2e08ea37cfa_0_10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Others</a:t>
            </a:r>
            <a:endParaRPr b="1" sz="2000">
              <a:solidFill>
                <a:srgbClr val="3F3F3F"/>
              </a:solidFill>
            </a:endParaRPr>
          </a:p>
        </p:txBody>
      </p:sp>
      <p:sp>
        <p:nvSpPr>
          <p:cNvPr id="222" name="Google Shape;222;g2e08ea37cfa_0_104"/>
          <p:cNvSpPr/>
          <p:nvPr/>
        </p:nvSpPr>
        <p:spPr>
          <a:xfrm>
            <a:off x="1449975" y="1666101"/>
            <a:ext cx="9903900" cy="453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i="1" lang="en-US" sz="1600">
                <a:solidFill>
                  <a:srgbClr val="595959"/>
                </a:solidFill>
              </a:rPr>
              <a:t>Z. Wang, Y. Wu, Z. Jia, Y. Shi, and J. Hu, “Lightweight run-time working memory compression for deployment of deep neural networks on resource constrained,” 2021.</a:t>
            </a:r>
            <a:endParaRPr b="1"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In this article it’s explained a compression algorithm to reduce the computational cost by removing certain filters on selected layers of DNNs, which could reduce the memory requirement of the corresponding layers at the same time. It was used a NN on resource constrained MCUs and the experimental results showed that without incurring heavy overhead on memory and run-time latency, the compressed NN could maintain the original accuracy or run with moderate accuracy loss.</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b="1" i="1" lang="en-US" sz="1600">
                <a:solidFill>
                  <a:srgbClr val="595959"/>
                </a:solidFill>
              </a:rPr>
              <a:t>T. A. Gon ̧calves, “Convolutional Neural Network for Hand Gesture Identification on FPGAs,” Master’s thesis, Nov. 2022.</a:t>
            </a:r>
            <a:endParaRPr b="1" i="1" sz="1600">
              <a:solidFill>
                <a:srgbClr val="595959"/>
              </a:solidFill>
            </a:endParaRPr>
          </a:p>
          <a:p>
            <a:pPr indent="0" lvl="0" marL="0" rtl="0" algn="l">
              <a:spcBef>
                <a:spcPts val="0"/>
              </a:spcBef>
              <a:spcAft>
                <a:spcPts val="0"/>
              </a:spcAft>
              <a:buClr>
                <a:schemeClr val="dk1"/>
              </a:buClr>
              <a:buSzPts val="1100"/>
              <a:buFont typeface="Arial"/>
              <a:buNone/>
            </a:pPr>
            <a:r>
              <a:t/>
            </a:r>
            <a:endParaRPr b="1" i="1"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The goal was to have a Neural Network implemented in a FPGA. This project implements in an Arduino board a Convolution Neural Network (CNN) model that detects gestures of a person using a ”wand”.</a:t>
            </a:r>
            <a:endParaRPr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In this master thesis, even if not related to sports, the goal remains the same - recognize gestures or movements, it was used an accelerometer placed in a wand to detect gestures from a person with the help of a NN model.</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The and the model was trained using the TensorFlow Lite framework.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p:txBody>
      </p:sp>
      <p:sp>
        <p:nvSpPr>
          <p:cNvPr id="223" name="Google Shape;223;g2e08ea37cfa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g2e08ea37cfa_0_104"/>
          <p:cNvSpPr/>
          <p:nvPr/>
        </p:nvSpPr>
        <p:spPr>
          <a:xfrm>
            <a:off x="572019" y="1278448"/>
            <a:ext cx="603000" cy="603000"/>
          </a:xfrm>
          <a:prstGeom prst="ellipse">
            <a:avLst/>
          </a:prstGeom>
          <a:solidFill>
            <a:srgbClr val="56585C"/>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04</a:t>
            </a:r>
            <a:endParaRPr b="1"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2024-03-04T23:21:18Z</dcterms:created>
</cp:coreProperties>
</file>