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lay"/>
      <p:regular r:id="rId25"/>
      <p:bold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Werb/258Y6tToxE79o5cG4Zog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CC0998-F7B0-45BF-AAD5-85D7F982367E}">
  <a:tblStyle styleId="{7DCC0998-F7B0-45BF-AAD5-85D7F982367E}" styleName="Table_0">
    <a:wholeTbl>
      <a:tcTxStyle b="off" i="off">
        <a:font>
          <a:latin typeface="Aptos"/>
          <a:ea typeface="Aptos"/>
          <a:cs typeface="Aptos"/>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a:band2H>
    <a:band1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a:seCell>
    <a:swCell>
      <a:tcTxStyle/>
    </a:swCell>
    <a:firstRow>
      <a:tcTxStyle b="on" i="off">
        <a:font>
          <a:latin typeface="Aptos"/>
          <a:ea typeface="Aptos"/>
          <a:cs typeface="Aptos"/>
        </a:font>
        <a:schemeClr val="lt1"/>
      </a:tcTxStyle>
      <a:tcStyle>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bold.fntdata"/><Relationship Id="rId25" Type="http://schemas.openxmlformats.org/officeDocument/2006/relationships/font" Target="fonts/Play-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Falar mais do TinyML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15min de apresentação</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58" name="Google Shape;25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03047878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e03047878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67" name="Google Shape;267;g2e03047878e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03047878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e03047878e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84" name="Google Shape;284;g2e03047878e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0411047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e0411047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98" name="Google Shape;298;g2e0411047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Foi aceite o desafio para o determinado problema e fui ver o estado da arte e soluções existentes e como ía compor a minha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Avaliação </a:t>
            </a:r>
            <a:r>
              <a:rPr lang="en-US"/>
              <a:t>preliminar</a:t>
            </a:r>
            <a:r>
              <a:rPr lang="en-US"/>
              <a:t> da solução encontrada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Mas a ainda será feita a implementação da rede no micro, usando o tinyML (tensor flow)</a:t>
            </a:r>
            <a:endParaRPr/>
          </a:p>
        </p:txBody>
      </p:sp>
      <p:sp>
        <p:nvSpPr>
          <p:cNvPr id="337" name="Google Shape;33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Related works on...</a:t>
            </a:r>
            <a:endParaRPr/>
          </a:p>
          <a:p>
            <a:pPr indent="0" lvl="0" marL="0" rtl="0" algn="l">
              <a:spcBef>
                <a:spcPts val="0"/>
              </a:spcBef>
              <a:spcAft>
                <a:spcPts val="0"/>
              </a:spcAft>
              <a:buNone/>
            </a:pPr>
            <a:r>
              <a:rPr lang="en-US"/>
              <a:t>Platforms type (embebeded system platforms)</a:t>
            </a:r>
            <a:endParaRPr/>
          </a:p>
          <a:p>
            <a:pPr indent="0" lvl="0" marL="0" rtl="0" algn="l">
              <a:spcBef>
                <a:spcPts val="0"/>
              </a:spcBef>
              <a:spcAft>
                <a:spcPts val="0"/>
              </a:spcAft>
              <a:buNone/>
            </a:pPr>
            <a:r>
              <a:rPr lang="en-US"/>
              <a:t>Relevant Tecnologies</a:t>
            </a:r>
            <a:endParaRPr/>
          </a:p>
          <a:p>
            <a:pPr indent="0" lvl="0" marL="0" rtl="0" algn="l">
              <a:spcBef>
                <a:spcPts val="0"/>
              </a:spcBef>
              <a:spcAft>
                <a:spcPts val="0"/>
              </a:spcAft>
              <a:buNone/>
            </a:pPr>
            <a:r>
              <a:rPr lang="en-US"/>
              <a:t>System architecture - (software) - solution proposal</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latin typeface="Open Sans"/>
                <a:ea typeface="Open Sans"/>
                <a:cs typeface="Open Sans"/>
                <a:sym typeface="Open Sans"/>
              </a:rPr>
              <a:t>After feeling comfortable with the results, </a:t>
            </a:r>
            <a:endParaRPr sz="1600">
              <a:solidFill>
                <a:srgbClr val="FF0000"/>
              </a:solidFill>
              <a:latin typeface="Calibri"/>
              <a:ea typeface="Calibri"/>
              <a:cs typeface="Calibri"/>
              <a:sym typeface="Calibri"/>
            </a:endParaRPr>
          </a:p>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Descomplicar -  no máximo colocar um 1,2 e 3</a:t>
            </a:r>
            <a:endParaRPr/>
          </a:p>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Build -&gt; program/develop</a:t>
            </a:r>
            <a:endParaRPr/>
          </a:p>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Bullets:</a:t>
            </a:r>
            <a:endParaRPr/>
          </a:p>
          <a:p>
            <a:pPr indent="-285750" lvl="0" marL="285750" rtl="0" algn="l">
              <a:spcBef>
                <a:spcPts val="0"/>
              </a:spcBef>
              <a:spcAft>
                <a:spcPts val="0"/>
              </a:spcAft>
              <a:buClr>
                <a:srgbClr val="FF0000"/>
              </a:buClr>
              <a:buSzPts val="1600"/>
              <a:buFont typeface="Calibri"/>
              <a:buChar char="-"/>
            </a:pPr>
            <a:r>
              <a:rPr lang="en-US" sz="1600">
                <a:solidFill>
                  <a:srgbClr val="FF0000"/>
                </a:solidFill>
                <a:latin typeface="Calibri"/>
                <a:ea typeface="Calibri"/>
                <a:cs typeface="Calibri"/>
                <a:sym typeface="Calibri"/>
              </a:rPr>
              <a:t>Program a neural network on low power microcontroller</a:t>
            </a:r>
            <a:endParaRPr/>
          </a:p>
          <a:p>
            <a:pPr indent="-285750" lvl="0" marL="285750" rtl="0" algn="l">
              <a:spcBef>
                <a:spcPts val="0"/>
              </a:spcBef>
              <a:spcAft>
                <a:spcPts val="0"/>
              </a:spcAft>
              <a:buClr>
                <a:srgbClr val="FF0000"/>
              </a:buClr>
              <a:buSzPts val="1600"/>
              <a:buFont typeface="Calibri"/>
              <a:buChar char="-"/>
            </a:pPr>
            <a:r>
              <a:rPr lang="en-US" sz="1600">
                <a:solidFill>
                  <a:srgbClr val="FF0000"/>
                </a:solidFill>
                <a:latin typeface="Calibri"/>
                <a:ea typeface="Calibri"/>
                <a:cs typeface="Calibri"/>
                <a:sym typeface="Calibri"/>
              </a:rPr>
              <a:t>Low code</a:t>
            </a:r>
            <a:endParaRPr/>
          </a:p>
          <a:p>
            <a:pPr indent="-184150" lvl="0" marL="285750" rtl="0" algn="l">
              <a:spcBef>
                <a:spcPts val="0"/>
              </a:spcBef>
              <a:spcAft>
                <a:spcPts val="0"/>
              </a:spcAft>
              <a:buClr>
                <a:schemeClr val="dk1"/>
              </a:buClr>
              <a:buSzPts val="1600"/>
              <a:buFont typeface="Calibri"/>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Este microcontrolador tem uma plataforma estilo no code que permite treinar uma rede neuronal e fazer o deployment diretamente no micro. Para ter uma experiência rápida de treino de rede, como é adeuqação com o nosso problema. Exploração da plataforma.</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Após ganhar confiança com a rede.</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Depois vamos fazer a aquisição de dados, temos uma rede implementada  - o esqueleto – que será implementada em software. Para permitir fazer optimizações que a plataforma no code não irá permitir.</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a:solidFill>
                  <a:srgbClr val="FF0000"/>
                </a:solidFill>
                <a:latin typeface="Calibri"/>
                <a:ea typeface="Calibri"/>
                <a:cs typeface="Calibri"/>
                <a:sym typeface="Calibri"/>
              </a:rPr>
              <a:t>​</a:t>
            </a:r>
            <a:endParaRPr/>
          </a:p>
          <a:p>
            <a:pPr indent="-101600" lvl="0" marL="0" rtl="0" algn="l">
              <a:spcBef>
                <a:spcPts val="0"/>
              </a:spcBef>
              <a:spcAft>
                <a:spcPts val="0"/>
              </a:spcAft>
              <a:buClr>
                <a:srgbClr val="FF0000"/>
              </a:buClr>
              <a:buSzPts val="1600"/>
              <a:buFont typeface="Calibri"/>
              <a:buChar char="-"/>
            </a:pPr>
            <a:r>
              <a:rPr b="0" i="0" lang="en-US" sz="1600" u="none" strike="noStrike">
                <a:solidFill>
                  <a:srgbClr val="FF0000"/>
                </a:solidFill>
                <a:latin typeface="Calibri"/>
                <a:ea typeface="Calibri"/>
                <a:cs typeface="Calibri"/>
                <a:sym typeface="Calibri"/>
              </a:rPr>
              <a:t>Uma abordagem top-down.</a:t>
            </a:r>
            <a:r>
              <a:rPr b="0" i="0" lang="en-US" sz="1600">
                <a:solidFill>
                  <a:srgbClr val="FF0000"/>
                </a:solidFill>
                <a:latin typeface="Calibri"/>
                <a:ea typeface="Calibri"/>
                <a:cs typeface="Calibri"/>
                <a:sym typeface="Calibri"/>
              </a:rPr>
              <a:t>​</a:t>
            </a:r>
            <a:endParaRPr/>
          </a:p>
          <a:p>
            <a:pPr indent="-101600" lvl="0" marL="0" rtl="0" algn="l">
              <a:spcBef>
                <a:spcPts val="0"/>
              </a:spcBef>
              <a:spcAft>
                <a:spcPts val="0"/>
              </a:spcAft>
              <a:buClr>
                <a:srgbClr val="FF0000"/>
              </a:buClr>
              <a:buSzPts val="1600"/>
              <a:buFont typeface="Calibri"/>
              <a:buChar char="-"/>
            </a:pPr>
            <a:r>
              <a:rPr b="0" i="0" lang="en-US" sz="1600" u="none" strike="noStrike">
                <a:solidFill>
                  <a:srgbClr val="FF0000"/>
                </a:solidFill>
                <a:latin typeface="Calibri"/>
                <a:ea typeface="Calibri"/>
                <a:cs typeface="Calibri"/>
                <a:sym typeface="Calibri"/>
              </a:rPr>
              <a:t>Ter a ferramenta da plataforma para agilizar a explicação do modelo da rede neuronal</a:t>
            </a:r>
            <a:r>
              <a:rPr b="0" i="0" lang="en-US" sz="1600">
                <a:solidFill>
                  <a:srgbClr val="FF0000"/>
                </a:solidFill>
                <a:latin typeface="Calibri"/>
                <a:ea typeface="Calibri"/>
                <a:cs typeface="Calibri"/>
                <a:sym typeface="Calibri"/>
              </a:rPr>
              <a:t>​</a:t>
            </a:r>
            <a:endParaRPr/>
          </a:p>
          <a:p>
            <a:pPr indent="-101600" lvl="0" marL="0" rtl="0" algn="l">
              <a:spcBef>
                <a:spcPts val="0"/>
              </a:spcBef>
              <a:spcAft>
                <a:spcPts val="0"/>
              </a:spcAft>
              <a:buClr>
                <a:srgbClr val="FF0000"/>
              </a:buClr>
              <a:buSzPts val="1600"/>
              <a:buFont typeface="Calibri"/>
              <a:buChar char="-"/>
            </a:pPr>
            <a:r>
              <a:rPr b="0" i="0" lang="en-US" sz="1600" u="none" strike="noStrike">
                <a:solidFill>
                  <a:srgbClr val="FF0000"/>
                </a:solidFill>
                <a:latin typeface="Calibri"/>
                <a:ea typeface="Calibri"/>
                <a:cs typeface="Calibri"/>
                <a:sym typeface="Calibri"/>
              </a:rPr>
              <a:t>Depois "olear" isto desenvolvendo em software, começar por detectar movimentos numa rede já treinada -  depois explorar nos movimentos aliados ao desporto.</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Edge impulse configuramos, mas não conseguimos optimizar –&gt; procurar "comprovativo"</a:t>
            </a:r>
            <a:endParaRPr b="0" i="0" sz="16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Partir em dois slides e reduzir o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 use built in AI accelerater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BLE basta sigla</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Shoulders, knees and the lower back are most prone to injuries due to the large loads that occur for example during a serve jump. tem imagem, mas </a:t>
            </a:r>
            <a:r>
              <a:rPr lang="en-US"/>
              <a:t>wearable</a:t>
            </a:r>
            <a:r>
              <a:rPr lang="en-US"/>
              <a:t> devices mostra-se mais </a:t>
            </a:r>
            <a:r>
              <a:rPr lang="en-US"/>
              <a:t>eficiente</a:t>
            </a:r>
            <a:r>
              <a:rPr lang="en-US"/>
              <a:t> para avaliar cada atleta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Problema a resolver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Esboço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Solution outline ( title)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Calibri"/>
              <a:buChar char="-"/>
            </a:pPr>
            <a:r>
              <a:rPr lang="en-US"/>
              <a:t>IMU acc</a:t>
            </a:r>
            <a:endParaRPr/>
          </a:p>
          <a:p>
            <a:pPr indent="-171450" lvl="0" marL="171450" rtl="0" algn="l">
              <a:spcBef>
                <a:spcPts val="0"/>
              </a:spcBef>
              <a:spcAft>
                <a:spcPts val="0"/>
              </a:spcAft>
              <a:buClr>
                <a:schemeClr val="dk1"/>
              </a:buClr>
              <a:buSzPts val="1200"/>
              <a:buFont typeface="Calibri"/>
              <a:buChar char="-"/>
            </a:pPr>
            <a:r>
              <a:rPr lang="en-US"/>
              <a:t>MCU </a:t>
            </a:r>
            <a:endParaRPr/>
          </a:p>
          <a:p>
            <a:pPr indent="-171450" lvl="0" marL="171450" rtl="0" algn="l">
              <a:spcBef>
                <a:spcPts val="0"/>
              </a:spcBef>
              <a:spcAft>
                <a:spcPts val="0"/>
              </a:spcAft>
              <a:buClr>
                <a:schemeClr val="dk1"/>
              </a:buClr>
              <a:buSzPts val="1200"/>
              <a:buFont typeface="Calibri"/>
              <a:buChar char="-"/>
            </a:pPr>
            <a:r>
              <a:rPr lang="en-US"/>
              <a:t>RF/BLE</a:t>
            </a:r>
            <a:endParaRPr/>
          </a:p>
          <a:p>
            <a:pPr indent="-171450" lvl="0" marL="171450" rtl="0" algn="l">
              <a:spcBef>
                <a:spcPts val="0"/>
              </a:spcBef>
              <a:spcAft>
                <a:spcPts val="0"/>
              </a:spcAft>
              <a:buClr>
                <a:schemeClr val="dk1"/>
              </a:buClr>
              <a:buSzPts val="1200"/>
              <a:buFont typeface="Calibri"/>
              <a:buChar char="-"/>
            </a:pPr>
            <a:r>
              <a:rPr lang="en-US"/>
              <a:t>Antenas para ligar ao host (pc)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Plataforma resolve o que tinhamos para resolver -&gt; solução completamente integrada</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1 instância IMU para plataforma</a:t>
            </a:r>
            <a:endParaRPr/>
          </a:p>
          <a:p>
            <a:pPr indent="-171450" lvl="0" marL="171450" rtl="0" algn="l">
              <a:spcBef>
                <a:spcPts val="0"/>
              </a:spcBef>
              <a:spcAft>
                <a:spcPts val="0"/>
              </a:spcAft>
              <a:buClr>
                <a:schemeClr val="dk1"/>
              </a:buClr>
              <a:buSzPts val="1200"/>
              <a:buFont typeface="Calibri"/>
              <a:buChar char="-"/>
            </a:pPr>
            <a:r>
              <a:rPr lang="en-US"/>
              <a:t>2 – depois é que passa pelo acc</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Diminuir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Detalhar o Seeed Studio XIAO nRF52840 Sense e os seus detalhes – fotografia</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NN Platform - inferência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Explicar 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Open Sans"/>
                <a:ea typeface="Open Sans"/>
                <a:cs typeface="Open Sans"/>
                <a:sym typeface="Open Sans"/>
              </a:rPr>
              <a:t>Embedded system for real-time motion recognition involves integrating an IMU, MCU and an OLED display.</a:t>
            </a:r>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system collects motion data through the IMUs accelerometer. The MCU,</a:t>
            </a:r>
            <a:endParaRPr/>
          </a:p>
          <a:p>
            <a:pPr indent="0" lvl="0" marL="0" rtl="0" algn="l">
              <a:spcBef>
                <a:spcPts val="0"/>
              </a:spcBef>
              <a:spcAft>
                <a:spcPts val="0"/>
              </a:spcAft>
              <a:buNone/>
            </a:pPr>
            <a:r>
              <a:rPr lang="en-US" sz="1200">
                <a:latin typeface="Open Sans"/>
                <a:ea typeface="Open Sans"/>
                <a:cs typeface="Open Sans"/>
                <a:sym typeface="Open Sans"/>
              </a:rPr>
              <a:t>equipped with a NN implementation – previously trained, </a:t>
            </a:r>
            <a:r>
              <a:rPr b="0" i="0" lang="en-US" sz="1400" u="none" strike="noStrike">
                <a:latin typeface="Arial"/>
                <a:ea typeface="Arial"/>
                <a:cs typeface="Arial"/>
                <a:sym typeface="Arial"/>
              </a:rPr>
              <a:t>For training the NN, raw sensor data is transmitted to a computer - the host -via BLE</a:t>
            </a:r>
            <a:r>
              <a:rPr b="0" i="0" lang="en-US" sz="1200" u="none" strike="noStrike">
                <a:latin typeface="Open Sans"/>
                <a:ea typeface="Open Sans"/>
                <a:cs typeface="Open Sans"/>
                <a:sym typeface="Open Sans"/>
              </a:rPr>
              <a:t> - </a:t>
            </a:r>
            <a:r>
              <a:rPr lang="en-US" sz="1200">
                <a:latin typeface="Open Sans"/>
                <a:ea typeface="Open Sans"/>
                <a:cs typeface="Open Sans"/>
                <a:sym typeface="Open Sans"/>
              </a:rPr>
              <a:t>analyzes the motion data on-the-fly, categorizing movements as well or poorly executed, fast or slow, and correct or incorrect</a:t>
            </a:r>
            <a:endParaRPr/>
          </a:p>
          <a:p>
            <a:pPr indent="0" lvl="0" marL="0" rtl="0" algn="l">
              <a:spcBef>
                <a:spcPts val="0"/>
              </a:spcBef>
              <a:spcAft>
                <a:spcPts val="0"/>
              </a:spcAft>
              <a:buNone/>
            </a:pPr>
            <a:r>
              <a:rPr lang="en-US" sz="1200">
                <a:latin typeface="Open Sans"/>
                <a:ea typeface="Open Sans"/>
                <a:cs typeface="Open Sans"/>
                <a:sym typeface="Open Sans"/>
              </a:rPr>
              <a:t>trajectory. This information will be display using a LED or an OLED display,</a:t>
            </a:r>
            <a:endParaRPr/>
          </a:p>
          <a:p>
            <a:pPr indent="0" lvl="0" marL="0" rtl="0" algn="l">
              <a:spcBef>
                <a:spcPts val="0"/>
              </a:spcBef>
              <a:spcAft>
                <a:spcPts val="0"/>
              </a:spcAft>
              <a:buNone/>
            </a:pPr>
            <a:r>
              <a:rPr lang="en-US" sz="1200">
                <a:latin typeface="Open Sans"/>
                <a:ea typeface="Open Sans"/>
                <a:cs typeface="Open Sans"/>
                <a:sym typeface="Open Sans"/>
              </a:rPr>
              <a:t>depending on the equipment being used and the performed movement.</a:t>
            </a:r>
            <a:endParaRPr sz="1200">
              <a:latin typeface="Open Sans"/>
              <a:ea typeface="Open Sans"/>
              <a:cs typeface="Open Sans"/>
              <a:sym typeface="Open Sans"/>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193" name="Google Shape;19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0304787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e03047878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Problema a resolver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Esboço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Solution outline ( title)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Calibri"/>
              <a:buChar char="-"/>
            </a:pPr>
            <a:r>
              <a:rPr lang="en-US"/>
              <a:t>IMU acc</a:t>
            </a:r>
            <a:endParaRPr/>
          </a:p>
          <a:p>
            <a:pPr indent="-171450" lvl="0" marL="171450" rtl="0" algn="l">
              <a:spcBef>
                <a:spcPts val="0"/>
              </a:spcBef>
              <a:spcAft>
                <a:spcPts val="0"/>
              </a:spcAft>
              <a:buClr>
                <a:schemeClr val="dk1"/>
              </a:buClr>
              <a:buSzPts val="1200"/>
              <a:buFont typeface="Calibri"/>
              <a:buChar char="-"/>
            </a:pPr>
            <a:r>
              <a:rPr lang="en-US"/>
              <a:t>MCU </a:t>
            </a:r>
            <a:endParaRPr/>
          </a:p>
          <a:p>
            <a:pPr indent="-171450" lvl="0" marL="171450" rtl="0" algn="l">
              <a:spcBef>
                <a:spcPts val="0"/>
              </a:spcBef>
              <a:spcAft>
                <a:spcPts val="0"/>
              </a:spcAft>
              <a:buClr>
                <a:schemeClr val="dk1"/>
              </a:buClr>
              <a:buSzPts val="1200"/>
              <a:buFont typeface="Calibri"/>
              <a:buChar char="-"/>
            </a:pPr>
            <a:r>
              <a:rPr lang="en-US"/>
              <a:t>RF/BLE</a:t>
            </a:r>
            <a:endParaRPr/>
          </a:p>
          <a:p>
            <a:pPr indent="-171450" lvl="0" marL="171450" rtl="0" algn="l">
              <a:spcBef>
                <a:spcPts val="0"/>
              </a:spcBef>
              <a:spcAft>
                <a:spcPts val="0"/>
              </a:spcAft>
              <a:buClr>
                <a:schemeClr val="dk1"/>
              </a:buClr>
              <a:buSzPts val="1200"/>
              <a:buFont typeface="Calibri"/>
              <a:buChar char="-"/>
            </a:pPr>
            <a:r>
              <a:rPr lang="en-US"/>
              <a:t>Antenas para ligar ao host (pc)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Plataforma resolve o que tinhamos para resolver -&gt; solução completamente integrada</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1 instância IMU para plataforma</a:t>
            </a:r>
            <a:endParaRPr/>
          </a:p>
          <a:p>
            <a:pPr indent="-171450" lvl="0" marL="171450" rtl="0" algn="l">
              <a:spcBef>
                <a:spcPts val="0"/>
              </a:spcBef>
              <a:spcAft>
                <a:spcPts val="0"/>
              </a:spcAft>
              <a:buClr>
                <a:schemeClr val="dk1"/>
              </a:buClr>
              <a:buSzPts val="1200"/>
              <a:buFont typeface="Calibri"/>
              <a:buChar char="-"/>
            </a:pPr>
            <a:r>
              <a:rPr lang="en-US"/>
              <a:t>2 – depois é que passa pelo acc</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Diminuir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Detalhar o Seeed Studio XIAO nRF52840 Sense e os seus detalhes – fotografia</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NN Platform - inferência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Explicar 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Open Sans"/>
                <a:ea typeface="Open Sans"/>
                <a:cs typeface="Open Sans"/>
                <a:sym typeface="Open Sans"/>
              </a:rPr>
              <a:t>Embedded system for real-time motion recognition involves integrating an IMU, MCU and an OLED display.</a:t>
            </a:r>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system collects motion data through the IMUs accelerometer. The MCU,</a:t>
            </a:r>
            <a:endParaRPr/>
          </a:p>
          <a:p>
            <a:pPr indent="0" lvl="0" marL="0" rtl="0" algn="l">
              <a:spcBef>
                <a:spcPts val="0"/>
              </a:spcBef>
              <a:spcAft>
                <a:spcPts val="0"/>
              </a:spcAft>
              <a:buNone/>
            </a:pPr>
            <a:r>
              <a:rPr lang="en-US" sz="1200">
                <a:latin typeface="Open Sans"/>
                <a:ea typeface="Open Sans"/>
                <a:cs typeface="Open Sans"/>
                <a:sym typeface="Open Sans"/>
              </a:rPr>
              <a:t>equipped with a NN implementation – previously trained, </a:t>
            </a:r>
            <a:r>
              <a:rPr b="0" i="0" lang="en-US" sz="1400" u="none" strike="noStrike">
                <a:latin typeface="Arial"/>
                <a:ea typeface="Arial"/>
                <a:cs typeface="Arial"/>
                <a:sym typeface="Arial"/>
              </a:rPr>
              <a:t>For training the NN, raw sensor data is transmitted to a computer - the host -via BLE</a:t>
            </a:r>
            <a:r>
              <a:rPr b="0" i="0" lang="en-US" sz="1200" u="none" strike="noStrike">
                <a:latin typeface="Open Sans"/>
                <a:ea typeface="Open Sans"/>
                <a:cs typeface="Open Sans"/>
                <a:sym typeface="Open Sans"/>
              </a:rPr>
              <a:t> - </a:t>
            </a:r>
            <a:r>
              <a:rPr lang="en-US" sz="1200">
                <a:latin typeface="Open Sans"/>
                <a:ea typeface="Open Sans"/>
                <a:cs typeface="Open Sans"/>
                <a:sym typeface="Open Sans"/>
              </a:rPr>
              <a:t>analyzes the motion data on-the-fly, categorizing movements as well or poorly executed, fast or slow, and correct or incorrect</a:t>
            </a:r>
            <a:endParaRPr/>
          </a:p>
          <a:p>
            <a:pPr indent="0" lvl="0" marL="0" rtl="0" algn="l">
              <a:spcBef>
                <a:spcPts val="0"/>
              </a:spcBef>
              <a:spcAft>
                <a:spcPts val="0"/>
              </a:spcAft>
              <a:buNone/>
            </a:pPr>
            <a:r>
              <a:rPr lang="en-US" sz="1200">
                <a:latin typeface="Open Sans"/>
                <a:ea typeface="Open Sans"/>
                <a:cs typeface="Open Sans"/>
                <a:sym typeface="Open Sans"/>
              </a:rPr>
              <a:t>trajectory. This information will be display using a LED or an OLED display,</a:t>
            </a:r>
            <a:endParaRPr/>
          </a:p>
          <a:p>
            <a:pPr indent="0" lvl="0" marL="0" rtl="0" algn="l">
              <a:spcBef>
                <a:spcPts val="0"/>
              </a:spcBef>
              <a:spcAft>
                <a:spcPts val="0"/>
              </a:spcAft>
              <a:buNone/>
            </a:pPr>
            <a:r>
              <a:rPr lang="en-US" sz="1200">
                <a:latin typeface="Open Sans"/>
                <a:ea typeface="Open Sans"/>
                <a:cs typeface="Open Sans"/>
                <a:sym typeface="Open Sans"/>
              </a:rPr>
              <a:t>depending on the equipment being used and the performed movement.</a:t>
            </a:r>
            <a:endParaRPr sz="1200">
              <a:latin typeface="Open Sans"/>
              <a:ea typeface="Open Sans"/>
              <a:cs typeface="Open Sans"/>
              <a:sym typeface="Open Sans"/>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203" name="Google Shape;203;g2e03047878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03047878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e03047878e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Problema a resolver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Esboço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Solution outline ( title)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Calibri"/>
              <a:buChar char="-"/>
            </a:pPr>
            <a:r>
              <a:rPr lang="en-US"/>
              <a:t>IMU acc</a:t>
            </a:r>
            <a:endParaRPr/>
          </a:p>
          <a:p>
            <a:pPr indent="-171450" lvl="0" marL="171450" rtl="0" algn="l">
              <a:spcBef>
                <a:spcPts val="0"/>
              </a:spcBef>
              <a:spcAft>
                <a:spcPts val="0"/>
              </a:spcAft>
              <a:buClr>
                <a:schemeClr val="dk1"/>
              </a:buClr>
              <a:buSzPts val="1200"/>
              <a:buFont typeface="Calibri"/>
              <a:buChar char="-"/>
            </a:pPr>
            <a:r>
              <a:rPr lang="en-US"/>
              <a:t>MCU </a:t>
            </a:r>
            <a:endParaRPr/>
          </a:p>
          <a:p>
            <a:pPr indent="-171450" lvl="0" marL="171450" rtl="0" algn="l">
              <a:spcBef>
                <a:spcPts val="0"/>
              </a:spcBef>
              <a:spcAft>
                <a:spcPts val="0"/>
              </a:spcAft>
              <a:buClr>
                <a:schemeClr val="dk1"/>
              </a:buClr>
              <a:buSzPts val="1200"/>
              <a:buFont typeface="Calibri"/>
              <a:buChar char="-"/>
            </a:pPr>
            <a:r>
              <a:rPr lang="en-US"/>
              <a:t>RF/BLE</a:t>
            </a:r>
            <a:endParaRPr/>
          </a:p>
          <a:p>
            <a:pPr indent="-171450" lvl="0" marL="171450" rtl="0" algn="l">
              <a:spcBef>
                <a:spcPts val="0"/>
              </a:spcBef>
              <a:spcAft>
                <a:spcPts val="0"/>
              </a:spcAft>
              <a:buClr>
                <a:schemeClr val="dk1"/>
              </a:buClr>
              <a:buSzPts val="1200"/>
              <a:buFont typeface="Calibri"/>
              <a:buChar char="-"/>
            </a:pPr>
            <a:r>
              <a:rPr lang="en-US"/>
              <a:t>Antenas para ligar ao host (pc)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Plataforma resolve o que tinhamos para resolver -&gt; solução completamente integrada</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1 instância IMU para plataforma</a:t>
            </a:r>
            <a:endParaRPr/>
          </a:p>
          <a:p>
            <a:pPr indent="-171450" lvl="0" marL="171450" rtl="0" algn="l">
              <a:spcBef>
                <a:spcPts val="0"/>
              </a:spcBef>
              <a:spcAft>
                <a:spcPts val="0"/>
              </a:spcAft>
              <a:buClr>
                <a:schemeClr val="dk1"/>
              </a:buClr>
              <a:buSzPts val="1200"/>
              <a:buFont typeface="Calibri"/>
              <a:buChar char="-"/>
            </a:pPr>
            <a:r>
              <a:rPr lang="en-US"/>
              <a:t>2 – depois é que passa pelo acc</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Diminuir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Detalhar o Seeed Studio XIAO nRF52840 Sense e os seus detalhes – fotografia</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NN Platform - inferência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Explicar 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Open Sans"/>
                <a:ea typeface="Open Sans"/>
                <a:cs typeface="Open Sans"/>
                <a:sym typeface="Open Sans"/>
              </a:rPr>
              <a:t>Embedded system for real-time motion recognition involves integrating an IMU, MCU and an OLED display.</a:t>
            </a:r>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system collects motion data through the IMUs accelerometer. The MCU,</a:t>
            </a:r>
            <a:endParaRPr/>
          </a:p>
          <a:p>
            <a:pPr indent="0" lvl="0" marL="0" rtl="0" algn="l">
              <a:spcBef>
                <a:spcPts val="0"/>
              </a:spcBef>
              <a:spcAft>
                <a:spcPts val="0"/>
              </a:spcAft>
              <a:buNone/>
            </a:pPr>
            <a:r>
              <a:rPr lang="en-US" sz="1200">
                <a:latin typeface="Open Sans"/>
                <a:ea typeface="Open Sans"/>
                <a:cs typeface="Open Sans"/>
                <a:sym typeface="Open Sans"/>
              </a:rPr>
              <a:t>equipped with a NN implementation – previously trained, </a:t>
            </a:r>
            <a:r>
              <a:rPr b="0" i="0" lang="en-US" sz="1400" u="none" strike="noStrike">
                <a:latin typeface="Arial"/>
                <a:ea typeface="Arial"/>
                <a:cs typeface="Arial"/>
                <a:sym typeface="Arial"/>
              </a:rPr>
              <a:t>For training the NN, raw sensor data is transmitted to a computer - the host -via BLE</a:t>
            </a:r>
            <a:r>
              <a:rPr b="0" i="0" lang="en-US" sz="1200" u="none" strike="noStrike">
                <a:latin typeface="Open Sans"/>
                <a:ea typeface="Open Sans"/>
                <a:cs typeface="Open Sans"/>
                <a:sym typeface="Open Sans"/>
              </a:rPr>
              <a:t> - </a:t>
            </a:r>
            <a:r>
              <a:rPr lang="en-US" sz="1200">
                <a:latin typeface="Open Sans"/>
                <a:ea typeface="Open Sans"/>
                <a:cs typeface="Open Sans"/>
                <a:sym typeface="Open Sans"/>
              </a:rPr>
              <a:t>analyzes the motion data on-the-fly, categorizing movements as well or poorly executed, fast or slow, and correct or incorrect</a:t>
            </a:r>
            <a:endParaRPr/>
          </a:p>
          <a:p>
            <a:pPr indent="0" lvl="0" marL="0" rtl="0" algn="l">
              <a:spcBef>
                <a:spcPts val="0"/>
              </a:spcBef>
              <a:spcAft>
                <a:spcPts val="0"/>
              </a:spcAft>
              <a:buNone/>
            </a:pPr>
            <a:r>
              <a:rPr lang="en-US" sz="1200">
                <a:latin typeface="Open Sans"/>
                <a:ea typeface="Open Sans"/>
                <a:cs typeface="Open Sans"/>
                <a:sym typeface="Open Sans"/>
              </a:rPr>
              <a:t>trajectory. This information will be display using a LED or an OLED display,</a:t>
            </a:r>
            <a:endParaRPr/>
          </a:p>
          <a:p>
            <a:pPr indent="0" lvl="0" marL="0" rtl="0" algn="l">
              <a:spcBef>
                <a:spcPts val="0"/>
              </a:spcBef>
              <a:spcAft>
                <a:spcPts val="0"/>
              </a:spcAft>
              <a:buNone/>
            </a:pPr>
            <a:r>
              <a:rPr lang="en-US" sz="1200">
                <a:latin typeface="Open Sans"/>
                <a:ea typeface="Open Sans"/>
                <a:cs typeface="Open Sans"/>
                <a:sym typeface="Open Sans"/>
              </a:rPr>
              <a:t>depending on the equipment being used and the performed movement.</a:t>
            </a:r>
            <a:endParaRPr sz="1200">
              <a:latin typeface="Open Sans"/>
              <a:ea typeface="Open Sans"/>
              <a:cs typeface="Open Sans"/>
              <a:sym typeface="Open Sans"/>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213" name="Google Shape;213;g2e03047878e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585C">
            <a:alpha val="0"/>
          </a:srgbClr>
        </a:solidFill>
      </p:bgPr>
    </p:bg>
    <p:spTree>
      <p:nvGrpSpPr>
        <p:cNvPr id="88" name="Shape 88"/>
        <p:cNvGrpSpPr/>
        <p:nvPr/>
      </p:nvGrpSpPr>
      <p:grpSpPr>
        <a:xfrm>
          <a:off x="0" y="0"/>
          <a:ext cx="0" cy="0"/>
          <a:chOff x="0" y="0"/>
          <a:chExt cx="0" cy="0"/>
        </a:xfrm>
      </p:grpSpPr>
      <p:sp>
        <p:nvSpPr>
          <p:cNvPr id="89" name="Google Shape;89;p1"/>
          <p:cNvSpPr txBox="1"/>
          <p:nvPr/>
        </p:nvSpPr>
        <p:spPr>
          <a:xfrm>
            <a:off x="1589" y="2204864"/>
            <a:ext cx="1218882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3F3F3F"/>
                </a:solidFill>
                <a:latin typeface="Arial"/>
                <a:ea typeface="Arial"/>
                <a:cs typeface="Arial"/>
                <a:sym typeface="Arial"/>
              </a:rPr>
              <a:t>Intelligent Sports Weights</a:t>
            </a:r>
            <a:endParaRPr b="1" i="0" sz="5400" u="none" cap="none" strike="noStrike">
              <a:solidFill>
                <a:srgbClr val="3F3F3F"/>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9039" t="0"/>
          <a:stretch/>
        </p:blipFill>
        <p:spPr>
          <a:xfrm>
            <a:off x="356725" y="215125"/>
            <a:ext cx="2617200" cy="1414700"/>
          </a:xfrm>
          <a:prstGeom prst="rect">
            <a:avLst/>
          </a:prstGeom>
          <a:noFill/>
          <a:ln>
            <a:noFill/>
          </a:ln>
        </p:spPr>
      </p:pic>
      <p:sp>
        <p:nvSpPr>
          <p:cNvPr id="91" name="Google Shape;91;p1"/>
          <p:cNvSpPr txBox="1"/>
          <p:nvPr/>
        </p:nvSpPr>
        <p:spPr>
          <a:xfrm>
            <a:off x="3431604" y="629969"/>
            <a:ext cx="8758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9A3324"/>
                </a:solidFill>
                <a:latin typeface="Arial"/>
                <a:ea typeface="Arial"/>
                <a:cs typeface="Arial"/>
                <a:sym typeface="Arial"/>
              </a:rPr>
              <a:t>INSTITUTO SUPERIOR DE ENGENHARIA DE LISBOA</a:t>
            </a:r>
            <a:br>
              <a:rPr b="1" i="0" lang="en-US" sz="1600" u="none" cap="none" strike="noStrike">
                <a:solidFill>
                  <a:srgbClr val="9A3324"/>
                </a:solidFill>
                <a:latin typeface="Arial"/>
                <a:ea typeface="Arial"/>
                <a:cs typeface="Arial"/>
                <a:sym typeface="Arial"/>
              </a:rPr>
            </a:br>
            <a:r>
              <a:rPr b="1" i="0" lang="en-US" sz="1600" u="none" cap="none" strike="noStrike">
                <a:solidFill>
                  <a:srgbClr val="9A3324"/>
                </a:solidFill>
                <a:latin typeface="Arial"/>
                <a:ea typeface="Arial"/>
                <a:cs typeface="Arial"/>
                <a:sym typeface="Arial"/>
              </a:rPr>
              <a:t>Departamento de Engenharia Eletrónica e Telecomunicações e Computadores</a:t>
            </a:r>
            <a:endParaRPr b="1" i="0" sz="1600" u="none" cap="none" strike="noStrike">
              <a:solidFill>
                <a:srgbClr val="9A3324"/>
              </a:solidFill>
              <a:latin typeface="Arial"/>
              <a:ea typeface="Arial"/>
              <a:cs typeface="Arial"/>
              <a:sym typeface="Arial"/>
            </a:endParaRPr>
          </a:p>
        </p:txBody>
      </p:sp>
      <p:pic>
        <p:nvPicPr>
          <p:cNvPr id="92" name="Google Shape;92;p1"/>
          <p:cNvPicPr preferRelativeResize="0"/>
          <p:nvPr/>
        </p:nvPicPr>
        <p:blipFill rotWithShape="1">
          <a:blip r:embed="rId4">
            <a:alphaModFix/>
          </a:blip>
          <a:srcRect b="0" l="0" r="0" t="0"/>
          <a:stretch/>
        </p:blipFill>
        <p:spPr>
          <a:xfrm>
            <a:off x="4380251" y="3397398"/>
            <a:ext cx="3424664" cy="1535391"/>
          </a:xfrm>
          <a:prstGeom prst="rect">
            <a:avLst/>
          </a:prstGeom>
          <a:noFill/>
          <a:ln>
            <a:noFill/>
          </a:ln>
        </p:spPr>
      </p:pic>
      <p:cxnSp>
        <p:nvCxnSpPr>
          <p:cNvPr id="93" name="Google Shape;93;p1"/>
          <p:cNvCxnSpPr/>
          <p:nvPr/>
        </p:nvCxnSpPr>
        <p:spPr>
          <a:xfrm>
            <a:off x="10410817" y="6021288"/>
            <a:ext cx="0" cy="648072"/>
          </a:xfrm>
          <a:prstGeom prst="straightConnector1">
            <a:avLst/>
          </a:prstGeom>
          <a:noFill/>
          <a:ln cap="flat" cmpd="sng" w="12700">
            <a:solidFill>
              <a:schemeClr val="lt1"/>
            </a:solidFill>
            <a:prstDash val="solid"/>
            <a:miter lim="800000"/>
            <a:headEnd len="sm" w="sm" type="none"/>
            <a:tailEnd len="sm" w="sm" type="none"/>
          </a:ln>
        </p:spPr>
      </p:cxnSp>
      <p:sp>
        <p:nvSpPr>
          <p:cNvPr id="94" name="Google Shape;94;p1"/>
          <p:cNvSpPr/>
          <p:nvPr/>
        </p:nvSpPr>
        <p:spPr>
          <a:xfrm>
            <a:off x="4548750" y="5618325"/>
            <a:ext cx="3094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a:solidFill>
                  <a:srgbClr val="3F3F3F"/>
                </a:solidFill>
              </a:rPr>
              <a:t>Olga dos Santos Duarte, Nº 27675</a:t>
            </a:r>
            <a:endParaRPr>
              <a:solidFill>
                <a:srgbClr val="3F3F3F"/>
              </a:solidFill>
            </a:endParaRPr>
          </a:p>
        </p:txBody>
      </p:sp>
      <p:sp>
        <p:nvSpPr>
          <p:cNvPr id="95" name="Google Shape;95;p1"/>
          <p:cNvSpPr txBox="1"/>
          <p:nvPr/>
        </p:nvSpPr>
        <p:spPr>
          <a:xfrm>
            <a:off x="1589" y="5170348"/>
            <a:ext cx="1218882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600">
                <a:solidFill>
                  <a:srgbClr val="3F3F3F"/>
                </a:solidFill>
              </a:rPr>
              <a:t>TFM11 - </a:t>
            </a:r>
            <a:r>
              <a:rPr i="1" lang="en-US" sz="1600">
                <a:solidFill>
                  <a:srgbClr val="3F3F3F"/>
                </a:solidFill>
                <a:latin typeface="Arial"/>
                <a:ea typeface="Arial"/>
                <a:cs typeface="Arial"/>
                <a:sym typeface="Arial"/>
              </a:rPr>
              <a:t>Dissertação de Mestrado 2023/2024</a:t>
            </a:r>
            <a:endParaRPr i="1" sz="1600">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
          <p:cNvSpPr txBox="1"/>
          <p:nvPr>
            <p:ph type="title"/>
          </p:nvPr>
        </p:nvSpPr>
        <p:spPr>
          <a:xfrm>
            <a:off x="0" y="-11450"/>
            <a:ext cx="12192000" cy="9972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3960"/>
              <a:buFont typeface="Arial"/>
              <a:buNone/>
            </a:pPr>
            <a:r>
              <a:rPr b="1" lang="en-US" sz="3759">
                <a:solidFill>
                  <a:srgbClr val="9A3324"/>
                </a:solidFill>
                <a:latin typeface="Arial"/>
                <a:ea typeface="Arial"/>
                <a:cs typeface="Arial"/>
                <a:sym typeface="Arial"/>
              </a:rPr>
              <a:t>Relevant Technologies </a:t>
            </a:r>
            <a:r>
              <a:rPr b="1" lang="en-US" sz="3759">
                <a:solidFill>
                  <a:srgbClr val="9A3324"/>
                </a:solidFill>
                <a:latin typeface="Arial"/>
                <a:ea typeface="Arial"/>
                <a:cs typeface="Arial"/>
                <a:sym typeface="Arial"/>
              </a:rPr>
              <a:t>on Movement Recognition</a:t>
            </a:r>
            <a:endParaRPr b="1" sz="3759">
              <a:solidFill>
                <a:srgbClr val="9A3324"/>
              </a:solidFill>
              <a:latin typeface="Arial"/>
              <a:ea typeface="Arial"/>
              <a:cs typeface="Arial"/>
              <a:sym typeface="Arial"/>
            </a:endParaRPr>
          </a:p>
        </p:txBody>
      </p:sp>
      <p:grpSp>
        <p:nvGrpSpPr>
          <p:cNvPr id="241" name="Google Shape;241;p8"/>
          <p:cNvGrpSpPr/>
          <p:nvPr/>
        </p:nvGrpSpPr>
        <p:grpSpPr>
          <a:xfrm>
            <a:off x="1316382" y="1480938"/>
            <a:ext cx="5478112" cy="1154835"/>
            <a:chOff x="2258551" y="1459051"/>
            <a:chExt cx="5218243" cy="1154835"/>
          </a:xfrm>
        </p:grpSpPr>
        <p:sp>
          <p:nvSpPr>
            <p:cNvPr id="242" name="Google Shape;242;p8"/>
            <p:cNvSpPr/>
            <p:nvPr/>
          </p:nvSpPr>
          <p:spPr>
            <a:xfrm>
              <a:off x="2258551" y="1875222"/>
              <a:ext cx="521824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Acc detects linear acceleration of devices, that is, the acceleration along an axis. While gyro detects the angular velocity, i.e, how fast the body is turning.</a:t>
              </a:r>
              <a:endParaRPr sz="1600">
                <a:solidFill>
                  <a:srgbClr val="595959"/>
                </a:solidFill>
                <a:latin typeface="Arial"/>
                <a:ea typeface="Arial"/>
                <a:cs typeface="Arial"/>
                <a:sym typeface="Aria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243" name="Google Shape;243;p8"/>
            <p:cNvSpPr/>
            <p:nvPr/>
          </p:nvSpPr>
          <p:spPr>
            <a:xfrm>
              <a:off x="2258551" y="1459051"/>
              <a:ext cx="52182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595959"/>
                  </a:solidFill>
                  <a:latin typeface="Arial"/>
                  <a:ea typeface="Arial"/>
                  <a:cs typeface="Arial"/>
                  <a:sym typeface="Arial"/>
                </a:rPr>
                <a:t>Accelerometer &amp; Gyroscope</a:t>
              </a:r>
              <a:endParaRPr b="1" sz="2000">
                <a:solidFill>
                  <a:srgbClr val="595959"/>
                </a:solidFill>
                <a:latin typeface="Arial"/>
                <a:ea typeface="Arial"/>
                <a:cs typeface="Arial"/>
                <a:sym typeface="Arial"/>
              </a:endParaRPr>
            </a:p>
          </p:txBody>
        </p:sp>
      </p:grpSp>
      <p:grpSp>
        <p:nvGrpSpPr>
          <p:cNvPr id="244" name="Google Shape;244;p8"/>
          <p:cNvGrpSpPr/>
          <p:nvPr/>
        </p:nvGrpSpPr>
        <p:grpSpPr>
          <a:xfrm>
            <a:off x="1316317" y="5044197"/>
            <a:ext cx="5477905" cy="996993"/>
            <a:chOff x="2258628" y="1563121"/>
            <a:chExt cx="3529805" cy="939407"/>
          </a:xfrm>
        </p:grpSpPr>
        <p:sp>
          <p:nvSpPr>
            <p:cNvPr id="245" name="Google Shape;245;p8"/>
            <p:cNvSpPr/>
            <p:nvPr/>
          </p:nvSpPr>
          <p:spPr>
            <a:xfrm>
              <a:off x="2258633" y="2009628"/>
              <a:ext cx="3529800" cy="4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Wireless, low-power personal area network. Its goal is to connect devices over a relatively short range.</a:t>
              </a:r>
              <a:endParaRPr sz="1600">
                <a:solidFill>
                  <a:srgbClr val="595959"/>
                </a:solidFill>
                <a:latin typeface="Arial"/>
                <a:ea typeface="Arial"/>
                <a:cs typeface="Arial"/>
                <a:sym typeface="Arial"/>
              </a:endParaRPr>
            </a:p>
          </p:txBody>
        </p:sp>
        <p:sp>
          <p:nvSpPr>
            <p:cNvPr id="246" name="Google Shape;246;p8"/>
            <p:cNvSpPr/>
            <p:nvPr/>
          </p:nvSpPr>
          <p:spPr>
            <a:xfrm>
              <a:off x="2258628" y="1563121"/>
              <a:ext cx="3403800" cy="3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595959"/>
                  </a:solidFill>
                  <a:latin typeface="Arial"/>
                  <a:ea typeface="Arial"/>
                  <a:cs typeface="Arial"/>
                  <a:sym typeface="Arial"/>
                </a:rPr>
                <a:t>Bluetooth Low Energy</a:t>
              </a:r>
              <a:endParaRPr b="1" sz="2000">
                <a:solidFill>
                  <a:srgbClr val="595959"/>
                </a:solidFill>
                <a:latin typeface="Arial"/>
                <a:ea typeface="Arial"/>
                <a:cs typeface="Arial"/>
                <a:sym typeface="Arial"/>
              </a:endParaRPr>
            </a:p>
          </p:txBody>
        </p:sp>
      </p:grpSp>
      <p:grpSp>
        <p:nvGrpSpPr>
          <p:cNvPr id="247" name="Google Shape;247;p8"/>
          <p:cNvGrpSpPr/>
          <p:nvPr/>
        </p:nvGrpSpPr>
        <p:grpSpPr>
          <a:xfrm>
            <a:off x="1316385" y="3320271"/>
            <a:ext cx="5478095" cy="1136546"/>
            <a:chOff x="2258552" y="1428710"/>
            <a:chExt cx="3403812" cy="1275442"/>
          </a:xfrm>
        </p:grpSpPr>
        <p:sp>
          <p:nvSpPr>
            <p:cNvPr id="248" name="Google Shape;248;p8"/>
            <p:cNvSpPr/>
            <p:nvPr/>
          </p:nvSpPr>
          <p:spPr>
            <a:xfrm>
              <a:off x="2258552" y="1875222"/>
              <a:ext cx="3403812" cy="8289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rPr>
                <a:t>Capture, measure and </a:t>
              </a:r>
              <a:r>
                <a:rPr lang="en-US" sz="1600">
                  <a:solidFill>
                    <a:srgbClr val="595959"/>
                  </a:solidFill>
                  <a:latin typeface="Arial"/>
                  <a:ea typeface="Arial"/>
                  <a:cs typeface="Arial"/>
                  <a:sym typeface="Arial"/>
                </a:rPr>
                <a:t>report acceleration, orientation and other gravitational forces.</a:t>
              </a:r>
              <a:endParaRPr sz="1600">
                <a:solidFill>
                  <a:srgbClr val="595959"/>
                </a:solidFill>
                <a:latin typeface="Arial"/>
                <a:ea typeface="Arial"/>
                <a:cs typeface="Arial"/>
                <a:sym typeface="Arial"/>
              </a:endParaRPr>
            </a:p>
          </p:txBody>
        </p:sp>
        <p:sp>
          <p:nvSpPr>
            <p:cNvPr id="249" name="Google Shape;249;p8"/>
            <p:cNvSpPr/>
            <p:nvPr/>
          </p:nvSpPr>
          <p:spPr>
            <a:xfrm>
              <a:off x="2258552" y="1428710"/>
              <a:ext cx="3403812" cy="449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595959"/>
                  </a:solidFill>
                  <a:latin typeface="Arial"/>
                  <a:ea typeface="Arial"/>
                  <a:cs typeface="Arial"/>
                  <a:sym typeface="Arial"/>
                </a:rPr>
                <a:t>Ultra</a:t>
              </a:r>
              <a:r>
                <a:rPr b="1" lang="en-US" sz="2000">
                  <a:solidFill>
                    <a:srgbClr val="595959"/>
                  </a:solidFill>
                </a:rPr>
                <a:t> L</a:t>
              </a:r>
              <a:r>
                <a:rPr b="1" lang="en-US" sz="2000">
                  <a:solidFill>
                    <a:srgbClr val="595959"/>
                  </a:solidFill>
                  <a:latin typeface="Arial"/>
                  <a:ea typeface="Arial"/>
                  <a:cs typeface="Arial"/>
                  <a:sym typeface="Arial"/>
                </a:rPr>
                <a:t>ow </a:t>
              </a:r>
              <a:r>
                <a:rPr b="1" lang="en-US" sz="2000">
                  <a:solidFill>
                    <a:srgbClr val="595959"/>
                  </a:solidFill>
                </a:rPr>
                <a:t>P</a:t>
              </a:r>
              <a:r>
                <a:rPr b="1" lang="en-US" sz="2000">
                  <a:solidFill>
                    <a:srgbClr val="595959"/>
                  </a:solidFill>
                  <a:latin typeface="Arial"/>
                  <a:ea typeface="Arial"/>
                  <a:cs typeface="Arial"/>
                  <a:sym typeface="Arial"/>
                </a:rPr>
                <a:t>ower </a:t>
              </a:r>
              <a:r>
                <a:rPr b="1" lang="en-US" sz="2000">
                  <a:solidFill>
                    <a:srgbClr val="595959"/>
                  </a:solidFill>
                </a:rPr>
                <a:t>E</a:t>
              </a:r>
              <a:r>
                <a:rPr b="1" lang="en-US" sz="2000">
                  <a:solidFill>
                    <a:srgbClr val="595959"/>
                  </a:solidFill>
                  <a:latin typeface="Arial"/>
                  <a:ea typeface="Arial"/>
                  <a:cs typeface="Arial"/>
                  <a:sym typeface="Arial"/>
                </a:rPr>
                <a:t>mbedded </a:t>
              </a:r>
              <a:r>
                <a:rPr b="1" lang="en-US" sz="2000">
                  <a:solidFill>
                    <a:srgbClr val="595959"/>
                  </a:solidFill>
                </a:rPr>
                <a:t>S</a:t>
              </a:r>
              <a:r>
                <a:rPr b="1" lang="en-US" sz="2000">
                  <a:solidFill>
                    <a:srgbClr val="595959"/>
                  </a:solidFill>
                  <a:latin typeface="Arial"/>
                  <a:ea typeface="Arial"/>
                  <a:cs typeface="Arial"/>
                  <a:sym typeface="Arial"/>
                </a:rPr>
                <a:t>ystem</a:t>
              </a:r>
              <a:endParaRPr b="1" sz="2000">
                <a:solidFill>
                  <a:srgbClr val="595959"/>
                </a:solidFill>
                <a:latin typeface="Arial"/>
                <a:ea typeface="Arial"/>
                <a:cs typeface="Arial"/>
                <a:sym typeface="Arial"/>
              </a:endParaRPr>
            </a:p>
          </p:txBody>
        </p:sp>
      </p:grpSp>
      <p:sp>
        <p:nvSpPr>
          <p:cNvPr id="250" name="Google Shape;2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8"/>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252" name="Google Shape;252;p8"/>
          <p:cNvSpPr/>
          <p:nvPr/>
        </p:nvSpPr>
        <p:spPr>
          <a:xfrm>
            <a:off x="585319" y="3432302"/>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253" name="Google Shape;253;p8"/>
          <p:cNvSpPr/>
          <p:nvPr/>
        </p:nvSpPr>
        <p:spPr>
          <a:xfrm>
            <a:off x="585319" y="518939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pic>
        <p:nvPicPr>
          <p:cNvPr id="254" name="Google Shape;254;p8"/>
          <p:cNvPicPr preferRelativeResize="0"/>
          <p:nvPr/>
        </p:nvPicPr>
        <p:blipFill>
          <a:blip r:embed="rId3">
            <a:alphaModFix/>
          </a:blip>
          <a:stretch>
            <a:fillRect/>
          </a:stretch>
        </p:blipFill>
        <p:spPr>
          <a:xfrm>
            <a:off x="7128403" y="1593750"/>
            <a:ext cx="4564326" cy="45598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0" y="-19925"/>
            <a:ext cx="12192000" cy="103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Ultra Low Power Embedded System</a:t>
            </a:r>
            <a:endParaRPr b="1">
              <a:solidFill>
                <a:srgbClr val="9A3324"/>
              </a:solidFill>
              <a:latin typeface="Arial"/>
              <a:ea typeface="Arial"/>
              <a:cs typeface="Arial"/>
              <a:sym typeface="Arial"/>
            </a:endParaRPr>
          </a:p>
        </p:txBody>
      </p:sp>
      <p:graphicFrame>
        <p:nvGraphicFramePr>
          <p:cNvPr id="261" name="Google Shape;261;p9"/>
          <p:cNvGraphicFramePr/>
          <p:nvPr/>
        </p:nvGraphicFramePr>
        <p:xfrm>
          <a:off x="611028" y="1340768"/>
          <a:ext cx="3000000" cy="3000000"/>
        </p:xfrm>
        <a:graphic>
          <a:graphicData uri="http://schemas.openxmlformats.org/drawingml/2006/table">
            <a:tbl>
              <a:tblPr bandRow="1" firstRow="1">
                <a:noFill/>
                <a:tableStyleId>{7DCC0998-F7B0-45BF-AAD5-85D7F982367E}</a:tableStyleId>
              </a:tblPr>
              <a:tblGrid>
                <a:gridCol w="2263525"/>
                <a:gridCol w="2263525"/>
                <a:gridCol w="2263525"/>
                <a:gridCol w="2263525"/>
                <a:gridCol w="2263525"/>
              </a:tblGrid>
              <a:tr h="1731575">
                <a:tc>
                  <a:txBody>
                    <a:bodyPr/>
                    <a:lstStyle/>
                    <a:p>
                      <a:pPr indent="0" lvl="0" marL="0" marR="0" rtl="0" algn="ctr">
                        <a:spcBef>
                          <a:spcPts val="0"/>
                        </a:spcBef>
                        <a:spcAft>
                          <a:spcPts val="0"/>
                        </a:spcAft>
                        <a:buNone/>
                      </a:pPr>
                      <a:r>
                        <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NRF51 Sensor Tag</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Seeed Studio XIAO nRF52840 Sense</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CJMCU Beetle</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Texas Instruments TIDC-CC2650STK-SENSORTAG</a:t>
                      </a:r>
                      <a:endParaRPr b="1" sz="2000" u="none" cap="none" strike="noStrike">
                        <a:solidFill>
                          <a:schemeClr val="lt1"/>
                        </a:solidFill>
                        <a:latin typeface="Arial"/>
                        <a:ea typeface="Arial"/>
                        <a:cs typeface="Arial"/>
                        <a:sym typeface="Arial"/>
                      </a:endParaRPr>
                    </a:p>
                  </a:txBody>
                  <a:tcPr marT="45725" marB="45725" marR="91450" marL="91450" anchor="ctr"/>
                </a:tc>
              </a:tr>
              <a:tr h="2000250">
                <a:tc>
                  <a:txBody>
                    <a:bodyPr/>
                    <a:lstStyle/>
                    <a:p>
                      <a:pPr indent="0" lvl="0" marL="0" marR="0" rtl="0" algn="ctr">
                        <a:spcBef>
                          <a:spcPts val="0"/>
                        </a:spcBef>
                        <a:spcAft>
                          <a:spcPts val="0"/>
                        </a:spcAft>
                        <a:buNone/>
                      </a:pPr>
                      <a:r>
                        <a:rPr b="1" lang="en-US" sz="1600" u="none" cap="none" strike="noStrike">
                          <a:solidFill>
                            <a:srgbClr val="262626"/>
                          </a:solidFill>
                        </a:rPr>
                        <a:t>Advantages</a:t>
                      </a:r>
                      <a:endParaRPr b="1" sz="14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Low cost, 3 axis Accelerometer Sensor, BLE 5.0, Low Power Consumption </a:t>
                      </a:r>
                      <a:endParaRPr/>
                    </a:p>
                    <a:p>
                      <a:pPr indent="0" lvl="0" marL="0" marR="0" rtl="0" algn="l">
                        <a:spcBef>
                          <a:spcPts val="0"/>
                        </a:spcBef>
                        <a:spcAft>
                          <a:spcPts val="0"/>
                        </a:spcAft>
                        <a:buNone/>
                      </a:pPr>
                      <a:r>
                        <a:rPr b="0" lang="en-US" sz="1600" u="none" cap="none" strike="noStrike">
                          <a:solidFill>
                            <a:srgbClr val="262626"/>
                          </a:solidFill>
                        </a:rPr>
                        <a:t>Bluetooth.</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Low cost, Low Power, BLE 5, Great documentation, not</a:t>
                      </a:r>
                      <a:endParaRPr/>
                    </a:p>
                    <a:p>
                      <a:pPr indent="0" lvl="0" marL="0" marR="0" rtl="0" algn="l">
                        <a:spcBef>
                          <a:spcPts val="0"/>
                        </a:spcBef>
                        <a:spcAft>
                          <a:spcPts val="0"/>
                        </a:spcAft>
                        <a:buNone/>
                      </a:pPr>
                      <a:r>
                        <a:rPr b="0" lang="en-US" sz="1600" u="none" cap="none" strike="noStrike">
                          <a:solidFill>
                            <a:srgbClr val="262626"/>
                          </a:solidFill>
                        </a:rPr>
                        <a:t>expensive, easy to start use and program, IMU with extra capabilities - like pedometer.</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Low-power and</a:t>
                      </a:r>
                      <a:endParaRPr/>
                    </a:p>
                    <a:p>
                      <a:pPr indent="0" lvl="0" marL="0" marR="0" rtl="0" algn="l">
                        <a:spcBef>
                          <a:spcPts val="0"/>
                        </a:spcBef>
                        <a:spcAft>
                          <a:spcPts val="0"/>
                        </a:spcAft>
                        <a:buNone/>
                      </a:pPr>
                      <a:r>
                        <a:rPr b="0" lang="en-US" sz="1600" u="none" cap="none" strike="noStrike">
                          <a:solidFill>
                            <a:srgbClr val="262626"/>
                          </a:solidFill>
                        </a:rPr>
                        <a:t>extended-range</a:t>
                      </a:r>
                      <a:endParaRPr/>
                    </a:p>
                    <a:p>
                      <a:pPr indent="0" lvl="0" marL="0" marR="0" rtl="0" algn="l">
                        <a:spcBef>
                          <a:spcPts val="0"/>
                        </a:spcBef>
                        <a:spcAft>
                          <a:spcPts val="0"/>
                        </a:spcAft>
                        <a:buNone/>
                      </a:pPr>
                      <a:r>
                        <a:rPr b="0" lang="en-US" sz="1600" u="none" cap="none" strike="noStrike">
                          <a:solidFill>
                            <a:srgbClr val="262626"/>
                          </a:solidFill>
                        </a:rPr>
                        <a:t>Capabilities.</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Advanced debugging</a:t>
                      </a:r>
                      <a:endParaRPr/>
                    </a:p>
                    <a:p>
                      <a:pPr indent="0" lvl="0" marL="0" marR="0" rtl="0" algn="l">
                        <a:spcBef>
                          <a:spcPts val="0"/>
                        </a:spcBef>
                        <a:spcAft>
                          <a:spcPts val="0"/>
                        </a:spcAft>
                        <a:buNone/>
                      </a:pPr>
                      <a:r>
                        <a:rPr b="0" lang="en-US" sz="1600" u="none" cap="none" strike="noStrike">
                          <a:solidFill>
                            <a:srgbClr val="262626"/>
                          </a:solidFill>
                        </a:rPr>
                        <a:t>and profiling</a:t>
                      </a:r>
                      <a:endParaRPr/>
                    </a:p>
                    <a:p>
                      <a:pPr indent="0" lvl="0" marL="0" marR="0" rtl="0" algn="l">
                        <a:spcBef>
                          <a:spcPts val="0"/>
                        </a:spcBef>
                        <a:spcAft>
                          <a:spcPts val="0"/>
                        </a:spcAft>
                        <a:buNone/>
                      </a:pPr>
                      <a:r>
                        <a:rPr b="0" lang="en-US" sz="1600" u="none" cap="none" strike="noStrike">
                          <a:solidFill>
                            <a:srgbClr val="262626"/>
                          </a:solidFill>
                        </a:rPr>
                        <a:t>Tools.</a:t>
                      </a:r>
                      <a:endParaRPr b="0" sz="1600" u="none" cap="none" strike="noStrike">
                        <a:solidFill>
                          <a:srgbClr val="262626"/>
                        </a:solidFill>
                        <a:latin typeface="Arial"/>
                        <a:ea typeface="Arial"/>
                        <a:cs typeface="Arial"/>
                        <a:sym typeface="Arial"/>
                      </a:endParaRPr>
                    </a:p>
                  </a:txBody>
                  <a:tcPr marT="45725" marB="45725" marR="91450" marL="91450" anchor="ctr"/>
                </a:tc>
              </a:tr>
              <a:tr h="1283725">
                <a:tc>
                  <a:txBody>
                    <a:bodyPr/>
                    <a:lstStyle/>
                    <a:p>
                      <a:pPr indent="0" lvl="0" marL="0" marR="0" rtl="0" algn="ctr">
                        <a:spcBef>
                          <a:spcPts val="0"/>
                        </a:spcBef>
                        <a:spcAft>
                          <a:spcPts val="0"/>
                        </a:spcAft>
                        <a:buNone/>
                      </a:pPr>
                      <a:r>
                        <a:rPr b="1" lang="en-US" sz="1600" u="none" cap="none" strike="noStrike">
                          <a:solidFill>
                            <a:srgbClr val="262626"/>
                          </a:solidFill>
                        </a:rPr>
                        <a:t>Disadvantages</a:t>
                      </a:r>
                      <a:endParaRPr b="1"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Excluded due to the lack of examples and public documentation.</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800" u="none" cap="none" strike="noStrike">
                          <a:solidFill>
                            <a:srgbClr val="262626"/>
                          </a:solidFill>
                        </a:rPr>
                        <a:t>Pay more for the connectivity</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Doesn’t have</a:t>
                      </a:r>
                      <a:endParaRPr/>
                    </a:p>
                    <a:p>
                      <a:pPr indent="0" lvl="0" marL="0" marR="0" rtl="0" algn="l">
                        <a:spcBef>
                          <a:spcPts val="0"/>
                        </a:spcBef>
                        <a:spcAft>
                          <a:spcPts val="0"/>
                        </a:spcAft>
                        <a:buNone/>
                      </a:pPr>
                      <a:r>
                        <a:rPr b="0" lang="en-US" sz="1600" u="none" cap="none" strike="noStrike">
                          <a:solidFill>
                            <a:srgbClr val="262626"/>
                          </a:solidFill>
                        </a:rPr>
                        <a:t>built-in Bluetooth capabilities.</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Excluded due to the size, price and the learning curve of the software use to Develop.</a:t>
                      </a:r>
                      <a:endParaRPr b="0" sz="1600" u="none" cap="none" strike="noStrike">
                        <a:solidFill>
                          <a:srgbClr val="262626"/>
                        </a:solidFill>
                        <a:latin typeface="Arial"/>
                        <a:ea typeface="Arial"/>
                        <a:cs typeface="Arial"/>
                        <a:sym typeface="Arial"/>
                      </a:endParaRPr>
                    </a:p>
                  </a:txBody>
                  <a:tcPr marT="45725" marB="45725" marR="91450" marL="91450" anchor="ctr"/>
                </a:tc>
              </a:tr>
            </a:tbl>
          </a:graphicData>
        </a:graphic>
      </p:graphicFrame>
      <p:pic>
        <p:nvPicPr>
          <p:cNvPr id="262" name="Google Shape;262;p9"/>
          <p:cNvPicPr preferRelativeResize="0"/>
          <p:nvPr/>
        </p:nvPicPr>
        <p:blipFill rotWithShape="1">
          <a:blip r:embed="rId3">
            <a:alphaModFix/>
          </a:blip>
          <a:srcRect b="0" l="0" r="0" t="0"/>
          <a:stretch/>
        </p:blipFill>
        <p:spPr>
          <a:xfrm>
            <a:off x="611028" y="1340769"/>
            <a:ext cx="2159305" cy="1790241"/>
          </a:xfrm>
          <a:prstGeom prst="rect">
            <a:avLst/>
          </a:prstGeom>
          <a:noFill/>
          <a:ln>
            <a:noFill/>
          </a:ln>
        </p:spPr>
      </p:pic>
      <p:sp>
        <p:nvSpPr>
          <p:cNvPr id="263" name="Google Shape;26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e03047878e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g2e03047878e_0_14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4400">
                <a:solidFill>
                  <a:srgbClr val="9A3324"/>
                </a:solidFill>
              </a:rPr>
              <a:t>Preliminary Results​</a:t>
            </a:r>
            <a:endParaRPr b="1" sz="4400">
              <a:solidFill>
                <a:srgbClr val="9A3324"/>
              </a:solidFill>
            </a:endParaRPr>
          </a:p>
        </p:txBody>
      </p:sp>
      <p:grpSp>
        <p:nvGrpSpPr>
          <p:cNvPr id="271" name="Google Shape;271;g2e03047878e_0_142"/>
          <p:cNvGrpSpPr/>
          <p:nvPr/>
        </p:nvGrpSpPr>
        <p:grpSpPr>
          <a:xfrm>
            <a:off x="1316379" y="1480922"/>
            <a:ext cx="10264721" cy="1154771"/>
            <a:chOff x="2258551" y="1459051"/>
            <a:chExt cx="5218200" cy="1154771"/>
          </a:xfrm>
        </p:grpSpPr>
        <p:sp>
          <p:nvSpPr>
            <p:cNvPr id="272" name="Google Shape;272;g2e03047878e_0_142"/>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Step counter, collecting the data from the sensor</a:t>
              </a:r>
              <a:r>
                <a:rPr lang="en-US" sz="1600">
                  <a:solidFill>
                    <a:srgbClr val="3F3F3F"/>
                  </a:solidFill>
                </a:rPr>
                <a:t>.</a:t>
              </a:r>
              <a:endParaRPr sz="1600">
                <a:solidFill>
                  <a:srgbClr val="595959"/>
                </a:solidFil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273" name="Google Shape;273;g2e03047878e_0_14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Pedometer experience</a:t>
              </a:r>
              <a:endParaRPr b="1" sz="2000">
                <a:solidFill>
                  <a:srgbClr val="595959"/>
                </a:solidFill>
                <a:latin typeface="Arial"/>
                <a:ea typeface="Arial"/>
                <a:cs typeface="Arial"/>
                <a:sym typeface="Arial"/>
              </a:endParaRPr>
            </a:p>
          </p:txBody>
        </p:sp>
      </p:grpSp>
      <p:grpSp>
        <p:nvGrpSpPr>
          <p:cNvPr id="274" name="Google Shape;274;g2e03047878e_0_142"/>
          <p:cNvGrpSpPr/>
          <p:nvPr/>
        </p:nvGrpSpPr>
        <p:grpSpPr>
          <a:xfrm>
            <a:off x="1316414" y="4463271"/>
            <a:ext cx="7758281" cy="1136520"/>
            <a:chOff x="2258552" y="1428710"/>
            <a:chExt cx="3403800" cy="1275412"/>
          </a:xfrm>
        </p:grpSpPr>
        <p:sp>
          <p:nvSpPr>
            <p:cNvPr id="275" name="Google Shape;275;g2e03047878e_0_142"/>
            <p:cNvSpPr/>
            <p:nvPr/>
          </p:nvSpPr>
          <p:spPr>
            <a:xfrm>
              <a:off x="2258552" y="1875222"/>
              <a:ext cx="3403800" cy="828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The goal was to analyze the 3-axis returns in different movements</a:t>
              </a:r>
              <a:endParaRPr sz="1600">
                <a:solidFill>
                  <a:srgbClr val="595959"/>
                </a:solidFill>
              </a:endParaRPr>
            </a:p>
          </p:txBody>
        </p:sp>
        <p:sp>
          <p:nvSpPr>
            <p:cNvPr id="276" name="Google Shape;276;g2e03047878e_0_142"/>
            <p:cNvSpPr/>
            <p:nvPr/>
          </p:nvSpPr>
          <p:spPr>
            <a:xfrm>
              <a:off x="2258552" y="1428710"/>
              <a:ext cx="3403800" cy="44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Magic Wand – Tiny ML</a:t>
              </a:r>
              <a:endParaRPr b="1" sz="2000">
                <a:solidFill>
                  <a:srgbClr val="595959"/>
                </a:solidFill>
                <a:latin typeface="Arial"/>
                <a:ea typeface="Arial"/>
                <a:cs typeface="Arial"/>
                <a:sym typeface="Arial"/>
              </a:endParaRPr>
            </a:p>
          </p:txBody>
        </p:sp>
      </p:grpSp>
      <p:sp>
        <p:nvSpPr>
          <p:cNvPr id="277" name="Google Shape;277;g2e03047878e_0_14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278" name="Google Shape;278;g2e03047878e_0_142"/>
          <p:cNvSpPr/>
          <p:nvPr/>
        </p:nvSpPr>
        <p:spPr>
          <a:xfrm>
            <a:off x="585319" y="4575302"/>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pic>
        <p:nvPicPr>
          <p:cNvPr id="279" name="Google Shape;279;g2e03047878e_0_142"/>
          <p:cNvPicPr preferRelativeResize="0"/>
          <p:nvPr/>
        </p:nvPicPr>
        <p:blipFill rotWithShape="1">
          <a:blip r:embed="rId3">
            <a:alphaModFix/>
          </a:blip>
          <a:srcRect b="0" l="0" r="0" t="0"/>
          <a:stretch/>
        </p:blipFill>
        <p:spPr>
          <a:xfrm>
            <a:off x="7891200" y="4745491"/>
            <a:ext cx="3134457" cy="1254545"/>
          </a:xfrm>
          <a:prstGeom prst="rect">
            <a:avLst/>
          </a:prstGeom>
          <a:noFill/>
          <a:ln>
            <a:noFill/>
          </a:ln>
          <a:effectLst>
            <a:outerShdw blurRad="57150" rotWithShape="0" algn="bl" dir="5400000" dist="19050">
              <a:srgbClr val="000000">
                <a:alpha val="50000"/>
              </a:srgbClr>
            </a:outerShdw>
          </a:effectLst>
        </p:spPr>
      </p:pic>
      <p:pic>
        <p:nvPicPr>
          <p:cNvPr id="280" name="Google Shape;280;g2e03047878e_0_142"/>
          <p:cNvPicPr preferRelativeResize="0"/>
          <p:nvPr/>
        </p:nvPicPr>
        <p:blipFill rotWithShape="1">
          <a:blip r:embed="rId4">
            <a:alphaModFix/>
          </a:blip>
          <a:srcRect b="30328" l="0" r="0" t="0"/>
          <a:stretch/>
        </p:blipFill>
        <p:spPr>
          <a:xfrm>
            <a:off x="7362475" y="1131675"/>
            <a:ext cx="4191904" cy="29823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e03047878e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g2e03047878e_0_118"/>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4400">
                <a:solidFill>
                  <a:srgbClr val="9A3324"/>
                </a:solidFill>
              </a:rPr>
              <a:t>Preliminary Results​</a:t>
            </a:r>
            <a:endParaRPr b="1" sz="4400">
              <a:solidFill>
                <a:srgbClr val="9A3324"/>
              </a:solidFill>
            </a:endParaRPr>
          </a:p>
        </p:txBody>
      </p:sp>
      <p:grpSp>
        <p:nvGrpSpPr>
          <p:cNvPr id="288" name="Google Shape;288;g2e03047878e_0_118"/>
          <p:cNvGrpSpPr/>
          <p:nvPr/>
        </p:nvGrpSpPr>
        <p:grpSpPr>
          <a:xfrm>
            <a:off x="1316379" y="1480922"/>
            <a:ext cx="10264721" cy="1154771"/>
            <a:chOff x="2258551" y="1459051"/>
            <a:chExt cx="5218200" cy="1154771"/>
          </a:xfrm>
        </p:grpSpPr>
        <p:sp>
          <p:nvSpPr>
            <p:cNvPr id="289" name="Google Shape;289;g2e03047878e_0_118"/>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The NN was trained using Edge impulse and the model was uploaded to the MCU </a:t>
              </a:r>
              <a:r>
                <a:rPr lang="en-US" sz="1600">
                  <a:solidFill>
                    <a:srgbClr val="595959"/>
                  </a:solidFill>
                </a:rPr>
                <a:t>using</a:t>
              </a:r>
              <a:r>
                <a:rPr lang="en-US" sz="1600">
                  <a:solidFill>
                    <a:srgbClr val="595959"/>
                  </a:solidFill>
                </a:rPr>
                <a:t> TensorFlow Lite (in Arduino).</a:t>
              </a:r>
              <a:endParaRPr sz="1600">
                <a:solidFill>
                  <a:srgbClr val="595959"/>
                </a:solidFil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290" name="Google Shape;290;g2e03047878e_0_118"/>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Evaluation of TensorFlow Lite using the Edge Impulse Platform</a:t>
              </a:r>
              <a:endParaRPr b="1" sz="2000">
                <a:solidFill>
                  <a:srgbClr val="595959"/>
                </a:solidFill>
              </a:endParaRPr>
            </a:p>
          </p:txBody>
        </p:sp>
      </p:grpSp>
      <p:pic>
        <p:nvPicPr>
          <p:cNvPr id="291" name="Google Shape;291;g2e03047878e_0_118"/>
          <p:cNvPicPr preferRelativeResize="0"/>
          <p:nvPr/>
        </p:nvPicPr>
        <p:blipFill rotWithShape="1">
          <a:blip r:embed="rId3">
            <a:alphaModFix/>
          </a:blip>
          <a:srcRect b="0" l="0" r="0" t="0"/>
          <a:stretch/>
        </p:blipFill>
        <p:spPr>
          <a:xfrm>
            <a:off x="228859" y="3326343"/>
            <a:ext cx="4868911" cy="2365080"/>
          </a:xfrm>
          <a:prstGeom prst="rect">
            <a:avLst/>
          </a:prstGeom>
          <a:noFill/>
          <a:ln>
            <a:noFill/>
          </a:ln>
          <a:effectLst>
            <a:outerShdw blurRad="57150" rotWithShape="0" algn="bl" dir="5400000" dist="19050">
              <a:srgbClr val="000000">
                <a:alpha val="50000"/>
              </a:srgbClr>
            </a:outerShdw>
          </a:effectLst>
        </p:spPr>
      </p:pic>
      <p:pic>
        <p:nvPicPr>
          <p:cNvPr id="292" name="Google Shape;292;g2e03047878e_0_118"/>
          <p:cNvPicPr preferRelativeResize="0"/>
          <p:nvPr/>
        </p:nvPicPr>
        <p:blipFill rotWithShape="1">
          <a:blip r:embed="rId4">
            <a:alphaModFix/>
          </a:blip>
          <a:srcRect b="0" l="0" r="0" t="0"/>
          <a:stretch/>
        </p:blipFill>
        <p:spPr>
          <a:xfrm>
            <a:off x="5308851" y="2573518"/>
            <a:ext cx="3836492" cy="4167051"/>
          </a:xfrm>
          <a:prstGeom prst="rect">
            <a:avLst/>
          </a:prstGeom>
          <a:noFill/>
          <a:ln>
            <a:noFill/>
          </a:ln>
          <a:effectLst>
            <a:outerShdw blurRad="57150" rotWithShape="0" algn="bl" dir="5400000" dist="19050">
              <a:srgbClr val="000000">
                <a:alpha val="50000"/>
              </a:srgbClr>
            </a:outerShdw>
          </a:effectLst>
        </p:spPr>
      </p:pic>
      <p:sp>
        <p:nvSpPr>
          <p:cNvPr id="293" name="Google Shape;293;g2e03047878e_0_118"/>
          <p:cNvSpPr/>
          <p:nvPr/>
        </p:nvSpPr>
        <p:spPr>
          <a:xfrm>
            <a:off x="585319" y="158894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pic>
        <p:nvPicPr>
          <p:cNvPr id="294" name="Google Shape;294;g2e03047878e_0_118"/>
          <p:cNvPicPr preferRelativeResize="0"/>
          <p:nvPr/>
        </p:nvPicPr>
        <p:blipFill rotWithShape="1">
          <a:blip r:embed="rId5">
            <a:alphaModFix/>
          </a:blip>
          <a:srcRect b="2502" l="0" r="0" t="3050"/>
          <a:stretch/>
        </p:blipFill>
        <p:spPr>
          <a:xfrm>
            <a:off x="9571200" y="3326350"/>
            <a:ext cx="1782600" cy="2273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e04110473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g2e041104735_0_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4400">
                <a:solidFill>
                  <a:srgbClr val="9A3324"/>
                </a:solidFill>
              </a:rPr>
              <a:t>Preliminary Results​</a:t>
            </a:r>
            <a:endParaRPr b="1" sz="4400">
              <a:solidFill>
                <a:srgbClr val="9A3324"/>
              </a:solidFill>
            </a:endParaRPr>
          </a:p>
        </p:txBody>
      </p:sp>
      <p:grpSp>
        <p:nvGrpSpPr>
          <p:cNvPr id="302" name="Google Shape;302;g2e041104735_0_2"/>
          <p:cNvGrpSpPr/>
          <p:nvPr/>
        </p:nvGrpSpPr>
        <p:grpSpPr>
          <a:xfrm>
            <a:off x="1316379" y="1480922"/>
            <a:ext cx="10264721" cy="1154771"/>
            <a:chOff x="2258551" y="1459051"/>
            <a:chExt cx="5218200" cy="1154771"/>
          </a:xfrm>
        </p:grpSpPr>
        <p:sp>
          <p:nvSpPr>
            <p:cNvPr id="303" name="Google Shape;303;g2e041104735_0_2"/>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The NN was trained using a notebook (python code) in Google Colab and the model was included in the MCU using TensorFlow Lite.</a:t>
              </a:r>
              <a:endParaRPr sz="1600">
                <a:solidFill>
                  <a:srgbClr val="FF0000"/>
                </a:solidFil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304" name="Google Shape;304;g2e041104735_0_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Evaluation of TensorFlow Lite Using the Google Colab Platform</a:t>
              </a:r>
              <a:endParaRPr b="1" sz="2000">
                <a:solidFill>
                  <a:srgbClr val="595959"/>
                </a:solidFill>
              </a:endParaRPr>
            </a:p>
          </p:txBody>
        </p:sp>
      </p:grpSp>
      <p:sp>
        <p:nvSpPr>
          <p:cNvPr id="305" name="Google Shape;305;g2e041104735_0_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4</a:t>
            </a:r>
            <a:endParaRPr/>
          </a:p>
        </p:txBody>
      </p:sp>
      <p:pic>
        <p:nvPicPr>
          <p:cNvPr id="306" name="Google Shape;306;g2e041104735_0_2"/>
          <p:cNvPicPr preferRelativeResize="0"/>
          <p:nvPr/>
        </p:nvPicPr>
        <p:blipFill>
          <a:blip r:embed="rId3">
            <a:alphaModFix/>
          </a:blip>
          <a:stretch>
            <a:fillRect/>
          </a:stretch>
        </p:blipFill>
        <p:spPr>
          <a:xfrm>
            <a:off x="381000" y="2816525"/>
            <a:ext cx="5253327" cy="2655050"/>
          </a:xfrm>
          <a:prstGeom prst="rect">
            <a:avLst/>
          </a:prstGeom>
          <a:noFill/>
          <a:ln>
            <a:noFill/>
          </a:ln>
          <a:effectLst>
            <a:outerShdw blurRad="57150" rotWithShape="0" algn="bl" dir="5400000" dist="19050">
              <a:srgbClr val="000000">
                <a:alpha val="50000"/>
              </a:srgbClr>
            </a:outerShdw>
          </a:effectLst>
        </p:spPr>
      </p:pic>
      <p:pic>
        <p:nvPicPr>
          <p:cNvPr id="307" name="Google Shape;307;g2e041104735_0_2"/>
          <p:cNvPicPr preferRelativeResize="0"/>
          <p:nvPr/>
        </p:nvPicPr>
        <p:blipFill>
          <a:blip r:embed="rId4">
            <a:alphaModFix/>
          </a:blip>
          <a:stretch>
            <a:fillRect/>
          </a:stretch>
        </p:blipFill>
        <p:spPr>
          <a:xfrm>
            <a:off x="5786726" y="2788093"/>
            <a:ext cx="6252875" cy="274181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2"/>
          <p:cNvSpPr txBox="1"/>
          <p:nvPr>
            <p:ph type="title"/>
          </p:nvPr>
        </p:nvSpPr>
        <p:spPr>
          <a:xfrm>
            <a:off x="0" y="-19925"/>
            <a:ext cx="12192000" cy="100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Work Plan</a:t>
            </a:r>
            <a:endParaRPr b="1">
              <a:solidFill>
                <a:srgbClr val="9A3324"/>
              </a:solidFill>
              <a:latin typeface="Arial"/>
              <a:ea typeface="Arial"/>
              <a:cs typeface="Arial"/>
              <a:sym typeface="Arial"/>
            </a:endParaRPr>
          </a:p>
        </p:txBody>
      </p:sp>
      <p:pic>
        <p:nvPicPr>
          <p:cNvPr id="314" name="Google Shape;314;p12"/>
          <p:cNvPicPr preferRelativeResize="0"/>
          <p:nvPr/>
        </p:nvPicPr>
        <p:blipFill rotWithShape="1">
          <a:blip r:embed="rId3">
            <a:alphaModFix/>
          </a:blip>
          <a:srcRect b="0" l="0" r="0" t="0"/>
          <a:stretch/>
        </p:blipFill>
        <p:spPr>
          <a:xfrm>
            <a:off x="1888125" y="1440149"/>
            <a:ext cx="8868852" cy="3862399"/>
          </a:xfrm>
          <a:prstGeom prst="rect">
            <a:avLst/>
          </a:prstGeom>
          <a:noFill/>
          <a:ln>
            <a:noFill/>
          </a:ln>
          <a:effectLst>
            <a:outerShdw blurRad="57150" rotWithShape="0" algn="bl" dir="5400000" dist="19050">
              <a:srgbClr val="000000">
                <a:alpha val="50000"/>
              </a:srgbClr>
            </a:outerShdw>
          </a:effectLst>
        </p:spPr>
      </p:pic>
      <p:sp>
        <p:nvSpPr>
          <p:cNvPr id="315" name="Google Shape;315;p12"/>
          <p:cNvSpPr/>
          <p:nvPr/>
        </p:nvSpPr>
        <p:spPr>
          <a:xfrm>
            <a:off x="8920800" y="4744975"/>
            <a:ext cx="205200" cy="651000"/>
          </a:xfrm>
          <a:prstGeom prst="upArrow">
            <a:avLst>
              <a:gd fmla="val 50000" name="adj1"/>
              <a:gd fmla="val 50000" name="adj2"/>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lt1"/>
              </a:solidFill>
            </a:endParaRPr>
          </a:p>
        </p:txBody>
      </p:sp>
      <p:sp>
        <p:nvSpPr>
          <p:cNvPr id="316" name="Google Shape;3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12"/>
          <p:cNvSpPr/>
          <p:nvPr/>
        </p:nvSpPr>
        <p:spPr>
          <a:xfrm>
            <a:off x="7251058" y="5352456"/>
            <a:ext cx="3456300" cy="484800"/>
          </a:xfrm>
          <a:prstGeom prst="roundRect">
            <a:avLst>
              <a:gd fmla="val 50000" name="adj"/>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chemeClr val="lt1"/>
                </a:solidFill>
              </a:rPr>
              <a:t>Here</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3"/>
          <p:cNvSpPr txBox="1"/>
          <p:nvPr>
            <p:ph type="title"/>
          </p:nvPr>
        </p:nvSpPr>
        <p:spPr>
          <a:xfrm>
            <a:off x="0" y="2"/>
            <a:ext cx="12192000" cy="98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Challenges and Limitations</a:t>
            </a:r>
            <a:endParaRPr b="1">
              <a:solidFill>
                <a:srgbClr val="3F3F3F"/>
              </a:solidFill>
              <a:latin typeface="Arial"/>
              <a:ea typeface="Arial"/>
              <a:cs typeface="Arial"/>
              <a:sym typeface="Arial"/>
            </a:endParaRPr>
          </a:p>
        </p:txBody>
      </p:sp>
      <p:cxnSp>
        <p:nvCxnSpPr>
          <p:cNvPr id="324" name="Google Shape;324;p13"/>
          <p:cNvCxnSpPr/>
          <p:nvPr/>
        </p:nvCxnSpPr>
        <p:spPr>
          <a:xfrm>
            <a:off x="6096000" y="1628800"/>
            <a:ext cx="0" cy="3960440"/>
          </a:xfrm>
          <a:prstGeom prst="straightConnector1">
            <a:avLst/>
          </a:prstGeom>
          <a:noFill/>
          <a:ln cap="flat" cmpd="sng" w="12700">
            <a:solidFill>
              <a:srgbClr val="D8D8D8"/>
            </a:solidFill>
            <a:prstDash val="solid"/>
            <a:miter lim="800000"/>
            <a:headEnd len="sm" w="sm" type="none"/>
            <a:tailEnd len="sm" w="sm" type="none"/>
          </a:ln>
        </p:spPr>
      </p:cxnSp>
      <p:sp>
        <p:nvSpPr>
          <p:cNvPr id="325" name="Google Shape;325;p13"/>
          <p:cNvSpPr/>
          <p:nvPr/>
        </p:nvSpPr>
        <p:spPr>
          <a:xfrm>
            <a:off x="1624608" y="1385456"/>
            <a:ext cx="3456384" cy="484908"/>
          </a:xfrm>
          <a:prstGeom prst="roundRect">
            <a:avLst>
              <a:gd fmla="val 50000" name="adj"/>
            </a:avLst>
          </a:prstGeom>
          <a:solidFill>
            <a:srgbClr val="56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Challenges</a:t>
            </a:r>
            <a:endParaRPr sz="1600"/>
          </a:p>
        </p:txBody>
      </p:sp>
      <p:sp>
        <p:nvSpPr>
          <p:cNvPr id="326" name="Google Shape;326;p13"/>
          <p:cNvSpPr/>
          <p:nvPr/>
        </p:nvSpPr>
        <p:spPr>
          <a:xfrm>
            <a:off x="7115487" y="1385456"/>
            <a:ext cx="3456384" cy="484908"/>
          </a:xfrm>
          <a:prstGeom prst="roundRect">
            <a:avLst>
              <a:gd fmla="val 50000" name="adj"/>
            </a:avLst>
          </a:prstGeom>
          <a:solidFill>
            <a:srgbClr val="009CDF"/>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Limitations</a:t>
            </a:r>
            <a:endParaRPr sz="1600"/>
          </a:p>
        </p:txBody>
      </p:sp>
      <p:sp>
        <p:nvSpPr>
          <p:cNvPr id="327" name="Google Shape;327;p13"/>
          <p:cNvSpPr/>
          <p:nvPr/>
        </p:nvSpPr>
        <p:spPr>
          <a:xfrm>
            <a:off x="1563975" y="3225664"/>
            <a:ext cx="3577800" cy="98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Optimize the construction of the Model due to the limitations</a:t>
            </a:r>
            <a:endParaRPr sz="2000"/>
          </a:p>
        </p:txBody>
      </p:sp>
      <p:sp>
        <p:nvSpPr>
          <p:cNvPr id="328" name="Google Shape;328;p13"/>
          <p:cNvSpPr/>
          <p:nvPr/>
        </p:nvSpPr>
        <p:spPr>
          <a:xfrm>
            <a:off x="1624589" y="4737130"/>
            <a:ext cx="3577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Improve battery usage</a:t>
            </a:r>
            <a:endParaRPr sz="2000">
              <a:solidFill>
                <a:srgbClr val="595959"/>
              </a:solidFill>
              <a:latin typeface="Arial"/>
              <a:ea typeface="Arial"/>
              <a:cs typeface="Arial"/>
              <a:sym typeface="Arial"/>
            </a:endParaRPr>
          </a:p>
        </p:txBody>
      </p:sp>
      <p:sp>
        <p:nvSpPr>
          <p:cNvPr id="329" name="Google Shape;329;p13"/>
          <p:cNvSpPr/>
          <p:nvPr/>
        </p:nvSpPr>
        <p:spPr>
          <a:xfrm>
            <a:off x="7054850" y="2253826"/>
            <a:ext cx="3577800" cy="88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rPr>
              <a:t>A</a:t>
            </a:r>
            <a:r>
              <a:rPr lang="en-US" sz="2000">
                <a:solidFill>
                  <a:srgbClr val="595959"/>
                </a:solidFill>
                <a:latin typeface="Arial"/>
                <a:ea typeface="Arial"/>
                <a:cs typeface="Arial"/>
                <a:sym typeface="Arial"/>
              </a:rPr>
              <a:t>bility of optimize the results o</a:t>
            </a:r>
            <a:r>
              <a:rPr lang="en-US" sz="2000">
                <a:solidFill>
                  <a:srgbClr val="595959"/>
                </a:solidFill>
              </a:rPr>
              <a:t>f </a:t>
            </a:r>
            <a:r>
              <a:rPr lang="en-US" sz="2000">
                <a:solidFill>
                  <a:srgbClr val="595959"/>
                </a:solidFill>
                <a:latin typeface="Arial"/>
                <a:ea typeface="Arial"/>
                <a:cs typeface="Arial"/>
                <a:sym typeface="Arial"/>
              </a:rPr>
              <a:t>th</a:t>
            </a:r>
            <a:r>
              <a:rPr lang="en-US" sz="2000">
                <a:solidFill>
                  <a:srgbClr val="595959"/>
                </a:solidFill>
              </a:rPr>
              <a:t>e </a:t>
            </a:r>
            <a:r>
              <a:rPr lang="en-US" sz="2000">
                <a:solidFill>
                  <a:srgbClr val="595959"/>
                </a:solidFill>
                <a:latin typeface="Arial"/>
                <a:ea typeface="Arial"/>
                <a:cs typeface="Arial"/>
                <a:sym typeface="Arial"/>
              </a:rPr>
              <a:t>NN </a:t>
            </a:r>
            <a:r>
              <a:rPr lang="en-US" sz="2000">
                <a:solidFill>
                  <a:srgbClr val="595959"/>
                </a:solidFill>
              </a:rPr>
              <a:t>Platforms used</a:t>
            </a:r>
            <a:endParaRPr sz="2000">
              <a:solidFill>
                <a:srgbClr val="595959"/>
              </a:solidFill>
              <a:latin typeface="Arial"/>
              <a:ea typeface="Arial"/>
              <a:cs typeface="Arial"/>
              <a:sym typeface="Arial"/>
            </a:endParaRPr>
          </a:p>
        </p:txBody>
      </p:sp>
      <p:sp>
        <p:nvSpPr>
          <p:cNvPr id="330" name="Google Shape;330;p13"/>
          <p:cNvSpPr/>
          <p:nvPr/>
        </p:nvSpPr>
        <p:spPr>
          <a:xfrm>
            <a:off x="7050379" y="3517176"/>
            <a:ext cx="3577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Limited Storage</a:t>
            </a:r>
            <a:endParaRPr sz="2000">
              <a:solidFill>
                <a:srgbClr val="595959"/>
              </a:solidFill>
              <a:latin typeface="Arial"/>
              <a:ea typeface="Arial"/>
              <a:cs typeface="Arial"/>
              <a:sym typeface="Arial"/>
            </a:endParaRPr>
          </a:p>
        </p:txBody>
      </p:sp>
      <p:sp>
        <p:nvSpPr>
          <p:cNvPr id="331" name="Google Shape;331;p13"/>
          <p:cNvSpPr/>
          <p:nvPr/>
        </p:nvSpPr>
        <p:spPr>
          <a:xfrm>
            <a:off x="7054854" y="4663755"/>
            <a:ext cx="3577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Limited RAM</a:t>
            </a:r>
            <a:endParaRPr sz="2000">
              <a:solidFill>
                <a:srgbClr val="595959"/>
              </a:solidFill>
              <a:latin typeface="Arial"/>
              <a:ea typeface="Arial"/>
              <a:cs typeface="Arial"/>
              <a:sym typeface="Arial"/>
            </a:endParaRPr>
          </a:p>
        </p:txBody>
      </p:sp>
      <p:sp>
        <p:nvSpPr>
          <p:cNvPr id="332" name="Google Shape;3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13"/>
          <p:cNvSpPr/>
          <p:nvPr/>
        </p:nvSpPr>
        <p:spPr>
          <a:xfrm>
            <a:off x="1624600" y="2253828"/>
            <a:ext cx="3577800" cy="720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Program a NN to run on the selected MCU</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14"/>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Font typeface="Arial"/>
              <a:buNone/>
            </a:pPr>
            <a:r>
              <a:rPr b="1" lang="en-US">
                <a:solidFill>
                  <a:srgbClr val="9A3324"/>
                </a:solidFill>
                <a:latin typeface="Arial"/>
                <a:ea typeface="Arial"/>
                <a:cs typeface="Arial"/>
                <a:sym typeface="Arial"/>
              </a:rPr>
              <a:t>Conclusions</a:t>
            </a:r>
            <a:endParaRPr sz="2000">
              <a:solidFill>
                <a:srgbClr val="595959"/>
              </a:solidFill>
              <a:latin typeface="Arial"/>
              <a:ea typeface="Arial"/>
              <a:cs typeface="Arial"/>
              <a:sym typeface="Arial"/>
            </a:endParaRPr>
          </a:p>
        </p:txBody>
      </p:sp>
      <p:sp>
        <p:nvSpPr>
          <p:cNvPr id="340" name="Google Shape;340;p14"/>
          <p:cNvSpPr/>
          <p:nvPr/>
        </p:nvSpPr>
        <p:spPr>
          <a:xfrm>
            <a:off x="1554496" y="1759389"/>
            <a:ext cx="90831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Font typeface="Arial"/>
              <a:buNone/>
            </a:pPr>
            <a:r>
              <a:rPr lang="en-US" sz="2200">
                <a:solidFill>
                  <a:srgbClr val="595959"/>
                </a:solidFill>
              </a:rPr>
              <a:t>When I accepted this </a:t>
            </a:r>
            <a:r>
              <a:rPr lang="en-US" sz="2200">
                <a:solidFill>
                  <a:srgbClr val="595959"/>
                </a:solidFill>
              </a:rPr>
              <a:t>challenge</a:t>
            </a:r>
            <a:r>
              <a:rPr lang="en-US" sz="2200">
                <a:solidFill>
                  <a:srgbClr val="595959"/>
                </a:solidFill>
              </a:rPr>
              <a:t> the first step was to analyze the state of the art and existing solutions and how I was going to compose my own.</a:t>
            </a:r>
            <a:endParaRPr sz="2200">
              <a:solidFill>
                <a:srgbClr val="595959"/>
              </a:solidFill>
            </a:endParaRPr>
          </a:p>
          <a:p>
            <a:pPr indent="0" lvl="0" marL="0" marR="0" rtl="0" algn="l">
              <a:lnSpc>
                <a:spcPct val="150000"/>
              </a:lnSpc>
              <a:spcBef>
                <a:spcPts val="0"/>
              </a:spcBef>
              <a:spcAft>
                <a:spcPts val="0"/>
              </a:spcAft>
              <a:buClr>
                <a:srgbClr val="000000"/>
              </a:buClr>
              <a:buFont typeface="Arial"/>
              <a:buNone/>
            </a:pPr>
            <a:r>
              <a:rPr lang="en-US" sz="2200">
                <a:solidFill>
                  <a:srgbClr val="595959"/>
                </a:solidFill>
              </a:rPr>
              <a:t>A preliminary evaluation of the solution was </a:t>
            </a:r>
            <a:r>
              <a:rPr lang="en-US" sz="2200">
                <a:solidFill>
                  <a:srgbClr val="595959"/>
                </a:solidFill>
              </a:rPr>
              <a:t>found and</a:t>
            </a:r>
            <a:r>
              <a:rPr lang="en-US" sz="2200">
                <a:solidFill>
                  <a:srgbClr val="595959"/>
                </a:solidFill>
              </a:rPr>
              <a:t> explored.</a:t>
            </a:r>
            <a:endParaRPr sz="2200">
              <a:solidFill>
                <a:srgbClr val="595959"/>
              </a:solidFill>
            </a:endParaRPr>
          </a:p>
        </p:txBody>
      </p:sp>
      <p:cxnSp>
        <p:nvCxnSpPr>
          <p:cNvPr id="341" name="Google Shape;341;p14"/>
          <p:cNvCxnSpPr/>
          <p:nvPr/>
        </p:nvCxnSpPr>
        <p:spPr>
          <a:xfrm>
            <a:off x="1235460" y="3766982"/>
            <a:ext cx="9721080" cy="0"/>
          </a:xfrm>
          <a:prstGeom prst="straightConnector1">
            <a:avLst/>
          </a:prstGeom>
          <a:noFill/>
          <a:ln>
            <a:noFill/>
          </a:ln>
        </p:spPr>
      </p:cxnSp>
      <p:sp>
        <p:nvSpPr>
          <p:cNvPr id="342" name="Google Shape;342;p14"/>
          <p:cNvSpPr/>
          <p:nvPr/>
        </p:nvSpPr>
        <p:spPr>
          <a:xfrm>
            <a:off x="1554450" y="3835650"/>
            <a:ext cx="9083100" cy="25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595959"/>
                </a:solidFill>
              </a:rPr>
              <a:t>Next Steps: </a:t>
            </a:r>
            <a:endParaRPr b="1" sz="2200">
              <a:solidFill>
                <a:srgbClr val="595959"/>
              </a:solidFill>
            </a:endParaRPr>
          </a:p>
          <a:p>
            <a:pPr indent="0" lvl="0" marL="0" marR="0" rtl="0" algn="l">
              <a:lnSpc>
                <a:spcPct val="100000"/>
              </a:lnSpc>
              <a:spcBef>
                <a:spcPts val="0"/>
              </a:spcBef>
              <a:spcAft>
                <a:spcPts val="0"/>
              </a:spcAft>
              <a:buNone/>
            </a:pPr>
            <a:r>
              <a:t/>
            </a:r>
            <a:endParaRPr b="1" sz="2200">
              <a:solidFill>
                <a:srgbClr val="595959"/>
              </a:solidFill>
            </a:endParaRPr>
          </a:p>
          <a:p>
            <a:pPr indent="-368300" lvl="0" marL="457200" marR="0" rtl="0" algn="l">
              <a:lnSpc>
                <a:spcPct val="100000"/>
              </a:lnSpc>
              <a:spcBef>
                <a:spcPts val="0"/>
              </a:spcBef>
              <a:spcAft>
                <a:spcPts val="0"/>
              </a:spcAft>
              <a:buClr>
                <a:srgbClr val="595959"/>
              </a:buClr>
              <a:buSzPts val="2200"/>
              <a:buChar char="●"/>
            </a:pPr>
            <a:r>
              <a:rPr lang="en-US" sz="2200">
                <a:solidFill>
                  <a:srgbClr val="595959"/>
                </a:solidFill>
              </a:rPr>
              <a:t>Improve the collect of the data.</a:t>
            </a:r>
            <a:endParaRPr sz="2200">
              <a:solidFill>
                <a:srgbClr val="595959"/>
              </a:solidFill>
            </a:endParaRPr>
          </a:p>
          <a:p>
            <a:pPr indent="0" lvl="0" marL="0" marR="0" rtl="0" algn="l">
              <a:lnSpc>
                <a:spcPct val="100000"/>
              </a:lnSpc>
              <a:spcBef>
                <a:spcPts val="0"/>
              </a:spcBef>
              <a:spcAft>
                <a:spcPts val="0"/>
              </a:spcAft>
              <a:buNone/>
            </a:pPr>
            <a:r>
              <a:t/>
            </a:r>
            <a:endParaRPr sz="2200">
              <a:solidFill>
                <a:srgbClr val="595959"/>
              </a:solidFill>
            </a:endParaRPr>
          </a:p>
          <a:p>
            <a:pPr indent="-368300" lvl="0" marL="457200" marR="0" rtl="0" algn="l">
              <a:lnSpc>
                <a:spcPct val="100000"/>
              </a:lnSpc>
              <a:spcBef>
                <a:spcPts val="0"/>
              </a:spcBef>
              <a:spcAft>
                <a:spcPts val="0"/>
              </a:spcAft>
              <a:buClr>
                <a:srgbClr val="595959"/>
              </a:buClr>
              <a:buSzPts val="2200"/>
              <a:buChar char="●"/>
            </a:pPr>
            <a:r>
              <a:rPr lang="en-US" sz="2200">
                <a:solidFill>
                  <a:srgbClr val="595959"/>
                </a:solidFill>
              </a:rPr>
              <a:t>Improve the Training of the NN.</a:t>
            </a:r>
            <a:endParaRPr sz="2200">
              <a:solidFill>
                <a:srgbClr val="595959"/>
              </a:solidFill>
            </a:endParaRPr>
          </a:p>
          <a:p>
            <a:pPr indent="0" lvl="0" marL="0" marR="0" rtl="0" algn="l">
              <a:lnSpc>
                <a:spcPct val="100000"/>
              </a:lnSpc>
              <a:spcBef>
                <a:spcPts val="0"/>
              </a:spcBef>
              <a:spcAft>
                <a:spcPts val="0"/>
              </a:spcAft>
              <a:buNone/>
            </a:pPr>
            <a:r>
              <a:t/>
            </a:r>
            <a:endParaRPr sz="2200">
              <a:solidFill>
                <a:srgbClr val="595959"/>
              </a:solidFill>
            </a:endParaRPr>
          </a:p>
          <a:p>
            <a:pPr indent="-368300" lvl="0" marL="457200" marR="0" rtl="0" algn="l">
              <a:lnSpc>
                <a:spcPct val="100000"/>
              </a:lnSpc>
              <a:spcBef>
                <a:spcPts val="0"/>
              </a:spcBef>
              <a:spcAft>
                <a:spcPts val="0"/>
              </a:spcAft>
              <a:buClr>
                <a:srgbClr val="595959"/>
              </a:buClr>
              <a:buSzPts val="2200"/>
              <a:buChar char="●"/>
            </a:pPr>
            <a:r>
              <a:rPr lang="en-US" sz="2200">
                <a:solidFill>
                  <a:srgbClr val="595959"/>
                </a:solidFill>
              </a:rPr>
              <a:t>Optimization of the network using </a:t>
            </a:r>
            <a:r>
              <a:rPr i="1" lang="en-US" sz="2200">
                <a:solidFill>
                  <a:srgbClr val="595959"/>
                </a:solidFill>
              </a:rPr>
              <a:t>TinyML </a:t>
            </a:r>
            <a:r>
              <a:rPr lang="en-US" sz="2200">
                <a:solidFill>
                  <a:srgbClr val="595959"/>
                </a:solidFill>
              </a:rPr>
              <a:t>(</a:t>
            </a:r>
            <a:r>
              <a:rPr i="1" lang="en-US" sz="2200">
                <a:solidFill>
                  <a:srgbClr val="595959"/>
                </a:solidFill>
              </a:rPr>
              <a:t>TensorFlow</a:t>
            </a:r>
            <a:r>
              <a:rPr lang="en-US" sz="2200">
                <a:solidFill>
                  <a:srgbClr val="595959"/>
                </a:solidFill>
              </a:rPr>
              <a:t>).</a:t>
            </a:r>
            <a:endParaRPr sz="2200">
              <a:solidFill>
                <a:srgbClr val="595959"/>
              </a:solidFill>
            </a:endParaRPr>
          </a:p>
        </p:txBody>
      </p:sp>
      <p:sp>
        <p:nvSpPr>
          <p:cNvPr id="343" name="Google Shape;34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a:t>‹#›</a:t>
            </a:fld>
            <a:endParaRPr sz="20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A3324"/>
        </a:solidFill>
      </p:bgPr>
    </p:bg>
    <p:spTree>
      <p:nvGrpSpPr>
        <p:cNvPr id="348" name="Shape 348"/>
        <p:cNvGrpSpPr/>
        <p:nvPr/>
      </p:nvGrpSpPr>
      <p:grpSpPr>
        <a:xfrm>
          <a:off x="0" y="0"/>
          <a:ext cx="0" cy="0"/>
          <a:chOff x="0" y="0"/>
          <a:chExt cx="0" cy="0"/>
        </a:xfrm>
      </p:grpSpPr>
      <p:sp>
        <p:nvSpPr>
          <p:cNvPr id="349" name="Google Shape;349;p15"/>
          <p:cNvSpPr txBox="1"/>
          <p:nvPr>
            <p:ph type="title"/>
          </p:nvPr>
        </p:nvSpPr>
        <p:spPr>
          <a:xfrm>
            <a:off x="611030" y="1282752"/>
            <a:ext cx="10969943" cy="2866329"/>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8000"/>
              <a:buFont typeface="Open Sans"/>
              <a:buNone/>
            </a:pPr>
            <a:r>
              <a:rPr b="1" lang="en-US" sz="8000">
                <a:solidFill>
                  <a:schemeClr val="lt1"/>
                </a:solidFill>
                <a:latin typeface="Open Sans"/>
                <a:ea typeface="Open Sans"/>
                <a:cs typeface="Open Sans"/>
                <a:sym typeface="Open Sans"/>
              </a:rPr>
              <a:t>THANK YOU!</a:t>
            </a:r>
            <a:endParaRPr/>
          </a:p>
        </p:txBody>
      </p:sp>
      <p:cxnSp>
        <p:nvCxnSpPr>
          <p:cNvPr id="350" name="Google Shape;350;p15"/>
          <p:cNvCxnSpPr/>
          <p:nvPr/>
        </p:nvCxnSpPr>
        <p:spPr>
          <a:xfrm>
            <a:off x="1235460" y="3501008"/>
            <a:ext cx="9721080" cy="0"/>
          </a:xfrm>
          <a:prstGeom prst="straightConnector1">
            <a:avLst/>
          </a:prstGeom>
          <a:noFill/>
          <a:ln cap="flat" cmpd="sng" w="12700">
            <a:solidFill>
              <a:srgbClr val="F2A982"/>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5" name="Shape 355"/>
        <p:cNvGrpSpPr/>
        <p:nvPr/>
      </p:nvGrpSpPr>
      <p:grpSpPr>
        <a:xfrm>
          <a:off x="0" y="0"/>
          <a:ext cx="0" cy="0"/>
          <a:chOff x="0" y="0"/>
          <a:chExt cx="0" cy="0"/>
        </a:xfrm>
      </p:grpSpPr>
      <p:sp>
        <p:nvSpPr>
          <p:cNvPr id="356" name="Google Shape;356;p16"/>
          <p:cNvSpPr txBox="1"/>
          <p:nvPr/>
        </p:nvSpPr>
        <p:spPr>
          <a:xfrm>
            <a:off x="1589" y="1"/>
            <a:ext cx="12188700" cy="68580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9600"/>
              <a:buFont typeface="Open Sans"/>
              <a:buNone/>
            </a:pPr>
            <a:r>
              <a:rPr b="1" lang="en-US" sz="9600">
                <a:solidFill>
                  <a:srgbClr val="3F3F3F"/>
                </a:solidFill>
                <a:latin typeface="Open Sans"/>
                <a:ea typeface="Open Sans"/>
                <a:cs typeface="Open Sans"/>
                <a:sym typeface="Open Sans"/>
              </a:rPr>
              <a:t>Q&amp;A</a:t>
            </a:r>
            <a:endParaRPr>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0" y="-625"/>
            <a:ext cx="12192000" cy="89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Presentation Outline</a:t>
            </a:r>
            <a:endParaRPr b="1">
              <a:solidFill>
                <a:srgbClr val="9A3324"/>
              </a:solidFill>
              <a:latin typeface="Arial"/>
              <a:ea typeface="Arial"/>
              <a:cs typeface="Arial"/>
              <a:sym typeface="Arial"/>
            </a:endParaRPr>
          </a:p>
        </p:txBody>
      </p:sp>
      <p:sp>
        <p:nvSpPr>
          <p:cNvPr id="102" name="Google Shape;102;p2"/>
          <p:cNvSpPr/>
          <p:nvPr/>
        </p:nvSpPr>
        <p:spPr>
          <a:xfrm>
            <a:off x="1103596" y="967707"/>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Introduction &amp; Motivation</a:t>
            </a:r>
            <a:endParaRPr sz="1800">
              <a:solidFill>
                <a:srgbClr val="3F3F3F"/>
              </a:solidFill>
              <a:latin typeface="Arial"/>
              <a:ea typeface="Arial"/>
              <a:cs typeface="Arial"/>
              <a:sym typeface="Arial"/>
            </a:endParaRPr>
          </a:p>
        </p:txBody>
      </p:sp>
      <p:cxnSp>
        <p:nvCxnSpPr>
          <p:cNvPr id="103" name="Google Shape;103;p2"/>
          <p:cNvCxnSpPr/>
          <p:nvPr/>
        </p:nvCxnSpPr>
        <p:spPr>
          <a:xfrm>
            <a:off x="1044423" y="13716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4" name="Google Shape;104;p2"/>
          <p:cNvSpPr/>
          <p:nvPr/>
        </p:nvSpPr>
        <p:spPr>
          <a:xfrm>
            <a:off x="1103596" y="1543144"/>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Objectives</a:t>
            </a:r>
            <a:endParaRPr sz="1800">
              <a:solidFill>
                <a:srgbClr val="3F3F3F"/>
              </a:solidFill>
              <a:latin typeface="Arial"/>
              <a:ea typeface="Arial"/>
              <a:cs typeface="Arial"/>
              <a:sym typeface="Arial"/>
            </a:endParaRPr>
          </a:p>
        </p:txBody>
      </p:sp>
      <p:cxnSp>
        <p:nvCxnSpPr>
          <p:cNvPr id="105" name="Google Shape;105;p2"/>
          <p:cNvCxnSpPr/>
          <p:nvPr/>
        </p:nvCxnSpPr>
        <p:spPr>
          <a:xfrm>
            <a:off x="1044423" y="19507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6" name="Google Shape;106;p2"/>
          <p:cNvSpPr/>
          <p:nvPr/>
        </p:nvSpPr>
        <p:spPr>
          <a:xfrm>
            <a:off x="1103596" y="2118582"/>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Related Works on Movement Recognition</a:t>
            </a:r>
            <a:endParaRPr sz="1800">
              <a:solidFill>
                <a:srgbClr val="3F3F3F"/>
              </a:solidFill>
              <a:latin typeface="Arial"/>
              <a:ea typeface="Arial"/>
              <a:cs typeface="Arial"/>
              <a:sym typeface="Arial"/>
            </a:endParaRPr>
          </a:p>
          <a:p>
            <a:pPr indent="0" lvl="0" marL="0" marR="0" rtl="0" algn="l">
              <a:spcBef>
                <a:spcPts val="0"/>
              </a:spcBef>
              <a:spcAft>
                <a:spcPts val="0"/>
              </a:spcAft>
              <a:buNone/>
            </a:pPr>
            <a:r>
              <a:t/>
            </a:r>
            <a:endParaRPr sz="1800">
              <a:solidFill>
                <a:srgbClr val="3F3F3F"/>
              </a:solidFill>
              <a:latin typeface="Arial"/>
              <a:ea typeface="Arial"/>
              <a:cs typeface="Arial"/>
              <a:sym typeface="Arial"/>
            </a:endParaRPr>
          </a:p>
        </p:txBody>
      </p:sp>
      <p:cxnSp>
        <p:nvCxnSpPr>
          <p:cNvPr id="107" name="Google Shape;107;p2"/>
          <p:cNvCxnSpPr/>
          <p:nvPr/>
        </p:nvCxnSpPr>
        <p:spPr>
          <a:xfrm>
            <a:off x="1044423" y="252989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8" name="Google Shape;108;p2"/>
          <p:cNvSpPr/>
          <p:nvPr/>
        </p:nvSpPr>
        <p:spPr>
          <a:xfrm>
            <a:off x="1103596" y="2694019"/>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Solution Outlin</a:t>
            </a:r>
            <a:r>
              <a:rPr lang="en-US" sz="1800">
                <a:solidFill>
                  <a:srgbClr val="3F3F3F"/>
                </a:solidFill>
              </a:rPr>
              <a:t>e</a:t>
            </a:r>
            <a:endParaRPr sz="1800">
              <a:solidFill>
                <a:srgbClr val="3F3F3F"/>
              </a:solidFill>
              <a:latin typeface="Arial"/>
              <a:ea typeface="Arial"/>
              <a:cs typeface="Arial"/>
              <a:sym typeface="Arial"/>
            </a:endParaRPr>
          </a:p>
        </p:txBody>
      </p:sp>
      <p:cxnSp>
        <p:nvCxnSpPr>
          <p:cNvPr id="109" name="Google Shape;109;p2"/>
          <p:cNvCxnSpPr/>
          <p:nvPr/>
        </p:nvCxnSpPr>
        <p:spPr>
          <a:xfrm>
            <a:off x="1044423" y="310901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0" name="Google Shape;110;p2"/>
          <p:cNvSpPr/>
          <p:nvPr/>
        </p:nvSpPr>
        <p:spPr>
          <a:xfrm>
            <a:off x="1103596" y="3269457"/>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rPr>
              <a:t>Low and </a:t>
            </a:r>
            <a:r>
              <a:rPr lang="en-US" sz="1800">
                <a:solidFill>
                  <a:srgbClr val="3F3F3F"/>
                </a:solidFill>
                <a:latin typeface="Arial"/>
                <a:ea typeface="Arial"/>
                <a:cs typeface="Arial"/>
                <a:sym typeface="Arial"/>
              </a:rPr>
              <a:t>No Code Platforms to train NN</a:t>
            </a:r>
            <a:endParaRPr sz="1800">
              <a:solidFill>
                <a:srgbClr val="3F3F3F"/>
              </a:solidFill>
              <a:latin typeface="Arial"/>
              <a:ea typeface="Arial"/>
              <a:cs typeface="Arial"/>
              <a:sym typeface="Arial"/>
            </a:endParaRPr>
          </a:p>
        </p:txBody>
      </p:sp>
      <p:cxnSp>
        <p:nvCxnSpPr>
          <p:cNvPr id="111" name="Google Shape;111;p2"/>
          <p:cNvCxnSpPr/>
          <p:nvPr/>
        </p:nvCxnSpPr>
        <p:spPr>
          <a:xfrm>
            <a:off x="1044423" y="3688134"/>
            <a:ext cx="9980470" cy="0"/>
          </a:xfrm>
          <a:prstGeom prst="straightConnector1">
            <a:avLst/>
          </a:prstGeom>
          <a:noFill/>
          <a:ln cap="flat" cmpd="sng" w="12700">
            <a:solidFill>
              <a:srgbClr val="BFBFBF"/>
            </a:solidFill>
            <a:prstDash val="solid"/>
            <a:miter lim="800000"/>
            <a:headEnd len="sm" w="sm" type="none"/>
            <a:tailEnd len="sm" w="sm" type="none"/>
          </a:ln>
        </p:spPr>
      </p:cxnSp>
      <p:cxnSp>
        <p:nvCxnSpPr>
          <p:cNvPr id="112" name="Google Shape;112;p2"/>
          <p:cNvCxnSpPr/>
          <p:nvPr/>
        </p:nvCxnSpPr>
        <p:spPr>
          <a:xfrm>
            <a:off x="1044423" y="4267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3" name="Google Shape;113;p2"/>
          <p:cNvSpPr/>
          <p:nvPr/>
        </p:nvSpPr>
        <p:spPr>
          <a:xfrm>
            <a:off x="1103596" y="4420332"/>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Ultra Low </a:t>
            </a:r>
            <a:r>
              <a:rPr lang="en-US" sz="1800">
                <a:solidFill>
                  <a:srgbClr val="3F3F3F"/>
                </a:solidFill>
              </a:rPr>
              <a:t>P</a:t>
            </a:r>
            <a:r>
              <a:rPr lang="en-US" sz="1800">
                <a:solidFill>
                  <a:srgbClr val="3F3F3F"/>
                </a:solidFill>
                <a:latin typeface="Arial"/>
                <a:ea typeface="Arial"/>
                <a:cs typeface="Arial"/>
                <a:sym typeface="Arial"/>
              </a:rPr>
              <a:t>ower </a:t>
            </a:r>
            <a:r>
              <a:rPr lang="en-US" sz="1800">
                <a:solidFill>
                  <a:srgbClr val="3F3F3F"/>
                </a:solidFill>
              </a:rPr>
              <a:t>E</a:t>
            </a:r>
            <a:r>
              <a:rPr lang="en-US" sz="1800">
                <a:solidFill>
                  <a:srgbClr val="3F3F3F"/>
                </a:solidFill>
                <a:latin typeface="Arial"/>
                <a:ea typeface="Arial"/>
                <a:cs typeface="Arial"/>
                <a:sym typeface="Arial"/>
              </a:rPr>
              <a:t>mbedded </a:t>
            </a:r>
            <a:r>
              <a:rPr lang="en-US" sz="1800">
                <a:solidFill>
                  <a:srgbClr val="3F3F3F"/>
                </a:solidFill>
              </a:rPr>
              <a:t>S</a:t>
            </a:r>
            <a:r>
              <a:rPr lang="en-US" sz="1800">
                <a:solidFill>
                  <a:srgbClr val="3F3F3F"/>
                </a:solidFill>
                <a:latin typeface="Arial"/>
                <a:ea typeface="Arial"/>
                <a:cs typeface="Arial"/>
                <a:sym typeface="Arial"/>
              </a:rPr>
              <a:t>ystem</a:t>
            </a:r>
            <a:endParaRPr/>
          </a:p>
        </p:txBody>
      </p:sp>
      <p:cxnSp>
        <p:nvCxnSpPr>
          <p:cNvPr id="114" name="Google Shape;114;p2"/>
          <p:cNvCxnSpPr/>
          <p:nvPr/>
        </p:nvCxnSpPr>
        <p:spPr>
          <a:xfrm>
            <a:off x="1044423" y="483113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5" name="Google Shape;115;p2"/>
          <p:cNvSpPr/>
          <p:nvPr/>
        </p:nvSpPr>
        <p:spPr>
          <a:xfrm>
            <a:off x="1429313" y="5010144"/>
            <a:ext cx="76228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F3F3F"/>
              </a:solidFill>
              <a:latin typeface="Arial"/>
              <a:ea typeface="Arial"/>
              <a:cs typeface="Arial"/>
              <a:sym typeface="Arial"/>
            </a:endParaRPr>
          </a:p>
        </p:txBody>
      </p:sp>
      <p:cxnSp>
        <p:nvCxnSpPr>
          <p:cNvPr id="116" name="Google Shape;116;p2"/>
          <p:cNvCxnSpPr/>
          <p:nvPr/>
        </p:nvCxnSpPr>
        <p:spPr>
          <a:xfrm>
            <a:off x="1044423" y="5410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7" name="Google Shape;117;p2"/>
          <p:cNvSpPr/>
          <p:nvPr/>
        </p:nvSpPr>
        <p:spPr>
          <a:xfrm>
            <a:off x="1103596" y="5571207"/>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Work Plan</a:t>
            </a:r>
            <a:endParaRPr sz="1800">
              <a:solidFill>
                <a:srgbClr val="3F3F3F"/>
              </a:solidFill>
              <a:latin typeface="Arial"/>
              <a:ea typeface="Arial"/>
              <a:cs typeface="Arial"/>
              <a:sym typeface="Arial"/>
            </a:endParaRPr>
          </a:p>
        </p:txBody>
      </p:sp>
      <p:cxnSp>
        <p:nvCxnSpPr>
          <p:cNvPr id="118" name="Google Shape;118;p2"/>
          <p:cNvCxnSpPr/>
          <p:nvPr/>
        </p:nvCxnSpPr>
        <p:spPr>
          <a:xfrm>
            <a:off x="1044423" y="59893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9" name="Google Shape;119;p2"/>
          <p:cNvSpPr/>
          <p:nvPr/>
        </p:nvSpPr>
        <p:spPr>
          <a:xfrm>
            <a:off x="10604181" y="97154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03</a:t>
            </a:r>
            <a:endParaRPr b="1" sz="2000">
              <a:solidFill>
                <a:srgbClr val="9A3324"/>
              </a:solidFill>
              <a:latin typeface="Arial"/>
              <a:ea typeface="Arial"/>
              <a:cs typeface="Arial"/>
              <a:sym typeface="Arial"/>
            </a:endParaRPr>
          </a:p>
        </p:txBody>
      </p:sp>
      <p:sp>
        <p:nvSpPr>
          <p:cNvPr id="120" name="Google Shape;120;p2"/>
          <p:cNvSpPr/>
          <p:nvPr/>
        </p:nvSpPr>
        <p:spPr>
          <a:xfrm>
            <a:off x="10604181" y="155066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04</a:t>
            </a:r>
            <a:endParaRPr b="1" sz="2000">
              <a:solidFill>
                <a:srgbClr val="9A3324"/>
              </a:solidFill>
              <a:latin typeface="Arial"/>
              <a:ea typeface="Arial"/>
              <a:cs typeface="Arial"/>
              <a:sym typeface="Arial"/>
            </a:endParaRPr>
          </a:p>
        </p:txBody>
      </p:sp>
      <p:sp>
        <p:nvSpPr>
          <p:cNvPr id="121" name="Google Shape;121;p2"/>
          <p:cNvSpPr/>
          <p:nvPr/>
        </p:nvSpPr>
        <p:spPr>
          <a:xfrm>
            <a:off x="10604181" y="212978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05</a:t>
            </a:r>
            <a:endParaRPr b="1" sz="2000">
              <a:solidFill>
                <a:srgbClr val="9A3324"/>
              </a:solidFill>
              <a:latin typeface="Arial"/>
              <a:ea typeface="Arial"/>
              <a:cs typeface="Arial"/>
              <a:sym typeface="Arial"/>
            </a:endParaRPr>
          </a:p>
        </p:txBody>
      </p:sp>
      <p:sp>
        <p:nvSpPr>
          <p:cNvPr id="122" name="Google Shape;122;p2"/>
          <p:cNvSpPr/>
          <p:nvPr/>
        </p:nvSpPr>
        <p:spPr>
          <a:xfrm>
            <a:off x="10604181" y="270890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06</a:t>
            </a:r>
            <a:endParaRPr b="1" sz="2000">
              <a:solidFill>
                <a:srgbClr val="9A3324"/>
              </a:solidFill>
              <a:latin typeface="Arial"/>
              <a:ea typeface="Arial"/>
              <a:cs typeface="Arial"/>
              <a:sym typeface="Arial"/>
            </a:endParaRPr>
          </a:p>
        </p:txBody>
      </p:sp>
      <p:sp>
        <p:nvSpPr>
          <p:cNvPr id="123" name="Google Shape;123;p2"/>
          <p:cNvSpPr/>
          <p:nvPr/>
        </p:nvSpPr>
        <p:spPr>
          <a:xfrm>
            <a:off x="10604181" y="328802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a:t>
            </a:r>
            <a:r>
              <a:rPr b="1" lang="en-US" sz="2000">
                <a:solidFill>
                  <a:srgbClr val="9A3324"/>
                </a:solidFill>
              </a:rPr>
              <a:t>9</a:t>
            </a:r>
            <a:endParaRPr b="1" sz="2000">
              <a:solidFill>
                <a:srgbClr val="9A3324"/>
              </a:solidFill>
              <a:latin typeface="Arial"/>
              <a:ea typeface="Arial"/>
              <a:cs typeface="Arial"/>
              <a:sym typeface="Arial"/>
            </a:endParaRPr>
          </a:p>
        </p:txBody>
      </p:sp>
      <p:sp>
        <p:nvSpPr>
          <p:cNvPr id="124" name="Google Shape;124;p2"/>
          <p:cNvSpPr/>
          <p:nvPr/>
        </p:nvSpPr>
        <p:spPr>
          <a:xfrm>
            <a:off x="10604181" y="386714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10</a:t>
            </a:r>
            <a:endParaRPr b="1" sz="2000">
              <a:solidFill>
                <a:srgbClr val="9A3324"/>
              </a:solidFill>
              <a:latin typeface="Arial"/>
              <a:ea typeface="Arial"/>
              <a:cs typeface="Arial"/>
              <a:sym typeface="Arial"/>
            </a:endParaRPr>
          </a:p>
        </p:txBody>
      </p:sp>
      <p:sp>
        <p:nvSpPr>
          <p:cNvPr id="125" name="Google Shape;125;p2"/>
          <p:cNvSpPr/>
          <p:nvPr/>
        </p:nvSpPr>
        <p:spPr>
          <a:xfrm>
            <a:off x="10604181" y="443102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11</a:t>
            </a:r>
            <a:endParaRPr b="1" sz="2000">
              <a:solidFill>
                <a:srgbClr val="9A3324"/>
              </a:solidFill>
              <a:latin typeface="Arial"/>
              <a:ea typeface="Arial"/>
              <a:cs typeface="Arial"/>
              <a:sym typeface="Arial"/>
            </a:endParaRPr>
          </a:p>
        </p:txBody>
      </p:sp>
      <p:sp>
        <p:nvSpPr>
          <p:cNvPr id="126" name="Google Shape;126;p2"/>
          <p:cNvSpPr/>
          <p:nvPr/>
        </p:nvSpPr>
        <p:spPr>
          <a:xfrm>
            <a:off x="10604181" y="501014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12</a:t>
            </a:r>
            <a:endParaRPr b="1" sz="2000">
              <a:solidFill>
                <a:srgbClr val="9A3324"/>
              </a:solidFill>
              <a:latin typeface="Arial"/>
              <a:ea typeface="Arial"/>
              <a:cs typeface="Arial"/>
              <a:sym typeface="Arial"/>
            </a:endParaRPr>
          </a:p>
        </p:txBody>
      </p:sp>
      <p:sp>
        <p:nvSpPr>
          <p:cNvPr id="127" name="Google Shape;127;p2"/>
          <p:cNvSpPr/>
          <p:nvPr/>
        </p:nvSpPr>
        <p:spPr>
          <a:xfrm>
            <a:off x="10604181" y="558926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15</a:t>
            </a:r>
            <a:endParaRPr b="1" sz="2000">
              <a:solidFill>
                <a:srgbClr val="9A3324"/>
              </a:solidFill>
              <a:latin typeface="Arial"/>
              <a:ea typeface="Arial"/>
              <a:cs typeface="Arial"/>
              <a:sym typeface="Arial"/>
            </a:endParaRPr>
          </a:p>
        </p:txBody>
      </p:sp>
      <p:sp>
        <p:nvSpPr>
          <p:cNvPr id="128" name="Google Shape;128;p2"/>
          <p:cNvSpPr/>
          <p:nvPr/>
        </p:nvSpPr>
        <p:spPr>
          <a:xfrm>
            <a:off x="1103596" y="4995769"/>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Preliminary Results</a:t>
            </a:r>
            <a:endParaRPr sz="1800">
              <a:solidFill>
                <a:srgbClr val="3F3F3F"/>
              </a:solidFill>
              <a:latin typeface="Arial"/>
              <a:ea typeface="Arial"/>
              <a:cs typeface="Arial"/>
              <a:sym typeface="Arial"/>
            </a:endParaRPr>
          </a:p>
        </p:txBody>
      </p:sp>
      <p:sp>
        <p:nvSpPr>
          <p:cNvPr id="129" name="Google Shape;129;p2"/>
          <p:cNvSpPr/>
          <p:nvPr/>
        </p:nvSpPr>
        <p:spPr>
          <a:xfrm>
            <a:off x="1103596" y="6146645"/>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Known Challenges and Limitations &amp; Conclusions</a:t>
            </a:r>
            <a:endParaRPr sz="1800">
              <a:solidFill>
                <a:srgbClr val="3F3F3F"/>
              </a:solidFill>
              <a:latin typeface="Arial"/>
              <a:ea typeface="Arial"/>
              <a:cs typeface="Arial"/>
              <a:sym typeface="Arial"/>
            </a:endParaRPr>
          </a:p>
        </p:txBody>
      </p:sp>
      <p:cxnSp>
        <p:nvCxnSpPr>
          <p:cNvPr id="130" name="Google Shape;130;p2"/>
          <p:cNvCxnSpPr/>
          <p:nvPr/>
        </p:nvCxnSpPr>
        <p:spPr>
          <a:xfrm>
            <a:off x="1033406" y="6589372"/>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31" name="Google Shape;131;p2"/>
          <p:cNvSpPr/>
          <p:nvPr/>
        </p:nvSpPr>
        <p:spPr>
          <a:xfrm>
            <a:off x="10593164" y="6147252"/>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16</a:t>
            </a:r>
            <a:endParaRPr b="1" sz="2000">
              <a:solidFill>
                <a:srgbClr val="9A3324"/>
              </a:solidFill>
              <a:latin typeface="Arial"/>
              <a:ea typeface="Arial"/>
              <a:cs typeface="Arial"/>
              <a:sym typeface="Arial"/>
            </a:endParaRPr>
          </a:p>
        </p:txBody>
      </p:sp>
      <p:sp>
        <p:nvSpPr>
          <p:cNvPr id="132" name="Google Shape;132;p2"/>
          <p:cNvSpPr/>
          <p:nvPr/>
        </p:nvSpPr>
        <p:spPr>
          <a:xfrm>
            <a:off x="1103596" y="3844894"/>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Relevant Technologies </a:t>
            </a:r>
            <a:r>
              <a:rPr lang="en-US" sz="1800">
                <a:solidFill>
                  <a:srgbClr val="3F3F3F"/>
                </a:solidFill>
              </a:rPr>
              <a:t>on Movement Recognition</a:t>
            </a:r>
            <a:endParaRPr sz="1800">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0" y="-634"/>
            <a:ext cx="12192000" cy="1020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Introduction &amp; Motivation</a:t>
            </a:r>
            <a:endParaRPr b="1">
              <a:solidFill>
                <a:srgbClr val="9A3324"/>
              </a:solidFill>
              <a:latin typeface="Arial"/>
              <a:ea typeface="Arial"/>
              <a:cs typeface="Arial"/>
              <a:sym typeface="Arial"/>
            </a:endParaRPr>
          </a:p>
        </p:txBody>
      </p:sp>
      <p:sp>
        <p:nvSpPr>
          <p:cNvPr id="139" name="Google Shape;139;p3"/>
          <p:cNvSpPr/>
          <p:nvPr/>
        </p:nvSpPr>
        <p:spPr>
          <a:xfrm>
            <a:off x="819388" y="4795550"/>
            <a:ext cx="3494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rPr>
              <a:t>Safe Physical Exercise</a:t>
            </a:r>
            <a:endParaRPr b="1" sz="2000">
              <a:solidFill>
                <a:srgbClr val="3F3F3F"/>
              </a:solidFill>
              <a:latin typeface="Arial"/>
              <a:ea typeface="Arial"/>
              <a:cs typeface="Arial"/>
              <a:sym typeface="Arial"/>
            </a:endParaRPr>
          </a:p>
        </p:txBody>
      </p:sp>
      <p:sp>
        <p:nvSpPr>
          <p:cNvPr id="140" name="Google Shape;140;p3"/>
          <p:cNvSpPr/>
          <p:nvPr/>
        </p:nvSpPr>
        <p:spPr>
          <a:xfrm>
            <a:off x="730602" y="5288935"/>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50">
                <a:solidFill>
                  <a:srgbClr val="283C46"/>
                </a:solidFill>
                <a:highlight>
                  <a:srgbClr val="FFFFFF"/>
                </a:highlight>
                <a:latin typeface="Roboto"/>
                <a:ea typeface="Roboto"/>
                <a:cs typeface="Roboto"/>
                <a:sym typeface="Roboto"/>
              </a:rPr>
              <a:t>Identify the correctness of fitness exercises to avoid injury.</a:t>
            </a:r>
            <a:endParaRPr sz="1550">
              <a:solidFill>
                <a:srgbClr val="283C46"/>
              </a:solidFill>
              <a:highlight>
                <a:srgbClr val="FFFFFF"/>
              </a:highlight>
              <a:latin typeface="Roboto"/>
              <a:ea typeface="Roboto"/>
              <a:cs typeface="Roboto"/>
              <a:sym typeface="Roboto"/>
            </a:endParaRPr>
          </a:p>
        </p:txBody>
      </p:sp>
      <p:sp>
        <p:nvSpPr>
          <p:cNvPr id="141" name="Google Shape;141;p3"/>
          <p:cNvSpPr/>
          <p:nvPr/>
        </p:nvSpPr>
        <p:spPr>
          <a:xfrm>
            <a:off x="4727115" y="4795597"/>
            <a:ext cx="27378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latin typeface="Arial"/>
                <a:ea typeface="Arial"/>
                <a:cs typeface="Arial"/>
                <a:sym typeface="Arial"/>
              </a:rPr>
              <a:t>Embedded Systems</a:t>
            </a:r>
            <a:endParaRPr b="1" sz="2000">
              <a:solidFill>
                <a:srgbClr val="3F3F3F"/>
              </a:solidFill>
              <a:latin typeface="Arial"/>
              <a:ea typeface="Arial"/>
              <a:cs typeface="Arial"/>
              <a:sym typeface="Arial"/>
            </a:endParaRPr>
          </a:p>
        </p:txBody>
      </p:sp>
      <p:sp>
        <p:nvSpPr>
          <p:cNvPr id="142" name="Google Shape;142;p3"/>
          <p:cNvSpPr/>
          <p:nvPr/>
        </p:nvSpPr>
        <p:spPr>
          <a:xfrm>
            <a:off x="4259865" y="5288934"/>
            <a:ext cx="3672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550">
                <a:solidFill>
                  <a:srgbClr val="283C46"/>
                </a:solidFill>
                <a:highlight>
                  <a:srgbClr val="FFFFFF"/>
                </a:highlight>
                <a:latin typeface="Roboto"/>
                <a:ea typeface="Roboto"/>
                <a:cs typeface="Roboto"/>
                <a:sym typeface="Roboto"/>
              </a:rPr>
              <a:t>Autonomous, low-power, small size</a:t>
            </a:r>
            <a:endParaRPr sz="1800">
              <a:solidFill>
                <a:srgbClr val="595959"/>
              </a:solidFill>
              <a:latin typeface="Arial"/>
              <a:ea typeface="Arial"/>
              <a:cs typeface="Arial"/>
              <a:sym typeface="Arial"/>
            </a:endParaRPr>
          </a:p>
        </p:txBody>
      </p:sp>
      <p:sp>
        <p:nvSpPr>
          <p:cNvPr id="143" name="Google Shape;143;p3"/>
          <p:cNvSpPr/>
          <p:nvPr/>
        </p:nvSpPr>
        <p:spPr>
          <a:xfrm>
            <a:off x="7680176" y="4795597"/>
            <a:ext cx="39603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latin typeface="Arial"/>
                <a:ea typeface="Arial"/>
                <a:cs typeface="Arial"/>
                <a:sym typeface="Arial"/>
              </a:rPr>
              <a:t>Real time feedback</a:t>
            </a:r>
            <a:endParaRPr b="1" sz="2000">
              <a:solidFill>
                <a:srgbClr val="3F3F3F"/>
              </a:solidFill>
              <a:latin typeface="Arial"/>
              <a:ea typeface="Arial"/>
              <a:cs typeface="Arial"/>
              <a:sym typeface="Arial"/>
            </a:endParaRPr>
          </a:p>
        </p:txBody>
      </p:sp>
      <p:sp>
        <p:nvSpPr>
          <p:cNvPr id="144" name="Google Shape;144;p3"/>
          <p:cNvSpPr/>
          <p:nvPr/>
        </p:nvSpPr>
        <p:spPr>
          <a:xfrm>
            <a:off x="8098971" y="5295969"/>
            <a:ext cx="3397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50">
                <a:solidFill>
                  <a:srgbClr val="283C46"/>
                </a:solidFill>
                <a:highlight>
                  <a:srgbClr val="FFFFFF"/>
                </a:highlight>
                <a:latin typeface="Roboto"/>
                <a:ea typeface="Roboto"/>
                <a:cs typeface="Roboto"/>
                <a:sym typeface="Roboto"/>
              </a:rPr>
              <a:t>Sensors in gym equipment to provide feedback.</a:t>
            </a:r>
            <a:endParaRPr sz="1800">
              <a:solidFill>
                <a:srgbClr val="595959"/>
              </a:solidFill>
              <a:latin typeface="Arial"/>
              <a:ea typeface="Arial"/>
              <a:cs typeface="Arial"/>
              <a:sym typeface="Arial"/>
            </a:endParaRPr>
          </a:p>
        </p:txBody>
      </p:sp>
      <p:sp>
        <p:nvSpPr>
          <p:cNvPr id="145" name="Google Shape;145;p3"/>
          <p:cNvSpPr txBox="1"/>
          <p:nvPr/>
        </p:nvSpPr>
        <p:spPr>
          <a:xfrm>
            <a:off x="611030" y="1196753"/>
            <a:ext cx="10597500" cy="15699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rgbClr val="595959"/>
              </a:buClr>
              <a:buSzPts val="2000"/>
              <a:buFont typeface="Arial"/>
              <a:buChar char="●"/>
            </a:pPr>
            <a:r>
              <a:rPr lang="en-US" sz="1800">
                <a:solidFill>
                  <a:srgbClr val="595959"/>
                </a:solidFill>
                <a:latin typeface="Arial"/>
                <a:ea typeface="Arial"/>
                <a:cs typeface="Arial"/>
                <a:sym typeface="Arial"/>
              </a:rPr>
              <a:t>Build an embedded system </a:t>
            </a:r>
            <a:r>
              <a:rPr lang="en-US" sz="1800">
                <a:solidFill>
                  <a:srgbClr val="595959"/>
                </a:solidFill>
              </a:rPr>
              <a:t>in </a:t>
            </a:r>
            <a:r>
              <a:rPr lang="en-US" sz="1800">
                <a:solidFill>
                  <a:srgbClr val="595959"/>
                </a:solidFill>
                <a:latin typeface="Arial"/>
                <a:ea typeface="Arial"/>
                <a:cs typeface="Arial"/>
                <a:sym typeface="Arial"/>
              </a:rPr>
              <a:t>a microcontroller with a trained Neural Network</a:t>
            </a:r>
            <a:r>
              <a:rPr lang="en-US" sz="1800">
                <a:solidFill>
                  <a:srgbClr val="595959"/>
                </a:solidFill>
              </a:rPr>
              <a:t>, using </a:t>
            </a:r>
            <a:r>
              <a:rPr i="1" lang="en-US" sz="1800">
                <a:solidFill>
                  <a:srgbClr val="595959"/>
                </a:solidFill>
              </a:rPr>
              <a:t>TinyML</a:t>
            </a:r>
            <a:r>
              <a:rPr lang="en-US" sz="1800">
                <a:solidFill>
                  <a:srgbClr val="595959"/>
                </a:solidFill>
              </a:rPr>
              <a:t>.</a:t>
            </a:r>
            <a:endParaRPr/>
          </a:p>
          <a:p>
            <a:pPr indent="-171450" lvl="0" marL="285750" marR="0" rtl="0" algn="l">
              <a:spcBef>
                <a:spcPts val="0"/>
              </a:spcBef>
              <a:spcAft>
                <a:spcPts val="0"/>
              </a:spcAft>
              <a:buClr>
                <a:schemeClr val="dk1"/>
              </a:buClr>
              <a:buSzPts val="1800"/>
              <a:buFont typeface="Arial"/>
              <a:buNone/>
            </a:pPr>
            <a:r>
              <a:t/>
            </a:r>
            <a:endParaRPr sz="1800">
              <a:solidFill>
                <a:srgbClr val="595959"/>
              </a:solidFill>
              <a:latin typeface="Arial"/>
              <a:ea typeface="Arial"/>
              <a:cs typeface="Arial"/>
              <a:sym typeface="Arial"/>
            </a:endParaRPr>
          </a:p>
          <a:p>
            <a:pPr indent="-298450" lvl="0" marL="285750" marR="0" rtl="0" algn="l">
              <a:lnSpc>
                <a:spcPct val="100000"/>
              </a:lnSpc>
              <a:spcBef>
                <a:spcPts val="0"/>
              </a:spcBef>
              <a:spcAft>
                <a:spcPts val="0"/>
              </a:spcAft>
              <a:buClr>
                <a:srgbClr val="595959"/>
              </a:buClr>
              <a:buSzPts val="2000"/>
              <a:buChar char="●"/>
            </a:pPr>
            <a:r>
              <a:rPr lang="en-US" sz="1800">
                <a:solidFill>
                  <a:srgbClr val="595959"/>
                </a:solidFill>
                <a:latin typeface="Arial"/>
                <a:ea typeface="Arial"/>
                <a:cs typeface="Arial"/>
                <a:sym typeface="Arial"/>
              </a:rPr>
              <a:t>Use of low code or no code platform.</a:t>
            </a:r>
            <a:endParaRPr/>
          </a:p>
          <a:p>
            <a:pPr indent="-171450" lvl="0" marL="285750" marR="0" rtl="0" algn="l">
              <a:spcBef>
                <a:spcPts val="0"/>
              </a:spcBef>
              <a:spcAft>
                <a:spcPts val="0"/>
              </a:spcAft>
              <a:buClr>
                <a:schemeClr val="dk1"/>
              </a:buClr>
              <a:buSzPts val="1800"/>
              <a:buFont typeface="Arial"/>
              <a:buNone/>
            </a:pPr>
            <a:r>
              <a:t/>
            </a:r>
            <a:endParaRPr sz="1800">
              <a:solidFill>
                <a:srgbClr val="595959"/>
              </a:solidFill>
              <a:latin typeface="Arial"/>
              <a:ea typeface="Arial"/>
              <a:cs typeface="Arial"/>
              <a:sym typeface="Arial"/>
            </a:endParaRPr>
          </a:p>
          <a:p>
            <a:pPr indent="-298450" lvl="0" marL="285750" marR="0" rtl="0" algn="l">
              <a:lnSpc>
                <a:spcPct val="100000"/>
              </a:lnSpc>
              <a:spcBef>
                <a:spcPts val="0"/>
              </a:spcBef>
              <a:spcAft>
                <a:spcPts val="0"/>
              </a:spcAft>
              <a:buClr>
                <a:srgbClr val="595959"/>
              </a:buClr>
              <a:buSzPts val="2000"/>
              <a:buChar char="●"/>
            </a:pPr>
            <a:r>
              <a:rPr lang="en-US" sz="1800">
                <a:solidFill>
                  <a:srgbClr val="595959"/>
                </a:solidFill>
                <a:latin typeface="Arial"/>
                <a:ea typeface="Arial"/>
                <a:cs typeface="Arial"/>
                <a:sym typeface="Arial"/>
              </a:rPr>
              <a:t>Program a neural network on low power microcontroller.</a:t>
            </a:r>
            <a:endParaRPr/>
          </a:p>
        </p:txBody>
      </p:sp>
      <p:sp>
        <p:nvSpPr>
          <p:cNvPr id="146" name="Google Shape;14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7" name="Google Shape;147;p3"/>
          <p:cNvSpPr/>
          <p:nvPr/>
        </p:nvSpPr>
        <p:spPr>
          <a:xfrm>
            <a:off x="2209907" y="3783858"/>
            <a:ext cx="713700" cy="747900"/>
          </a:xfrm>
          <a:prstGeom prst="ellipse">
            <a:avLst/>
          </a:prstGeom>
          <a:solidFill>
            <a:srgbClr val="56585C"/>
          </a:solidFill>
          <a:ln>
            <a:noFill/>
          </a:ln>
          <a:effectLst>
            <a:outerShdw blurRad="57150" rotWithShape="0" algn="bl" dir="5400000" dist="19050">
              <a:srgbClr val="000000">
                <a:alpha val="54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148" name="Google Shape;148;p3"/>
          <p:cNvSpPr/>
          <p:nvPr/>
        </p:nvSpPr>
        <p:spPr>
          <a:xfrm>
            <a:off x="5739186" y="3783858"/>
            <a:ext cx="713700" cy="747900"/>
          </a:xfrm>
          <a:prstGeom prst="ellipse">
            <a:avLst/>
          </a:prstGeom>
          <a:solidFill>
            <a:srgbClr val="009CDF"/>
          </a:solidFill>
          <a:ln>
            <a:noFill/>
          </a:ln>
          <a:effectLst>
            <a:outerShdw blurRad="57150" rotWithShape="0" algn="bl" dir="5400000" dist="19050">
              <a:srgbClr val="000000">
                <a:alpha val="54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149" name="Google Shape;149;p3"/>
          <p:cNvSpPr/>
          <p:nvPr/>
        </p:nvSpPr>
        <p:spPr>
          <a:xfrm>
            <a:off x="9440876" y="3783858"/>
            <a:ext cx="713700" cy="747900"/>
          </a:xfrm>
          <a:prstGeom prst="ellipse">
            <a:avLst/>
          </a:prstGeom>
          <a:solidFill>
            <a:srgbClr val="9A3324"/>
          </a:solidFill>
          <a:ln>
            <a:noFill/>
          </a:ln>
          <a:effectLst>
            <a:outerShdw blurRad="57150" rotWithShape="0" algn="bl" dir="5400000" dist="19050">
              <a:srgbClr val="000000">
                <a:alpha val="54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erson doing exercises with dumbbells&#10;&#10;Description automatically generated" id="155" name="Google Shape;155;p4"/>
          <p:cNvPicPr preferRelativeResize="0"/>
          <p:nvPr/>
        </p:nvPicPr>
        <p:blipFill rotWithShape="1">
          <a:blip r:embed="rId3">
            <a:alphaModFix/>
          </a:blip>
          <a:srcRect b="0" l="0" r="0" t="0"/>
          <a:stretch/>
        </p:blipFill>
        <p:spPr>
          <a:xfrm>
            <a:off x="231550" y="1337275"/>
            <a:ext cx="4517137" cy="3092088"/>
          </a:xfrm>
          <a:prstGeom prst="rect">
            <a:avLst/>
          </a:prstGeom>
          <a:noFill/>
          <a:ln>
            <a:noFill/>
          </a:ln>
        </p:spPr>
      </p:pic>
      <p:grpSp>
        <p:nvGrpSpPr>
          <p:cNvPr id="156" name="Google Shape;156;p4"/>
          <p:cNvGrpSpPr/>
          <p:nvPr/>
        </p:nvGrpSpPr>
        <p:grpSpPr>
          <a:xfrm>
            <a:off x="5174315" y="1283823"/>
            <a:ext cx="6834444" cy="522600"/>
            <a:chOff x="5174315" y="1283823"/>
            <a:chExt cx="6834444" cy="522600"/>
          </a:xfrm>
        </p:grpSpPr>
        <p:sp>
          <p:nvSpPr>
            <p:cNvPr id="157" name="Google Shape;157;p4"/>
            <p:cNvSpPr/>
            <p:nvPr/>
          </p:nvSpPr>
          <p:spPr>
            <a:xfrm>
              <a:off x="5174315" y="128382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01</a:t>
              </a:r>
              <a:endParaRPr sz="900"/>
            </a:p>
          </p:txBody>
        </p:sp>
        <p:sp>
          <p:nvSpPr>
            <p:cNvPr id="158" name="Google Shape;158;p4"/>
            <p:cNvSpPr/>
            <p:nvPr/>
          </p:nvSpPr>
          <p:spPr>
            <a:xfrm>
              <a:off x="5709659" y="1374475"/>
              <a:ext cx="6299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Autonomy</a:t>
              </a:r>
              <a:r>
                <a:rPr b="0" i="0" lang="en-US" sz="1600" u="none" strike="noStrike">
                  <a:solidFill>
                    <a:srgbClr val="3F3F3F"/>
                  </a:solidFill>
                  <a:latin typeface="Arial"/>
                  <a:ea typeface="Arial"/>
                  <a:cs typeface="Arial"/>
                  <a:sym typeface="Arial"/>
                </a:rPr>
                <a:t> - </a:t>
              </a:r>
              <a:r>
                <a:rPr lang="en-US" sz="1600">
                  <a:solidFill>
                    <a:srgbClr val="3F3F3F"/>
                  </a:solidFill>
                  <a:latin typeface="Arial"/>
                  <a:ea typeface="Arial"/>
                  <a:cs typeface="Arial"/>
                  <a:sym typeface="Arial"/>
                </a:rPr>
                <a:t>Operate</a:t>
              </a:r>
              <a:r>
                <a:rPr b="0" i="0" lang="en-US" sz="1600" u="none" strike="noStrike">
                  <a:solidFill>
                    <a:srgbClr val="3F3F3F"/>
                  </a:solidFill>
                  <a:latin typeface="Arial"/>
                  <a:ea typeface="Arial"/>
                  <a:cs typeface="Arial"/>
                  <a:sym typeface="Arial"/>
                </a:rPr>
                <a:t> autonomously with a battery for more than </a:t>
              </a:r>
              <a:r>
                <a:rPr lang="en-US" sz="1600">
                  <a:solidFill>
                    <a:srgbClr val="3F3F3F"/>
                  </a:solidFill>
                  <a:latin typeface="Arial"/>
                  <a:ea typeface="Arial"/>
                  <a:cs typeface="Arial"/>
                  <a:sym typeface="Arial"/>
                </a:rPr>
                <a:t>8h.</a:t>
              </a:r>
              <a:endParaRPr>
                <a:solidFill>
                  <a:srgbClr val="3F3F3F"/>
                </a:solidFill>
              </a:endParaRPr>
            </a:p>
          </p:txBody>
        </p:sp>
      </p:grpSp>
      <p:sp>
        <p:nvSpPr>
          <p:cNvPr id="159" name="Google Shape;159;p4"/>
          <p:cNvSpPr txBox="1"/>
          <p:nvPr/>
        </p:nvSpPr>
        <p:spPr>
          <a:xfrm>
            <a:off x="0" y="0"/>
            <a:ext cx="12192000" cy="879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4400"/>
              <a:buFont typeface="Open Sans"/>
              <a:buNone/>
            </a:pPr>
            <a:r>
              <a:rPr b="1" lang="en-US" sz="4400">
                <a:solidFill>
                  <a:srgbClr val="9A3324"/>
                </a:solidFill>
              </a:rPr>
              <a:t>Objectives</a:t>
            </a:r>
            <a:endParaRPr b="1" sz="4400">
              <a:solidFill>
                <a:srgbClr val="9A3324"/>
              </a:solidFill>
            </a:endParaRPr>
          </a:p>
        </p:txBody>
      </p:sp>
      <p:pic>
        <p:nvPicPr>
          <p:cNvPr descr="A red and green lines&#10;&#10;Description automatically generated" id="160" name="Google Shape;160;p4"/>
          <p:cNvPicPr preferRelativeResize="0"/>
          <p:nvPr/>
        </p:nvPicPr>
        <p:blipFill rotWithShape="1">
          <a:blip r:embed="rId4">
            <a:alphaModFix/>
          </a:blip>
          <a:srcRect b="0" l="6324" r="6324" t="0"/>
          <a:stretch/>
        </p:blipFill>
        <p:spPr>
          <a:xfrm>
            <a:off x="4355151" y="3524175"/>
            <a:ext cx="692175" cy="1673825"/>
          </a:xfrm>
          <a:prstGeom prst="rect">
            <a:avLst/>
          </a:prstGeom>
          <a:noFill/>
          <a:ln>
            <a:noFill/>
          </a:ln>
        </p:spPr>
      </p:pic>
      <p:sp>
        <p:nvSpPr>
          <p:cNvPr id="161" name="Google Shape;16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3F3F3F"/>
                </a:solidFill>
              </a:rPr>
              <a:t>‹#›</a:t>
            </a:fld>
            <a:endParaRPr>
              <a:solidFill>
                <a:srgbClr val="3F3F3F"/>
              </a:solidFill>
            </a:endParaRPr>
          </a:p>
        </p:txBody>
      </p:sp>
      <p:grpSp>
        <p:nvGrpSpPr>
          <p:cNvPr id="162" name="Google Shape;162;p4"/>
          <p:cNvGrpSpPr/>
          <p:nvPr/>
        </p:nvGrpSpPr>
        <p:grpSpPr>
          <a:xfrm>
            <a:off x="5174315" y="2119693"/>
            <a:ext cx="6834444" cy="584700"/>
            <a:chOff x="5174315" y="2100264"/>
            <a:chExt cx="6834444" cy="584700"/>
          </a:xfrm>
        </p:grpSpPr>
        <p:sp>
          <p:nvSpPr>
            <p:cNvPr id="163" name="Google Shape;163;p4"/>
            <p:cNvSpPr/>
            <p:nvPr/>
          </p:nvSpPr>
          <p:spPr>
            <a:xfrm>
              <a:off x="5709659" y="2100264"/>
              <a:ext cx="62991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Arial"/>
                  <a:ea typeface="Arial"/>
                  <a:cs typeface="Arial"/>
                  <a:sym typeface="Arial"/>
                </a:rPr>
                <a:t>Compact Design</a:t>
              </a:r>
              <a:r>
                <a:rPr b="1" i="0" lang="en-US" sz="1600" u="none" strike="noStrike">
                  <a:solidFill>
                    <a:srgbClr val="3F3F3F"/>
                  </a:solidFill>
                  <a:latin typeface="Arial"/>
                  <a:ea typeface="Arial"/>
                  <a:cs typeface="Arial"/>
                  <a:sym typeface="Arial"/>
                </a:rPr>
                <a:t> </a:t>
              </a:r>
              <a:r>
                <a:rPr lang="en-US" sz="1600">
                  <a:solidFill>
                    <a:srgbClr val="3F3F3F"/>
                  </a:solidFill>
                  <a:latin typeface="Arial"/>
                  <a:ea typeface="Arial"/>
                  <a:cs typeface="Arial"/>
                  <a:sym typeface="Arial"/>
                </a:rPr>
                <a:t>– Compact</a:t>
              </a:r>
              <a:r>
                <a:rPr b="0" i="0" lang="en-US" sz="1600" u="none" strike="noStrike">
                  <a:solidFill>
                    <a:srgbClr val="3F3F3F"/>
                  </a:solidFill>
                  <a:latin typeface="Arial"/>
                  <a:ea typeface="Arial"/>
                  <a:cs typeface="Arial"/>
                  <a:sym typeface="Arial"/>
                </a:rPr>
                <a:t> and lightweight facilitating ease of use</a:t>
              </a:r>
              <a:r>
                <a:rPr lang="en-US">
                  <a:solidFill>
                    <a:srgbClr val="3F3F3F"/>
                  </a:solidFill>
                </a:rPr>
                <a:t> </a:t>
              </a:r>
              <a:r>
                <a:rPr b="0" i="0" lang="en-US" sz="1600" u="none" strike="noStrike">
                  <a:solidFill>
                    <a:srgbClr val="3F3F3F"/>
                  </a:solidFill>
                  <a:latin typeface="Arial"/>
                  <a:ea typeface="Arial"/>
                  <a:cs typeface="Arial"/>
                  <a:sym typeface="Arial"/>
                </a:rPr>
                <a:t>during exercise and to be attached to gym equipment.</a:t>
              </a:r>
              <a:endParaRPr sz="1400">
                <a:solidFill>
                  <a:srgbClr val="3F3F3F"/>
                </a:solidFill>
                <a:latin typeface="Arial"/>
                <a:ea typeface="Arial"/>
                <a:cs typeface="Arial"/>
                <a:sym typeface="Arial"/>
              </a:endParaRPr>
            </a:p>
          </p:txBody>
        </p:sp>
        <p:sp>
          <p:nvSpPr>
            <p:cNvPr id="164" name="Google Shape;164;p4"/>
            <p:cNvSpPr/>
            <p:nvPr/>
          </p:nvSpPr>
          <p:spPr>
            <a:xfrm>
              <a:off x="5174315" y="213132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02</a:t>
              </a:r>
              <a:endParaRPr sz="900"/>
            </a:p>
          </p:txBody>
        </p:sp>
      </p:grpSp>
      <p:sp>
        <p:nvSpPr>
          <p:cNvPr id="165" name="Google Shape;165;p4"/>
          <p:cNvSpPr/>
          <p:nvPr/>
        </p:nvSpPr>
        <p:spPr>
          <a:xfrm>
            <a:off x="5709659" y="3017663"/>
            <a:ext cx="6216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Real-time Data Acquisition </a:t>
            </a:r>
            <a:r>
              <a:rPr b="0" i="0" lang="en-US" sz="1600" u="none" strike="noStrike">
                <a:solidFill>
                  <a:srgbClr val="3F3F3F"/>
                </a:solidFill>
                <a:latin typeface="Arial"/>
                <a:ea typeface="Arial"/>
                <a:cs typeface="Arial"/>
                <a:sym typeface="Arial"/>
              </a:rPr>
              <a:t>- </a:t>
            </a:r>
            <a:r>
              <a:rPr lang="en-US" sz="1600">
                <a:solidFill>
                  <a:srgbClr val="3F3F3F"/>
                </a:solidFill>
                <a:latin typeface="Arial"/>
                <a:ea typeface="Arial"/>
                <a:cs typeface="Arial"/>
                <a:sym typeface="Arial"/>
              </a:rPr>
              <a:t>Capability </a:t>
            </a:r>
            <a:r>
              <a:rPr b="0" i="0" lang="en-US" sz="1600" u="none" strike="noStrike">
                <a:solidFill>
                  <a:srgbClr val="3F3F3F"/>
                </a:solidFill>
                <a:latin typeface="Arial"/>
                <a:ea typeface="Arial"/>
                <a:cs typeface="Arial"/>
                <a:sym typeface="Arial"/>
              </a:rPr>
              <a:t>to collect motion data using  accelerometer data in real-time and communicate to a host device using BLE.</a:t>
            </a:r>
            <a:endParaRPr sz="1600">
              <a:solidFill>
                <a:srgbClr val="3F3F3F"/>
              </a:solidFill>
              <a:latin typeface="Arial"/>
              <a:ea typeface="Arial"/>
              <a:cs typeface="Arial"/>
              <a:sym typeface="Arial"/>
            </a:endParaRPr>
          </a:p>
        </p:txBody>
      </p:sp>
      <p:sp>
        <p:nvSpPr>
          <p:cNvPr id="166" name="Google Shape;166;p4"/>
          <p:cNvSpPr/>
          <p:nvPr/>
        </p:nvSpPr>
        <p:spPr>
          <a:xfrm>
            <a:off x="5174315" y="3113307"/>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03</a:t>
            </a:r>
            <a:endParaRPr sz="900"/>
          </a:p>
        </p:txBody>
      </p:sp>
      <p:sp>
        <p:nvSpPr>
          <p:cNvPr id="167" name="Google Shape;167;p4"/>
          <p:cNvSpPr/>
          <p:nvPr/>
        </p:nvSpPr>
        <p:spPr>
          <a:xfrm>
            <a:off x="5709659" y="4161933"/>
            <a:ext cx="62163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Training NN </a:t>
            </a:r>
            <a:r>
              <a:rPr b="0" i="0" lang="en-US" sz="1600" u="none" strike="noStrike">
                <a:solidFill>
                  <a:srgbClr val="3F3F3F"/>
                </a:solidFill>
                <a:latin typeface="Arial"/>
                <a:ea typeface="Arial"/>
                <a:cs typeface="Arial"/>
                <a:sym typeface="Arial"/>
              </a:rPr>
              <a:t>- Train a NN model with a custom dataset for different exercise movements and with correct and incorrect labels.</a:t>
            </a:r>
            <a:endParaRPr sz="1400">
              <a:solidFill>
                <a:srgbClr val="3F3F3F"/>
              </a:solidFill>
              <a:latin typeface="Arial"/>
              <a:ea typeface="Arial"/>
              <a:cs typeface="Arial"/>
              <a:sym typeface="Arial"/>
            </a:endParaRPr>
          </a:p>
        </p:txBody>
      </p:sp>
      <p:sp>
        <p:nvSpPr>
          <p:cNvPr id="168" name="Google Shape;168;p4"/>
          <p:cNvSpPr/>
          <p:nvPr/>
        </p:nvSpPr>
        <p:spPr>
          <a:xfrm>
            <a:off x="5175215" y="419606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04</a:t>
            </a:r>
            <a:endParaRPr sz="900"/>
          </a:p>
        </p:txBody>
      </p:sp>
      <p:sp>
        <p:nvSpPr>
          <p:cNvPr id="169" name="Google Shape;169;p4"/>
          <p:cNvSpPr/>
          <p:nvPr/>
        </p:nvSpPr>
        <p:spPr>
          <a:xfrm>
            <a:off x="5709659" y="5150062"/>
            <a:ext cx="6216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Classification</a:t>
            </a:r>
            <a:r>
              <a:rPr b="0" i="0" lang="en-US" sz="1600" u="none" strike="noStrike">
                <a:solidFill>
                  <a:srgbClr val="3F3F3F"/>
                </a:solidFill>
                <a:latin typeface="Arial"/>
                <a:ea typeface="Arial"/>
                <a:cs typeface="Arial"/>
                <a:sym typeface="Arial"/>
              </a:rPr>
              <a:t> - validate the movement via a trained NN.</a:t>
            </a:r>
            <a:endParaRPr sz="1400">
              <a:solidFill>
                <a:srgbClr val="3F3F3F"/>
              </a:solidFill>
              <a:latin typeface="Arial"/>
              <a:ea typeface="Arial"/>
              <a:cs typeface="Arial"/>
              <a:sym typeface="Arial"/>
            </a:endParaRPr>
          </a:p>
        </p:txBody>
      </p:sp>
      <p:sp>
        <p:nvSpPr>
          <p:cNvPr id="170" name="Google Shape;170;p4"/>
          <p:cNvSpPr/>
          <p:nvPr/>
        </p:nvSpPr>
        <p:spPr>
          <a:xfrm>
            <a:off x="5175215" y="505990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05</a:t>
            </a:r>
            <a:endParaRPr sz="900"/>
          </a:p>
        </p:txBody>
      </p:sp>
      <p:sp>
        <p:nvSpPr>
          <p:cNvPr id="171" name="Google Shape;171;p4"/>
          <p:cNvSpPr/>
          <p:nvPr/>
        </p:nvSpPr>
        <p:spPr>
          <a:xfrm>
            <a:off x="5709659" y="5987722"/>
            <a:ext cx="6153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Feedback</a:t>
            </a:r>
            <a:r>
              <a:rPr b="0" i="0" lang="en-US" sz="1600" u="none" strike="noStrike">
                <a:solidFill>
                  <a:srgbClr val="3F3F3F"/>
                </a:solidFill>
                <a:latin typeface="Arial"/>
                <a:ea typeface="Arial"/>
                <a:cs typeface="Arial"/>
                <a:sym typeface="Arial"/>
              </a:rPr>
              <a:t> - provide real-time feedback to the user.</a:t>
            </a:r>
            <a:endParaRPr sz="1400">
              <a:solidFill>
                <a:srgbClr val="3F3F3F"/>
              </a:solidFill>
              <a:latin typeface="Arial"/>
              <a:ea typeface="Arial"/>
              <a:cs typeface="Arial"/>
              <a:sym typeface="Arial"/>
            </a:endParaRPr>
          </a:p>
        </p:txBody>
      </p:sp>
      <p:sp>
        <p:nvSpPr>
          <p:cNvPr id="172" name="Google Shape;172;p4"/>
          <p:cNvSpPr/>
          <p:nvPr/>
        </p:nvSpPr>
        <p:spPr>
          <a:xfrm>
            <a:off x="5175215" y="589577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06</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79" name="Google Shape;179;p5"/>
          <p:cNvSpPr/>
          <p:nvPr/>
        </p:nvSpPr>
        <p:spPr>
          <a:xfrm>
            <a:off x="585319" y="1467959"/>
            <a:ext cx="109361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rPr>
              <a:t>Neural</a:t>
            </a:r>
            <a:r>
              <a:rPr lang="en-US" sz="1800">
                <a:solidFill>
                  <a:srgbClr val="595959"/>
                </a:solidFill>
              </a:rPr>
              <a:t> Networks for classification and movement recognition. Works were </a:t>
            </a:r>
            <a:r>
              <a:rPr lang="en-US" sz="1800">
                <a:solidFill>
                  <a:srgbClr val="595959"/>
                </a:solidFill>
              </a:rPr>
              <a:t>investigated</a:t>
            </a:r>
            <a:r>
              <a:rPr lang="en-US" sz="1800">
                <a:solidFill>
                  <a:srgbClr val="595959"/>
                </a:solidFill>
              </a:rPr>
              <a:t> in </a:t>
            </a:r>
            <a:r>
              <a:rPr lang="en-US" sz="1800">
                <a:solidFill>
                  <a:srgbClr val="595959"/>
                </a:solidFill>
              </a:rPr>
              <a:t>multiple</a:t>
            </a:r>
            <a:r>
              <a:rPr lang="en-US" sz="1800">
                <a:solidFill>
                  <a:srgbClr val="595959"/>
                </a:solidFill>
              </a:rPr>
              <a:t> areas such as:</a:t>
            </a:r>
            <a:endParaRPr>
              <a:solidFill>
                <a:srgbClr val="FF0000"/>
              </a:solidFill>
            </a:endParaRPr>
          </a:p>
        </p:txBody>
      </p:sp>
      <p:sp>
        <p:nvSpPr>
          <p:cNvPr id="180" name="Google Shape;180;p5"/>
          <p:cNvSpPr/>
          <p:nvPr/>
        </p:nvSpPr>
        <p:spPr>
          <a:xfrm>
            <a:off x="585319" y="2405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181" name="Google Shape;181;p5"/>
          <p:cNvSpPr/>
          <p:nvPr/>
        </p:nvSpPr>
        <p:spPr>
          <a:xfrm>
            <a:off x="1449974" y="2405750"/>
            <a:ext cx="6083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Neural</a:t>
            </a:r>
            <a:r>
              <a:rPr b="1" lang="en-US" sz="2000">
                <a:solidFill>
                  <a:srgbClr val="3F3F3F"/>
                </a:solidFill>
              </a:rPr>
              <a:t> </a:t>
            </a:r>
            <a:r>
              <a:rPr b="1" lang="en-US" sz="2000">
                <a:solidFill>
                  <a:srgbClr val="3F3F3F"/>
                </a:solidFill>
              </a:rPr>
              <a:t>Networks</a:t>
            </a:r>
            <a:r>
              <a:rPr b="1" lang="en-US" sz="2000">
                <a:solidFill>
                  <a:srgbClr val="3F3F3F"/>
                </a:solidFill>
              </a:rPr>
              <a:t> applied to</a:t>
            </a:r>
            <a:r>
              <a:rPr b="1" lang="en-US" sz="2000">
                <a:solidFill>
                  <a:srgbClr val="FF0000"/>
                </a:solidFill>
              </a:rPr>
              <a:t> </a:t>
            </a:r>
            <a:r>
              <a:rPr b="1" lang="en-US" sz="2000">
                <a:solidFill>
                  <a:srgbClr val="3F3F3F"/>
                </a:solidFill>
                <a:latin typeface="Arial"/>
                <a:ea typeface="Arial"/>
                <a:cs typeface="Arial"/>
                <a:sym typeface="Arial"/>
              </a:rPr>
              <a:t>Sports </a:t>
            </a:r>
            <a:endParaRPr b="1" sz="2000">
              <a:solidFill>
                <a:srgbClr val="3F3F3F"/>
              </a:solidFill>
              <a:latin typeface="Arial"/>
              <a:ea typeface="Arial"/>
              <a:cs typeface="Arial"/>
              <a:sym typeface="Arial"/>
            </a:endParaRPr>
          </a:p>
        </p:txBody>
      </p:sp>
      <p:sp>
        <p:nvSpPr>
          <p:cNvPr id="182" name="Google Shape;182;p5"/>
          <p:cNvSpPr/>
          <p:nvPr/>
        </p:nvSpPr>
        <p:spPr>
          <a:xfrm>
            <a:off x="1449976" y="2805875"/>
            <a:ext cx="9903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Wearable sensors to detect moves, using the IMU signal processing methods to classify specific activities. </a:t>
            </a:r>
            <a:r>
              <a:rPr lang="en-US" sz="1600">
                <a:solidFill>
                  <a:srgbClr val="595959"/>
                </a:solidFill>
              </a:rPr>
              <a:t>Examples</a:t>
            </a:r>
            <a:r>
              <a:rPr lang="en-US" sz="1600">
                <a:solidFill>
                  <a:srgbClr val="595959"/>
                </a:solidFill>
                <a:latin typeface="Arial"/>
                <a:ea typeface="Arial"/>
                <a:cs typeface="Arial"/>
                <a:sym typeface="Arial"/>
              </a:rPr>
              <a:t> like: jump frequency in volleyball, putt in golf, </a:t>
            </a:r>
            <a:r>
              <a:rPr lang="en-US" sz="1600">
                <a:solidFill>
                  <a:srgbClr val="595959"/>
                </a:solidFill>
              </a:rPr>
              <a:t> activity recognition in beach volleyball using a Deep Convolutional Neural Network - used also to </a:t>
            </a:r>
            <a:r>
              <a:rPr lang="en-US" sz="1600">
                <a:solidFill>
                  <a:srgbClr val="595959"/>
                </a:solidFill>
              </a:rPr>
              <a:t>avoid</a:t>
            </a:r>
            <a:r>
              <a:rPr lang="en-US" sz="1600">
                <a:solidFill>
                  <a:srgbClr val="595959"/>
                </a:solidFill>
              </a:rPr>
              <a:t> injuries, etc</a:t>
            </a:r>
            <a:endParaRPr sz="1600">
              <a:solidFill>
                <a:srgbClr val="595959"/>
              </a:solidFill>
            </a:endParaRPr>
          </a:p>
        </p:txBody>
      </p:sp>
      <p:sp>
        <p:nvSpPr>
          <p:cNvPr id="183" name="Google Shape;183;p5"/>
          <p:cNvSpPr/>
          <p:nvPr/>
        </p:nvSpPr>
        <p:spPr>
          <a:xfrm>
            <a:off x="585319" y="3892027"/>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184" name="Google Shape;184;p5"/>
          <p:cNvSpPr/>
          <p:nvPr/>
        </p:nvSpPr>
        <p:spPr>
          <a:xfrm>
            <a:off x="1449977" y="3869252"/>
            <a:ext cx="446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Neural </a:t>
            </a:r>
            <a:r>
              <a:rPr b="1" lang="en-US" sz="2000">
                <a:solidFill>
                  <a:srgbClr val="3F3F3F"/>
                </a:solidFill>
              </a:rPr>
              <a:t>Networks</a:t>
            </a:r>
            <a:r>
              <a:rPr b="1" lang="en-US" sz="2000">
                <a:solidFill>
                  <a:srgbClr val="3F3F3F"/>
                </a:solidFill>
                <a:latin typeface="Arial"/>
                <a:ea typeface="Arial"/>
                <a:cs typeface="Arial"/>
                <a:sym typeface="Arial"/>
              </a:rPr>
              <a:t> applied to Health </a:t>
            </a:r>
            <a:endParaRPr b="1" sz="2000">
              <a:solidFill>
                <a:srgbClr val="3F3F3F"/>
              </a:solidFill>
              <a:latin typeface="Arial"/>
              <a:ea typeface="Arial"/>
              <a:cs typeface="Arial"/>
              <a:sym typeface="Arial"/>
            </a:endParaRPr>
          </a:p>
        </p:txBody>
      </p:sp>
      <p:sp>
        <p:nvSpPr>
          <p:cNvPr id="185" name="Google Shape;185;p5"/>
          <p:cNvSpPr/>
          <p:nvPr/>
        </p:nvSpPr>
        <p:spPr>
          <a:xfrm>
            <a:off x="1449975" y="4256931"/>
            <a:ext cx="9903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rPr>
              <a:t>T</a:t>
            </a:r>
            <a:r>
              <a:rPr lang="en-US" sz="1600">
                <a:solidFill>
                  <a:srgbClr val="595959"/>
                </a:solidFill>
                <a:latin typeface="Arial"/>
                <a:ea typeface="Arial"/>
                <a:cs typeface="Arial"/>
                <a:sym typeface="Arial"/>
              </a:rPr>
              <a:t>he use of MCUs</a:t>
            </a:r>
            <a:r>
              <a:rPr lang="en-US" sz="1600">
                <a:solidFill>
                  <a:srgbClr val="595959"/>
                </a:solidFill>
              </a:rPr>
              <a:t> as edge inference devices for healthcare wearables, </a:t>
            </a:r>
            <a:r>
              <a:rPr lang="en-US" sz="1600">
                <a:solidFill>
                  <a:srgbClr val="595959"/>
                </a:solidFill>
              </a:rPr>
              <a:t>emphasize the need of TinyML solutions.</a:t>
            </a:r>
            <a:endParaRPr sz="1600">
              <a:solidFill>
                <a:srgbClr val="595959"/>
              </a:solidFill>
              <a:latin typeface="Arial"/>
              <a:ea typeface="Arial"/>
              <a:cs typeface="Arial"/>
              <a:sym typeface="Arial"/>
            </a:endParaRPr>
          </a:p>
        </p:txBody>
      </p:sp>
      <p:sp>
        <p:nvSpPr>
          <p:cNvPr id="186" name="Google Shape;186;p5"/>
          <p:cNvSpPr/>
          <p:nvPr/>
        </p:nvSpPr>
        <p:spPr>
          <a:xfrm>
            <a:off x="585319" y="503699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sp>
        <p:nvSpPr>
          <p:cNvPr id="187" name="Google Shape;187;p5"/>
          <p:cNvSpPr/>
          <p:nvPr/>
        </p:nvSpPr>
        <p:spPr>
          <a:xfrm>
            <a:off x="1449977" y="5036998"/>
            <a:ext cx="446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Generic Features</a:t>
            </a:r>
            <a:endParaRPr b="1" sz="2000">
              <a:solidFill>
                <a:srgbClr val="3F3F3F"/>
              </a:solidFill>
              <a:latin typeface="Arial"/>
              <a:ea typeface="Arial"/>
              <a:cs typeface="Arial"/>
              <a:sym typeface="Arial"/>
            </a:endParaRPr>
          </a:p>
        </p:txBody>
      </p:sp>
      <p:sp>
        <p:nvSpPr>
          <p:cNvPr id="188" name="Google Shape;188;p5"/>
          <p:cNvSpPr/>
          <p:nvPr/>
        </p:nvSpPr>
        <p:spPr>
          <a:xfrm>
            <a:off x="1449975" y="5419324"/>
            <a:ext cx="9903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Use classification based on a set of generic features that were calculated from the sensor data to determine movements recognition.</a:t>
            </a:r>
            <a:endParaRPr sz="1600">
              <a:solidFill>
                <a:srgbClr val="595959"/>
              </a:solidFill>
              <a:latin typeface="Arial"/>
              <a:ea typeface="Arial"/>
              <a:cs typeface="Arial"/>
              <a:sym typeface="Arial"/>
            </a:endParaRPr>
          </a:p>
        </p:txBody>
      </p:sp>
      <p:sp>
        <p:nvSpPr>
          <p:cNvPr id="189" name="Google Shape;18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6"/>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lang="en-US" sz="4400">
                <a:solidFill>
                  <a:srgbClr val="9A3324"/>
                </a:solidFill>
              </a:rPr>
              <a:t>Solution Outline</a:t>
            </a:r>
            <a:endParaRPr b="1" sz="4400">
              <a:solidFill>
                <a:srgbClr val="9A3324"/>
              </a:solidFill>
              <a:latin typeface="Open Sans"/>
              <a:ea typeface="Open Sans"/>
              <a:cs typeface="Open Sans"/>
              <a:sym typeface="Open Sans"/>
            </a:endParaRPr>
          </a:p>
        </p:txBody>
      </p:sp>
      <p:sp>
        <p:nvSpPr>
          <p:cNvPr id="197" name="Google Shape;197;p6"/>
          <p:cNvSpPr/>
          <p:nvPr/>
        </p:nvSpPr>
        <p:spPr>
          <a:xfrm>
            <a:off x="573044" y="144710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pic>
        <p:nvPicPr>
          <p:cNvPr id="198" name="Google Shape;198;p6"/>
          <p:cNvPicPr preferRelativeResize="0"/>
          <p:nvPr/>
        </p:nvPicPr>
        <p:blipFill>
          <a:blip r:embed="rId3">
            <a:alphaModFix/>
          </a:blip>
          <a:stretch>
            <a:fillRect/>
          </a:stretch>
        </p:blipFill>
        <p:spPr>
          <a:xfrm>
            <a:off x="152400" y="2141058"/>
            <a:ext cx="11887201" cy="3226526"/>
          </a:xfrm>
          <a:prstGeom prst="rect">
            <a:avLst/>
          </a:prstGeom>
          <a:noFill/>
          <a:ln>
            <a:noFill/>
          </a:ln>
        </p:spPr>
      </p:pic>
      <p:sp>
        <p:nvSpPr>
          <p:cNvPr id="199" name="Google Shape;199;p6"/>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3F3F3F"/>
                </a:solidFill>
              </a:rPr>
              <a:t>Data collection and Model creation</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e03047878e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6" name="Google Shape;206;g2e03047878e_0_32"/>
          <p:cNvPicPr preferRelativeResize="0"/>
          <p:nvPr/>
        </p:nvPicPr>
        <p:blipFill rotWithShape="1">
          <a:blip r:embed="rId3">
            <a:alphaModFix/>
          </a:blip>
          <a:srcRect b="0" l="-2083" r="-2606" t="0"/>
          <a:stretch/>
        </p:blipFill>
        <p:spPr>
          <a:xfrm>
            <a:off x="1176050" y="2714075"/>
            <a:ext cx="9110951" cy="2027000"/>
          </a:xfrm>
          <a:prstGeom prst="rect">
            <a:avLst/>
          </a:prstGeom>
          <a:noFill/>
          <a:ln>
            <a:noFill/>
          </a:ln>
        </p:spPr>
      </p:pic>
      <p:sp>
        <p:nvSpPr>
          <p:cNvPr id="207" name="Google Shape;207;g2e03047878e_0_32"/>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3F3F3F"/>
                </a:solidFill>
              </a:rPr>
              <a:t>MCU Code</a:t>
            </a:r>
            <a:endParaRPr sz="2800">
              <a:solidFill>
                <a:schemeClr val="dk1"/>
              </a:solidFill>
            </a:endParaRPr>
          </a:p>
        </p:txBody>
      </p:sp>
      <p:sp>
        <p:nvSpPr>
          <p:cNvPr id="208" name="Google Shape;208;g2e03047878e_0_32"/>
          <p:cNvSpPr/>
          <p:nvPr/>
        </p:nvSpPr>
        <p:spPr>
          <a:xfrm>
            <a:off x="573044" y="1447102"/>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209" name="Google Shape;209;g2e03047878e_0_32"/>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lang="en-US" sz="4400">
                <a:solidFill>
                  <a:srgbClr val="9A3324"/>
                </a:solidFill>
              </a:rPr>
              <a:t>Solution Outline</a:t>
            </a:r>
            <a:endParaRPr b="1" sz="4400">
              <a:solidFill>
                <a:srgbClr val="9A3324"/>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03047878e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g2e03047878e_0_39"/>
          <p:cNvPicPr preferRelativeResize="0"/>
          <p:nvPr/>
        </p:nvPicPr>
        <p:blipFill rotWithShape="1">
          <a:blip r:embed="rId3">
            <a:alphaModFix/>
          </a:blip>
          <a:srcRect b="0" l="0" r="0" t="-4788"/>
          <a:stretch/>
        </p:blipFill>
        <p:spPr>
          <a:xfrm>
            <a:off x="1327350" y="2269050"/>
            <a:ext cx="10196050" cy="4011700"/>
          </a:xfrm>
          <a:prstGeom prst="rect">
            <a:avLst/>
          </a:prstGeom>
          <a:noFill/>
          <a:ln>
            <a:noFill/>
          </a:ln>
        </p:spPr>
      </p:pic>
      <p:sp>
        <p:nvSpPr>
          <p:cNvPr id="217" name="Google Shape;217;g2e03047878e_0_39"/>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3F3F3F"/>
                </a:solidFill>
              </a:rPr>
              <a:t>Solution Outline</a:t>
            </a:r>
            <a:endParaRPr sz="2800">
              <a:solidFill>
                <a:schemeClr val="dk1"/>
              </a:solidFill>
            </a:endParaRPr>
          </a:p>
        </p:txBody>
      </p:sp>
      <p:sp>
        <p:nvSpPr>
          <p:cNvPr id="218" name="Google Shape;218;g2e03047878e_0_39"/>
          <p:cNvSpPr/>
          <p:nvPr/>
        </p:nvSpPr>
        <p:spPr>
          <a:xfrm>
            <a:off x="570569" y="144709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sp>
        <p:nvSpPr>
          <p:cNvPr id="219" name="Google Shape;219;g2e03047878e_0_39"/>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lang="en-US" sz="4400">
                <a:solidFill>
                  <a:srgbClr val="9A3324"/>
                </a:solidFill>
              </a:rPr>
              <a:t>Solution Outline</a:t>
            </a:r>
            <a:endParaRPr b="1" sz="4400">
              <a:solidFill>
                <a:srgbClr val="9A3324"/>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0" y="0"/>
            <a:ext cx="12192000" cy="83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Low and No Code Platforms to train NN</a:t>
            </a:r>
            <a:endParaRPr/>
          </a:p>
        </p:txBody>
      </p:sp>
      <p:sp>
        <p:nvSpPr>
          <p:cNvPr id="226" name="Google Shape;226;p7"/>
          <p:cNvSpPr/>
          <p:nvPr/>
        </p:nvSpPr>
        <p:spPr>
          <a:xfrm>
            <a:off x="611030" y="1380496"/>
            <a:ext cx="5226900" cy="3407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No code platform.</a:t>
            </a:r>
            <a:endParaRPr/>
          </a:p>
          <a:p>
            <a:pPr indent="-171450" lvl="0" marL="285750" marR="0" rtl="0" algn="l">
              <a:spcBef>
                <a:spcPts val="0"/>
              </a:spcBef>
              <a:spcAft>
                <a:spcPts val="0"/>
              </a:spcAft>
              <a:buClr>
                <a:schemeClr val="dk1"/>
              </a:buClr>
              <a:buSzPts val="1800"/>
              <a:buFont typeface="Arial"/>
              <a:buNone/>
            </a:pPr>
            <a:r>
              <a:t/>
            </a:r>
            <a:endParaRPr sz="1800">
              <a:solidFill>
                <a:srgbClr val="56585C"/>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rPr>
              <a:t>No cost</a:t>
            </a:r>
            <a:r>
              <a:rPr lang="en-US" sz="1800">
                <a:solidFill>
                  <a:srgbClr val="56585C"/>
                </a:solidFill>
                <a:latin typeface="Arial"/>
                <a:ea typeface="Arial"/>
                <a:cs typeface="Arial"/>
                <a:sym typeface="Arial"/>
              </a:rPr>
              <a:t>.</a:t>
            </a:r>
            <a:endParaRPr/>
          </a:p>
          <a:p>
            <a:pPr indent="-171450" lvl="0" marL="285750" marR="0" rtl="0" algn="l">
              <a:spcBef>
                <a:spcPts val="0"/>
              </a:spcBef>
              <a:spcAft>
                <a:spcPts val="0"/>
              </a:spcAft>
              <a:buClr>
                <a:schemeClr val="dk1"/>
              </a:buClr>
              <a:buSzPts val="1800"/>
              <a:buFont typeface="Arial"/>
              <a:buNone/>
            </a:pPr>
            <a:r>
              <a:t/>
            </a:r>
            <a:endParaRPr sz="1800">
              <a:solidFill>
                <a:srgbClr val="56585C"/>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Integrates with small portable MCUs.</a:t>
            </a:r>
            <a:endParaRPr/>
          </a:p>
          <a:p>
            <a:pPr indent="-171450" lvl="0" marL="285750" marR="0" rtl="0" algn="l">
              <a:spcBef>
                <a:spcPts val="0"/>
              </a:spcBef>
              <a:spcAft>
                <a:spcPts val="0"/>
              </a:spcAft>
              <a:buClr>
                <a:schemeClr val="dk1"/>
              </a:buClr>
              <a:buSzPts val="1800"/>
              <a:buFont typeface="Arial"/>
              <a:buNone/>
            </a:pPr>
            <a:r>
              <a:t/>
            </a:r>
            <a:endParaRPr b="1" sz="1800">
              <a:solidFill>
                <a:srgbClr val="FF0000"/>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Uses TensorFlow Lite for training, optimizing, and deploying deep learning models to embedded devices.</a:t>
            </a:r>
            <a:endParaRPr sz="1800">
              <a:solidFill>
                <a:srgbClr val="56585C"/>
              </a:solidFill>
              <a:latin typeface="Arial"/>
              <a:ea typeface="Arial"/>
              <a:cs typeface="Arial"/>
              <a:sym typeface="Arial"/>
            </a:endParaRPr>
          </a:p>
        </p:txBody>
      </p:sp>
      <p:sp>
        <p:nvSpPr>
          <p:cNvPr id="227" name="Google Shape;227;p7"/>
          <p:cNvSpPr/>
          <p:nvPr/>
        </p:nvSpPr>
        <p:spPr>
          <a:xfrm>
            <a:off x="4129548" y="899651"/>
            <a:ext cx="1608300" cy="1598700"/>
          </a:xfrm>
          <a:prstGeom prst="ellipse">
            <a:avLst/>
          </a:prstGeom>
          <a:solidFill>
            <a:srgbClr val="56585C"/>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8" name="Google Shape;228;p7"/>
          <p:cNvSpPr txBox="1"/>
          <p:nvPr/>
        </p:nvSpPr>
        <p:spPr>
          <a:xfrm>
            <a:off x="4328440" y="1375752"/>
            <a:ext cx="12105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Edge</a:t>
            </a:r>
            <a:endParaRPr sz="1200"/>
          </a:p>
          <a:p>
            <a:pPr indent="0" lvl="0" marL="0" marR="0" rtl="0" algn="ctr">
              <a:spcBef>
                <a:spcPts val="0"/>
              </a:spcBef>
              <a:spcAft>
                <a:spcPts val="0"/>
              </a:spcAft>
              <a:buNone/>
            </a:pPr>
            <a:r>
              <a:rPr b="1" lang="en-US" sz="1800">
                <a:solidFill>
                  <a:schemeClr val="lt1"/>
                </a:solidFill>
                <a:latin typeface="Arial"/>
                <a:ea typeface="Arial"/>
                <a:cs typeface="Arial"/>
                <a:sym typeface="Arial"/>
              </a:rPr>
              <a:t>Impulse</a:t>
            </a:r>
            <a:endParaRPr sz="1200"/>
          </a:p>
        </p:txBody>
      </p:sp>
      <p:sp>
        <p:nvSpPr>
          <p:cNvPr id="229" name="Google Shape;229;p7"/>
          <p:cNvSpPr/>
          <p:nvPr/>
        </p:nvSpPr>
        <p:spPr>
          <a:xfrm>
            <a:off x="6148008" y="1349333"/>
            <a:ext cx="5348700" cy="34389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56585C"/>
              </a:buClr>
              <a:buSzPts val="1800"/>
              <a:buFont typeface="Arial"/>
              <a:buChar char="•"/>
            </a:pPr>
            <a:r>
              <a:rPr lang="en-US" sz="1800">
                <a:solidFill>
                  <a:srgbClr val="56585C"/>
                </a:solidFill>
              </a:rPr>
              <a:t>Development</a:t>
            </a:r>
            <a:r>
              <a:rPr lang="en-US" sz="1800">
                <a:solidFill>
                  <a:srgbClr val="56585C"/>
                </a:solidFill>
                <a:latin typeface="Arial"/>
                <a:ea typeface="Arial"/>
                <a:cs typeface="Arial"/>
                <a:sym typeface="Arial"/>
              </a:rPr>
              <a:t> platform.</a:t>
            </a:r>
            <a:endParaRPr/>
          </a:p>
          <a:p>
            <a:pPr indent="-171450" lvl="0" marL="285750" marR="0" rtl="0" algn="l">
              <a:spcBef>
                <a:spcPts val="0"/>
              </a:spcBef>
              <a:spcAft>
                <a:spcPts val="0"/>
              </a:spcAft>
              <a:buClr>
                <a:schemeClr val="dk1"/>
              </a:buClr>
              <a:buSzPts val="1800"/>
              <a:buFont typeface="Arial"/>
              <a:buNone/>
            </a:pPr>
            <a:r>
              <a:t/>
            </a:r>
            <a:endParaRPr sz="1800">
              <a:solidFill>
                <a:srgbClr val="FF0000"/>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rPr>
              <a:t>No cost.</a:t>
            </a:r>
            <a:endParaRPr sz="1800">
              <a:solidFill>
                <a:srgbClr val="56585C"/>
              </a:solidFill>
            </a:endParaRPr>
          </a:p>
          <a:p>
            <a:pPr indent="0" lvl="0" marL="0" marR="0" rtl="0" algn="l">
              <a:spcBef>
                <a:spcPts val="0"/>
              </a:spcBef>
              <a:spcAft>
                <a:spcPts val="0"/>
              </a:spcAft>
              <a:buNone/>
            </a:pPr>
            <a:r>
              <a:t/>
            </a:r>
            <a:endParaRPr sz="1800">
              <a:solidFill>
                <a:srgbClr val="56585C"/>
              </a:solidFil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Designed to run ML models on MCUs and other devices with only few kilobytes of memory.</a:t>
            </a:r>
            <a:endParaRPr/>
          </a:p>
          <a:p>
            <a:pPr indent="-171450" lvl="0" marL="285750" marR="0" rtl="0" algn="l">
              <a:spcBef>
                <a:spcPts val="0"/>
              </a:spcBef>
              <a:spcAft>
                <a:spcPts val="0"/>
              </a:spcAft>
              <a:buClr>
                <a:schemeClr val="dk1"/>
              </a:buClr>
              <a:buSzPts val="1800"/>
              <a:buFont typeface="Arial"/>
              <a:buNone/>
            </a:pPr>
            <a:r>
              <a:t/>
            </a:r>
            <a:endParaRPr sz="1800">
              <a:solidFill>
                <a:srgbClr val="56585C"/>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TensorFlow Lite can be use.</a:t>
            </a:r>
            <a:endParaRPr sz="2400">
              <a:solidFill>
                <a:schemeClr val="lt1"/>
              </a:solidFill>
              <a:latin typeface="Arial"/>
              <a:ea typeface="Arial"/>
              <a:cs typeface="Arial"/>
              <a:sym typeface="Arial"/>
            </a:endParaRPr>
          </a:p>
        </p:txBody>
      </p:sp>
      <p:sp>
        <p:nvSpPr>
          <p:cNvPr id="230" name="Google Shape;230;p7"/>
          <p:cNvSpPr/>
          <p:nvPr/>
        </p:nvSpPr>
        <p:spPr>
          <a:xfrm>
            <a:off x="9647900" y="899649"/>
            <a:ext cx="1705800" cy="1637700"/>
          </a:xfrm>
          <a:prstGeom prst="ellipse">
            <a:avLst/>
          </a:prstGeom>
          <a:solidFill>
            <a:srgbClr val="9A3324"/>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1" name="Google Shape;231;p7"/>
          <p:cNvSpPr txBox="1"/>
          <p:nvPr/>
        </p:nvSpPr>
        <p:spPr>
          <a:xfrm>
            <a:off x="9970259" y="1395262"/>
            <a:ext cx="1061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Google</a:t>
            </a:r>
            <a:endParaRPr sz="1200"/>
          </a:p>
          <a:p>
            <a:pPr indent="0" lvl="0" marL="0" marR="0" rtl="0" algn="ctr">
              <a:spcBef>
                <a:spcPts val="0"/>
              </a:spcBef>
              <a:spcAft>
                <a:spcPts val="0"/>
              </a:spcAft>
              <a:buNone/>
            </a:pPr>
            <a:r>
              <a:rPr b="1" lang="en-US" sz="1800">
                <a:solidFill>
                  <a:schemeClr val="lt1"/>
                </a:solidFill>
                <a:latin typeface="Arial"/>
                <a:ea typeface="Arial"/>
                <a:cs typeface="Arial"/>
                <a:sym typeface="Arial"/>
              </a:rPr>
              <a:t>Colab</a:t>
            </a:r>
            <a:endParaRPr b="1" sz="1800">
              <a:solidFill>
                <a:schemeClr val="lt1"/>
              </a:solidFill>
              <a:latin typeface="Arial"/>
              <a:ea typeface="Arial"/>
              <a:cs typeface="Arial"/>
              <a:sym typeface="Arial"/>
            </a:endParaRPr>
          </a:p>
        </p:txBody>
      </p:sp>
      <p:pic>
        <p:nvPicPr>
          <p:cNvPr id="232" name="Google Shape;232;p7"/>
          <p:cNvPicPr preferRelativeResize="0"/>
          <p:nvPr/>
        </p:nvPicPr>
        <p:blipFill rotWithShape="1">
          <a:blip r:embed="rId3">
            <a:alphaModFix/>
          </a:blip>
          <a:srcRect b="0" l="0" r="0" t="0"/>
          <a:stretch/>
        </p:blipFill>
        <p:spPr>
          <a:xfrm>
            <a:off x="1197255" y="4256657"/>
            <a:ext cx="4054427" cy="2010105"/>
          </a:xfrm>
          <a:prstGeom prst="rect">
            <a:avLst/>
          </a:prstGeom>
          <a:noFill/>
          <a:ln>
            <a:noFill/>
          </a:ln>
          <a:effectLst>
            <a:outerShdw blurRad="57150" rotWithShape="0" algn="bl" dir="5400000" dist="19050">
              <a:srgbClr val="000000">
                <a:alpha val="50000"/>
              </a:srgbClr>
            </a:outerShdw>
          </a:effectLst>
        </p:spPr>
      </p:pic>
      <p:sp>
        <p:nvSpPr>
          <p:cNvPr id="233" name="Google Shape;2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7"/>
          <p:cNvPicPr preferRelativeResize="0"/>
          <p:nvPr/>
        </p:nvPicPr>
        <p:blipFill rotWithShape="1">
          <a:blip r:embed="rId4">
            <a:alphaModFix/>
          </a:blip>
          <a:srcRect b="0" l="0" r="17211" t="0"/>
          <a:stretch/>
        </p:blipFill>
        <p:spPr>
          <a:xfrm>
            <a:off x="6875375" y="4256650"/>
            <a:ext cx="4054427" cy="19376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2024-03-04T23:21:18Z</dcterms:created>
</cp:coreProperties>
</file>