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6858000" cx="12192000"/>
  <p:notesSz cx="6858000" cy="9144000"/>
  <p:embeddedFontLst>
    <p:embeddedFont>
      <p:font typeface="Play"/>
      <p:regular r:id="rId25"/>
      <p:bold r:id="rId26"/>
    </p:embeddedFont>
    <p:embeddedFont>
      <p:font typeface="Roboto"/>
      <p:regular r:id="rId27"/>
      <p:bold r:id="rId28"/>
      <p:italic r:id="rId29"/>
      <p:boldItalic r:id="rId30"/>
    </p:embeddedFont>
    <p:embeddedFont>
      <p:font typeface="Open Sans"/>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35" roundtripDataSignature="AMtx7miowP9ixa2cYvb7kCRrj7aV6j91u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201F8BC-471E-49FB-9CF5-FF79490F94BA}">
  <a:tblStyle styleId="{9201F8BC-471E-49FB-9CF5-FF79490F94BA}" styleName="Table_0">
    <a:wholeTbl>
      <a:tcTxStyle b="off" i="off">
        <a:font>
          <a:latin typeface="Aptos"/>
          <a:ea typeface="Aptos"/>
          <a:cs typeface="Aptos"/>
        </a:font>
        <a:schemeClr val="dk1"/>
      </a:tcTxStyle>
      <a:tcStyle>
        <a:tcBdr>
          <a:left>
            <a:ln cap="flat" cmpd="sng" w="9525">
              <a:solidFill>
                <a:schemeClr val="accent4"/>
              </a:solidFill>
              <a:prstDash val="solid"/>
              <a:round/>
              <a:headEnd len="sm" w="sm" type="none"/>
              <a:tailEnd len="sm" w="sm" type="none"/>
            </a:ln>
          </a:left>
          <a:right>
            <a:ln cap="flat" cmpd="sng" w="9525">
              <a:solidFill>
                <a:schemeClr val="accent4"/>
              </a:solidFill>
              <a:prstDash val="solid"/>
              <a:round/>
              <a:headEnd len="sm" w="sm" type="none"/>
              <a:tailEnd len="sm" w="sm" type="none"/>
            </a:ln>
          </a:right>
          <a:top>
            <a:ln cap="flat" cmpd="sng" w="9525">
              <a:solidFill>
                <a:schemeClr val="accent4"/>
              </a:solidFill>
              <a:prstDash val="solid"/>
              <a:round/>
              <a:headEnd len="sm" w="sm" type="none"/>
              <a:tailEnd len="sm" w="sm" type="none"/>
            </a:ln>
          </a:top>
          <a:bottom>
            <a:ln cap="flat" cmpd="sng" w="9525">
              <a:solidFill>
                <a:schemeClr val="accent4"/>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alpha val="0"/>
            </a:srgbClr>
          </a:solidFill>
        </a:fill>
      </a:tcStyle>
    </a:wholeTbl>
    <a:band1H>
      <a:tcTxStyle/>
      <a:tcStyle>
        <a:tcBdr>
          <a:top>
            <a:ln cap="flat" cmpd="sng" w="9525">
              <a:solidFill>
                <a:schemeClr val="accent4"/>
              </a:solidFill>
              <a:prstDash val="solid"/>
              <a:round/>
              <a:headEnd len="sm" w="sm" type="none"/>
              <a:tailEnd len="sm" w="sm" type="none"/>
            </a:ln>
          </a:top>
          <a:bottom>
            <a:ln cap="flat" cmpd="sng" w="9525">
              <a:solidFill>
                <a:schemeClr val="accent4"/>
              </a:solidFill>
              <a:prstDash val="solid"/>
              <a:round/>
              <a:headEnd len="sm" w="sm" type="none"/>
              <a:tailEnd len="sm" w="sm" type="none"/>
            </a:ln>
          </a:bottom>
        </a:tcBdr>
      </a:tcStyle>
    </a:band1H>
    <a:band2H>
      <a:tcTxStyle/>
    </a:band2H>
    <a:band1V>
      <a:tcTxStyle/>
      <a:tcStyle>
        <a:tcBdr>
          <a:left>
            <a:ln cap="flat" cmpd="sng" w="9525">
              <a:solidFill>
                <a:schemeClr val="accent4"/>
              </a:solidFill>
              <a:prstDash val="solid"/>
              <a:round/>
              <a:headEnd len="sm" w="sm" type="none"/>
              <a:tailEnd len="sm" w="sm" type="none"/>
            </a:ln>
          </a:left>
          <a:right>
            <a:ln cap="flat" cmpd="sng" w="9525">
              <a:solidFill>
                <a:schemeClr val="accent4"/>
              </a:solidFill>
              <a:prstDash val="solid"/>
              <a:round/>
              <a:headEnd len="sm" w="sm" type="none"/>
              <a:tailEnd len="sm" w="sm" type="none"/>
            </a:ln>
          </a:right>
        </a:tcBdr>
      </a:tcStyle>
    </a:band1V>
    <a:band2V>
      <a:tcTxStyle/>
      <a:tcStyle>
        <a:tcBdr>
          <a:left>
            <a:ln cap="flat" cmpd="sng" w="9525">
              <a:solidFill>
                <a:schemeClr val="accent4"/>
              </a:solidFill>
              <a:prstDash val="solid"/>
              <a:round/>
              <a:headEnd len="sm" w="sm" type="none"/>
              <a:tailEnd len="sm" w="sm" type="none"/>
            </a:ln>
          </a:left>
          <a:right>
            <a:ln cap="flat" cmpd="sng" w="9525">
              <a:solidFill>
                <a:schemeClr val="accent4"/>
              </a:solidFill>
              <a:prstDash val="solid"/>
              <a:round/>
              <a:headEnd len="sm" w="sm" type="none"/>
              <a:tailEnd len="sm" w="sm" type="none"/>
            </a:ln>
          </a:right>
        </a:tcBdr>
      </a:tcStyle>
    </a:band2V>
    <a:lastCol>
      <a:tcTxStyle b="on" i="off"/>
    </a:lastCol>
    <a:firstCol>
      <a:tcTxStyle b="on" i="off"/>
    </a:firstCol>
    <a:lastRow>
      <a:tcTxStyle b="on" i="off"/>
      <a:tcStyle>
        <a:tcBdr>
          <a:top>
            <a:ln cap="flat" cmpd="sng" w="50800">
              <a:solidFill>
                <a:schemeClr val="accent4"/>
              </a:solidFill>
              <a:prstDash val="solid"/>
              <a:round/>
              <a:headEnd len="sm" w="sm" type="none"/>
              <a:tailEnd len="sm" w="sm" type="none"/>
            </a:ln>
          </a:top>
        </a:tcBdr>
      </a:tcStyle>
    </a:lastRow>
    <a:seCell>
      <a:tcTxStyle/>
    </a:seCell>
    <a:swCell>
      <a:tcTxStyle/>
    </a:swCell>
    <a:firstRow>
      <a:tcTxStyle b="on" i="off">
        <a:font>
          <a:latin typeface="Aptos"/>
          <a:ea typeface="Aptos"/>
          <a:cs typeface="Aptos"/>
        </a:font>
        <a:schemeClr val="lt1"/>
      </a:tcTxStyle>
      <a:tcStyle>
        <a:fill>
          <a:solidFill>
            <a:schemeClr val="accent4"/>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Play-bold.fntdata"/><Relationship Id="rId25" Type="http://schemas.openxmlformats.org/officeDocument/2006/relationships/font" Target="fonts/Play-regular.fntdata"/><Relationship Id="rId28" Type="http://schemas.openxmlformats.org/officeDocument/2006/relationships/font" Target="fonts/Roboto-bold.fntdata"/><Relationship Id="rId27" Type="http://schemas.openxmlformats.org/officeDocument/2006/relationships/font" Target="fonts/Roboto-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OpenSans-regular.fntdata"/><Relationship Id="rId30" Type="http://schemas.openxmlformats.org/officeDocument/2006/relationships/font" Target="fonts/Roboto-boldItalic.fntdata"/><Relationship Id="rId11" Type="http://schemas.openxmlformats.org/officeDocument/2006/relationships/slide" Target="slides/slide6.xml"/><Relationship Id="rId33" Type="http://schemas.openxmlformats.org/officeDocument/2006/relationships/font" Target="fonts/OpenSans-italic.fntdata"/><Relationship Id="rId10" Type="http://schemas.openxmlformats.org/officeDocument/2006/relationships/slide" Target="slides/slide5.xml"/><Relationship Id="rId32" Type="http://schemas.openxmlformats.org/officeDocument/2006/relationships/font" Target="fonts/OpenSans-bold.fntdata"/><Relationship Id="rId13" Type="http://schemas.openxmlformats.org/officeDocument/2006/relationships/slide" Target="slides/slide8.xml"/><Relationship Id="rId35" Type="http://customschemas.google.com/relationships/presentationmetadata" Target="metadata"/><Relationship Id="rId12" Type="http://schemas.openxmlformats.org/officeDocument/2006/relationships/slide" Target="slides/slide7.xml"/><Relationship Id="rId34" Type="http://schemas.openxmlformats.org/officeDocument/2006/relationships/font" Target="fonts/OpenSans-bold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6" name="Google Shape;86;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Falar mais do TinyML</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15min de apresentação</a:t>
            </a:r>
            <a:endParaRPr/>
          </a:p>
        </p:txBody>
      </p:sp>
      <p:sp>
        <p:nvSpPr>
          <p:cNvPr id="87" name="Google Shape;87;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7" name="Google Shape;237;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8" name="Google Shape;238;p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7" name="Google Shape;257;p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Enviar o datasheet &lt;---</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Comunicar sintese do que fiz</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Take points /  "sell" message</a:t>
            </a:r>
            <a:endParaRPr/>
          </a:p>
          <a:p>
            <a:pPr indent="-171450" lvl="0" marL="171450" rtl="0" algn="l">
              <a:spcBef>
                <a:spcPts val="0"/>
              </a:spcBef>
              <a:spcAft>
                <a:spcPts val="0"/>
              </a:spcAft>
              <a:buClr>
                <a:schemeClr val="dk1"/>
              </a:buClr>
              <a:buSzPts val="1200"/>
              <a:buFont typeface="Calibri"/>
              <a:buChar char="-"/>
            </a:pPr>
            <a:r>
              <a:rPr lang="en-US"/>
              <a:t>Trabalho de pesquisa, e os ensaios</a:t>
            </a:r>
            <a:endParaRPr/>
          </a:p>
        </p:txBody>
      </p:sp>
      <p:sp>
        <p:nvSpPr>
          <p:cNvPr id="258" name="Google Shape;258;p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2e03047878e_0_14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6" name="Google Shape;266;g2e03047878e_0_14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Enviar o datasheet &lt;---</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Comunicar sintese do que fiz</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Take points /  "sell" message</a:t>
            </a:r>
            <a:endParaRPr/>
          </a:p>
          <a:p>
            <a:pPr indent="-171450" lvl="0" marL="171450" rtl="0" algn="l">
              <a:spcBef>
                <a:spcPts val="0"/>
              </a:spcBef>
              <a:spcAft>
                <a:spcPts val="0"/>
              </a:spcAft>
              <a:buClr>
                <a:schemeClr val="dk1"/>
              </a:buClr>
              <a:buSzPts val="1200"/>
              <a:buFont typeface="Calibri"/>
              <a:buChar char="-"/>
            </a:pPr>
            <a:r>
              <a:rPr lang="en-US"/>
              <a:t>Trabalho de pesquisa, e os ensaios</a:t>
            </a:r>
            <a:endParaRPr/>
          </a:p>
        </p:txBody>
      </p:sp>
      <p:sp>
        <p:nvSpPr>
          <p:cNvPr id="267" name="Google Shape;267;g2e03047878e_0_14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2e03047878e_0_1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3" name="Google Shape;283;g2e03047878e_0_11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Enviar o datasheet &lt;---</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Comunicar sintese do que fiz</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Take points /  "sell" message</a:t>
            </a:r>
            <a:endParaRPr/>
          </a:p>
          <a:p>
            <a:pPr indent="-171450" lvl="0" marL="171450" rtl="0" algn="l">
              <a:spcBef>
                <a:spcPts val="0"/>
              </a:spcBef>
              <a:spcAft>
                <a:spcPts val="0"/>
              </a:spcAft>
              <a:buClr>
                <a:schemeClr val="dk1"/>
              </a:buClr>
              <a:buSzPts val="1200"/>
              <a:buFont typeface="Calibri"/>
              <a:buChar char="-"/>
            </a:pPr>
            <a:r>
              <a:rPr lang="en-US"/>
              <a:t>Trabalho de pesquisa, e os ensaios</a:t>
            </a:r>
            <a:endParaRPr/>
          </a:p>
        </p:txBody>
      </p:sp>
      <p:sp>
        <p:nvSpPr>
          <p:cNvPr id="284" name="Google Shape;284;g2e03047878e_0_11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2e041104735_0_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7" name="Google Shape;297;g2e041104735_0_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Enviar o datasheet &lt;---</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Comunicar sintese do que fiz</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Take points /  "sell" message</a:t>
            </a:r>
            <a:endParaRPr/>
          </a:p>
          <a:p>
            <a:pPr indent="-171450" lvl="0" marL="171450" rtl="0" algn="l">
              <a:spcBef>
                <a:spcPts val="0"/>
              </a:spcBef>
              <a:spcAft>
                <a:spcPts val="0"/>
              </a:spcAft>
              <a:buClr>
                <a:schemeClr val="dk1"/>
              </a:buClr>
              <a:buSzPts val="1200"/>
              <a:buFont typeface="Calibri"/>
              <a:buChar char="-"/>
            </a:pPr>
            <a:r>
              <a:rPr lang="en-US"/>
              <a:t>Trabalho de pesquisa, e os ensaios</a:t>
            </a:r>
            <a:endParaRPr/>
          </a:p>
        </p:txBody>
      </p:sp>
      <p:sp>
        <p:nvSpPr>
          <p:cNvPr id="298" name="Google Shape;298;g2e041104735_0_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0" name="Google Shape;310;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1" name="Google Shape;311;p1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0" name="Google Shape;320;p1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1" name="Google Shape;321;p1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6" name="Google Shape;336;p1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Foi aceite o desafio para o determinado problema e fui ver o estado da arte e soluções existentes e como ía compor a minha</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Avaliação </a:t>
            </a:r>
            <a:r>
              <a:rPr lang="en-US"/>
              <a:t>preliminar</a:t>
            </a:r>
            <a:r>
              <a:rPr lang="en-US"/>
              <a:t> da solução encontrada</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Mas a ainda será feita a implementação da rede no micro, usando o tinyML (tensor flow)</a:t>
            </a:r>
            <a:endParaRPr/>
          </a:p>
        </p:txBody>
      </p:sp>
      <p:sp>
        <p:nvSpPr>
          <p:cNvPr id="337" name="Google Shape;337;p1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46" name="Google Shape;346;p1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7" name="Google Shape;347;p1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54" name="Google Shape;354;p1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5" name="Google Shape;355;p1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8" name="Google Shape;98;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Related works on...</a:t>
            </a:r>
            <a:endParaRPr/>
          </a:p>
          <a:p>
            <a:pPr indent="0" lvl="0" marL="0" rtl="0" algn="l">
              <a:spcBef>
                <a:spcPts val="0"/>
              </a:spcBef>
              <a:spcAft>
                <a:spcPts val="0"/>
              </a:spcAft>
              <a:buNone/>
            </a:pPr>
            <a:r>
              <a:rPr lang="en-US"/>
              <a:t>Platforms type (embebeded system platforms)</a:t>
            </a:r>
            <a:endParaRPr/>
          </a:p>
          <a:p>
            <a:pPr indent="0" lvl="0" marL="0" rtl="0" algn="l">
              <a:spcBef>
                <a:spcPts val="0"/>
              </a:spcBef>
              <a:spcAft>
                <a:spcPts val="0"/>
              </a:spcAft>
              <a:buNone/>
            </a:pPr>
            <a:r>
              <a:rPr lang="en-US"/>
              <a:t>Relevant Tecnologies</a:t>
            </a:r>
            <a:endParaRPr/>
          </a:p>
          <a:p>
            <a:pPr indent="0" lvl="0" marL="0" rtl="0" algn="l">
              <a:spcBef>
                <a:spcPts val="0"/>
              </a:spcBef>
              <a:spcAft>
                <a:spcPts val="0"/>
              </a:spcAft>
              <a:buNone/>
            </a:pPr>
            <a:r>
              <a:rPr lang="en-US"/>
              <a:t>System architecture - (software) - solution proposal</a:t>
            </a:r>
            <a:endParaRPr/>
          </a:p>
        </p:txBody>
      </p:sp>
      <p:sp>
        <p:nvSpPr>
          <p:cNvPr id="99" name="Google Shape;99;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5" name="Google Shape;135;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1600">
                <a:solidFill>
                  <a:srgbClr val="595959"/>
                </a:solidFill>
                <a:latin typeface="Open Sans"/>
                <a:ea typeface="Open Sans"/>
                <a:cs typeface="Open Sans"/>
                <a:sym typeface="Open Sans"/>
              </a:rPr>
              <a:t>After feeling comfortable with the results, </a:t>
            </a:r>
            <a:endParaRPr sz="1600">
              <a:solidFill>
                <a:srgbClr val="FF0000"/>
              </a:solidFill>
              <a:latin typeface="Calibri"/>
              <a:ea typeface="Calibri"/>
              <a:cs typeface="Calibri"/>
              <a:sym typeface="Calibri"/>
            </a:endParaRPr>
          </a:p>
          <a:p>
            <a:pPr indent="0" lvl="0" marL="0" rtl="0" algn="l">
              <a:spcBef>
                <a:spcPts val="0"/>
              </a:spcBef>
              <a:spcAft>
                <a:spcPts val="0"/>
              </a:spcAft>
              <a:buNone/>
            </a:pPr>
            <a:r>
              <a:t/>
            </a:r>
            <a:endParaRPr sz="1600">
              <a:solidFill>
                <a:srgbClr val="FF0000"/>
              </a:solidFill>
              <a:latin typeface="Calibri"/>
              <a:ea typeface="Calibri"/>
              <a:cs typeface="Calibri"/>
              <a:sym typeface="Calibri"/>
            </a:endParaRPr>
          </a:p>
          <a:p>
            <a:pPr indent="0" lvl="0" marL="0" rtl="0" algn="l">
              <a:spcBef>
                <a:spcPts val="0"/>
              </a:spcBef>
              <a:spcAft>
                <a:spcPts val="0"/>
              </a:spcAft>
              <a:buNone/>
            </a:pPr>
            <a:r>
              <a:rPr lang="en-US" sz="1600">
                <a:solidFill>
                  <a:srgbClr val="FF0000"/>
                </a:solidFill>
                <a:latin typeface="Calibri"/>
                <a:ea typeface="Calibri"/>
                <a:cs typeface="Calibri"/>
                <a:sym typeface="Calibri"/>
              </a:rPr>
              <a:t>Descomplicar -  no máximo colocar um 1,2 e 3</a:t>
            </a:r>
            <a:endParaRPr/>
          </a:p>
          <a:p>
            <a:pPr indent="0" lvl="0" marL="0" rtl="0" algn="l">
              <a:spcBef>
                <a:spcPts val="0"/>
              </a:spcBef>
              <a:spcAft>
                <a:spcPts val="0"/>
              </a:spcAft>
              <a:buNone/>
            </a:pPr>
            <a:r>
              <a:t/>
            </a:r>
            <a:endParaRPr sz="1600">
              <a:solidFill>
                <a:srgbClr val="FF0000"/>
              </a:solidFill>
              <a:latin typeface="Calibri"/>
              <a:ea typeface="Calibri"/>
              <a:cs typeface="Calibri"/>
              <a:sym typeface="Calibri"/>
            </a:endParaRPr>
          </a:p>
          <a:p>
            <a:pPr indent="0" lvl="0" marL="0" rtl="0" algn="l">
              <a:spcBef>
                <a:spcPts val="0"/>
              </a:spcBef>
              <a:spcAft>
                <a:spcPts val="0"/>
              </a:spcAft>
              <a:buNone/>
            </a:pPr>
            <a:r>
              <a:rPr lang="en-US" sz="1600">
                <a:solidFill>
                  <a:srgbClr val="FF0000"/>
                </a:solidFill>
                <a:latin typeface="Calibri"/>
                <a:ea typeface="Calibri"/>
                <a:cs typeface="Calibri"/>
                <a:sym typeface="Calibri"/>
              </a:rPr>
              <a:t>Build -&gt; program/develop</a:t>
            </a:r>
            <a:endParaRPr/>
          </a:p>
          <a:p>
            <a:pPr indent="0" lvl="0" marL="0" rtl="0" algn="l">
              <a:spcBef>
                <a:spcPts val="0"/>
              </a:spcBef>
              <a:spcAft>
                <a:spcPts val="0"/>
              </a:spcAft>
              <a:buNone/>
            </a:pPr>
            <a:r>
              <a:t/>
            </a:r>
            <a:endParaRPr sz="1600">
              <a:solidFill>
                <a:srgbClr val="FF0000"/>
              </a:solidFill>
              <a:latin typeface="Calibri"/>
              <a:ea typeface="Calibri"/>
              <a:cs typeface="Calibri"/>
              <a:sym typeface="Calibri"/>
            </a:endParaRPr>
          </a:p>
          <a:p>
            <a:pPr indent="0" lvl="0" marL="0" rtl="0" algn="l">
              <a:spcBef>
                <a:spcPts val="0"/>
              </a:spcBef>
              <a:spcAft>
                <a:spcPts val="0"/>
              </a:spcAft>
              <a:buNone/>
            </a:pPr>
            <a:r>
              <a:rPr lang="en-US" sz="1600">
                <a:solidFill>
                  <a:srgbClr val="FF0000"/>
                </a:solidFill>
                <a:latin typeface="Calibri"/>
                <a:ea typeface="Calibri"/>
                <a:cs typeface="Calibri"/>
                <a:sym typeface="Calibri"/>
              </a:rPr>
              <a:t>Bullets:</a:t>
            </a:r>
            <a:endParaRPr/>
          </a:p>
          <a:p>
            <a:pPr indent="-285750" lvl="0" marL="285750" rtl="0" algn="l">
              <a:spcBef>
                <a:spcPts val="0"/>
              </a:spcBef>
              <a:spcAft>
                <a:spcPts val="0"/>
              </a:spcAft>
              <a:buClr>
                <a:srgbClr val="FF0000"/>
              </a:buClr>
              <a:buSzPts val="1600"/>
              <a:buFont typeface="Calibri"/>
              <a:buChar char="-"/>
            </a:pPr>
            <a:r>
              <a:rPr lang="en-US" sz="1600">
                <a:solidFill>
                  <a:srgbClr val="FF0000"/>
                </a:solidFill>
                <a:latin typeface="Calibri"/>
                <a:ea typeface="Calibri"/>
                <a:cs typeface="Calibri"/>
                <a:sym typeface="Calibri"/>
              </a:rPr>
              <a:t>Program a neural network on low power microcontroller</a:t>
            </a:r>
            <a:endParaRPr/>
          </a:p>
          <a:p>
            <a:pPr indent="-285750" lvl="0" marL="285750" rtl="0" algn="l">
              <a:spcBef>
                <a:spcPts val="0"/>
              </a:spcBef>
              <a:spcAft>
                <a:spcPts val="0"/>
              </a:spcAft>
              <a:buClr>
                <a:srgbClr val="FF0000"/>
              </a:buClr>
              <a:buSzPts val="1600"/>
              <a:buFont typeface="Calibri"/>
              <a:buChar char="-"/>
            </a:pPr>
            <a:r>
              <a:rPr lang="en-US" sz="1600">
                <a:solidFill>
                  <a:srgbClr val="FF0000"/>
                </a:solidFill>
                <a:latin typeface="Calibri"/>
                <a:ea typeface="Calibri"/>
                <a:cs typeface="Calibri"/>
                <a:sym typeface="Calibri"/>
              </a:rPr>
              <a:t>Low code</a:t>
            </a:r>
            <a:endParaRPr/>
          </a:p>
          <a:p>
            <a:pPr indent="-184150" lvl="0" marL="285750" rtl="0" algn="l">
              <a:spcBef>
                <a:spcPts val="0"/>
              </a:spcBef>
              <a:spcAft>
                <a:spcPts val="0"/>
              </a:spcAft>
              <a:buClr>
                <a:schemeClr val="dk1"/>
              </a:buClr>
              <a:buSzPts val="1600"/>
              <a:buFont typeface="Calibri"/>
              <a:buNone/>
            </a:pPr>
            <a:r>
              <a:t/>
            </a:r>
            <a:endParaRPr sz="1600">
              <a:solidFill>
                <a:srgbClr val="FF0000"/>
              </a:solidFill>
              <a:latin typeface="Calibri"/>
              <a:ea typeface="Calibri"/>
              <a:cs typeface="Calibri"/>
              <a:sym typeface="Calibri"/>
            </a:endParaRPr>
          </a:p>
          <a:p>
            <a:pPr indent="0" lvl="0" marL="0" rtl="0" algn="l">
              <a:spcBef>
                <a:spcPts val="0"/>
              </a:spcBef>
              <a:spcAft>
                <a:spcPts val="0"/>
              </a:spcAft>
              <a:buNone/>
            </a:pPr>
            <a:r>
              <a:rPr b="0" i="0" lang="en-US" sz="1600" u="none" strike="noStrike">
                <a:solidFill>
                  <a:srgbClr val="FF0000"/>
                </a:solidFill>
                <a:latin typeface="Calibri"/>
                <a:ea typeface="Calibri"/>
                <a:cs typeface="Calibri"/>
                <a:sym typeface="Calibri"/>
              </a:rPr>
              <a:t>Este microcontrolador tem uma plataforma estilo no code que permite treinar uma rede neuronal e fazer o deployment diretamente no micro. Para ter uma experiência rápida de treino de rede, como é adeuqação com o nosso problema. Exploração da plataforma.</a:t>
            </a:r>
            <a:r>
              <a:rPr b="0" i="0" lang="en-US" sz="1600">
                <a:solidFill>
                  <a:srgbClr val="FF0000"/>
                </a:solidFill>
                <a:latin typeface="Calibri"/>
                <a:ea typeface="Calibri"/>
                <a:cs typeface="Calibri"/>
                <a:sym typeface="Calibri"/>
              </a:rPr>
              <a:t>​</a:t>
            </a:r>
            <a:endParaRPr/>
          </a:p>
          <a:p>
            <a:pPr indent="0" lvl="0" marL="0" rtl="0" algn="l">
              <a:spcBef>
                <a:spcPts val="0"/>
              </a:spcBef>
              <a:spcAft>
                <a:spcPts val="0"/>
              </a:spcAft>
              <a:buNone/>
            </a:pPr>
            <a:r>
              <a:rPr b="0" i="0" lang="en-US" sz="1600" u="none" strike="noStrike">
                <a:solidFill>
                  <a:srgbClr val="FF0000"/>
                </a:solidFill>
                <a:latin typeface="Calibri"/>
                <a:ea typeface="Calibri"/>
                <a:cs typeface="Calibri"/>
                <a:sym typeface="Calibri"/>
              </a:rPr>
              <a:t>Após ganhar confiança com a rede.</a:t>
            </a:r>
            <a:r>
              <a:rPr b="0" i="0" lang="en-US" sz="1600">
                <a:solidFill>
                  <a:srgbClr val="FF0000"/>
                </a:solidFill>
                <a:latin typeface="Calibri"/>
                <a:ea typeface="Calibri"/>
                <a:cs typeface="Calibri"/>
                <a:sym typeface="Calibri"/>
              </a:rPr>
              <a:t>​</a:t>
            </a:r>
            <a:endParaRPr/>
          </a:p>
          <a:p>
            <a:pPr indent="0" lvl="0" marL="0" rtl="0" algn="l">
              <a:spcBef>
                <a:spcPts val="0"/>
              </a:spcBef>
              <a:spcAft>
                <a:spcPts val="0"/>
              </a:spcAft>
              <a:buNone/>
            </a:pPr>
            <a:r>
              <a:rPr b="0" i="0" lang="en-US" sz="1600" u="none" strike="noStrike">
                <a:solidFill>
                  <a:srgbClr val="FF0000"/>
                </a:solidFill>
                <a:latin typeface="Calibri"/>
                <a:ea typeface="Calibri"/>
                <a:cs typeface="Calibri"/>
                <a:sym typeface="Calibri"/>
              </a:rPr>
              <a:t>Depois vamos fazer a aquisição de dados, temos uma rede implementada  - o esqueleto – que será implementada em software. Para permitir fazer optimizações que a plataforma no code não irá permitir.</a:t>
            </a:r>
            <a:r>
              <a:rPr b="0" i="0" lang="en-US" sz="1600">
                <a:solidFill>
                  <a:srgbClr val="FF0000"/>
                </a:solidFill>
                <a:latin typeface="Calibri"/>
                <a:ea typeface="Calibri"/>
                <a:cs typeface="Calibri"/>
                <a:sym typeface="Calibri"/>
              </a:rPr>
              <a:t>​</a:t>
            </a:r>
            <a:endParaRPr/>
          </a:p>
          <a:p>
            <a:pPr indent="0" lvl="0" marL="0" rtl="0" algn="l">
              <a:spcBef>
                <a:spcPts val="0"/>
              </a:spcBef>
              <a:spcAft>
                <a:spcPts val="0"/>
              </a:spcAft>
              <a:buNone/>
            </a:pPr>
            <a:r>
              <a:rPr b="0" i="0" lang="en-US" sz="1600">
                <a:solidFill>
                  <a:srgbClr val="FF0000"/>
                </a:solidFill>
                <a:latin typeface="Calibri"/>
                <a:ea typeface="Calibri"/>
                <a:cs typeface="Calibri"/>
                <a:sym typeface="Calibri"/>
              </a:rPr>
              <a:t>​</a:t>
            </a:r>
            <a:endParaRPr/>
          </a:p>
          <a:p>
            <a:pPr indent="-101600" lvl="0" marL="0" rtl="0" algn="l">
              <a:spcBef>
                <a:spcPts val="0"/>
              </a:spcBef>
              <a:spcAft>
                <a:spcPts val="0"/>
              </a:spcAft>
              <a:buClr>
                <a:srgbClr val="FF0000"/>
              </a:buClr>
              <a:buSzPts val="1600"/>
              <a:buFont typeface="Calibri"/>
              <a:buChar char="-"/>
            </a:pPr>
            <a:r>
              <a:rPr b="0" i="0" lang="en-US" sz="1600" u="none" strike="noStrike">
                <a:solidFill>
                  <a:srgbClr val="FF0000"/>
                </a:solidFill>
                <a:latin typeface="Calibri"/>
                <a:ea typeface="Calibri"/>
                <a:cs typeface="Calibri"/>
                <a:sym typeface="Calibri"/>
              </a:rPr>
              <a:t>Uma abordagem top-down.</a:t>
            </a:r>
            <a:r>
              <a:rPr b="0" i="0" lang="en-US" sz="1600">
                <a:solidFill>
                  <a:srgbClr val="FF0000"/>
                </a:solidFill>
                <a:latin typeface="Calibri"/>
                <a:ea typeface="Calibri"/>
                <a:cs typeface="Calibri"/>
                <a:sym typeface="Calibri"/>
              </a:rPr>
              <a:t>​</a:t>
            </a:r>
            <a:endParaRPr/>
          </a:p>
          <a:p>
            <a:pPr indent="-101600" lvl="0" marL="0" rtl="0" algn="l">
              <a:spcBef>
                <a:spcPts val="0"/>
              </a:spcBef>
              <a:spcAft>
                <a:spcPts val="0"/>
              </a:spcAft>
              <a:buClr>
                <a:srgbClr val="FF0000"/>
              </a:buClr>
              <a:buSzPts val="1600"/>
              <a:buFont typeface="Calibri"/>
              <a:buChar char="-"/>
            </a:pPr>
            <a:r>
              <a:rPr b="0" i="0" lang="en-US" sz="1600" u="none" strike="noStrike">
                <a:solidFill>
                  <a:srgbClr val="FF0000"/>
                </a:solidFill>
                <a:latin typeface="Calibri"/>
                <a:ea typeface="Calibri"/>
                <a:cs typeface="Calibri"/>
                <a:sym typeface="Calibri"/>
              </a:rPr>
              <a:t>Ter a ferramenta da plataforma para agilizar a explicação do modelo da rede neuronal</a:t>
            </a:r>
            <a:r>
              <a:rPr b="0" i="0" lang="en-US" sz="1600">
                <a:solidFill>
                  <a:srgbClr val="FF0000"/>
                </a:solidFill>
                <a:latin typeface="Calibri"/>
                <a:ea typeface="Calibri"/>
                <a:cs typeface="Calibri"/>
                <a:sym typeface="Calibri"/>
              </a:rPr>
              <a:t>​</a:t>
            </a:r>
            <a:endParaRPr/>
          </a:p>
          <a:p>
            <a:pPr indent="-101600" lvl="0" marL="0" rtl="0" algn="l">
              <a:spcBef>
                <a:spcPts val="0"/>
              </a:spcBef>
              <a:spcAft>
                <a:spcPts val="0"/>
              </a:spcAft>
              <a:buClr>
                <a:srgbClr val="FF0000"/>
              </a:buClr>
              <a:buSzPts val="1600"/>
              <a:buFont typeface="Calibri"/>
              <a:buChar char="-"/>
            </a:pPr>
            <a:r>
              <a:rPr b="0" i="0" lang="en-US" sz="1600" u="none" strike="noStrike">
                <a:solidFill>
                  <a:srgbClr val="FF0000"/>
                </a:solidFill>
                <a:latin typeface="Calibri"/>
                <a:ea typeface="Calibri"/>
                <a:cs typeface="Calibri"/>
                <a:sym typeface="Calibri"/>
              </a:rPr>
              <a:t>Depois "olear" isto desenvolvendo em software, começar por detectar movimentos numa rede já treinada -  depois explorar nos movimentos aliados ao desporto.</a:t>
            </a:r>
            <a:r>
              <a:rPr b="0" i="0" lang="en-US" sz="1600">
                <a:solidFill>
                  <a:srgbClr val="FF0000"/>
                </a:solidFill>
                <a:latin typeface="Calibri"/>
                <a:ea typeface="Calibri"/>
                <a:cs typeface="Calibri"/>
                <a:sym typeface="Calibri"/>
              </a:rPr>
              <a:t>​</a:t>
            </a:r>
            <a:endParaRPr/>
          </a:p>
          <a:p>
            <a:pPr indent="0" lvl="0" marL="0" rtl="0" algn="l">
              <a:spcBef>
                <a:spcPts val="0"/>
              </a:spcBef>
              <a:spcAft>
                <a:spcPts val="0"/>
              </a:spcAft>
              <a:buNone/>
            </a:pPr>
            <a:r>
              <a:rPr b="0" i="0" lang="en-US" sz="1600">
                <a:solidFill>
                  <a:srgbClr val="FF0000"/>
                </a:solidFill>
                <a:latin typeface="Calibri"/>
                <a:ea typeface="Calibri"/>
                <a:cs typeface="Calibri"/>
                <a:sym typeface="Calibri"/>
              </a:rPr>
              <a:t>​</a:t>
            </a:r>
            <a:endParaRPr/>
          </a:p>
          <a:p>
            <a:pPr indent="0" lvl="0" marL="0" rtl="0" algn="l">
              <a:spcBef>
                <a:spcPts val="0"/>
              </a:spcBef>
              <a:spcAft>
                <a:spcPts val="0"/>
              </a:spcAft>
              <a:buNone/>
            </a:pPr>
            <a:r>
              <a:rPr b="0" i="0" lang="en-US" sz="1600" u="none" strike="noStrike">
                <a:solidFill>
                  <a:srgbClr val="FF0000"/>
                </a:solidFill>
                <a:latin typeface="Calibri"/>
                <a:ea typeface="Calibri"/>
                <a:cs typeface="Calibri"/>
                <a:sym typeface="Calibri"/>
              </a:rPr>
              <a:t>Edge impulse configuramos, mas não conseguimos optimizar –&gt; procurar "comprovativo"</a:t>
            </a:r>
            <a:endParaRPr b="0" i="0" sz="1600">
              <a:solidFill>
                <a:srgbClr val="FF0000"/>
              </a:solidFill>
              <a:latin typeface="Calibri"/>
              <a:ea typeface="Calibri"/>
              <a:cs typeface="Calibri"/>
              <a:sym typeface="Calibri"/>
            </a:endParaRPr>
          </a:p>
          <a:p>
            <a:pPr indent="0" lvl="0" marL="0" rtl="0" algn="l">
              <a:spcBef>
                <a:spcPts val="0"/>
              </a:spcBef>
              <a:spcAft>
                <a:spcPts val="0"/>
              </a:spcAft>
              <a:buNone/>
            </a:pPr>
            <a:r>
              <a:t/>
            </a:r>
            <a:endParaRPr/>
          </a:p>
        </p:txBody>
      </p:sp>
      <p:sp>
        <p:nvSpPr>
          <p:cNvPr id="136" name="Google Shape;136;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2" name="Google Shape;152;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Partir em dois slides e reduzir o texto</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4 – use built in AI accelerater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BLE basta sigla</a:t>
            </a:r>
            <a:endParaRPr/>
          </a:p>
        </p:txBody>
      </p:sp>
      <p:sp>
        <p:nvSpPr>
          <p:cNvPr id="153" name="Google Shape;153;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5" name="Google Shape;175;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Shoulders, knees and the lower back are most prone to injuries due to the large loads that occur for example during a serve jump. tem imagem, mas </a:t>
            </a:r>
            <a:r>
              <a:rPr lang="en-US"/>
              <a:t>wearable</a:t>
            </a:r>
            <a:r>
              <a:rPr lang="en-US"/>
              <a:t> devices mostra-se mais </a:t>
            </a:r>
            <a:r>
              <a:rPr lang="en-US"/>
              <a:t>eficiente</a:t>
            </a:r>
            <a:r>
              <a:rPr lang="en-US"/>
              <a:t> para avaliar cada atleta</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In this work, we investigate the different challenges and specifications trade-offs associated to existing hardware options, as well as recently developed software tools, when trying to use microcontroller units (MCUs) as inference devices for health and care applications. The paper also reviews existing wearable systems incorporating MCUs for monitoring, and management, in the context of different health and care intended uses. Overall, this work addresses the gap in literature targeting the use of MCUs as edge inference devices for healthcare wearables. Thus, can be used as a kick-start for embedding machine learning models on MCUs, focusing on healthcare wearables.</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13 The emerging field of TinyML technology, deploying machine learning algorithms on resource-constraints embedded devices, can provide several advantages over cloud computing related to latency, power, and privacy.</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Wearable IMUs contain a combination of accelerometer, gyroscope, and magnetometer sensors measuring along one to three axes. These sensors quantify acceleration, angular velocity, and the direction and orientation of travel respectively (</a:t>
            </a:r>
            <a:endParaRPr/>
          </a:p>
        </p:txBody>
      </p:sp>
      <p:sp>
        <p:nvSpPr>
          <p:cNvPr id="176" name="Google Shape;176;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2" name="Google Shape;192;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Problema a resolver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Esboço</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Solution outline ( title)</a:t>
            </a:r>
            <a:endParaRPr/>
          </a:p>
          <a:p>
            <a:pPr indent="0" lvl="0" marL="0" rtl="0" algn="l">
              <a:spcBef>
                <a:spcPts val="0"/>
              </a:spcBef>
              <a:spcAft>
                <a:spcPts val="0"/>
              </a:spcAft>
              <a:buNone/>
            </a:pPr>
            <a:r>
              <a:t/>
            </a:r>
            <a:endParaRPr/>
          </a:p>
          <a:p>
            <a:pPr indent="-171450" lvl="0" marL="171450" rtl="0" algn="l">
              <a:spcBef>
                <a:spcPts val="0"/>
              </a:spcBef>
              <a:spcAft>
                <a:spcPts val="0"/>
              </a:spcAft>
              <a:buClr>
                <a:schemeClr val="dk1"/>
              </a:buClr>
              <a:buSzPts val="1200"/>
              <a:buFont typeface="Calibri"/>
              <a:buChar char="-"/>
            </a:pPr>
            <a:r>
              <a:rPr lang="en-US"/>
              <a:t>IMU acc</a:t>
            </a:r>
            <a:endParaRPr/>
          </a:p>
          <a:p>
            <a:pPr indent="-171450" lvl="0" marL="171450" rtl="0" algn="l">
              <a:spcBef>
                <a:spcPts val="0"/>
              </a:spcBef>
              <a:spcAft>
                <a:spcPts val="0"/>
              </a:spcAft>
              <a:buClr>
                <a:schemeClr val="dk1"/>
              </a:buClr>
              <a:buSzPts val="1200"/>
              <a:buFont typeface="Calibri"/>
              <a:buChar char="-"/>
            </a:pPr>
            <a:r>
              <a:rPr lang="en-US"/>
              <a:t>MCU </a:t>
            </a:r>
            <a:endParaRPr/>
          </a:p>
          <a:p>
            <a:pPr indent="-171450" lvl="0" marL="171450" rtl="0" algn="l">
              <a:spcBef>
                <a:spcPts val="0"/>
              </a:spcBef>
              <a:spcAft>
                <a:spcPts val="0"/>
              </a:spcAft>
              <a:buClr>
                <a:schemeClr val="dk1"/>
              </a:buClr>
              <a:buSzPts val="1200"/>
              <a:buFont typeface="Calibri"/>
              <a:buChar char="-"/>
            </a:pPr>
            <a:r>
              <a:rPr lang="en-US"/>
              <a:t>RF/BLE</a:t>
            </a:r>
            <a:endParaRPr/>
          </a:p>
          <a:p>
            <a:pPr indent="-171450" lvl="0" marL="171450" rtl="0" algn="l">
              <a:spcBef>
                <a:spcPts val="0"/>
              </a:spcBef>
              <a:spcAft>
                <a:spcPts val="0"/>
              </a:spcAft>
              <a:buClr>
                <a:schemeClr val="dk1"/>
              </a:buClr>
              <a:buSzPts val="1200"/>
              <a:buFont typeface="Calibri"/>
              <a:buChar char="-"/>
            </a:pPr>
            <a:r>
              <a:rPr lang="en-US"/>
              <a:t>Antenas para ligar ao host (pc)</a:t>
            </a:r>
            <a:endParaRPr/>
          </a:p>
          <a:p>
            <a:pPr indent="-95250" lvl="0" marL="171450" rtl="0" algn="l">
              <a:spcBef>
                <a:spcPts val="0"/>
              </a:spcBef>
              <a:spcAft>
                <a:spcPts val="0"/>
              </a:spcAft>
              <a:buClr>
                <a:schemeClr val="dk1"/>
              </a:buClr>
              <a:buSzPts val="1200"/>
              <a:buFont typeface="Calibri"/>
              <a:buNone/>
            </a:pPr>
            <a:r>
              <a:t/>
            </a:r>
            <a:endParaRPr/>
          </a:p>
          <a:p>
            <a:pPr indent="-171450" lvl="0" marL="171450" rtl="0" algn="l">
              <a:spcBef>
                <a:spcPts val="0"/>
              </a:spcBef>
              <a:spcAft>
                <a:spcPts val="0"/>
              </a:spcAft>
              <a:buClr>
                <a:schemeClr val="dk1"/>
              </a:buClr>
              <a:buSzPts val="1200"/>
              <a:buFont typeface="Calibri"/>
              <a:buChar char="-"/>
            </a:pPr>
            <a:r>
              <a:rPr lang="en-US"/>
              <a:t>Plataforma resolve o que tinhamos para resolver -&gt; solução completamente integrada</a:t>
            </a:r>
            <a:endParaRPr/>
          </a:p>
          <a:p>
            <a:pPr indent="-95250" lvl="0" marL="171450" rtl="0" algn="l">
              <a:spcBef>
                <a:spcPts val="0"/>
              </a:spcBef>
              <a:spcAft>
                <a:spcPts val="0"/>
              </a:spcAft>
              <a:buClr>
                <a:schemeClr val="dk1"/>
              </a:buClr>
              <a:buSzPts val="1200"/>
              <a:buFont typeface="Calibri"/>
              <a:buNone/>
            </a:pPr>
            <a:r>
              <a:t/>
            </a:r>
            <a:endParaRPr/>
          </a:p>
          <a:p>
            <a:pPr indent="-171450" lvl="0" marL="171450" rtl="0" algn="l">
              <a:spcBef>
                <a:spcPts val="0"/>
              </a:spcBef>
              <a:spcAft>
                <a:spcPts val="0"/>
              </a:spcAft>
              <a:buClr>
                <a:schemeClr val="dk1"/>
              </a:buClr>
              <a:buSzPts val="1200"/>
              <a:buFont typeface="Calibri"/>
              <a:buChar char="-"/>
            </a:pPr>
            <a:r>
              <a:rPr lang="en-US"/>
              <a:t>1 instância IMU para plataforma</a:t>
            </a:r>
            <a:endParaRPr/>
          </a:p>
          <a:p>
            <a:pPr indent="-171450" lvl="0" marL="171450" rtl="0" algn="l">
              <a:spcBef>
                <a:spcPts val="0"/>
              </a:spcBef>
              <a:spcAft>
                <a:spcPts val="0"/>
              </a:spcAft>
              <a:buClr>
                <a:schemeClr val="dk1"/>
              </a:buClr>
              <a:buSzPts val="1200"/>
              <a:buFont typeface="Calibri"/>
              <a:buChar char="-"/>
            </a:pPr>
            <a:r>
              <a:rPr lang="en-US"/>
              <a:t>2 – depois é que passa pelo acc</a:t>
            </a:r>
            <a:endParaRPr/>
          </a:p>
          <a:p>
            <a:pPr indent="-95250" lvl="0" marL="171450" rtl="0" algn="l">
              <a:spcBef>
                <a:spcPts val="0"/>
              </a:spcBef>
              <a:spcAft>
                <a:spcPts val="0"/>
              </a:spcAft>
              <a:buClr>
                <a:schemeClr val="dk1"/>
              </a:buClr>
              <a:buSzPts val="1200"/>
              <a:buFont typeface="Calibri"/>
              <a:buNone/>
            </a:pPr>
            <a:r>
              <a:t/>
            </a:r>
            <a:endParaRPr/>
          </a:p>
          <a:p>
            <a:pPr indent="-95250" lvl="0" marL="171450" rtl="0" algn="l">
              <a:spcBef>
                <a:spcPts val="0"/>
              </a:spcBef>
              <a:spcAft>
                <a:spcPts val="0"/>
              </a:spcAft>
              <a:buClr>
                <a:schemeClr val="dk1"/>
              </a:buClr>
              <a:buSzPts val="1200"/>
              <a:buFont typeface="Calibri"/>
              <a:buNone/>
            </a:pPr>
            <a:r>
              <a:t/>
            </a:r>
            <a:endParaRPr/>
          </a:p>
          <a:p>
            <a:pPr indent="-95250" lvl="0" marL="171450" rtl="0" algn="l">
              <a:spcBef>
                <a:spcPts val="0"/>
              </a:spcBef>
              <a:spcAft>
                <a:spcPts val="0"/>
              </a:spcAft>
              <a:buClr>
                <a:schemeClr val="dk1"/>
              </a:buClr>
              <a:buSzPts val="1200"/>
              <a:buFont typeface="Calibri"/>
              <a:buNone/>
            </a:pPr>
            <a:r>
              <a:t/>
            </a:r>
            <a:endParaRPr/>
          </a:p>
          <a:p>
            <a:pPr indent="-95250" lvl="0" marL="171450" rtl="0" algn="l">
              <a:spcBef>
                <a:spcPts val="0"/>
              </a:spcBef>
              <a:spcAft>
                <a:spcPts val="0"/>
              </a:spcAft>
              <a:buClr>
                <a:schemeClr val="dk1"/>
              </a:buClr>
              <a:buSzPts val="1200"/>
              <a:buFont typeface="Calibri"/>
              <a:buNone/>
            </a:pPr>
            <a:r>
              <a:t/>
            </a:r>
            <a:endParaRPr/>
          </a:p>
          <a:p>
            <a:pPr indent="0" lvl="0" marL="0" rtl="0" algn="l">
              <a:spcBef>
                <a:spcPts val="0"/>
              </a:spcBef>
              <a:spcAft>
                <a:spcPts val="0"/>
              </a:spcAft>
              <a:buNone/>
            </a:pPr>
            <a:r>
              <a:rPr lang="en-US"/>
              <a:t>Diminuir texto</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Detalhar o Seeed Studio XIAO nRF52840 Sense e os seus detalhes – fotografia</a:t>
            </a:r>
            <a:endParaRPr/>
          </a:p>
          <a:p>
            <a:pPr indent="0" lvl="0" marL="0" rtl="0" algn="l">
              <a:spcBef>
                <a:spcPts val="0"/>
              </a:spcBef>
              <a:spcAft>
                <a:spcPts val="0"/>
              </a:spcAft>
              <a:buNone/>
            </a:pPr>
            <a:r>
              <a:t/>
            </a:r>
            <a:endParaRPr b="1"/>
          </a:p>
          <a:p>
            <a:pPr indent="0" lvl="0" marL="0" rtl="0" algn="l">
              <a:spcBef>
                <a:spcPts val="0"/>
              </a:spcBef>
              <a:spcAft>
                <a:spcPts val="0"/>
              </a:spcAft>
              <a:buNone/>
            </a:pPr>
            <a:r>
              <a:rPr lang="en-US"/>
              <a:t>NN Platform - inferência</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Explicar a solução</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sz="1200">
                <a:latin typeface="Open Sans"/>
                <a:ea typeface="Open Sans"/>
                <a:cs typeface="Open Sans"/>
                <a:sym typeface="Open Sans"/>
              </a:rPr>
              <a:t>Embedded system for real-time motion recognition involves integrating an IMU, MCU and an OLED display.</a:t>
            </a:r>
            <a:endParaRPr/>
          </a:p>
          <a:p>
            <a:pPr indent="0" lvl="0" marL="0" rtl="0" algn="l">
              <a:spcBef>
                <a:spcPts val="0"/>
              </a:spcBef>
              <a:spcAft>
                <a:spcPts val="0"/>
              </a:spcAft>
              <a:buNone/>
            </a:pPr>
            <a:r>
              <a:t/>
            </a:r>
            <a:endParaRPr sz="1200">
              <a:latin typeface="Open Sans"/>
              <a:ea typeface="Open Sans"/>
              <a:cs typeface="Open Sans"/>
              <a:sym typeface="Open Sans"/>
            </a:endParaRPr>
          </a:p>
          <a:p>
            <a:pPr indent="0" lvl="0" marL="0" rtl="0" algn="l">
              <a:spcBef>
                <a:spcPts val="0"/>
              </a:spcBef>
              <a:spcAft>
                <a:spcPts val="0"/>
              </a:spcAft>
              <a:buNone/>
            </a:pPr>
            <a:r>
              <a:rPr lang="en-US" sz="1200">
                <a:latin typeface="Open Sans"/>
                <a:ea typeface="Open Sans"/>
                <a:cs typeface="Open Sans"/>
                <a:sym typeface="Open Sans"/>
              </a:rPr>
              <a:t>The system collects motion data through the IMUs accelerometer. The MCU,</a:t>
            </a:r>
            <a:endParaRPr/>
          </a:p>
          <a:p>
            <a:pPr indent="0" lvl="0" marL="0" rtl="0" algn="l">
              <a:spcBef>
                <a:spcPts val="0"/>
              </a:spcBef>
              <a:spcAft>
                <a:spcPts val="0"/>
              </a:spcAft>
              <a:buNone/>
            </a:pPr>
            <a:r>
              <a:rPr lang="en-US" sz="1200">
                <a:latin typeface="Open Sans"/>
                <a:ea typeface="Open Sans"/>
                <a:cs typeface="Open Sans"/>
                <a:sym typeface="Open Sans"/>
              </a:rPr>
              <a:t>equipped with a NN implementation – previously trained, </a:t>
            </a:r>
            <a:r>
              <a:rPr b="0" i="0" lang="en-US" sz="1400" u="none" strike="noStrike">
                <a:latin typeface="Arial"/>
                <a:ea typeface="Arial"/>
                <a:cs typeface="Arial"/>
                <a:sym typeface="Arial"/>
              </a:rPr>
              <a:t>For training the NN, raw sensor data is transmitted to a computer - the host -via BLE</a:t>
            </a:r>
            <a:r>
              <a:rPr b="0" i="0" lang="en-US" sz="1200" u="none" strike="noStrike">
                <a:latin typeface="Open Sans"/>
                <a:ea typeface="Open Sans"/>
                <a:cs typeface="Open Sans"/>
                <a:sym typeface="Open Sans"/>
              </a:rPr>
              <a:t> - </a:t>
            </a:r>
            <a:r>
              <a:rPr lang="en-US" sz="1200">
                <a:latin typeface="Open Sans"/>
                <a:ea typeface="Open Sans"/>
                <a:cs typeface="Open Sans"/>
                <a:sym typeface="Open Sans"/>
              </a:rPr>
              <a:t>analyzes the motion data on-the-fly, categorizing movements as well or poorly executed, fast or slow, and correct or incorrect</a:t>
            </a:r>
            <a:endParaRPr/>
          </a:p>
          <a:p>
            <a:pPr indent="0" lvl="0" marL="0" rtl="0" algn="l">
              <a:spcBef>
                <a:spcPts val="0"/>
              </a:spcBef>
              <a:spcAft>
                <a:spcPts val="0"/>
              </a:spcAft>
              <a:buNone/>
            </a:pPr>
            <a:r>
              <a:rPr lang="en-US" sz="1200">
                <a:latin typeface="Open Sans"/>
                <a:ea typeface="Open Sans"/>
                <a:cs typeface="Open Sans"/>
                <a:sym typeface="Open Sans"/>
              </a:rPr>
              <a:t>trajectory. This information will be display using a LED or an OLED display,</a:t>
            </a:r>
            <a:endParaRPr/>
          </a:p>
          <a:p>
            <a:pPr indent="0" lvl="0" marL="0" rtl="0" algn="l">
              <a:spcBef>
                <a:spcPts val="0"/>
              </a:spcBef>
              <a:spcAft>
                <a:spcPts val="0"/>
              </a:spcAft>
              <a:buNone/>
            </a:pPr>
            <a:r>
              <a:rPr lang="en-US" sz="1200">
                <a:latin typeface="Open Sans"/>
                <a:ea typeface="Open Sans"/>
                <a:cs typeface="Open Sans"/>
                <a:sym typeface="Open Sans"/>
              </a:rPr>
              <a:t>depending on the equipment being used and the performed movement.</a:t>
            </a:r>
            <a:endParaRPr sz="1200">
              <a:latin typeface="Open Sans"/>
              <a:ea typeface="Open Sans"/>
              <a:cs typeface="Open Sans"/>
              <a:sym typeface="Open Sans"/>
            </a:endParaRPr>
          </a:p>
          <a:p>
            <a:pPr indent="0" lvl="0" marL="0" rtl="0" algn="l">
              <a:spcBef>
                <a:spcPts val="0"/>
              </a:spcBef>
              <a:spcAft>
                <a:spcPts val="0"/>
              </a:spcAft>
              <a:buNone/>
            </a:pPr>
            <a:r>
              <a:t/>
            </a:r>
            <a:endParaRPr/>
          </a:p>
          <a:p>
            <a:pPr indent="-95250" lvl="0" marL="171450" rtl="0" algn="l">
              <a:spcBef>
                <a:spcPts val="0"/>
              </a:spcBef>
              <a:spcAft>
                <a:spcPts val="0"/>
              </a:spcAft>
              <a:buClr>
                <a:schemeClr val="dk1"/>
              </a:buClr>
              <a:buSzPts val="1200"/>
              <a:buFont typeface="Calibri"/>
              <a:buNone/>
            </a:pPr>
            <a:r>
              <a:t/>
            </a:r>
            <a:endParaRPr/>
          </a:p>
        </p:txBody>
      </p:sp>
      <p:sp>
        <p:nvSpPr>
          <p:cNvPr id="193" name="Google Shape;193;p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2e03047878e_0_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2" name="Google Shape;202;g2e03047878e_0_3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Problema a resolver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Esboço</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Solution outline ( title)</a:t>
            </a:r>
            <a:endParaRPr/>
          </a:p>
          <a:p>
            <a:pPr indent="0" lvl="0" marL="0" rtl="0" algn="l">
              <a:spcBef>
                <a:spcPts val="0"/>
              </a:spcBef>
              <a:spcAft>
                <a:spcPts val="0"/>
              </a:spcAft>
              <a:buNone/>
            </a:pPr>
            <a:r>
              <a:t/>
            </a:r>
            <a:endParaRPr/>
          </a:p>
          <a:p>
            <a:pPr indent="-171450" lvl="0" marL="171450" rtl="0" algn="l">
              <a:spcBef>
                <a:spcPts val="0"/>
              </a:spcBef>
              <a:spcAft>
                <a:spcPts val="0"/>
              </a:spcAft>
              <a:buClr>
                <a:schemeClr val="dk1"/>
              </a:buClr>
              <a:buSzPts val="1200"/>
              <a:buFont typeface="Calibri"/>
              <a:buChar char="-"/>
            </a:pPr>
            <a:r>
              <a:rPr lang="en-US"/>
              <a:t>IMU acc</a:t>
            </a:r>
            <a:endParaRPr/>
          </a:p>
          <a:p>
            <a:pPr indent="-171450" lvl="0" marL="171450" rtl="0" algn="l">
              <a:spcBef>
                <a:spcPts val="0"/>
              </a:spcBef>
              <a:spcAft>
                <a:spcPts val="0"/>
              </a:spcAft>
              <a:buClr>
                <a:schemeClr val="dk1"/>
              </a:buClr>
              <a:buSzPts val="1200"/>
              <a:buFont typeface="Calibri"/>
              <a:buChar char="-"/>
            </a:pPr>
            <a:r>
              <a:rPr lang="en-US"/>
              <a:t>MCU </a:t>
            </a:r>
            <a:endParaRPr/>
          </a:p>
          <a:p>
            <a:pPr indent="-171450" lvl="0" marL="171450" rtl="0" algn="l">
              <a:spcBef>
                <a:spcPts val="0"/>
              </a:spcBef>
              <a:spcAft>
                <a:spcPts val="0"/>
              </a:spcAft>
              <a:buClr>
                <a:schemeClr val="dk1"/>
              </a:buClr>
              <a:buSzPts val="1200"/>
              <a:buFont typeface="Calibri"/>
              <a:buChar char="-"/>
            </a:pPr>
            <a:r>
              <a:rPr lang="en-US"/>
              <a:t>RF/BLE</a:t>
            </a:r>
            <a:endParaRPr/>
          </a:p>
          <a:p>
            <a:pPr indent="-171450" lvl="0" marL="171450" rtl="0" algn="l">
              <a:spcBef>
                <a:spcPts val="0"/>
              </a:spcBef>
              <a:spcAft>
                <a:spcPts val="0"/>
              </a:spcAft>
              <a:buClr>
                <a:schemeClr val="dk1"/>
              </a:buClr>
              <a:buSzPts val="1200"/>
              <a:buFont typeface="Calibri"/>
              <a:buChar char="-"/>
            </a:pPr>
            <a:r>
              <a:rPr lang="en-US"/>
              <a:t>Antenas para ligar ao host (pc)</a:t>
            </a:r>
            <a:endParaRPr/>
          </a:p>
          <a:p>
            <a:pPr indent="-95250" lvl="0" marL="171450" rtl="0" algn="l">
              <a:spcBef>
                <a:spcPts val="0"/>
              </a:spcBef>
              <a:spcAft>
                <a:spcPts val="0"/>
              </a:spcAft>
              <a:buClr>
                <a:schemeClr val="dk1"/>
              </a:buClr>
              <a:buSzPts val="1200"/>
              <a:buFont typeface="Calibri"/>
              <a:buNone/>
            </a:pPr>
            <a:r>
              <a:t/>
            </a:r>
            <a:endParaRPr/>
          </a:p>
          <a:p>
            <a:pPr indent="-171450" lvl="0" marL="171450" rtl="0" algn="l">
              <a:spcBef>
                <a:spcPts val="0"/>
              </a:spcBef>
              <a:spcAft>
                <a:spcPts val="0"/>
              </a:spcAft>
              <a:buClr>
                <a:schemeClr val="dk1"/>
              </a:buClr>
              <a:buSzPts val="1200"/>
              <a:buFont typeface="Calibri"/>
              <a:buChar char="-"/>
            </a:pPr>
            <a:r>
              <a:rPr lang="en-US"/>
              <a:t>Plataforma resolve o que tinhamos para resolver -&gt; solução completamente integrada</a:t>
            </a:r>
            <a:endParaRPr/>
          </a:p>
          <a:p>
            <a:pPr indent="-95250" lvl="0" marL="171450" rtl="0" algn="l">
              <a:spcBef>
                <a:spcPts val="0"/>
              </a:spcBef>
              <a:spcAft>
                <a:spcPts val="0"/>
              </a:spcAft>
              <a:buClr>
                <a:schemeClr val="dk1"/>
              </a:buClr>
              <a:buSzPts val="1200"/>
              <a:buFont typeface="Calibri"/>
              <a:buNone/>
            </a:pPr>
            <a:r>
              <a:t/>
            </a:r>
            <a:endParaRPr/>
          </a:p>
          <a:p>
            <a:pPr indent="-171450" lvl="0" marL="171450" rtl="0" algn="l">
              <a:spcBef>
                <a:spcPts val="0"/>
              </a:spcBef>
              <a:spcAft>
                <a:spcPts val="0"/>
              </a:spcAft>
              <a:buClr>
                <a:schemeClr val="dk1"/>
              </a:buClr>
              <a:buSzPts val="1200"/>
              <a:buFont typeface="Calibri"/>
              <a:buChar char="-"/>
            </a:pPr>
            <a:r>
              <a:rPr lang="en-US"/>
              <a:t>1 instância IMU para plataforma</a:t>
            </a:r>
            <a:endParaRPr/>
          </a:p>
          <a:p>
            <a:pPr indent="-171450" lvl="0" marL="171450" rtl="0" algn="l">
              <a:spcBef>
                <a:spcPts val="0"/>
              </a:spcBef>
              <a:spcAft>
                <a:spcPts val="0"/>
              </a:spcAft>
              <a:buClr>
                <a:schemeClr val="dk1"/>
              </a:buClr>
              <a:buSzPts val="1200"/>
              <a:buFont typeface="Calibri"/>
              <a:buChar char="-"/>
            </a:pPr>
            <a:r>
              <a:rPr lang="en-US"/>
              <a:t>2 – depois é que passa pelo acc</a:t>
            </a:r>
            <a:endParaRPr/>
          </a:p>
          <a:p>
            <a:pPr indent="-95250" lvl="0" marL="171450" rtl="0" algn="l">
              <a:spcBef>
                <a:spcPts val="0"/>
              </a:spcBef>
              <a:spcAft>
                <a:spcPts val="0"/>
              </a:spcAft>
              <a:buClr>
                <a:schemeClr val="dk1"/>
              </a:buClr>
              <a:buSzPts val="1200"/>
              <a:buFont typeface="Calibri"/>
              <a:buNone/>
            </a:pPr>
            <a:r>
              <a:t/>
            </a:r>
            <a:endParaRPr/>
          </a:p>
          <a:p>
            <a:pPr indent="-95250" lvl="0" marL="171450" rtl="0" algn="l">
              <a:spcBef>
                <a:spcPts val="0"/>
              </a:spcBef>
              <a:spcAft>
                <a:spcPts val="0"/>
              </a:spcAft>
              <a:buClr>
                <a:schemeClr val="dk1"/>
              </a:buClr>
              <a:buSzPts val="1200"/>
              <a:buFont typeface="Calibri"/>
              <a:buNone/>
            </a:pPr>
            <a:r>
              <a:t/>
            </a:r>
            <a:endParaRPr/>
          </a:p>
          <a:p>
            <a:pPr indent="-95250" lvl="0" marL="171450" rtl="0" algn="l">
              <a:spcBef>
                <a:spcPts val="0"/>
              </a:spcBef>
              <a:spcAft>
                <a:spcPts val="0"/>
              </a:spcAft>
              <a:buClr>
                <a:schemeClr val="dk1"/>
              </a:buClr>
              <a:buSzPts val="1200"/>
              <a:buFont typeface="Calibri"/>
              <a:buNone/>
            </a:pPr>
            <a:r>
              <a:t/>
            </a:r>
            <a:endParaRPr/>
          </a:p>
          <a:p>
            <a:pPr indent="-95250" lvl="0" marL="171450" rtl="0" algn="l">
              <a:spcBef>
                <a:spcPts val="0"/>
              </a:spcBef>
              <a:spcAft>
                <a:spcPts val="0"/>
              </a:spcAft>
              <a:buClr>
                <a:schemeClr val="dk1"/>
              </a:buClr>
              <a:buSzPts val="1200"/>
              <a:buFont typeface="Calibri"/>
              <a:buNone/>
            </a:pPr>
            <a:r>
              <a:t/>
            </a:r>
            <a:endParaRPr/>
          </a:p>
          <a:p>
            <a:pPr indent="0" lvl="0" marL="0" rtl="0" algn="l">
              <a:spcBef>
                <a:spcPts val="0"/>
              </a:spcBef>
              <a:spcAft>
                <a:spcPts val="0"/>
              </a:spcAft>
              <a:buNone/>
            </a:pPr>
            <a:r>
              <a:rPr lang="en-US"/>
              <a:t>Diminuir texto</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Detalhar o Seeed Studio XIAO nRF52840 Sense e os seus detalhes – fotografia</a:t>
            </a:r>
            <a:endParaRPr/>
          </a:p>
          <a:p>
            <a:pPr indent="0" lvl="0" marL="0" rtl="0" algn="l">
              <a:spcBef>
                <a:spcPts val="0"/>
              </a:spcBef>
              <a:spcAft>
                <a:spcPts val="0"/>
              </a:spcAft>
              <a:buNone/>
            </a:pPr>
            <a:r>
              <a:t/>
            </a:r>
            <a:endParaRPr b="1"/>
          </a:p>
          <a:p>
            <a:pPr indent="0" lvl="0" marL="0" rtl="0" algn="l">
              <a:spcBef>
                <a:spcPts val="0"/>
              </a:spcBef>
              <a:spcAft>
                <a:spcPts val="0"/>
              </a:spcAft>
              <a:buNone/>
            </a:pPr>
            <a:r>
              <a:rPr lang="en-US"/>
              <a:t>NN Platform - inferência</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Explicar a solução</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sz="1200">
                <a:latin typeface="Open Sans"/>
                <a:ea typeface="Open Sans"/>
                <a:cs typeface="Open Sans"/>
                <a:sym typeface="Open Sans"/>
              </a:rPr>
              <a:t>Embedded system for real-time motion recognition involves integrating an IMU, MCU and an OLED display.</a:t>
            </a:r>
            <a:endParaRPr/>
          </a:p>
          <a:p>
            <a:pPr indent="0" lvl="0" marL="0" rtl="0" algn="l">
              <a:spcBef>
                <a:spcPts val="0"/>
              </a:spcBef>
              <a:spcAft>
                <a:spcPts val="0"/>
              </a:spcAft>
              <a:buNone/>
            </a:pPr>
            <a:r>
              <a:t/>
            </a:r>
            <a:endParaRPr sz="1200">
              <a:latin typeface="Open Sans"/>
              <a:ea typeface="Open Sans"/>
              <a:cs typeface="Open Sans"/>
              <a:sym typeface="Open Sans"/>
            </a:endParaRPr>
          </a:p>
          <a:p>
            <a:pPr indent="0" lvl="0" marL="0" rtl="0" algn="l">
              <a:spcBef>
                <a:spcPts val="0"/>
              </a:spcBef>
              <a:spcAft>
                <a:spcPts val="0"/>
              </a:spcAft>
              <a:buNone/>
            </a:pPr>
            <a:r>
              <a:rPr lang="en-US" sz="1200">
                <a:latin typeface="Open Sans"/>
                <a:ea typeface="Open Sans"/>
                <a:cs typeface="Open Sans"/>
                <a:sym typeface="Open Sans"/>
              </a:rPr>
              <a:t>The system collects motion data through the IMUs accelerometer. The MCU,</a:t>
            </a:r>
            <a:endParaRPr/>
          </a:p>
          <a:p>
            <a:pPr indent="0" lvl="0" marL="0" rtl="0" algn="l">
              <a:spcBef>
                <a:spcPts val="0"/>
              </a:spcBef>
              <a:spcAft>
                <a:spcPts val="0"/>
              </a:spcAft>
              <a:buNone/>
            </a:pPr>
            <a:r>
              <a:rPr lang="en-US" sz="1200">
                <a:latin typeface="Open Sans"/>
                <a:ea typeface="Open Sans"/>
                <a:cs typeface="Open Sans"/>
                <a:sym typeface="Open Sans"/>
              </a:rPr>
              <a:t>equipped with a NN implementation – previously trained, </a:t>
            </a:r>
            <a:r>
              <a:rPr b="0" i="0" lang="en-US" sz="1400" u="none" strike="noStrike">
                <a:latin typeface="Arial"/>
                <a:ea typeface="Arial"/>
                <a:cs typeface="Arial"/>
                <a:sym typeface="Arial"/>
              </a:rPr>
              <a:t>For training the NN, raw sensor data is transmitted to a computer - the host -via BLE</a:t>
            </a:r>
            <a:r>
              <a:rPr b="0" i="0" lang="en-US" sz="1200" u="none" strike="noStrike">
                <a:latin typeface="Open Sans"/>
                <a:ea typeface="Open Sans"/>
                <a:cs typeface="Open Sans"/>
                <a:sym typeface="Open Sans"/>
              </a:rPr>
              <a:t> - </a:t>
            </a:r>
            <a:r>
              <a:rPr lang="en-US" sz="1200">
                <a:latin typeface="Open Sans"/>
                <a:ea typeface="Open Sans"/>
                <a:cs typeface="Open Sans"/>
                <a:sym typeface="Open Sans"/>
              </a:rPr>
              <a:t>analyzes the motion data on-the-fly, categorizing movements as well or poorly executed, fast or slow, and correct or incorrect</a:t>
            </a:r>
            <a:endParaRPr/>
          </a:p>
          <a:p>
            <a:pPr indent="0" lvl="0" marL="0" rtl="0" algn="l">
              <a:spcBef>
                <a:spcPts val="0"/>
              </a:spcBef>
              <a:spcAft>
                <a:spcPts val="0"/>
              </a:spcAft>
              <a:buNone/>
            </a:pPr>
            <a:r>
              <a:rPr lang="en-US" sz="1200">
                <a:latin typeface="Open Sans"/>
                <a:ea typeface="Open Sans"/>
                <a:cs typeface="Open Sans"/>
                <a:sym typeface="Open Sans"/>
              </a:rPr>
              <a:t>trajectory. This information will be display using a LED or an OLED display,</a:t>
            </a:r>
            <a:endParaRPr/>
          </a:p>
          <a:p>
            <a:pPr indent="0" lvl="0" marL="0" rtl="0" algn="l">
              <a:spcBef>
                <a:spcPts val="0"/>
              </a:spcBef>
              <a:spcAft>
                <a:spcPts val="0"/>
              </a:spcAft>
              <a:buNone/>
            </a:pPr>
            <a:r>
              <a:rPr lang="en-US" sz="1200">
                <a:latin typeface="Open Sans"/>
                <a:ea typeface="Open Sans"/>
                <a:cs typeface="Open Sans"/>
                <a:sym typeface="Open Sans"/>
              </a:rPr>
              <a:t>depending on the equipment being used and the performed movement.</a:t>
            </a:r>
            <a:endParaRPr sz="1200">
              <a:latin typeface="Open Sans"/>
              <a:ea typeface="Open Sans"/>
              <a:cs typeface="Open Sans"/>
              <a:sym typeface="Open Sans"/>
            </a:endParaRPr>
          </a:p>
          <a:p>
            <a:pPr indent="0" lvl="0" marL="0" rtl="0" algn="l">
              <a:spcBef>
                <a:spcPts val="0"/>
              </a:spcBef>
              <a:spcAft>
                <a:spcPts val="0"/>
              </a:spcAft>
              <a:buNone/>
            </a:pPr>
            <a:r>
              <a:t/>
            </a:r>
            <a:endParaRPr/>
          </a:p>
          <a:p>
            <a:pPr indent="-95250" lvl="0" marL="171450" rtl="0" algn="l">
              <a:spcBef>
                <a:spcPts val="0"/>
              </a:spcBef>
              <a:spcAft>
                <a:spcPts val="0"/>
              </a:spcAft>
              <a:buClr>
                <a:schemeClr val="dk1"/>
              </a:buClr>
              <a:buSzPts val="1200"/>
              <a:buFont typeface="Calibri"/>
              <a:buNone/>
            </a:pPr>
            <a:r>
              <a:t/>
            </a:r>
            <a:endParaRPr/>
          </a:p>
        </p:txBody>
      </p:sp>
      <p:sp>
        <p:nvSpPr>
          <p:cNvPr id="203" name="Google Shape;203;g2e03047878e_0_3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2e03047878e_0_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2" name="Google Shape;212;g2e03047878e_0_3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Problema a resolver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Esboço</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Solution outline ( title)</a:t>
            </a:r>
            <a:endParaRPr/>
          </a:p>
          <a:p>
            <a:pPr indent="0" lvl="0" marL="0" rtl="0" algn="l">
              <a:spcBef>
                <a:spcPts val="0"/>
              </a:spcBef>
              <a:spcAft>
                <a:spcPts val="0"/>
              </a:spcAft>
              <a:buNone/>
            </a:pPr>
            <a:r>
              <a:t/>
            </a:r>
            <a:endParaRPr/>
          </a:p>
          <a:p>
            <a:pPr indent="-171450" lvl="0" marL="171450" rtl="0" algn="l">
              <a:spcBef>
                <a:spcPts val="0"/>
              </a:spcBef>
              <a:spcAft>
                <a:spcPts val="0"/>
              </a:spcAft>
              <a:buClr>
                <a:schemeClr val="dk1"/>
              </a:buClr>
              <a:buSzPts val="1200"/>
              <a:buFont typeface="Calibri"/>
              <a:buChar char="-"/>
            </a:pPr>
            <a:r>
              <a:rPr lang="en-US"/>
              <a:t>IMU acc</a:t>
            </a:r>
            <a:endParaRPr/>
          </a:p>
          <a:p>
            <a:pPr indent="-171450" lvl="0" marL="171450" rtl="0" algn="l">
              <a:spcBef>
                <a:spcPts val="0"/>
              </a:spcBef>
              <a:spcAft>
                <a:spcPts val="0"/>
              </a:spcAft>
              <a:buClr>
                <a:schemeClr val="dk1"/>
              </a:buClr>
              <a:buSzPts val="1200"/>
              <a:buFont typeface="Calibri"/>
              <a:buChar char="-"/>
            </a:pPr>
            <a:r>
              <a:rPr lang="en-US"/>
              <a:t>MCU </a:t>
            </a:r>
            <a:endParaRPr/>
          </a:p>
          <a:p>
            <a:pPr indent="-171450" lvl="0" marL="171450" rtl="0" algn="l">
              <a:spcBef>
                <a:spcPts val="0"/>
              </a:spcBef>
              <a:spcAft>
                <a:spcPts val="0"/>
              </a:spcAft>
              <a:buClr>
                <a:schemeClr val="dk1"/>
              </a:buClr>
              <a:buSzPts val="1200"/>
              <a:buFont typeface="Calibri"/>
              <a:buChar char="-"/>
            </a:pPr>
            <a:r>
              <a:rPr lang="en-US"/>
              <a:t>RF/BLE</a:t>
            </a:r>
            <a:endParaRPr/>
          </a:p>
          <a:p>
            <a:pPr indent="-171450" lvl="0" marL="171450" rtl="0" algn="l">
              <a:spcBef>
                <a:spcPts val="0"/>
              </a:spcBef>
              <a:spcAft>
                <a:spcPts val="0"/>
              </a:spcAft>
              <a:buClr>
                <a:schemeClr val="dk1"/>
              </a:buClr>
              <a:buSzPts val="1200"/>
              <a:buFont typeface="Calibri"/>
              <a:buChar char="-"/>
            </a:pPr>
            <a:r>
              <a:rPr lang="en-US"/>
              <a:t>Antenas para ligar ao host (pc)</a:t>
            </a:r>
            <a:endParaRPr/>
          </a:p>
          <a:p>
            <a:pPr indent="-95250" lvl="0" marL="171450" rtl="0" algn="l">
              <a:spcBef>
                <a:spcPts val="0"/>
              </a:spcBef>
              <a:spcAft>
                <a:spcPts val="0"/>
              </a:spcAft>
              <a:buClr>
                <a:schemeClr val="dk1"/>
              </a:buClr>
              <a:buSzPts val="1200"/>
              <a:buFont typeface="Calibri"/>
              <a:buNone/>
            </a:pPr>
            <a:r>
              <a:t/>
            </a:r>
            <a:endParaRPr/>
          </a:p>
          <a:p>
            <a:pPr indent="-171450" lvl="0" marL="171450" rtl="0" algn="l">
              <a:spcBef>
                <a:spcPts val="0"/>
              </a:spcBef>
              <a:spcAft>
                <a:spcPts val="0"/>
              </a:spcAft>
              <a:buClr>
                <a:schemeClr val="dk1"/>
              </a:buClr>
              <a:buSzPts val="1200"/>
              <a:buFont typeface="Calibri"/>
              <a:buChar char="-"/>
            </a:pPr>
            <a:r>
              <a:rPr lang="en-US"/>
              <a:t>Plataforma resolve o que tinhamos para resolver -&gt; solução completamente integrada</a:t>
            </a:r>
            <a:endParaRPr/>
          </a:p>
          <a:p>
            <a:pPr indent="-95250" lvl="0" marL="171450" rtl="0" algn="l">
              <a:spcBef>
                <a:spcPts val="0"/>
              </a:spcBef>
              <a:spcAft>
                <a:spcPts val="0"/>
              </a:spcAft>
              <a:buClr>
                <a:schemeClr val="dk1"/>
              </a:buClr>
              <a:buSzPts val="1200"/>
              <a:buFont typeface="Calibri"/>
              <a:buNone/>
            </a:pPr>
            <a:r>
              <a:t/>
            </a:r>
            <a:endParaRPr/>
          </a:p>
          <a:p>
            <a:pPr indent="-171450" lvl="0" marL="171450" rtl="0" algn="l">
              <a:spcBef>
                <a:spcPts val="0"/>
              </a:spcBef>
              <a:spcAft>
                <a:spcPts val="0"/>
              </a:spcAft>
              <a:buClr>
                <a:schemeClr val="dk1"/>
              </a:buClr>
              <a:buSzPts val="1200"/>
              <a:buFont typeface="Calibri"/>
              <a:buChar char="-"/>
            </a:pPr>
            <a:r>
              <a:rPr lang="en-US"/>
              <a:t>1 instância IMU para plataforma</a:t>
            </a:r>
            <a:endParaRPr/>
          </a:p>
          <a:p>
            <a:pPr indent="-171450" lvl="0" marL="171450" rtl="0" algn="l">
              <a:spcBef>
                <a:spcPts val="0"/>
              </a:spcBef>
              <a:spcAft>
                <a:spcPts val="0"/>
              </a:spcAft>
              <a:buClr>
                <a:schemeClr val="dk1"/>
              </a:buClr>
              <a:buSzPts val="1200"/>
              <a:buFont typeface="Calibri"/>
              <a:buChar char="-"/>
            </a:pPr>
            <a:r>
              <a:rPr lang="en-US"/>
              <a:t>2 – depois é que passa pelo acc</a:t>
            </a:r>
            <a:endParaRPr/>
          </a:p>
          <a:p>
            <a:pPr indent="-95250" lvl="0" marL="171450" rtl="0" algn="l">
              <a:spcBef>
                <a:spcPts val="0"/>
              </a:spcBef>
              <a:spcAft>
                <a:spcPts val="0"/>
              </a:spcAft>
              <a:buClr>
                <a:schemeClr val="dk1"/>
              </a:buClr>
              <a:buSzPts val="1200"/>
              <a:buFont typeface="Calibri"/>
              <a:buNone/>
            </a:pPr>
            <a:r>
              <a:t/>
            </a:r>
            <a:endParaRPr/>
          </a:p>
          <a:p>
            <a:pPr indent="-95250" lvl="0" marL="171450" rtl="0" algn="l">
              <a:spcBef>
                <a:spcPts val="0"/>
              </a:spcBef>
              <a:spcAft>
                <a:spcPts val="0"/>
              </a:spcAft>
              <a:buClr>
                <a:schemeClr val="dk1"/>
              </a:buClr>
              <a:buSzPts val="1200"/>
              <a:buFont typeface="Calibri"/>
              <a:buNone/>
            </a:pPr>
            <a:r>
              <a:t/>
            </a:r>
            <a:endParaRPr/>
          </a:p>
          <a:p>
            <a:pPr indent="-95250" lvl="0" marL="171450" rtl="0" algn="l">
              <a:spcBef>
                <a:spcPts val="0"/>
              </a:spcBef>
              <a:spcAft>
                <a:spcPts val="0"/>
              </a:spcAft>
              <a:buClr>
                <a:schemeClr val="dk1"/>
              </a:buClr>
              <a:buSzPts val="1200"/>
              <a:buFont typeface="Calibri"/>
              <a:buNone/>
            </a:pPr>
            <a:r>
              <a:t/>
            </a:r>
            <a:endParaRPr/>
          </a:p>
          <a:p>
            <a:pPr indent="-95250" lvl="0" marL="171450" rtl="0" algn="l">
              <a:spcBef>
                <a:spcPts val="0"/>
              </a:spcBef>
              <a:spcAft>
                <a:spcPts val="0"/>
              </a:spcAft>
              <a:buClr>
                <a:schemeClr val="dk1"/>
              </a:buClr>
              <a:buSzPts val="1200"/>
              <a:buFont typeface="Calibri"/>
              <a:buNone/>
            </a:pPr>
            <a:r>
              <a:t/>
            </a:r>
            <a:endParaRPr/>
          </a:p>
          <a:p>
            <a:pPr indent="0" lvl="0" marL="0" rtl="0" algn="l">
              <a:spcBef>
                <a:spcPts val="0"/>
              </a:spcBef>
              <a:spcAft>
                <a:spcPts val="0"/>
              </a:spcAft>
              <a:buNone/>
            </a:pPr>
            <a:r>
              <a:rPr lang="en-US"/>
              <a:t>Diminuir texto</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Detalhar o Seeed Studio XIAO nRF52840 Sense e os seus detalhes – fotografia</a:t>
            </a:r>
            <a:endParaRPr/>
          </a:p>
          <a:p>
            <a:pPr indent="0" lvl="0" marL="0" rtl="0" algn="l">
              <a:spcBef>
                <a:spcPts val="0"/>
              </a:spcBef>
              <a:spcAft>
                <a:spcPts val="0"/>
              </a:spcAft>
              <a:buNone/>
            </a:pPr>
            <a:r>
              <a:t/>
            </a:r>
            <a:endParaRPr b="1"/>
          </a:p>
          <a:p>
            <a:pPr indent="0" lvl="0" marL="0" rtl="0" algn="l">
              <a:spcBef>
                <a:spcPts val="0"/>
              </a:spcBef>
              <a:spcAft>
                <a:spcPts val="0"/>
              </a:spcAft>
              <a:buNone/>
            </a:pPr>
            <a:r>
              <a:rPr lang="en-US"/>
              <a:t>NN Platform - inferência</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Explicar a solução</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sz="1200">
                <a:latin typeface="Open Sans"/>
                <a:ea typeface="Open Sans"/>
                <a:cs typeface="Open Sans"/>
                <a:sym typeface="Open Sans"/>
              </a:rPr>
              <a:t>Embedded system for real-time motion recognition involves integrating an IMU, MCU and an OLED display.</a:t>
            </a:r>
            <a:endParaRPr/>
          </a:p>
          <a:p>
            <a:pPr indent="0" lvl="0" marL="0" rtl="0" algn="l">
              <a:spcBef>
                <a:spcPts val="0"/>
              </a:spcBef>
              <a:spcAft>
                <a:spcPts val="0"/>
              </a:spcAft>
              <a:buNone/>
            </a:pPr>
            <a:r>
              <a:t/>
            </a:r>
            <a:endParaRPr sz="1200">
              <a:latin typeface="Open Sans"/>
              <a:ea typeface="Open Sans"/>
              <a:cs typeface="Open Sans"/>
              <a:sym typeface="Open Sans"/>
            </a:endParaRPr>
          </a:p>
          <a:p>
            <a:pPr indent="0" lvl="0" marL="0" rtl="0" algn="l">
              <a:spcBef>
                <a:spcPts val="0"/>
              </a:spcBef>
              <a:spcAft>
                <a:spcPts val="0"/>
              </a:spcAft>
              <a:buNone/>
            </a:pPr>
            <a:r>
              <a:rPr lang="en-US" sz="1200">
                <a:latin typeface="Open Sans"/>
                <a:ea typeface="Open Sans"/>
                <a:cs typeface="Open Sans"/>
                <a:sym typeface="Open Sans"/>
              </a:rPr>
              <a:t>The system collects motion data through the IMUs accelerometer. The MCU,</a:t>
            </a:r>
            <a:endParaRPr/>
          </a:p>
          <a:p>
            <a:pPr indent="0" lvl="0" marL="0" rtl="0" algn="l">
              <a:spcBef>
                <a:spcPts val="0"/>
              </a:spcBef>
              <a:spcAft>
                <a:spcPts val="0"/>
              </a:spcAft>
              <a:buNone/>
            </a:pPr>
            <a:r>
              <a:rPr lang="en-US" sz="1200">
                <a:latin typeface="Open Sans"/>
                <a:ea typeface="Open Sans"/>
                <a:cs typeface="Open Sans"/>
                <a:sym typeface="Open Sans"/>
              </a:rPr>
              <a:t>equipped with a NN implementation – previously trained, </a:t>
            </a:r>
            <a:r>
              <a:rPr b="0" i="0" lang="en-US" sz="1400" u="none" strike="noStrike">
                <a:latin typeface="Arial"/>
                <a:ea typeface="Arial"/>
                <a:cs typeface="Arial"/>
                <a:sym typeface="Arial"/>
              </a:rPr>
              <a:t>For training the NN, raw sensor data is transmitted to a computer - the host -via BLE</a:t>
            </a:r>
            <a:r>
              <a:rPr b="0" i="0" lang="en-US" sz="1200" u="none" strike="noStrike">
                <a:latin typeface="Open Sans"/>
                <a:ea typeface="Open Sans"/>
                <a:cs typeface="Open Sans"/>
                <a:sym typeface="Open Sans"/>
              </a:rPr>
              <a:t> - </a:t>
            </a:r>
            <a:r>
              <a:rPr lang="en-US" sz="1200">
                <a:latin typeface="Open Sans"/>
                <a:ea typeface="Open Sans"/>
                <a:cs typeface="Open Sans"/>
                <a:sym typeface="Open Sans"/>
              </a:rPr>
              <a:t>analyzes the motion data on-the-fly, categorizing movements as well or poorly executed, fast or slow, and correct or incorrect</a:t>
            </a:r>
            <a:endParaRPr/>
          </a:p>
          <a:p>
            <a:pPr indent="0" lvl="0" marL="0" rtl="0" algn="l">
              <a:spcBef>
                <a:spcPts val="0"/>
              </a:spcBef>
              <a:spcAft>
                <a:spcPts val="0"/>
              </a:spcAft>
              <a:buNone/>
            </a:pPr>
            <a:r>
              <a:rPr lang="en-US" sz="1200">
                <a:latin typeface="Open Sans"/>
                <a:ea typeface="Open Sans"/>
                <a:cs typeface="Open Sans"/>
                <a:sym typeface="Open Sans"/>
              </a:rPr>
              <a:t>trajectory. This information will be display using a LED or an OLED display,</a:t>
            </a:r>
            <a:endParaRPr/>
          </a:p>
          <a:p>
            <a:pPr indent="0" lvl="0" marL="0" rtl="0" algn="l">
              <a:spcBef>
                <a:spcPts val="0"/>
              </a:spcBef>
              <a:spcAft>
                <a:spcPts val="0"/>
              </a:spcAft>
              <a:buNone/>
            </a:pPr>
            <a:r>
              <a:rPr lang="en-US" sz="1200">
                <a:latin typeface="Open Sans"/>
                <a:ea typeface="Open Sans"/>
                <a:cs typeface="Open Sans"/>
                <a:sym typeface="Open Sans"/>
              </a:rPr>
              <a:t>depending on the equipment being used and the performed movement.</a:t>
            </a:r>
            <a:endParaRPr sz="1200">
              <a:latin typeface="Open Sans"/>
              <a:ea typeface="Open Sans"/>
              <a:cs typeface="Open Sans"/>
              <a:sym typeface="Open Sans"/>
            </a:endParaRPr>
          </a:p>
          <a:p>
            <a:pPr indent="0" lvl="0" marL="0" rtl="0" algn="l">
              <a:spcBef>
                <a:spcPts val="0"/>
              </a:spcBef>
              <a:spcAft>
                <a:spcPts val="0"/>
              </a:spcAft>
              <a:buNone/>
            </a:pPr>
            <a:r>
              <a:t/>
            </a:r>
            <a:endParaRPr/>
          </a:p>
          <a:p>
            <a:pPr indent="-95250" lvl="0" marL="171450" rtl="0" algn="l">
              <a:spcBef>
                <a:spcPts val="0"/>
              </a:spcBef>
              <a:spcAft>
                <a:spcPts val="0"/>
              </a:spcAft>
              <a:buClr>
                <a:schemeClr val="dk1"/>
              </a:buClr>
              <a:buSzPts val="1200"/>
              <a:buFont typeface="Calibri"/>
              <a:buNone/>
            </a:pPr>
            <a:r>
              <a:t/>
            </a:r>
            <a:endParaRPr/>
          </a:p>
        </p:txBody>
      </p:sp>
      <p:sp>
        <p:nvSpPr>
          <p:cNvPr id="213" name="Google Shape;213;g2e03047878e_0_3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2" name="Google Shape;222;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3" name="Google Shape;223;p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5" name="Shape 15"/>
        <p:cNvGrpSpPr/>
        <p:nvPr/>
      </p:nvGrpSpPr>
      <p:grpSpPr>
        <a:xfrm>
          <a:off x="0" y="0"/>
          <a:ext cx="0" cy="0"/>
          <a:chOff x="0" y="0"/>
          <a:chExt cx="0" cy="0"/>
        </a:xfrm>
      </p:grpSpPr>
      <p:sp>
        <p:nvSpPr>
          <p:cNvPr id="16" name="Google Shape;16;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2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27"/>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2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2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28"/>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28"/>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2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2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9" name="Shape 19"/>
        <p:cNvGrpSpPr/>
        <p:nvPr/>
      </p:nvGrpSpPr>
      <p:grpSpPr>
        <a:xfrm>
          <a:off x="0" y="0"/>
          <a:ext cx="0" cy="0"/>
          <a:chOff x="0" y="0"/>
          <a:chExt cx="0" cy="0"/>
        </a:xfrm>
      </p:grpSpPr>
      <p:sp>
        <p:nvSpPr>
          <p:cNvPr id="20" name="Google Shape;20;p1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 name="Google Shape;21;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4" name="Shape 24"/>
        <p:cNvGrpSpPr/>
        <p:nvPr/>
      </p:nvGrpSpPr>
      <p:grpSpPr>
        <a:xfrm>
          <a:off x="0" y="0"/>
          <a:ext cx="0" cy="0"/>
          <a:chOff x="0" y="0"/>
          <a:chExt cx="0" cy="0"/>
        </a:xfrm>
      </p:grpSpPr>
      <p:sp>
        <p:nvSpPr>
          <p:cNvPr id="25" name="Google Shape;25;p20"/>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Play"/>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6" name="Google Shape;26;p20"/>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7" name="Google Shape;27;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0" name="Shape 30"/>
        <p:cNvGrpSpPr/>
        <p:nvPr/>
      </p:nvGrpSpPr>
      <p:grpSpPr>
        <a:xfrm>
          <a:off x="0" y="0"/>
          <a:ext cx="0" cy="0"/>
          <a:chOff x="0" y="0"/>
          <a:chExt cx="0" cy="0"/>
        </a:xfrm>
      </p:grpSpPr>
      <p:sp>
        <p:nvSpPr>
          <p:cNvPr id="31" name="Google Shape;31;p2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2" name="Google Shape;32;p2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6" name="Shape 36"/>
        <p:cNvGrpSpPr/>
        <p:nvPr/>
      </p:nvGrpSpPr>
      <p:grpSpPr>
        <a:xfrm>
          <a:off x="0" y="0"/>
          <a:ext cx="0" cy="0"/>
          <a:chOff x="0" y="0"/>
          <a:chExt cx="0" cy="0"/>
        </a:xfrm>
      </p:grpSpPr>
      <p:sp>
        <p:nvSpPr>
          <p:cNvPr id="37" name="Google Shape;37;p22"/>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Play"/>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22"/>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757575"/>
              </a:buClr>
              <a:buSzPts val="2400"/>
              <a:buNone/>
              <a:defRPr sz="2400">
                <a:solidFill>
                  <a:srgbClr val="757575"/>
                </a:solidFill>
              </a:defRPr>
            </a:lvl1pPr>
            <a:lvl2pPr indent="-228600" lvl="1" marL="914400" algn="l">
              <a:lnSpc>
                <a:spcPct val="90000"/>
              </a:lnSpc>
              <a:spcBef>
                <a:spcPts val="500"/>
              </a:spcBef>
              <a:spcAft>
                <a:spcPts val="0"/>
              </a:spcAft>
              <a:buClr>
                <a:srgbClr val="757575"/>
              </a:buClr>
              <a:buSzPts val="2000"/>
              <a:buNone/>
              <a:defRPr sz="2000">
                <a:solidFill>
                  <a:srgbClr val="757575"/>
                </a:solidFill>
              </a:defRPr>
            </a:lvl2pPr>
            <a:lvl3pPr indent="-228600" lvl="2" marL="1371600" algn="l">
              <a:lnSpc>
                <a:spcPct val="90000"/>
              </a:lnSpc>
              <a:spcBef>
                <a:spcPts val="500"/>
              </a:spcBef>
              <a:spcAft>
                <a:spcPts val="0"/>
              </a:spcAft>
              <a:buClr>
                <a:srgbClr val="757575"/>
              </a:buClr>
              <a:buSzPts val="1800"/>
              <a:buNone/>
              <a:defRPr sz="1800">
                <a:solidFill>
                  <a:srgbClr val="757575"/>
                </a:solidFill>
              </a:defRPr>
            </a:lvl3pPr>
            <a:lvl4pPr indent="-228600" lvl="3" marL="1828800" algn="l">
              <a:lnSpc>
                <a:spcPct val="90000"/>
              </a:lnSpc>
              <a:spcBef>
                <a:spcPts val="500"/>
              </a:spcBef>
              <a:spcAft>
                <a:spcPts val="0"/>
              </a:spcAft>
              <a:buClr>
                <a:srgbClr val="757575"/>
              </a:buClr>
              <a:buSzPts val="1600"/>
              <a:buNone/>
              <a:defRPr sz="1600">
                <a:solidFill>
                  <a:srgbClr val="757575"/>
                </a:solidFill>
              </a:defRPr>
            </a:lvl4pPr>
            <a:lvl5pPr indent="-228600" lvl="4" marL="2286000" algn="l">
              <a:lnSpc>
                <a:spcPct val="90000"/>
              </a:lnSpc>
              <a:spcBef>
                <a:spcPts val="500"/>
              </a:spcBef>
              <a:spcAft>
                <a:spcPts val="0"/>
              </a:spcAft>
              <a:buClr>
                <a:srgbClr val="757575"/>
              </a:buClr>
              <a:buSzPts val="1600"/>
              <a:buNone/>
              <a:defRPr sz="1600">
                <a:solidFill>
                  <a:srgbClr val="757575"/>
                </a:solidFill>
              </a:defRPr>
            </a:lvl5pPr>
            <a:lvl6pPr indent="-228600" lvl="5" marL="2743200" algn="l">
              <a:lnSpc>
                <a:spcPct val="90000"/>
              </a:lnSpc>
              <a:spcBef>
                <a:spcPts val="500"/>
              </a:spcBef>
              <a:spcAft>
                <a:spcPts val="0"/>
              </a:spcAft>
              <a:buClr>
                <a:srgbClr val="757575"/>
              </a:buClr>
              <a:buSzPts val="1600"/>
              <a:buNone/>
              <a:defRPr sz="1600">
                <a:solidFill>
                  <a:srgbClr val="757575"/>
                </a:solidFill>
              </a:defRPr>
            </a:lvl6pPr>
            <a:lvl7pPr indent="-228600" lvl="6" marL="3200400" algn="l">
              <a:lnSpc>
                <a:spcPct val="90000"/>
              </a:lnSpc>
              <a:spcBef>
                <a:spcPts val="500"/>
              </a:spcBef>
              <a:spcAft>
                <a:spcPts val="0"/>
              </a:spcAft>
              <a:buClr>
                <a:srgbClr val="757575"/>
              </a:buClr>
              <a:buSzPts val="1600"/>
              <a:buNone/>
              <a:defRPr sz="1600">
                <a:solidFill>
                  <a:srgbClr val="757575"/>
                </a:solidFill>
              </a:defRPr>
            </a:lvl7pPr>
            <a:lvl8pPr indent="-228600" lvl="7" marL="3657600" algn="l">
              <a:lnSpc>
                <a:spcPct val="90000"/>
              </a:lnSpc>
              <a:spcBef>
                <a:spcPts val="500"/>
              </a:spcBef>
              <a:spcAft>
                <a:spcPts val="0"/>
              </a:spcAft>
              <a:buClr>
                <a:srgbClr val="757575"/>
              </a:buClr>
              <a:buSzPts val="1600"/>
              <a:buNone/>
              <a:defRPr sz="1600">
                <a:solidFill>
                  <a:srgbClr val="757575"/>
                </a:solidFill>
              </a:defRPr>
            </a:lvl8pPr>
            <a:lvl9pPr indent="-228600" lvl="8" marL="4114800" algn="l">
              <a:lnSpc>
                <a:spcPct val="90000"/>
              </a:lnSpc>
              <a:spcBef>
                <a:spcPts val="500"/>
              </a:spcBef>
              <a:spcAft>
                <a:spcPts val="0"/>
              </a:spcAft>
              <a:buClr>
                <a:srgbClr val="757575"/>
              </a:buClr>
              <a:buSzPts val="1600"/>
              <a:buNone/>
              <a:defRPr sz="1600">
                <a:solidFill>
                  <a:srgbClr val="757575"/>
                </a:solidFill>
              </a:defRPr>
            </a:lvl9pPr>
          </a:lstStyle>
          <a:p/>
        </p:txBody>
      </p:sp>
      <p:sp>
        <p:nvSpPr>
          <p:cNvPr id="39" name="Google Shape;39;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2" name="Shape 42"/>
        <p:cNvGrpSpPr/>
        <p:nvPr/>
      </p:nvGrpSpPr>
      <p:grpSpPr>
        <a:xfrm>
          <a:off x="0" y="0"/>
          <a:ext cx="0" cy="0"/>
          <a:chOff x="0" y="0"/>
          <a:chExt cx="0" cy="0"/>
        </a:xfrm>
      </p:grpSpPr>
      <p:sp>
        <p:nvSpPr>
          <p:cNvPr id="43" name="Google Shape;43;p2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4" name="Google Shape;44;p23"/>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5" name="Google Shape;45;p23"/>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9" name="Shape 49"/>
        <p:cNvGrpSpPr/>
        <p:nvPr/>
      </p:nvGrpSpPr>
      <p:grpSpPr>
        <a:xfrm>
          <a:off x="0" y="0"/>
          <a:ext cx="0" cy="0"/>
          <a:chOff x="0" y="0"/>
          <a:chExt cx="0" cy="0"/>
        </a:xfrm>
      </p:grpSpPr>
      <p:sp>
        <p:nvSpPr>
          <p:cNvPr id="50" name="Google Shape;50;p24"/>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24"/>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2" name="Google Shape;52;p24"/>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3" name="Google Shape;53;p24"/>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4" name="Google Shape;54;p24"/>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5" name="Google Shape;55;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25"/>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Pla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25"/>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25"/>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26"/>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Pla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26"/>
          <p:cNvSpPr/>
          <p:nvPr>
            <p:ph idx="2" type="pic"/>
          </p:nvPr>
        </p:nvSpPr>
        <p:spPr>
          <a:xfrm>
            <a:off x="5183188" y="987425"/>
            <a:ext cx="6172200" cy="4873625"/>
          </a:xfrm>
          <a:prstGeom prst="rect">
            <a:avLst/>
          </a:prstGeom>
          <a:noFill/>
          <a:ln>
            <a:noFill/>
          </a:ln>
        </p:spPr>
      </p:sp>
      <p:sp>
        <p:nvSpPr>
          <p:cNvPr id="68" name="Google Shape;68;p26"/>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2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Play"/>
              <a:buNone/>
              <a:defRPr b="0" i="0" sz="4400" u="none" cap="none" strike="noStrike">
                <a:solidFill>
                  <a:schemeClr val="dk1"/>
                </a:solidFill>
                <a:latin typeface="Play"/>
                <a:ea typeface="Play"/>
                <a:cs typeface="Play"/>
                <a:sym typeface="Play"/>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2" name="Google Shape;12;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757575"/>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3" name="Google Shape;13;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757575"/>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4" name="Google Shape;14;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757575"/>
                </a:solidFill>
                <a:latin typeface="Arial"/>
                <a:ea typeface="Arial"/>
                <a:cs typeface="Arial"/>
                <a:sym typeface="Arial"/>
              </a:defRPr>
            </a:lvl1pPr>
            <a:lvl2pPr indent="0" lvl="1" marL="0" marR="0" rtl="0" algn="r">
              <a:spcBef>
                <a:spcPts val="0"/>
              </a:spcBef>
              <a:buNone/>
              <a:defRPr b="0" i="0" sz="1200" u="none" cap="none" strike="noStrike">
                <a:solidFill>
                  <a:srgbClr val="757575"/>
                </a:solidFill>
                <a:latin typeface="Arial"/>
                <a:ea typeface="Arial"/>
                <a:cs typeface="Arial"/>
                <a:sym typeface="Arial"/>
              </a:defRPr>
            </a:lvl2pPr>
            <a:lvl3pPr indent="0" lvl="2" marL="0" marR="0" rtl="0" algn="r">
              <a:spcBef>
                <a:spcPts val="0"/>
              </a:spcBef>
              <a:buNone/>
              <a:defRPr b="0" i="0" sz="1200" u="none" cap="none" strike="noStrike">
                <a:solidFill>
                  <a:srgbClr val="757575"/>
                </a:solidFill>
                <a:latin typeface="Arial"/>
                <a:ea typeface="Arial"/>
                <a:cs typeface="Arial"/>
                <a:sym typeface="Arial"/>
              </a:defRPr>
            </a:lvl3pPr>
            <a:lvl4pPr indent="0" lvl="3" marL="0" marR="0" rtl="0" algn="r">
              <a:spcBef>
                <a:spcPts val="0"/>
              </a:spcBef>
              <a:buNone/>
              <a:defRPr b="0" i="0" sz="1200" u="none" cap="none" strike="noStrike">
                <a:solidFill>
                  <a:srgbClr val="757575"/>
                </a:solidFill>
                <a:latin typeface="Arial"/>
                <a:ea typeface="Arial"/>
                <a:cs typeface="Arial"/>
                <a:sym typeface="Arial"/>
              </a:defRPr>
            </a:lvl4pPr>
            <a:lvl5pPr indent="0" lvl="4" marL="0" marR="0" rtl="0" algn="r">
              <a:spcBef>
                <a:spcPts val="0"/>
              </a:spcBef>
              <a:buNone/>
              <a:defRPr b="0" i="0" sz="1200" u="none" cap="none" strike="noStrike">
                <a:solidFill>
                  <a:srgbClr val="757575"/>
                </a:solidFill>
                <a:latin typeface="Arial"/>
                <a:ea typeface="Arial"/>
                <a:cs typeface="Arial"/>
                <a:sym typeface="Arial"/>
              </a:defRPr>
            </a:lvl5pPr>
            <a:lvl6pPr indent="0" lvl="5" marL="0" marR="0" rtl="0" algn="r">
              <a:spcBef>
                <a:spcPts val="0"/>
              </a:spcBef>
              <a:buNone/>
              <a:defRPr b="0" i="0" sz="1200" u="none" cap="none" strike="noStrike">
                <a:solidFill>
                  <a:srgbClr val="757575"/>
                </a:solidFill>
                <a:latin typeface="Arial"/>
                <a:ea typeface="Arial"/>
                <a:cs typeface="Arial"/>
                <a:sym typeface="Arial"/>
              </a:defRPr>
            </a:lvl6pPr>
            <a:lvl7pPr indent="0" lvl="6" marL="0" marR="0" rtl="0" algn="r">
              <a:spcBef>
                <a:spcPts val="0"/>
              </a:spcBef>
              <a:buNone/>
              <a:defRPr b="0" i="0" sz="1200" u="none" cap="none" strike="noStrike">
                <a:solidFill>
                  <a:srgbClr val="757575"/>
                </a:solidFill>
                <a:latin typeface="Arial"/>
                <a:ea typeface="Arial"/>
                <a:cs typeface="Arial"/>
                <a:sym typeface="Arial"/>
              </a:defRPr>
            </a:lvl7pPr>
            <a:lvl8pPr indent="0" lvl="7" marL="0" marR="0" rtl="0" algn="r">
              <a:spcBef>
                <a:spcPts val="0"/>
              </a:spcBef>
              <a:buNone/>
              <a:defRPr b="0" i="0" sz="1200" u="none" cap="none" strike="noStrike">
                <a:solidFill>
                  <a:srgbClr val="757575"/>
                </a:solidFill>
                <a:latin typeface="Arial"/>
                <a:ea typeface="Arial"/>
                <a:cs typeface="Arial"/>
                <a:sym typeface="Arial"/>
              </a:defRPr>
            </a:lvl8pPr>
            <a:lvl9pPr indent="0" lvl="8" marL="0" marR="0" rtl="0" algn="r">
              <a:spcBef>
                <a:spcPts val="0"/>
              </a:spcBef>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8.png"/><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1.png"/><Relationship Id="rId4" Type="http://schemas.openxmlformats.org/officeDocument/2006/relationships/image" Target="../media/image10.png"/><Relationship Id="rId5"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2.png"/><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4.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5.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56585C">
            <a:alpha val="0"/>
          </a:srgbClr>
        </a:solidFill>
      </p:bgPr>
    </p:bg>
    <p:spTree>
      <p:nvGrpSpPr>
        <p:cNvPr id="88" name="Shape 88"/>
        <p:cNvGrpSpPr/>
        <p:nvPr/>
      </p:nvGrpSpPr>
      <p:grpSpPr>
        <a:xfrm>
          <a:off x="0" y="0"/>
          <a:ext cx="0" cy="0"/>
          <a:chOff x="0" y="0"/>
          <a:chExt cx="0" cy="0"/>
        </a:xfrm>
      </p:grpSpPr>
      <p:sp>
        <p:nvSpPr>
          <p:cNvPr id="89" name="Google Shape;89;p1"/>
          <p:cNvSpPr txBox="1"/>
          <p:nvPr/>
        </p:nvSpPr>
        <p:spPr>
          <a:xfrm>
            <a:off x="1589" y="2204864"/>
            <a:ext cx="12188823" cy="92333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5400" u="none" cap="none" strike="noStrike">
                <a:solidFill>
                  <a:srgbClr val="3F3F3F"/>
                </a:solidFill>
                <a:latin typeface="Arial"/>
                <a:ea typeface="Arial"/>
                <a:cs typeface="Arial"/>
                <a:sym typeface="Arial"/>
              </a:rPr>
              <a:t>Intelligent Sports Weights</a:t>
            </a:r>
            <a:endParaRPr b="1" i="0" sz="5400" u="none" cap="none" strike="noStrike">
              <a:solidFill>
                <a:srgbClr val="3F3F3F"/>
              </a:solidFill>
              <a:latin typeface="Arial"/>
              <a:ea typeface="Arial"/>
              <a:cs typeface="Arial"/>
              <a:sym typeface="Arial"/>
            </a:endParaRPr>
          </a:p>
        </p:txBody>
      </p:sp>
      <p:pic>
        <p:nvPicPr>
          <p:cNvPr id="90" name="Google Shape;90;p1"/>
          <p:cNvPicPr preferRelativeResize="0"/>
          <p:nvPr/>
        </p:nvPicPr>
        <p:blipFill rotWithShape="1">
          <a:blip r:embed="rId3">
            <a:alphaModFix/>
          </a:blip>
          <a:srcRect b="0" l="0" r="-9039" t="0"/>
          <a:stretch/>
        </p:blipFill>
        <p:spPr>
          <a:xfrm>
            <a:off x="356725" y="215125"/>
            <a:ext cx="2617200" cy="1414700"/>
          </a:xfrm>
          <a:prstGeom prst="rect">
            <a:avLst/>
          </a:prstGeom>
          <a:noFill/>
          <a:ln>
            <a:noFill/>
          </a:ln>
        </p:spPr>
      </p:pic>
      <p:sp>
        <p:nvSpPr>
          <p:cNvPr id="91" name="Google Shape;91;p1"/>
          <p:cNvSpPr txBox="1"/>
          <p:nvPr/>
        </p:nvSpPr>
        <p:spPr>
          <a:xfrm>
            <a:off x="3431604" y="629969"/>
            <a:ext cx="8758800" cy="585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1600" u="none" cap="none" strike="noStrike">
                <a:solidFill>
                  <a:srgbClr val="9A3324"/>
                </a:solidFill>
                <a:latin typeface="Arial"/>
                <a:ea typeface="Arial"/>
                <a:cs typeface="Arial"/>
                <a:sym typeface="Arial"/>
              </a:rPr>
              <a:t>INSTITUTO SUPERIOR DE ENGENHARIA DE LISBOA</a:t>
            </a:r>
            <a:br>
              <a:rPr b="1" i="0" lang="en-US" sz="1600" u="none" cap="none" strike="noStrike">
                <a:solidFill>
                  <a:srgbClr val="9A3324"/>
                </a:solidFill>
                <a:latin typeface="Arial"/>
                <a:ea typeface="Arial"/>
                <a:cs typeface="Arial"/>
                <a:sym typeface="Arial"/>
              </a:rPr>
            </a:br>
            <a:r>
              <a:rPr b="1" i="0" lang="en-US" sz="1600" u="none" cap="none" strike="noStrike">
                <a:solidFill>
                  <a:srgbClr val="9A3324"/>
                </a:solidFill>
                <a:latin typeface="Arial"/>
                <a:ea typeface="Arial"/>
                <a:cs typeface="Arial"/>
                <a:sym typeface="Arial"/>
              </a:rPr>
              <a:t>Departamento de Engenharia Eletrónica e Telecomunicações e Computadores</a:t>
            </a:r>
            <a:endParaRPr b="1" i="0" sz="1600" u="none" cap="none" strike="noStrike">
              <a:solidFill>
                <a:srgbClr val="9A3324"/>
              </a:solidFill>
              <a:latin typeface="Arial"/>
              <a:ea typeface="Arial"/>
              <a:cs typeface="Arial"/>
              <a:sym typeface="Arial"/>
            </a:endParaRPr>
          </a:p>
        </p:txBody>
      </p:sp>
      <p:pic>
        <p:nvPicPr>
          <p:cNvPr id="92" name="Google Shape;92;p1"/>
          <p:cNvPicPr preferRelativeResize="0"/>
          <p:nvPr/>
        </p:nvPicPr>
        <p:blipFill rotWithShape="1">
          <a:blip r:embed="rId4">
            <a:alphaModFix/>
          </a:blip>
          <a:srcRect b="0" l="0" r="0" t="0"/>
          <a:stretch/>
        </p:blipFill>
        <p:spPr>
          <a:xfrm>
            <a:off x="4380251" y="3397398"/>
            <a:ext cx="3424664" cy="1535391"/>
          </a:xfrm>
          <a:prstGeom prst="rect">
            <a:avLst/>
          </a:prstGeom>
          <a:noFill/>
          <a:ln>
            <a:noFill/>
          </a:ln>
        </p:spPr>
      </p:pic>
      <p:cxnSp>
        <p:nvCxnSpPr>
          <p:cNvPr id="93" name="Google Shape;93;p1"/>
          <p:cNvCxnSpPr/>
          <p:nvPr/>
        </p:nvCxnSpPr>
        <p:spPr>
          <a:xfrm>
            <a:off x="10410817" y="6021288"/>
            <a:ext cx="0" cy="648072"/>
          </a:xfrm>
          <a:prstGeom prst="straightConnector1">
            <a:avLst/>
          </a:prstGeom>
          <a:noFill/>
          <a:ln cap="flat" cmpd="sng" w="12700">
            <a:solidFill>
              <a:schemeClr val="lt1"/>
            </a:solidFill>
            <a:prstDash val="solid"/>
            <a:miter lim="800000"/>
            <a:headEnd len="sm" w="sm" type="none"/>
            <a:tailEnd len="sm" w="sm" type="none"/>
          </a:ln>
        </p:spPr>
      </p:cxnSp>
      <p:sp>
        <p:nvSpPr>
          <p:cNvPr id="94" name="Google Shape;94;p1"/>
          <p:cNvSpPr/>
          <p:nvPr/>
        </p:nvSpPr>
        <p:spPr>
          <a:xfrm>
            <a:off x="4548750" y="5618325"/>
            <a:ext cx="3094500" cy="3387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lang="en-US">
                <a:solidFill>
                  <a:srgbClr val="3F3F3F"/>
                </a:solidFill>
              </a:rPr>
              <a:t>Olga dos Santos Duarte, Nº 27675</a:t>
            </a:r>
            <a:endParaRPr>
              <a:solidFill>
                <a:srgbClr val="3F3F3F"/>
              </a:solidFill>
            </a:endParaRPr>
          </a:p>
        </p:txBody>
      </p:sp>
      <p:sp>
        <p:nvSpPr>
          <p:cNvPr id="95" name="Google Shape;95;p1"/>
          <p:cNvSpPr txBox="1"/>
          <p:nvPr/>
        </p:nvSpPr>
        <p:spPr>
          <a:xfrm>
            <a:off x="1589" y="5170348"/>
            <a:ext cx="12188823" cy="33855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i="1" lang="en-US" sz="1600">
                <a:solidFill>
                  <a:srgbClr val="3F3F3F"/>
                </a:solidFill>
              </a:rPr>
              <a:t>TFM11 - </a:t>
            </a:r>
            <a:r>
              <a:rPr i="1" lang="en-US" sz="1600">
                <a:solidFill>
                  <a:srgbClr val="3F3F3F"/>
                </a:solidFill>
                <a:latin typeface="Arial"/>
                <a:ea typeface="Arial"/>
                <a:cs typeface="Arial"/>
                <a:sym typeface="Arial"/>
              </a:rPr>
              <a:t>Dissertação de Mestrado 2023/2024</a:t>
            </a:r>
            <a:endParaRPr i="1" sz="1600">
              <a:solidFill>
                <a:srgbClr val="3F3F3F"/>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8"/>
          <p:cNvSpPr txBox="1"/>
          <p:nvPr>
            <p:ph type="title"/>
          </p:nvPr>
        </p:nvSpPr>
        <p:spPr>
          <a:xfrm>
            <a:off x="0" y="-11450"/>
            <a:ext cx="12192000" cy="997200"/>
          </a:xfrm>
          <a:prstGeom prst="rect">
            <a:avLst/>
          </a:prstGeom>
          <a:noFill/>
          <a:ln>
            <a:noFill/>
          </a:ln>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Clr>
                <a:srgbClr val="9A3324"/>
              </a:buClr>
              <a:buSzPts val="3960"/>
              <a:buFont typeface="Arial"/>
              <a:buNone/>
            </a:pPr>
            <a:r>
              <a:rPr b="1" lang="en-US" sz="3759">
                <a:solidFill>
                  <a:srgbClr val="9A3324"/>
                </a:solidFill>
                <a:latin typeface="Arial"/>
                <a:ea typeface="Arial"/>
                <a:cs typeface="Arial"/>
                <a:sym typeface="Arial"/>
              </a:rPr>
              <a:t>Relevant Technologies </a:t>
            </a:r>
            <a:r>
              <a:rPr b="1" lang="en-US" sz="3759">
                <a:solidFill>
                  <a:srgbClr val="9A3324"/>
                </a:solidFill>
                <a:latin typeface="Arial"/>
                <a:ea typeface="Arial"/>
                <a:cs typeface="Arial"/>
                <a:sym typeface="Arial"/>
              </a:rPr>
              <a:t>on Movement Recognition</a:t>
            </a:r>
            <a:endParaRPr b="1" sz="3759">
              <a:solidFill>
                <a:srgbClr val="9A3324"/>
              </a:solidFill>
              <a:latin typeface="Arial"/>
              <a:ea typeface="Arial"/>
              <a:cs typeface="Arial"/>
              <a:sym typeface="Arial"/>
            </a:endParaRPr>
          </a:p>
        </p:txBody>
      </p:sp>
      <p:grpSp>
        <p:nvGrpSpPr>
          <p:cNvPr id="241" name="Google Shape;241;p8"/>
          <p:cNvGrpSpPr/>
          <p:nvPr/>
        </p:nvGrpSpPr>
        <p:grpSpPr>
          <a:xfrm>
            <a:off x="1316382" y="1480938"/>
            <a:ext cx="5478112" cy="1154835"/>
            <a:chOff x="2258551" y="1459051"/>
            <a:chExt cx="5218243" cy="1154835"/>
          </a:xfrm>
        </p:grpSpPr>
        <p:sp>
          <p:nvSpPr>
            <p:cNvPr id="242" name="Google Shape;242;p8"/>
            <p:cNvSpPr/>
            <p:nvPr/>
          </p:nvSpPr>
          <p:spPr>
            <a:xfrm>
              <a:off x="2258551" y="1875222"/>
              <a:ext cx="5218242" cy="73866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rgbClr val="595959"/>
                  </a:solidFill>
                  <a:latin typeface="Arial"/>
                  <a:ea typeface="Arial"/>
                  <a:cs typeface="Arial"/>
                  <a:sym typeface="Arial"/>
                </a:rPr>
                <a:t>Acc detects linear acceleration of devices, that is, the acceleration along an axis. While gyro detects the angular velocity, i.e, how fast the body is turning.</a:t>
              </a:r>
              <a:endParaRPr sz="1600">
                <a:solidFill>
                  <a:srgbClr val="595959"/>
                </a:solidFill>
                <a:latin typeface="Arial"/>
                <a:ea typeface="Arial"/>
                <a:cs typeface="Arial"/>
                <a:sym typeface="Arial"/>
              </a:endParaRPr>
            </a:p>
            <a:p>
              <a:pPr indent="0" lvl="0" marL="0" marR="0" rtl="0" algn="l">
                <a:spcBef>
                  <a:spcPts val="0"/>
                </a:spcBef>
                <a:spcAft>
                  <a:spcPts val="0"/>
                </a:spcAft>
                <a:buNone/>
              </a:pPr>
              <a:r>
                <a:t/>
              </a:r>
              <a:endParaRPr sz="1400">
                <a:solidFill>
                  <a:srgbClr val="595959"/>
                </a:solidFill>
                <a:latin typeface="Arial"/>
                <a:ea typeface="Arial"/>
                <a:cs typeface="Arial"/>
                <a:sym typeface="Arial"/>
              </a:endParaRPr>
            </a:p>
          </p:txBody>
        </p:sp>
        <p:sp>
          <p:nvSpPr>
            <p:cNvPr id="243" name="Google Shape;243;p8"/>
            <p:cNvSpPr/>
            <p:nvPr/>
          </p:nvSpPr>
          <p:spPr>
            <a:xfrm>
              <a:off x="2258551" y="1459051"/>
              <a:ext cx="5218243"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rgbClr val="595959"/>
                  </a:solidFill>
                  <a:latin typeface="Arial"/>
                  <a:ea typeface="Arial"/>
                  <a:cs typeface="Arial"/>
                  <a:sym typeface="Arial"/>
                </a:rPr>
                <a:t>Accelerometer &amp; Gyroscope</a:t>
              </a:r>
              <a:endParaRPr b="1" sz="2000">
                <a:solidFill>
                  <a:srgbClr val="595959"/>
                </a:solidFill>
                <a:latin typeface="Arial"/>
                <a:ea typeface="Arial"/>
                <a:cs typeface="Arial"/>
                <a:sym typeface="Arial"/>
              </a:endParaRPr>
            </a:p>
          </p:txBody>
        </p:sp>
      </p:grpSp>
      <p:grpSp>
        <p:nvGrpSpPr>
          <p:cNvPr id="244" name="Google Shape;244;p8"/>
          <p:cNvGrpSpPr/>
          <p:nvPr/>
        </p:nvGrpSpPr>
        <p:grpSpPr>
          <a:xfrm>
            <a:off x="1316317" y="5044197"/>
            <a:ext cx="5477905" cy="996993"/>
            <a:chOff x="2258628" y="1563121"/>
            <a:chExt cx="3529805" cy="939407"/>
          </a:xfrm>
        </p:grpSpPr>
        <p:sp>
          <p:nvSpPr>
            <p:cNvPr id="245" name="Google Shape;245;p8"/>
            <p:cNvSpPr/>
            <p:nvPr/>
          </p:nvSpPr>
          <p:spPr>
            <a:xfrm>
              <a:off x="2258633" y="2009628"/>
              <a:ext cx="3529800" cy="492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rgbClr val="595959"/>
                  </a:solidFill>
                  <a:latin typeface="Arial"/>
                  <a:ea typeface="Arial"/>
                  <a:cs typeface="Arial"/>
                  <a:sym typeface="Arial"/>
                </a:rPr>
                <a:t>Wireless, low-power personal area network. Its goal is to connect devices over a relatively short range.</a:t>
              </a:r>
              <a:endParaRPr sz="1600">
                <a:solidFill>
                  <a:srgbClr val="595959"/>
                </a:solidFill>
                <a:latin typeface="Arial"/>
                <a:ea typeface="Arial"/>
                <a:cs typeface="Arial"/>
                <a:sym typeface="Arial"/>
              </a:endParaRPr>
            </a:p>
          </p:txBody>
        </p:sp>
        <p:sp>
          <p:nvSpPr>
            <p:cNvPr id="246" name="Google Shape;246;p8"/>
            <p:cNvSpPr/>
            <p:nvPr/>
          </p:nvSpPr>
          <p:spPr>
            <a:xfrm>
              <a:off x="2258628" y="1563121"/>
              <a:ext cx="3403800" cy="3771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rgbClr val="595959"/>
                  </a:solidFill>
                  <a:latin typeface="Arial"/>
                  <a:ea typeface="Arial"/>
                  <a:cs typeface="Arial"/>
                  <a:sym typeface="Arial"/>
                </a:rPr>
                <a:t>Bluetooth Low Energy</a:t>
              </a:r>
              <a:endParaRPr b="1" sz="2000">
                <a:solidFill>
                  <a:srgbClr val="595959"/>
                </a:solidFill>
                <a:latin typeface="Arial"/>
                <a:ea typeface="Arial"/>
                <a:cs typeface="Arial"/>
                <a:sym typeface="Arial"/>
              </a:endParaRPr>
            </a:p>
          </p:txBody>
        </p:sp>
      </p:grpSp>
      <p:grpSp>
        <p:nvGrpSpPr>
          <p:cNvPr id="247" name="Google Shape;247;p8"/>
          <p:cNvGrpSpPr/>
          <p:nvPr/>
        </p:nvGrpSpPr>
        <p:grpSpPr>
          <a:xfrm>
            <a:off x="1316385" y="3320271"/>
            <a:ext cx="5478095" cy="1136546"/>
            <a:chOff x="2258552" y="1428710"/>
            <a:chExt cx="3403812" cy="1275442"/>
          </a:xfrm>
        </p:grpSpPr>
        <p:sp>
          <p:nvSpPr>
            <p:cNvPr id="248" name="Google Shape;248;p8"/>
            <p:cNvSpPr/>
            <p:nvPr/>
          </p:nvSpPr>
          <p:spPr>
            <a:xfrm>
              <a:off x="2258552" y="1875222"/>
              <a:ext cx="3403812" cy="8289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rgbClr val="595959"/>
                  </a:solidFill>
                </a:rPr>
                <a:t>Capture, measure and </a:t>
              </a:r>
              <a:r>
                <a:rPr lang="en-US" sz="1600">
                  <a:solidFill>
                    <a:srgbClr val="595959"/>
                  </a:solidFill>
                  <a:latin typeface="Arial"/>
                  <a:ea typeface="Arial"/>
                  <a:cs typeface="Arial"/>
                  <a:sym typeface="Arial"/>
                </a:rPr>
                <a:t>report acceleration, orientation and other gravitational forces.</a:t>
              </a:r>
              <a:endParaRPr sz="1600">
                <a:solidFill>
                  <a:srgbClr val="595959"/>
                </a:solidFill>
                <a:latin typeface="Arial"/>
                <a:ea typeface="Arial"/>
                <a:cs typeface="Arial"/>
                <a:sym typeface="Arial"/>
              </a:endParaRPr>
            </a:p>
          </p:txBody>
        </p:sp>
        <p:sp>
          <p:nvSpPr>
            <p:cNvPr id="249" name="Google Shape;249;p8"/>
            <p:cNvSpPr/>
            <p:nvPr/>
          </p:nvSpPr>
          <p:spPr>
            <a:xfrm>
              <a:off x="2258552" y="1428710"/>
              <a:ext cx="3403812" cy="44900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rgbClr val="595959"/>
                  </a:solidFill>
                  <a:latin typeface="Arial"/>
                  <a:ea typeface="Arial"/>
                  <a:cs typeface="Arial"/>
                  <a:sym typeface="Arial"/>
                </a:rPr>
                <a:t>Ultra</a:t>
              </a:r>
              <a:r>
                <a:rPr b="1" lang="en-US" sz="2000">
                  <a:solidFill>
                    <a:srgbClr val="595959"/>
                  </a:solidFill>
                </a:rPr>
                <a:t> L</a:t>
              </a:r>
              <a:r>
                <a:rPr b="1" lang="en-US" sz="2000">
                  <a:solidFill>
                    <a:srgbClr val="595959"/>
                  </a:solidFill>
                  <a:latin typeface="Arial"/>
                  <a:ea typeface="Arial"/>
                  <a:cs typeface="Arial"/>
                  <a:sym typeface="Arial"/>
                </a:rPr>
                <a:t>ow </a:t>
              </a:r>
              <a:r>
                <a:rPr b="1" lang="en-US" sz="2000">
                  <a:solidFill>
                    <a:srgbClr val="595959"/>
                  </a:solidFill>
                </a:rPr>
                <a:t>P</a:t>
              </a:r>
              <a:r>
                <a:rPr b="1" lang="en-US" sz="2000">
                  <a:solidFill>
                    <a:srgbClr val="595959"/>
                  </a:solidFill>
                  <a:latin typeface="Arial"/>
                  <a:ea typeface="Arial"/>
                  <a:cs typeface="Arial"/>
                  <a:sym typeface="Arial"/>
                </a:rPr>
                <a:t>ower </a:t>
              </a:r>
              <a:r>
                <a:rPr b="1" lang="en-US" sz="2000">
                  <a:solidFill>
                    <a:srgbClr val="595959"/>
                  </a:solidFill>
                </a:rPr>
                <a:t>E</a:t>
              </a:r>
              <a:r>
                <a:rPr b="1" lang="en-US" sz="2000">
                  <a:solidFill>
                    <a:srgbClr val="595959"/>
                  </a:solidFill>
                  <a:latin typeface="Arial"/>
                  <a:ea typeface="Arial"/>
                  <a:cs typeface="Arial"/>
                  <a:sym typeface="Arial"/>
                </a:rPr>
                <a:t>mbedded </a:t>
              </a:r>
              <a:r>
                <a:rPr b="1" lang="en-US" sz="2000">
                  <a:solidFill>
                    <a:srgbClr val="595959"/>
                  </a:solidFill>
                </a:rPr>
                <a:t>S</a:t>
              </a:r>
              <a:r>
                <a:rPr b="1" lang="en-US" sz="2000">
                  <a:solidFill>
                    <a:srgbClr val="595959"/>
                  </a:solidFill>
                  <a:latin typeface="Arial"/>
                  <a:ea typeface="Arial"/>
                  <a:cs typeface="Arial"/>
                  <a:sym typeface="Arial"/>
                </a:rPr>
                <a:t>ystem</a:t>
              </a:r>
              <a:endParaRPr b="1" sz="2000">
                <a:solidFill>
                  <a:srgbClr val="595959"/>
                </a:solidFill>
                <a:latin typeface="Arial"/>
                <a:ea typeface="Arial"/>
                <a:cs typeface="Arial"/>
                <a:sym typeface="Arial"/>
              </a:endParaRPr>
            </a:p>
          </p:txBody>
        </p:sp>
      </p:grpSp>
      <p:sp>
        <p:nvSpPr>
          <p:cNvPr id="250" name="Google Shape;250;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51" name="Google Shape;251;p8"/>
          <p:cNvSpPr/>
          <p:nvPr/>
        </p:nvSpPr>
        <p:spPr>
          <a:xfrm>
            <a:off x="585319" y="1593758"/>
            <a:ext cx="603000" cy="603000"/>
          </a:xfrm>
          <a:prstGeom prst="ellipse">
            <a:avLst/>
          </a:prstGeom>
          <a:solidFill>
            <a:srgbClr val="56585C"/>
          </a:solidFill>
          <a:ln>
            <a:noFill/>
          </a:ln>
          <a:effectLst>
            <a:outerShdw blurRad="57150" rotWithShape="0" algn="bl" dir="5400000" dist="19050">
              <a:srgbClr val="000000">
                <a:alpha val="50000"/>
              </a:srgbClr>
            </a:outerShdw>
          </a:effectLst>
        </p:spPr>
        <p:txBody>
          <a:bodyPr anchorCtr="0" anchor="ctr" bIns="45700" lIns="0" spcFirstLastPara="1" rIns="0" wrap="square" tIns="45700">
            <a:noAutofit/>
          </a:bodyPr>
          <a:lstStyle/>
          <a:p>
            <a:pPr indent="0" lvl="0" marL="0" marR="0" rtl="0" algn="ctr">
              <a:spcBef>
                <a:spcPts val="0"/>
              </a:spcBef>
              <a:spcAft>
                <a:spcPts val="0"/>
              </a:spcAft>
              <a:buNone/>
            </a:pPr>
            <a:r>
              <a:rPr b="1" lang="en-US" sz="1800">
                <a:solidFill>
                  <a:schemeClr val="lt1"/>
                </a:solidFill>
                <a:latin typeface="Arial"/>
                <a:ea typeface="Arial"/>
                <a:cs typeface="Arial"/>
                <a:sym typeface="Arial"/>
              </a:rPr>
              <a:t>01</a:t>
            </a:r>
            <a:endParaRPr/>
          </a:p>
        </p:txBody>
      </p:sp>
      <p:sp>
        <p:nvSpPr>
          <p:cNvPr id="252" name="Google Shape;252;p8"/>
          <p:cNvSpPr/>
          <p:nvPr/>
        </p:nvSpPr>
        <p:spPr>
          <a:xfrm>
            <a:off x="585319" y="3432302"/>
            <a:ext cx="603000" cy="603000"/>
          </a:xfrm>
          <a:prstGeom prst="ellipse">
            <a:avLst/>
          </a:prstGeom>
          <a:solidFill>
            <a:srgbClr val="009CDF"/>
          </a:solidFill>
          <a:ln>
            <a:noFill/>
          </a:ln>
          <a:effectLst>
            <a:outerShdw blurRad="57150" rotWithShape="0" algn="bl" dir="5400000" dist="19050">
              <a:srgbClr val="000000">
                <a:alpha val="50000"/>
              </a:srgbClr>
            </a:outerShdw>
          </a:effectLst>
        </p:spPr>
        <p:txBody>
          <a:bodyPr anchorCtr="0" anchor="ctr" bIns="45700" lIns="0" spcFirstLastPara="1" rIns="0" wrap="square" tIns="45700">
            <a:noAutofit/>
          </a:bodyPr>
          <a:lstStyle/>
          <a:p>
            <a:pPr indent="0" lvl="0" marL="0" marR="0" rtl="0" algn="ctr">
              <a:spcBef>
                <a:spcPts val="0"/>
              </a:spcBef>
              <a:spcAft>
                <a:spcPts val="0"/>
              </a:spcAft>
              <a:buNone/>
            </a:pPr>
            <a:r>
              <a:rPr b="1" lang="en-US" sz="1800">
                <a:solidFill>
                  <a:schemeClr val="lt1"/>
                </a:solidFill>
                <a:latin typeface="Arial"/>
                <a:ea typeface="Arial"/>
                <a:cs typeface="Arial"/>
                <a:sym typeface="Arial"/>
              </a:rPr>
              <a:t>02</a:t>
            </a:r>
            <a:endParaRPr/>
          </a:p>
        </p:txBody>
      </p:sp>
      <p:sp>
        <p:nvSpPr>
          <p:cNvPr id="253" name="Google Shape;253;p8"/>
          <p:cNvSpPr/>
          <p:nvPr/>
        </p:nvSpPr>
        <p:spPr>
          <a:xfrm>
            <a:off x="585319" y="5189398"/>
            <a:ext cx="603000" cy="603000"/>
          </a:xfrm>
          <a:prstGeom prst="ellipse">
            <a:avLst/>
          </a:prstGeom>
          <a:solidFill>
            <a:srgbClr val="9A3324"/>
          </a:solidFill>
          <a:ln>
            <a:noFill/>
          </a:ln>
          <a:effectLst>
            <a:outerShdw blurRad="57150" rotWithShape="0" algn="bl" dir="5400000" dist="19050">
              <a:srgbClr val="000000">
                <a:alpha val="50000"/>
              </a:srgbClr>
            </a:outerShdw>
          </a:effectLst>
        </p:spPr>
        <p:txBody>
          <a:bodyPr anchorCtr="0" anchor="ctr" bIns="45700" lIns="0" spcFirstLastPara="1" rIns="0" wrap="square" tIns="45700">
            <a:noAutofit/>
          </a:bodyPr>
          <a:lstStyle/>
          <a:p>
            <a:pPr indent="0" lvl="0" marL="0" marR="0" rtl="0" algn="ctr">
              <a:spcBef>
                <a:spcPts val="0"/>
              </a:spcBef>
              <a:spcAft>
                <a:spcPts val="0"/>
              </a:spcAft>
              <a:buNone/>
            </a:pPr>
            <a:r>
              <a:rPr b="1" lang="en-US" sz="1800">
                <a:solidFill>
                  <a:schemeClr val="lt1"/>
                </a:solidFill>
                <a:latin typeface="Arial"/>
                <a:ea typeface="Arial"/>
                <a:cs typeface="Arial"/>
                <a:sym typeface="Arial"/>
              </a:rPr>
              <a:t>03</a:t>
            </a:r>
            <a:endParaRPr/>
          </a:p>
        </p:txBody>
      </p:sp>
      <p:pic>
        <p:nvPicPr>
          <p:cNvPr id="254" name="Google Shape;254;p8"/>
          <p:cNvPicPr preferRelativeResize="0"/>
          <p:nvPr/>
        </p:nvPicPr>
        <p:blipFill>
          <a:blip r:embed="rId3">
            <a:alphaModFix/>
          </a:blip>
          <a:stretch>
            <a:fillRect/>
          </a:stretch>
        </p:blipFill>
        <p:spPr>
          <a:xfrm>
            <a:off x="7128403" y="1593750"/>
            <a:ext cx="4564326" cy="4559801"/>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9"/>
          <p:cNvSpPr txBox="1"/>
          <p:nvPr>
            <p:ph type="title"/>
          </p:nvPr>
        </p:nvSpPr>
        <p:spPr>
          <a:xfrm>
            <a:off x="0" y="-19925"/>
            <a:ext cx="12192000" cy="10332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3F3F3F"/>
              </a:buClr>
              <a:buSzPts val="4400"/>
              <a:buFont typeface="Arial"/>
              <a:buNone/>
            </a:pPr>
            <a:r>
              <a:rPr b="1" lang="en-US">
                <a:solidFill>
                  <a:srgbClr val="9A3324"/>
                </a:solidFill>
                <a:latin typeface="Arial"/>
                <a:ea typeface="Arial"/>
                <a:cs typeface="Arial"/>
                <a:sym typeface="Arial"/>
              </a:rPr>
              <a:t>Ultra Low Power Embedded System</a:t>
            </a:r>
            <a:endParaRPr b="1">
              <a:solidFill>
                <a:srgbClr val="9A3324"/>
              </a:solidFill>
              <a:latin typeface="Arial"/>
              <a:ea typeface="Arial"/>
              <a:cs typeface="Arial"/>
              <a:sym typeface="Arial"/>
            </a:endParaRPr>
          </a:p>
        </p:txBody>
      </p:sp>
      <p:graphicFrame>
        <p:nvGraphicFramePr>
          <p:cNvPr id="261" name="Google Shape;261;p9"/>
          <p:cNvGraphicFramePr/>
          <p:nvPr/>
        </p:nvGraphicFramePr>
        <p:xfrm>
          <a:off x="611028" y="1340768"/>
          <a:ext cx="3000000" cy="3000000"/>
        </p:xfrm>
        <a:graphic>
          <a:graphicData uri="http://schemas.openxmlformats.org/drawingml/2006/table">
            <a:tbl>
              <a:tblPr bandRow="1" firstRow="1">
                <a:noFill/>
                <a:tableStyleId>{9201F8BC-471E-49FB-9CF5-FF79490F94BA}</a:tableStyleId>
              </a:tblPr>
              <a:tblGrid>
                <a:gridCol w="2263525"/>
                <a:gridCol w="2263525"/>
                <a:gridCol w="2263525"/>
                <a:gridCol w="2263525"/>
                <a:gridCol w="2263525"/>
              </a:tblGrid>
              <a:tr h="1767850">
                <a:tc>
                  <a:txBody>
                    <a:bodyPr/>
                    <a:lstStyle/>
                    <a:p>
                      <a:pPr indent="0" lvl="0" marL="0" marR="0" rtl="0" algn="ctr">
                        <a:spcBef>
                          <a:spcPts val="0"/>
                        </a:spcBef>
                        <a:spcAft>
                          <a:spcPts val="0"/>
                        </a:spcAft>
                        <a:buNone/>
                      </a:pPr>
                      <a:r>
                        <a:t/>
                      </a:r>
                      <a:endParaRPr b="1" sz="2000" u="none" cap="none" strike="noStrike">
                        <a:solidFill>
                          <a:schemeClr val="lt1"/>
                        </a:solidFill>
                        <a:latin typeface="Arial"/>
                        <a:ea typeface="Arial"/>
                        <a:cs typeface="Arial"/>
                        <a:sym typeface="Arial"/>
                      </a:endParaRPr>
                    </a:p>
                  </a:txBody>
                  <a:tcPr marT="45725" marB="45725" marR="91450" marL="91450" anchor="ctr"/>
                </a:tc>
                <a:tc>
                  <a:txBody>
                    <a:bodyPr/>
                    <a:lstStyle/>
                    <a:p>
                      <a:pPr indent="0" lvl="0" marL="0" marR="0" rtl="0" algn="ctr">
                        <a:spcBef>
                          <a:spcPts val="0"/>
                        </a:spcBef>
                        <a:spcAft>
                          <a:spcPts val="0"/>
                        </a:spcAft>
                        <a:buNone/>
                      </a:pPr>
                      <a:r>
                        <a:rPr b="1" lang="en-US" sz="2000" u="none" cap="none" strike="noStrike">
                          <a:solidFill>
                            <a:schemeClr val="lt1"/>
                          </a:solidFill>
                        </a:rPr>
                        <a:t>NRF51 Sensor Tag</a:t>
                      </a:r>
                      <a:endParaRPr b="1" sz="2000" u="none" cap="none" strike="noStrike">
                        <a:solidFill>
                          <a:schemeClr val="lt1"/>
                        </a:solidFill>
                        <a:latin typeface="Arial"/>
                        <a:ea typeface="Arial"/>
                        <a:cs typeface="Arial"/>
                        <a:sym typeface="Arial"/>
                      </a:endParaRPr>
                    </a:p>
                  </a:txBody>
                  <a:tcPr marT="45725" marB="45725" marR="91450" marL="91450" anchor="ctr"/>
                </a:tc>
                <a:tc>
                  <a:txBody>
                    <a:bodyPr/>
                    <a:lstStyle/>
                    <a:p>
                      <a:pPr indent="0" lvl="0" marL="0" marR="0" rtl="0" algn="ctr">
                        <a:spcBef>
                          <a:spcPts val="0"/>
                        </a:spcBef>
                        <a:spcAft>
                          <a:spcPts val="0"/>
                        </a:spcAft>
                        <a:buNone/>
                      </a:pPr>
                      <a:r>
                        <a:rPr b="1" lang="en-US" sz="2000" u="none" cap="none" strike="noStrike">
                          <a:solidFill>
                            <a:schemeClr val="lt1"/>
                          </a:solidFill>
                        </a:rPr>
                        <a:t>Seeed Studio XIAO nRF52840 Sense</a:t>
                      </a:r>
                      <a:endParaRPr b="1" sz="2000" u="none" cap="none" strike="noStrike">
                        <a:solidFill>
                          <a:schemeClr val="lt1"/>
                        </a:solidFill>
                        <a:latin typeface="Arial"/>
                        <a:ea typeface="Arial"/>
                        <a:cs typeface="Arial"/>
                        <a:sym typeface="Arial"/>
                      </a:endParaRPr>
                    </a:p>
                  </a:txBody>
                  <a:tcPr marT="45725" marB="45725" marR="91450" marL="91450" anchor="ctr"/>
                </a:tc>
                <a:tc>
                  <a:txBody>
                    <a:bodyPr/>
                    <a:lstStyle/>
                    <a:p>
                      <a:pPr indent="0" lvl="0" marL="0" marR="0" rtl="0" algn="ctr">
                        <a:spcBef>
                          <a:spcPts val="0"/>
                        </a:spcBef>
                        <a:spcAft>
                          <a:spcPts val="0"/>
                        </a:spcAft>
                        <a:buNone/>
                      </a:pPr>
                      <a:r>
                        <a:rPr b="1" lang="en-US" sz="2000" u="none" cap="none" strike="noStrike">
                          <a:solidFill>
                            <a:schemeClr val="lt1"/>
                          </a:solidFill>
                        </a:rPr>
                        <a:t>CJMCU Beetle</a:t>
                      </a:r>
                      <a:endParaRPr b="1" sz="2000" u="none" cap="none" strike="noStrike">
                        <a:solidFill>
                          <a:schemeClr val="lt1"/>
                        </a:solidFill>
                        <a:latin typeface="Arial"/>
                        <a:ea typeface="Arial"/>
                        <a:cs typeface="Arial"/>
                        <a:sym typeface="Arial"/>
                      </a:endParaRPr>
                    </a:p>
                  </a:txBody>
                  <a:tcPr marT="45725" marB="45725" marR="91450" marL="91450" anchor="ctr"/>
                </a:tc>
                <a:tc>
                  <a:txBody>
                    <a:bodyPr/>
                    <a:lstStyle/>
                    <a:p>
                      <a:pPr indent="0" lvl="0" marL="0" marR="0" rtl="0" algn="ctr">
                        <a:spcBef>
                          <a:spcPts val="0"/>
                        </a:spcBef>
                        <a:spcAft>
                          <a:spcPts val="0"/>
                        </a:spcAft>
                        <a:buNone/>
                      </a:pPr>
                      <a:r>
                        <a:rPr b="1" lang="en-US" sz="2000" u="none" cap="none" strike="noStrike">
                          <a:solidFill>
                            <a:schemeClr val="lt1"/>
                          </a:solidFill>
                        </a:rPr>
                        <a:t>Texas Instruments TIDC-CC2650STK-SENSORTAG</a:t>
                      </a:r>
                      <a:endParaRPr b="1" sz="2000" u="none" cap="none" strike="noStrike">
                        <a:solidFill>
                          <a:schemeClr val="lt1"/>
                        </a:solidFill>
                        <a:latin typeface="Arial"/>
                        <a:ea typeface="Arial"/>
                        <a:cs typeface="Arial"/>
                        <a:sym typeface="Arial"/>
                      </a:endParaRPr>
                    </a:p>
                  </a:txBody>
                  <a:tcPr marT="45725" marB="45725" marR="91450" marL="91450" anchor="ctr"/>
                </a:tc>
              </a:tr>
              <a:tr h="1746700">
                <a:tc>
                  <a:txBody>
                    <a:bodyPr/>
                    <a:lstStyle/>
                    <a:p>
                      <a:pPr indent="0" lvl="0" marL="0" marR="0" rtl="0" algn="ctr">
                        <a:spcBef>
                          <a:spcPts val="0"/>
                        </a:spcBef>
                        <a:spcAft>
                          <a:spcPts val="0"/>
                        </a:spcAft>
                        <a:buNone/>
                      </a:pPr>
                      <a:r>
                        <a:rPr b="1" lang="en-US" sz="1600" u="none" cap="none" strike="noStrike">
                          <a:solidFill>
                            <a:srgbClr val="262626"/>
                          </a:solidFill>
                        </a:rPr>
                        <a:t>Advantages</a:t>
                      </a:r>
                      <a:endParaRPr b="1" sz="1400" u="none" cap="none" strike="noStrike">
                        <a:solidFill>
                          <a:srgbClr val="262626"/>
                        </a:solidFill>
                        <a:latin typeface="Arial"/>
                        <a:ea typeface="Arial"/>
                        <a:cs typeface="Arial"/>
                        <a:sym typeface="Arial"/>
                      </a:endParaRPr>
                    </a:p>
                  </a:txBody>
                  <a:tcPr marT="45725" marB="45725" marR="91450" marL="91450" anchor="ctr"/>
                </a:tc>
                <a:tc>
                  <a:txBody>
                    <a:bodyPr/>
                    <a:lstStyle/>
                    <a:p>
                      <a:pPr indent="0" lvl="0" marL="0" marR="0" rtl="0" algn="l">
                        <a:spcBef>
                          <a:spcPts val="0"/>
                        </a:spcBef>
                        <a:spcAft>
                          <a:spcPts val="0"/>
                        </a:spcAft>
                        <a:buNone/>
                      </a:pPr>
                      <a:r>
                        <a:rPr b="0" lang="en-US" sz="1600" u="none" cap="none" strike="noStrike">
                          <a:solidFill>
                            <a:srgbClr val="262626"/>
                          </a:solidFill>
                        </a:rPr>
                        <a:t>Low cost, 3 axis Accelerometer Sensor, BLE 5.0, Low Power Consumption </a:t>
                      </a:r>
                      <a:endParaRPr/>
                    </a:p>
                    <a:p>
                      <a:pPr indent="0" lvl="0" marL="0" marR="0" rtl="0" algn="l">
                        <a:spcBef>
                          <a:spcPts val="0"/>
                        </a:spcBef>
                        <a:spcAft>
                          <a:spcPts val="0"/>
                        </a:spcAft>
                        <a:buNone/>
                      </a:pPr>
                      <a:r>
                        <a:rPr b="0" lang="en-US" sz="1600" u="none" cap="none" strike="noStrike">
                          <a:solidFill>
                            <a:srgbClr val="262626"/>
                          </a:solidFill>
                        </a:rPr>
                        <a:t>Bluetooth.</a:t>
                      </a:r>
                      <a:endParaRPr b="0" sz="1600" u="none" cap="none" strike="noStrike">
                        <a:solidFill>
                          <a:srgbClr val="262626"/>
                        </a:solidFill>
                        <a:latin typeface="Arial"/>
                        <a:ea typeface="Arial"/>
                        <a:cs typeface="Arial"/>
                        <a:sym typeface="Arial"/>
                      </a:endParaRPr>
                    </a:p>
                  </a:txBody>
                  <a:tcPr marT="45725" marB="45725" marR="91450" marL="91450" anchor="ctr"/>
                </a:tc>
                <a:tc>
                  <a:txBody>
                    <a:bodyPr/>
                    <a:lstStyle/>
                    <a:p>
                      <a:pPr indent="0" lvl="0" marL="0" marR="0" rtl="0" algn="l">
                        <a:spcBef>
                          <a:spcPts val="0"/>
                        </a:spcBef>
                        <a:spcAft>
                          <a:spcPts val="0"/>
                        </a:spcAft>
                        <a:buNone/>
                      </a:pPr>
                      <a:r>
                        <a:rPr b="0" lang="en-US" sz="1600" u="none" cap="none" strike="noStrike">
                          <a:solidFill>
                            <a:srgbClr val="262626"/>
                          </a:solidFill>
                        </a:rPr>
                        <a:t>Low cost, Low Power, BLE 5, Great documentation, not</a:t>
                      </a:r>
                      <a:endParaRPr/>
                    </a:p>
                    <a:p>
                      <a:pPr indent="0" lvl="0" marL="0" marR="0" rtl="0" algn="l">
                        <a:spcBef>
                          <a:spcPts val="0"/>
                        </a:spcBef>
                        <a:spcAft>
                          <a:spcPts val="0"/>
                        </a:spcAft>
                        <a:buNone/>
                      </a:pPr>
                      <a:r>
                        <a:rPr b="0" lang="en-US" sz="1600" u="none" cap="none" strike="noStrike">
                          <a:solidFill>
                            <a:srgbClr val="262626"/>
                          </a:solidFill>
                        </a:rPr>
                        <a:t>expensive, easy to start use and program, IMU with extra capabilities - like pedometer.</a:t>
                      </a:r>
                      <a:endParaRPr b="0" sz="1600" u="none" cap="none" strike="noStrike">
                        <a:solidFill>
                          <a:srgbClr val="262626"/>
                        </a:solidFill>
                        <a:latin typeface="Arial"/>
                        <a:ea typeface="Arial"/>
                        <a:cs typeface="Arial"/>
                        <a:sym typeface="Arial"/>
                      </a:endParaRPr>
                    </a:p>
                  </a:txBody>
                  <a:tcPr marT="45725" marB="45725" marR="91450" marL="91450" anchor="ctr"/>
                </a:tc>
                <a:tc>
                  <a:txBody>
                    <a:bodyPr/>
                    <a:lstStyle/>
                    <a:p>
                      <a:pPr indent="0" lvl="0" marL="0" marR="0" rtl="0" algn="l">
                        <a:spcBef>
                          <a:spcPts val="0"/>
                        </a:spcBef>
                        <a:spcAft>
                          <a:spcPts val="0"/>
                        </a:spcAft>
                        <a:buNone/>
                      </a:pPr>
                      <a:r>
                        <a:rPr b="0" lang="en-US" sz="1600" u="none" cap="none" strike="noStrike">
                          <a:solidFill>
                            <a:srgbClr val="262626"/>
                          </a:solidFill>
                        </a:rPr>
                        <a:t>Low-power and</a:t>
                      </a:r>
                      <a:endParaRPr/>
                    </a:p>
                    <a:p>
                      <a:pPr indent="0" lvl="0" marL="0" marR="0" rtl="0" algn="l">
                        <a:spcBef>
                          <a:spcPts val="0"/>
                        </a:spcBef>
                        <a:spcAft>
                          <a:spcPts val="0"/>
                        </a:spcAft>
                        <a:buNone/>
                      </a:pPr>
                      <a:r>
                        <a:rPr b="0" lang="en-US" sz="1600" u="none" cap="none" strike="noStrike">
                          <a:solidFill>
                            <a:srgbClr val="262626"/>
                          </a:solidFill>
                        </a:rPr>
                        <a:t>extended-range</a:t>
                      </a:r>
                      <a:endParaRPr/>
                    </a:p>
                    <a:p>
                      <a:pPr indent="0" lvl="0" marL="0" marR="0" rtl="0" algn="l">
                        <a:spcBef>
                          <a:spcPts val="0"/>
                        </a:spcBef>
                        <a:spcAft>
                          <a:spcPts val="0"/>
                        </a:spcAft>
                        <a:buNone/>
                      </a:pPr>
                      <a:r>
                        <a:rPr b="0" lang="en-US" sz="1600" u="none" cap="none" strike="noStrike">
                          <a:solidFill>
                            <a:srgbClr val="262626"/>
                          </a:solidFill>
                        </a:rPr>
                        <a:t>Capabilities.</a:t>
                      </a:r>
                      <a:endParaRPr b="0" sz="1600" u="none" cap="none" strike="noStrike">
                        <a:solidFill>
                          <a:srgbClr val="262626"/>
                        </a:solidFill>
                        <a:latin typeface="Arial"/>
                        <a:ea typeface="Arial"/>
                        <a:cs typeface="Arial"/>
                        <a:sym typeface="Arial"/>
                      </a:endParaRPr>
                    </a:p>
                  </a:txBody>
                  <a:tcPr marT="45725" marB="45725" marR="91450" marL="91450" anchor="ctr"/>
                </a:tc>
                <a:tc>
                  <a:txBody>
                    <a:bodyPr/>
                    <a:lstStyle/>
                    <a:p>
                      <a:pPr indent="0" lvl="0" marL="0" marR="0" rtl="0" algn="l">
                        <a:spcBef>
                          <a:spcPts val="0"/>
                        </a:spcBef>
                        <a:spcAft>
                          <a:spcPts val="0"/>
                        </a:spcAft>
                        <a:buNone/>
                      </a:pPr>
                      <a:r>
                        <a:rPr b="0" lang="en-US" sz="1600" u="none" cap="none" strike="noStrike">
                          <a:solidFill>
                            <a:srgbClr val="262626"/>
                          </a:solidFill>
                        </a:rPr>
                        <a:t>Advanced debugging</a:t>
                      </a:r>
                      <a:endParaRPr/>
                    </a:p>
                    <a:p>
                      <a:pPr indent="0" lvl="0" marL="0" marR="0" rtl="0" algn="l">
                        <a:spcBef>
                          <a:spcPts val="0"/>
                        </a:spcBef>
                        <a:spcAft>
                          <a:spcPts val="0"/>
                        </a:spcAft>
                        <a:buNone/>
                      </a:pPr>
                      <a:r>
                        <a:rPr b="0" lang="en-US" sz="1600" u="none" cap="none" strike="noStrike">
                          <a:solidFill>
                            <a:srgbClr val="262626"/>
                          </a:solidFill>
                        </a:rPr>
                        <a:t>and profiling</a:t>
                      </a:r>
                      <a:endParaRPr/>
                    </a:p>
                    <a:p>
                      <a:pPr indent="0" lvl="0" marL="0" marR="0" rtl="0" algn="l">
                        <a:spcBef>
                          <a:spcPts val="0"/>
                        </a:spcBef>
                        <a:spcAft>
                          <a:spcPts val="0"/>
                        </a:spcAft>
                        <a:buNone/>
                      </a:pPr>
                      <a:r>
                        <a:rPr b="0" lang="en-US" sz="1600" u="none" cap="none" strike="noStrike">
                          <a:solidFill>
                            <a:srgbClr val="262626"/>
                          </a:solidFill>
                        </a:rPr>
                        <a:t>Tools.</a:t>
                      </a:r>
                      <a:endParaRPr b="0" sz="1600" u="none" cap="none" strike="noStrike">
                        <a:solidFill>
                          <a:srgbClr val="262626"/>
                        </a:solidFill>
                        <a:latin typeface="Arial"/>
                        <a:ea typeface="Arial"/>
                        <a:cs typeface="Arial"/>
                        <a:sym typeface="Arial"/>
                      </a:endParaRPr>
                    </a:p>
                  </a:txBody>
                  <a:tcPr marT="45725" marB="45725" marR="91450" marL="91450" anchor="ctr"/>
                </a:tc>
              </a:tr>
              <a:tr h="1273025">
                <a:tc>
                  <a:txBody>
                    <a:bodyPr/>
                    <a:lstStyle/>
                    <a:p>
                      <a:pPr indent="0" lvl="0" marL="0" marR="0" rtl="0" algn="ctr">
                        <a:spcBef>
                          <a:spcPts val="0"/>
                        </a:spcBef>
                        <a:spcAft>
                          <a:spcPts val="0"/>
                        </a:spcAft>
                        <a:buNone/>
                      </a:pPr>
                      <a:r>
                        <a:rPr b="1" lang="en-US" sz="1600" u="none" cap="none" strike="noStrike">
                          <a:solidFill>
                            <a:srgbClr val="262626"/>
                          </a:solidFill>
                        </a:rPr>
                        <a:t>Disadvantages</a:t>
                      </a:r>
                      <a:endParaRPr b="1" sz="1600" u="none" cap="none" strike="noStrike">
                        <a:solidFill>
                          <a:srgbClr val="262626"/>
                        </a:solidFill>
                        <a:latin typeface="Arial"/>
                        <a:ea typeface="Arial"/>
                        <a:cs typeface="Arial"/>
                        <a:sym typeface="Arial"/>
                      </a:endParaRPr>
                    </a:p>
                  </a:txBody>
                  <a:tcPr marT="45725" marB="45725" marR="91450" marL="91450" anchor="ctr"/>
                </a:tc>
                <a:tc>
                  <a:txBody>
                    <a:bodyPr/>
                    <a:lstStyle/>
                    <a:p>
                      <a:pPr indent="0" lvl="0" marL="0" marR="0" rtl="0" algn="l">
                        <a:spcBef>
                          <a:spcPts val="0"/>
                        </a:spcBef>
                        <a:spcAft>
                          <a:spcPts val="0"/>
                        </a:spcAft>
                        <a:buNone/>
                      </a:pPr>
                      <a:r>
                        <a:rPr b="0" lang="en-US" sz="1600" u="none" cap="none" strike="noStrike">
                          <a:solidFill>
                            <a:srgbClr val="262626"/>
                          </a:solidFill>
                        </a:rPr>
                        <a:t>Excluded due to the lack of examples and public documentation.</a:t>
                      </a:r>
                      <a:endParaRPr b="0" sz="1600" u="none" cap="none" strike="noStrike">
                        <a:solidFill>
                          <a:srgbClr val="262626"/>
                        </a:solidFill>
                        <a:latin typeface="Arial"/>
                        <a:ea typeface="Arial"/>
                        <a:cs typeface="Arial"/>
                        <a:sym typeface="Arial"/>
                      </a:endParaRPr>
                    </a:p>
                  </a:txBody>
                  <a:tcPr marT="45725" marB="45725" marR="91450" marL="91450" anchor="ctr"/>
                </a:tc>
                <a:tc>
                  <a:txBody>
                    <a:bodyPr/>
                    <a:lstStyle/>
                    <a:p>
                      <a:pPr indent="0" lvl="0" marL="0" marR="0" rtl="0" algn="l">
                        <a:spcBef>
                          <a:spcPts val="0"/>
                        </a:spcBef>
                        <a:spcAft>
                          <a:spcPts val="0"/>
                        </a:spcAft>
                        <a:buNone/>
                      </a:pPr>
                      <a:r>
                        <a:rPr b="0" lang="en-US" sz="1800" u="none" cap="none" strike="noStrike">
                          <a:solidFill>
                            <a:srgbClr val="262626"/>
                          </a:solidFill>
                        </a:rPr>
                        <a:t>Pay more for the connectivity</a:t>
                      </a:r>
                      <a:endParaRPr b="0" sz="1600" u="none" cap="none" strike="noStrike">
                        <a:solidFill>
                          <a:srgbClr val="262626"/>
                        </a:solidFill>
                        <a:latin typeface="Arial"/>
                        <a:ea typeface="Arial"/>
                        <a:cs typeface="Arial"/>
                        <a:sym typeface="Arial"/>
                      </a:endParaRPr>
                    </a:p>
                  </a:txBody>
                  <a:tcPr marT="45725" marB="45725" marR="91450" marL="91450" anchor="ctr"/>
                </a:tc>
                <a:tc>
                  <a:txBody>
                    <a:bodyPr/>
                    <a:lstStyle/>
                    <a:p>
                      <a:pPr indent="0" lvl="0" marL="0" marR="0" rtl="0" algn="l">
                        <a:spcBef>
                          <a:spcPts val="0"/>
                        </a:spcBef>
                        <a:spcAft>
                          <a:spcPts val="0"/>
                        </a:spcAft>
                        <a:buNone/>
                      </a:pPr>
                      <a:r>
                        <a:rPr b="0" lang="en-US" sz="1600" u="none" cap="none" strike="noStrike">
                          <a:solidFill>
                            <a:srgbClr val="262626"/>
                          </a:solidFill>
                        </a:rPr>
                        <a:t>Doesn’t have</a:t>
                      </a:r>
                      <a:endParaRPr/>
                    </a:p>
                    <a:p>
                      <a:pPr indent="0" lvl="0" marL="0" marR="0" rtl="0" algn="l">
                        <a:spcBef>
                          <a:spcPts val="0"/>
                        </a:spcBef>
                        <a:spcAft>
                          <a:spcPts val="0"/>
                        </a:spcAft>
                        <a:buNone/>
                      </a:pPr>
                      <a:r>
                        <a:rPr b="0" lang="en-US" sz="1600" u="none" cap="none" strike="noStrike">
                          <a:solidFill>
                            <a:srgbClr val="262626"/>
                          </a:solidFill>
                        </a:rPr>
                        <a:t>built-in Bluetooth capabilities.</a:t>
                      </a:r>
                      <a:endParaRPr b="0" sz="1600" u="none" cap="none" strike="noStrike">
                        <a:solidFill>
                          <a:srgbClr val="262626"/>
                        </a:solidFill>
                        <a:latin typeface="Arial"/>
                        <a:ea typeface="Arial"/>
                        <a:cs typeface="Arial"/>
                        <a:sym typeface="Arial"/>
                      </a:endParaRPr>
                    </a:p>
                  </a:txBody>
                  <a:tcPr marT="45725" marB="45725" marR="91450" marL="91450" anchor="ctr"/>
                </a:tc>
                <a:tc>
                  <a:txBody>
                    <a:bodyPr/>
                    <a:lstStyle/>
                    <a:p>
                      <a:pPr indent="0" lvl="0" marL="0" marR="0" rtl="0" algn="l">
                        <a:spcBef>
                          <a:spcPts val="0"/>
                        </a:spcBef>
                        <a:spcAft>
                          <a:spcPts val="0"/>
                        </a:spcAft>
                        <a:buNone/>
                      </a:pPr>
                      <a:r>
                        <a:rPr b="0" lang="en-US" sz="1600" u="none" cap="none" strike="noStrike">
                          <a:solidFill>
                            <a:srgbClr val="262626"/>
                          </a:solidFill>
                        </a:rPr>
                        <a:t>Excluded due to the size, price and the learning curve of the software use to Develop.</a:t>
                      </a:r>
                      <a:endParaRPr b="0" sz="1600" u="none" cap="none" strike="noStrike">
                        <a:solidFill>
                          <a:srgbClr val="262626"/>
                        </a:solidFill>
                        <a:latin typeface="Arial"/>
                        <a:ea typeface="Arial"/>
                        <a:cs typeface="Arial"/>
                        <a:sym typeface="Arial"/>
                      </a:endParaRPr>
                    </a:p>
                  </a:txBody>
                  <a:tcPr marT="45725" marB="45725" marR="91450" marL="91450" anchor="ctr"/>
                </a:tc>
              </a:tr>
            </a:tbl>
          </a:graphicData>
        </a:graphic>
      </p:graphicFrame>
      <p:pic>
        <p:nvPicPr>
          <p:cNvPr id="262" name="Google Shape;262;p9"/>
          <p:cNvPicPr preferRelativeResize="0"/>
          <p:nvPr/>
        </p:nvPicPr>
        <p:blipFill rotWithShape="1">
          <a:blip r:embed="rId3">
            <a:alphaModFix/>
          </a:blip>
          <a:srcRect b="0" l="0" r="0" t="0"/>
          <a:stretch/>
        </p:blipFill>
        <p:spPr>
          <a:xfrm>
            <a:off x="611028" y="1340769"/>
            <a:ext cx="2159305" cy="1790241"/>
          </a:xfrm>
          <a:prstGeom prst="rect">
            <a:avLst/>
          </a:prstGeom>
          <a:noFill/>
          <a:ln>
            <a:noFill/>
          </a:ln>
        </p:spPr>
      </p:pic>
      <p:sp>
        <p:nvSpPr>
          <p:cNvPr id="263" name="Google Shape;263;p9"/>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g2e03047878e_0_142"/>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70" name="Google Shape;270;g2e03047878e_0_142"/>
          <p:cNvSpPr txBox="1"/>
          <p:nvPr/>
        </p:nvSpPr>
        <p:spPr>
          <a:xfrm>
            <a:off x="1600" y="0"/>
            <a:ext cx="12192000" cy="927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1" lang="en-US" sz="4400">
                <a:solidFill>
                  <a:srgbClr val="9A3324"/>
                </a:solidFill>
              </a:rPr>
              <a:t>Preliminary Results​</a:t>
            </a:r>
            <a:endParaRPr b="1" sz="4400">
              <a:solidFill>
                <a:srgbClr val="9A3324"/>
              </a:solidFill>
            </a:endParaRPr>
          </a:p>
        </p:txBody>
      </p:sp>
      <p:grpSp>
        <p:nvGrpSpPr>
          <p:cNvPr id="271" name="Google Shape;271;g2e03047878e_0_142"/>
          <p:cNvGrpSpPr/>
          <p:nvPr/>
        </p:nvGrpSpPr>
        <p:grpSpPr>
          <a:xfrm>
            <a:off x="1316379" y="1480922"/>
            <a:ext cx="10264721" cy="1154771"/>
            <a:chOff x="2258551" y="1459051"/>
            <a:chExt cx="5218200" cy="1154771"/>
          </a:xfrm>
        </p:grpSpPr>
        <p:sp>
          <p:nvSpPr>
            <p:cNvPr id="272" name="Google Shape;272;g2e03047878e_0_142"/>
            <p:cNvSpPr/>
            <p:nvPr/>
          </p:nvSpPr>
          <p:spPr>
            <a:xfrm>
              <a:off x="2258551" y="1875222"/>
              <a:ext cx="5218200" cy="738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1600">
                  <a:solidFill>
                    <a:srgbClr val="595959"/>
                  </a:solidFill>
                </a:rPr>
                <a:t>Step counter, collecting the data from the sensor</a:t>
              </a:r>
              <a:r>
                <a:rPr lang="en-US" sz="1600">
                  <a:solidFill>
                    <a:srgbClr val="3F3F3F"/>
                  </a:solidFill>
                </a:rPr>
                <a:t>.</a:t>
              </a:r>
              <a:endParaRPr sz="1600">
                <a:solidFill>
                  <a:srgbClr val="595959"/>
                </a:solidFill>
              </a:endParaRPr>
            </a:p>
            <a:p>
              <a:pPr indent="0" lvl="0" marL="0" marR="0" rtl="0" algn="l">
                <a:spcBef>
                  <a:spcPts val="0"/>
                </a:spcBef>
                <a:spcAft>
                  <a:spcPts val="0"/>
                </a:spcAft>
                <a:buNone/>
              </a:pPr>
              <a:r>
                <a:t/>
              </a:r>
              <a:endParaRPr sz="1400">
                <a:solidFill>
                  <a:srgbClr val="595959"/>
                </a:solidFill>
                <a:latin typeface="Arial"/>
                <a:ea typeface="Arial"/>
                <a:cs typeface="Arial"/>
                <a:sym typeface="Arial"/>
              </a:endParaRPr>
            </a:p>
          </p:txBody>
        </p:sp>
        <p:sp>
          <p:nvSpPr>
            <p:cNvPr id="273" name="Google Shape;273;g2e03047878e_0_142"/>
            <p:cNvSpPr/>
            <p:nvPr/>
          </p:nvSpPr>
          <p:spPr>
            <a:xfrm>
              <a:off x="2258551" y="1459051"/>
              <a:ext cx="5218200" cy="400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US" sz="2000">
                  <a:solidFill>
                    <a:srgbClr val="595959"/>
                  </a:solidFill>
                </a:rPr>
                <a:t>Pedometer experience</a:t>
              </a:r>
              <a:endParaRPr b="1" sz="2000">
                <a:solidFill>
                  <a:srgbClr val="595959"/>
                </a:solidFill>
                <a:latin typeface="Arial"/>
                <a:ea typeface="Arial"/>
                <a:cs typeface="Arial"/>
                <a:sym typeface="Arial"/>
              </a:endParaRPr>
            </a:p>
          </p:txBody>
        </p:sp>
      </p:grpSp>
      <p:grpSp>
        <p:nvGrpSpPr>
          <p:cNvPr id="274" name="Google Shape;274;g2e03047878e_0_142"/>
          <p:cNvGrpSpPr/>
          <p:nvPr/>
        </p:nvGrpSpPr>
        <p:grpSpPr>
          <a:xfrm>
            <a:off x="1316414" y="4463271"/>
            <a:ext cx="7758281" cy="1136520"/>
            <a:chOff x="2258552" y="1428710"/>
            <a:chExt cx="3403800" cy="1275412"/>
          </a:xfrm>
        </p:grpSpPr>
        <p:sp>
          <p:nvSpPr>
            <p:cNvPr id="275" name="Google Shape;275;g2e03047878e_0_142"/>
            <p:cNvSpPr/>
            <p:nvPr/>
          </p:nvSpPr>
          <p:spPr>
            <a:xfrm>
              <a:off x="2258552" y="1875222"/>
              <a:ext cx="3403800" cy="828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1600">
                  <a:solidFill>
                    <a:srgbClr val="595959"/>
                  </a:solidFill>
                </a:rPr>
                <a:t>The goal was to analyze the 3-axis returns in different movements</a:t>
              </a:r>
              <a:endParaRPr sz="1600">
                <a:solidFill>
                  <a:srgbClr val="595959"/>
                </a:solidFill>
              </a:endParaRPr>
            </a:p>
          </p:txBody>
        </p:sp>
        <p:sp>
          <p:nvSpPr>
            <p:cNvPr id="276" name="Google Shape;276;g2e03047878e_0_142"/>
            <p:cNvSpPr/>
            <p:nvPr/>
          </p:nvSpPr>
          <p:spPr>
            <a:xfrm>
              <a:off x="2258552" y="1428710"/>
              <a:ext cx="3403800" cy="4491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US" sz="2000">
                  <a:solidFill>
                    <a:srgbClr val="595959"/>
                  </a:solidFill>
                </a:rPr>
                <a:t>Magic Wand – Tiny ML</a:t>
              </a:r>
              <a:endParaRPr b="1" sz="2000">
                <a:solidFill>
                  <a:srgbClr val="595959"/>
                </a:solidFill>
                <a:latin typeface="Arial"/>
                <a:ea typeface="Arial"/>
                <a:cs typeface="Arial"/>
                <a:sym typeface="Arial"/>
              </a:endParaRPr>
            </a:p>
          </p:txBody>
        </p:sp>
      </p:grpSp>
      <p:sp>
        <p:nvSpPr>
          <p:cNvPr id="277" name="Google Shape;277;g2e03047878e_0_142"/>
          <p:cNvSpPr/>
          <p:nvPr/>
        </p:nvSpPr>
        <p:spPr>
          <a:xfrm>
            <a:off x="585319" y="1593758"/>
            <a:ext cx="603000" cy="603000"/>
          </a:xfrm>
          <a:prstGeom prst="ellipse">
            <a:avLst/>
          </a:prstGeom>
          <a:solidFill>
            <a:srgbClr val="56585C"/>
          </a:solidFill>
          <a:ln>
            <a:noFill/>
          </a:ln>
          <a:effectLst>
            <a:outerShdw blurRad="57150" rotWithShape="0" algn="bl" dir="5400000" dist="19050">
              <a:srgbClr val="000000">
                <a:alpha val="50000"/>
              </a:srgbClr>
            </a:outerShdw>
          </a:effectLst>
        </p:spPr>
        <p:txBody>
          <a:bodyPr anchorCtr="0" anchor="ctr" bIns="45700" lIns="0" spcFirstLastPara="1" rIns="0" wrap="square" tIns="45700">
            <a:noAutofit/>
          </a:bodyPr>
          <a:lstStyle/>
          <a:p>
            <a:pPr indent="0" lvl="0" marL="0" marR="0" rtl="0" algn="ctr">
              <a:spcBef>
                <a:spcPts val="0"/>
              </a:spcBef>
              <a:spcAft>
                <a:spcPts val="0"/>
              </a:spcAft>
              <a:buNone/>
            </a:pPr>
            <a:r>
              <a:rPr b="1" lang="en-US" sz="1800">
                <a:solidFill>
                  <a:schemeClr val="lt1"/>
                </a:solidFill>
                <a:latin typeface="Arial"/>
                <a:ea typeface="Arial"/>
                <a:cs typeface="Arial"/>
                <a:sym typeface="Arial"/>
              </a:rPr>
              <a:t>01</a:t>
            </a:r>
            <a:endParaRPr/>
          </a:p>
        </p:txBody>
      </p:sp>
      <p:sp>
        <p:nvSpPr>
          <p:cNvPr id="278" name="Google Shape;278;g2e03047878e_0_142"/>
          <p:cNvSpPr/>
          <p:nvPr/>
        </p:nvSpPr>
        <p:spPr>
          <a:xfrm>
            <a:off x="585319" y="4575302"/>
            <a:ext cx="603000" cy="603000"/>
          </a:xfrm>
          <a:prstGeom prst="ellipse">
            <a:avLst/>
          </a:prstGeom>
          <a:solidFill>
            <a:srgbClr val="009CDF"/>
          </a:solidFill>
          <a:ln>
            <a:noFill/>
          </a:ln>
          <a:effectLst>
            <a:outerShdw blurRad="57150" rotWithShape="0" algn="bl" dir="5400000" dist="19050">
              <a:srgbClr val="000000">
                <a:alpha val="50000"/>
              </a:srgbClr>
            </a:outerShdw>
          </a:effectLst>
        </p:spPr>
        <p:txBody>
          <a:bodyPr anchorCtr="0" anchor="ctr" bIns="45700" lIns="0" spcFirstLastPara="1" rIns="0" wrap="square" tIns="45700">
            <a:noAutofit/>
          </a:bodyPr>
          <a:lstStyle/>
          <a:p>
            <a:pPr indent="0" lvl="0" marL="0" marR="0" rtl="0" algn="ctr">
              <a:spcBef>
                <a:spcPts val="0"/>
              </a:spcBef>
              <a:spcAft>
                <a:spcPts val="0"/>
              </a:spcAft>
              <a:buNone/>
            </a:pPr>
            <a:r>
              <a:rPr b="1" lang="en-US" sz="1800">
                <a:solidFill>
                  <a:schemeClr val="lt1"/>
                </a:solidFill>
                <a:latin typeface="Arial"/>
                <a:ea typeface="Arial"/>
                <a:cs typeface="Arial"/>
                <a:sym typeface="Arial"/>
              </a:rPr>
              <a:t>02</a:t>
            </a:r>
            <a:endParaRPr/>
          </a:p>
        </p:txBody>
      </p:sp>
      <p:pic>
        <p:nvPicPr>
          <p:cNvPr id="279" name="Google Shape;279;g2e03047878e_0_142"/>
          <p:cNvPicPr preferRelativeResize="0"/>
          <p:nvPr/>
        </p:nvPicPr>
        <p:blipFill rotWithShape="1">
          <a:blip r:embed="rId3">
            <a:alphaModFix/>
          </a:blip>
          <a:srcRect b="0" l="0" r="0" t="0"/>
          <a:stretch/>
        </p:blipFill>
        <p:spPr>
          <a:xfrm>
            <a:off x="7891200" y="4745491"/>
            <a:ext cx="3134457" cy="1254545"/>
          </a:xfrm>
          <a:prstGeom prst="rect">
            <a:avLst/>
          </a:prstGeom>
          <a:noFill/>
          <a:ln>
            <a:noFill/>
          </a:ln>
          <a:effectLst>
            <a:outerShdw blurRad="57150" rotWithShape="0" algn="bl" dir="5400000" dist="19050">
              <a:srgbClr val="000000">
                <a:alpha val="50000"/>
              </a:srgbClr>
            </a:outerShdw>
          </a:effectLst>
        </p:spPr>
      </p:pic>
      <p:pic>
        <p:nvPicPr>
          <p:cNvPr id="280" name="Google Shape;280;g2e03047878e_0_142"/>
          <p:cNvPicPr preferRelativeResize="0"/>
          <p:nvPr/>
        </p:nvPicPr>
        <p:blipFill rotWithShape="1">
          <a:blip r:embed="rId4">
            <a:alphaModFix/>
          </a:blip>
          <a:srcRect b="30328" l="0" r="0" t="0"/>
          <a:stretch/>
        </p:blipFill>
        <p:spPr>
          <a:xfrm>
            <a:off x="7362475" y="1131675"/>
            <a:ext cx="4191904" cy="2982349"/>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g2e03047878e_0_118"/>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87" name="Google Shape;287;g2e03047878e_0_118"/>
          <p:cNvSpPr txBox="1"/>
          <p:nvPr/>
        </p:nvSpPr>
        <p:spPr>
          <a:xfrm>
            <a:off x="1600" y="0"/>
            <a:ext cx="12192000" cy="927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1" lang="en-US" sz="4400">
                <a:solidFill>
                  <a:srgbClr val="9A3324"/>
                </a:solidFill>
              </a:rPr>
              <a:t>Preliminary Results​</a:t>
            </a:r>
            <a:endParaRPr b="1" sz="4400">
              <a:solidFill>
                <a:srgbClr val="9A3324"/>
              </a:solidFill>
            </a:endParaRPr>
          </a:p>
        </p:txBody>
      </p:sp>
      <p:grpSp>
        <p:nvGrpSpPr>
          <p:cNvPr id="288" name="Google Shape;288;g2e03047878e_0_118"/>
          <p:cNvGrpSpPr/>
          <p:nvPr/>
        </p:nvGrpSpPr>
        <p:grpSpPr>
          <a:xfrm>
            <a:off x="1316379" y="1480922"/>
            <a:ext cx="10264721" cy="1154771"/>
            <a:chOff x="2258551" y="1459051"/>
            <a:chExt cx="5218200" cy="1154771"/>
          </a:xfrm>
        </p:grpSpPr>
        <p:sp>
          <p:nvSpPr>
            <p:cNvPr id="289" name="Google Shape;289;g2e03047878e_0_118"/>
            <p:cNvSpPr/>
            <p:nvPr/>
          </p:nvSpPr>
          <p:spPr>
            <a:xfrm>
              <a:off x="2258551" y="1875222"/>
              <a:ext cx="5218200" cy="738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1600">
                  <a:solidFill>
                    <a:srgbClr val="595959"/>
                  </a:solidFill>
                </a:rPr>
                <a:t>The NN was trained using Edge impulse and the model was uploaded to the MCU </a:t>
              </a:r>
              <a:r>
                <a:rPr lang="en-US" sz="1600">
                  <a:solidFill>
                    <a:srgbClr val="595959"/>
                  </a:solidFill>
                </a:rPr>
                <a:t>using</a:t>
              </a:r>
              <a:r>
                <a:rPr lang="en-US" sz="1600">
                  <a:solidFill>
                    <a:srgbClr val="595959"/>
                  </a:solidFill>
                </a:rPr>
                <a:t> TensorFlow Lite (in Arduino).</a:t>
              </a:r>
              <a:endParaRPr sz="1600">
                <a:solidFill>
                  <a:srgbClr val="595959"/>
                </a:solidFill>
              </a:endParaRPr>
            </a:p>
            <a:p>
              <a:pPr indent="0" lvl="0" marL="0" marR="0" rtl="0" algn="l">
                <a:spcBef>
                  <a:spcPts val="0"/>
                </a:spcBef>
                <a:spcAft>
                  <a:spcPts val="0"/>
                </a:spcAft>
                <a:buNone/>
              </a:pPr>
              <a:r>
                <a:t/>
              </a:r>
              <a:endParaRPr sz="1400">
                <a:solidFill>
                  <a:srgbClr val="595959"/>
                </a:solidFill>
                <a:latin typeface="Arial"/>
                <a:ea typeface="Arial"/>
                <a:cs typeface="Arial"/>
                <a:sym typeface="Arial"/>
              </a:endParaRPr>
            </a:p>
          </p:txBody>
        </p:sp>
        <p:sp>
          <p:nvSpPr>
            <p:cNvPr id="290" name="Google Shape;290;g2e03047878e_0_118"/>
            <p:cNvSpPr/>
            <p:nvPr/>
          </p:nvSpPr>
          <p:spPr>
            <a:xfrm>
              <a:off x="2258551" y="1459051"/>
              <a:ext cx="5218200" cy="400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US" sz="2000">
                  <a:solidFill>
                    <a:srgbClr val="595959"/>
                  </a:solidFill>
                </a:rPr>
                <a:t>Evaluation of TensorFlow Lite using the Edge Impulse Platform</a:t>
              </a:r>
              <a:endParaRPr b="1" sz="2000">
                <a:solidFill>
                  <a:srgbClr val="595959"/>
                </a:solidFill>
              </a:endParaRPr>
            </a:p>
          </p:txBody>
        </p:sp>
      </p:grpSp>
      <p:pic>
        <p:nvPicPr>
          <p:cNvPr id="291" name="Google Shape;291;g2e03047878e_0_118"/>
          <p:cNvPicPr preferRelativeResize="0"/>
          <p:nvPr/>
        </p:nvPicPr>
        <p:blipFill rotWithShape="1">
          <a:blip r:embed="rId3">
            <a:alphaModFix/>
          </a:blip>
          <a:srcRect b="0" l="0" r="0" t="0"/>
          <a:stretch/>
        </p:blipFill>
        <p:spPr>
          <a:xfrm>
            <a:off x="228859" y="3326343"/>
            <a:ext cx="4868911" cy="2365080"/>
          </a:xfrm>
          <a:prstGeom prst="rect">
            <a:avLst/>
          </a:prstGeom>
          <a:noFill/>
          <a:ln>
            <a:noFill/>
          </a:ln>
          <a:effectLst>
            <a:outerShdw blurRad="57150" rotWithShape="0" algn="bl" dir="5400000" dist="19050">
              <a:srgbClr val="000000">
                <a:alpha val="50000"/>
              </a:srgbClr>
            </a:outerShdw>
          </a:effectLst>
        </p:spPr>
      </p:pic>
      <p:pic>
        <p:nvPicPr>
          <p:cNvPr id="292" name="Google Shape;292;g2e03047878e_0_118"/>
          <p:cNvPicPr preferRelativeResize="0"/>
          <p:nvPr/>
        </p:nvPicPr>
        <p:blipFill rotWithShape="1">
          <a:blip r:embed="rId4">
            <a:alphaModFix/>
          </a:blip>
          <a:srcRect b="0" l="0" r="0" t="0"/>
          <a:stretch/>
        </p:blipFill>
        <p:spPr>
          <a:xfrm>
            <a:off x="5308851" y="2573518"/>
            <a:ext cx="3836492" cy="4167051"/>
          </a:xfrm>
          <a:prstGeom prst="rect">
            <a:avLst/>
          </a:prstGeom>
          <a:noFill/>
          <a:ln>
            <a:noFill/>
          </a:ln>
          <a:effectLst>
            <a:outerShdw blurRad="57150" rotWithShape="0" algn="bl" dir="5400000" dist="19050">
              <a:srgbClr val="000000">
                <a:alpha val="50000"/>
              </a:srgbClr>
            </a:outerShdw>
          </a:effectLst>
        </p:spPr>
      </p:pic>
      <p:sp>
        <p:nvSpPr>
          <p:cNvPr id="293" name="Google Shape;293;g2e03047878e_0_118"/>
          <p:cNvSpPr/>
          <p:nvPr/>
        </p:nvSpPr>
        <p:spPr>
          <a:xfrm>
            <a:off x="585319" y="1588948"/>
            <a:ext cx="603000" cy="603000"/>
          </a:xfrm>
          <a:prstGeom prst="ellipse">
            <a:avLst/>
          </a:prstGeom>
          <a:solidFill>
            <a:srgbClr val="9A3324"/>
          </a:solidFill>
          <a:ln>
            <a:noFill/>
          </a:ln>
          <a:effectLst>
            <a:outerShdw blurRad="57150" rotWithShape="0" algn="bl" dir="5400000" dist="19050">
              <a:srgbClr val="000000">
                <a:alpha val="50000"/>
              </a:srgbClr>
            </a:outerShdw>
          </a:effectLst>
        </p:spPr>
        <p:txBody>
          <a:bodyPr anchorCtr="0" anchor="ctr" bIns="45700" lIns="0" spcFirstLastPara="1" rIns="0" wrap="square" tIns="45700">
            <a:noAutofit/>
          </a:bodyPr>
          <a:lstStyle/>
          <a:p>
            <a:pPr indent="0" lvl="0" marL="0" marR="0" rtl="0" algn="ctr">
              <a:spcBef>
                <a:spcPts val="0"/>
              </a:spcBef>
              <a:spcAft>
                <a:spcPts val="0"/>
              </a:spcAft>
              <a:buNone/>
            </a:pPr>
            <a:r>
              <a:rPr b="1" lang="en-US" sz="1800">
                <a:solidFill>
                  <a:schemeClr val="lt1"/>
                </a:solidFill>
                <a:latin typeface="Arial"/>
                <a:ea typeface="Arial"/>
                <a:cs typeface="Arial"/>
                <a:sym typeface="Arial"/>
              </a:rPr>
              <a:t>03</a:t>
            </a:r>
            <a:endParaRPr/>
          </a:p>
        </p:txBody>
      </p:sp>
      <p:pic>
        <p:nvPicPr>
          <p:cNvPr id="294" name="Google Shape;294;g2e03047878e_0_118"/>
          <p:cNvPicPr preferRelativeResize="0"/>
          <p:nvPr/>
        </p:nvPicPr>
        <p:blipFill rotWithShape="1">
          <a:blip r:embed="rId5">
            <a:alphaModFix/>
          </a:blip>
          <a:srcRect b="2502" l="0" r="0" t="3050"/>
          <a:stretch/>
        </p:blipFill>
        <p:spPr>
          <a:xfrm>
            <a:off x="9571200" y="3326350"/>
            <a:ext cx="1782600" cy="2273200"/>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g2e041104735_0_2"/>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01" name="Google Shape;301;g2e041104735_0_2"/>
          <p:cNvSpPr txBox="1"/>
          <p:nvPr/>
        </p:nvSpPr>
        <p:spPr>
          <a:xfrm>
            <a:off x="1600" y="0"/>
            <a:ext cx="12192000" cy="927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1" lang="en-US" sz="4400">
                <a:solidFill>
                  <a:srgbClr val="9A3324"/>
                </a:solidFill>
              </a:rPr>
              <a:t>Preliminary Results​</a:t>
            </a:r>
            <a:endParaRPr b="1" sz="4400">
              <a:solidFill>
                <a:srgbClr val="9A3324"/>
              </a:solidFill>
            </a:endParaRPr>
          </a:p>
        </p:txBody>
      </p:sp>
      <p:grpSp>
        <p:nvGrpSpPr>
          <p:cNvPr id="302" name="Google Shape;302;g2e041104735_0_2"/>
          <p:cNvGrpSpPr/>
          <p:nvPr/>
        </p:nvGrpSpPr>
        <p:grpSpPr>
          <a:xfrm>
            <a:off x="1316379" y="1480922"/>
            <a:ext cx="10264721" cy="1154771"/>
            <a:chOff x="2258551" y="1459051"/>
            <a:chExt cx="5218200" cy="1154771"/>
          </a:xfrm>
        </p:grpSpPr>
        <p:sp>
          <p:nvSpPr>
            <p:cNvPr id="303" name="Google Shape;303;g2e041104735_0_2"/>
            <p:cNvSpPr/>
            <p:nvPr/>
          </p:nvSpPr>
          <p:spPr>
            <a:xfrm>
              <a:off x="2258551" y="1875222"/>
              <a:ext cx="5218200" cy="738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1600">
                  <a:solidFill>
                    <a:srgbClr val="595959"/>
                  </a:solidFill>
                </a:rPr>
                <a:t>The NN was trained using a notebook (python code) in Google Colab and the model was included in the MCU using TensorFlow Lite.</a:t>
              </a:r>
              <a:endParaRPr sz="1600">
                <a:solidFill>
                  <a:srgbClr val="FF0000"/>
                </a:solidFill>
              </a:endParaRPr>
            </a:p>
            <a:p>
              <a:pPr indent="0" lvl="0" marL="0" marR="0" rtl="0" algn="l">
                <a:spcBef>
                  <a:spcPts val="0"/>
                </a:spcBef>
                <a:spcAft>
                  <a:spcPts val="0"/>
                </a:spcAft>
                <a:buNone/>
              </a:pPr>
              <a:r>
                <a:t/>
              </a:r>
              <a:endParaRPr sz="1400">
                <a:solidFill>
                  <a:srgbClr val="595959"/>
                </a:solidFill>
                <a:latin typeface="Arial"/>
                <a:ea typeface="Arial"/>
                <a:cs typeface="Arial"/>
                <a:sym typeface="Arial"/>
              </a:endParaRPr>
            </a:p>
          </p:txBody>
        </p:sp>
        <p:sp>
          <p:nvSpPr>
            <p:cNvPr id="304" name="Google Shape;304;g2e041104735_0_2"/>
            <p:cNvSpPr/>
            <p:nvPr/>
          </p:nvSpPr>
          <p:spPr>
            <a:xfrm>
              <a:off x="2258551" y="1459051"/>
              <a:ext cx="5218200" cy="400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US" sz="2000">
                  <a:solidFill>
                    <a:srgbClr val="595959"/>
                  </a:solidFill>
                </a:rPr>
                <a:t>Evaluation of TensorFlow Lite Using the Google Colab Platform</a:t>
              </a:r>
              <a:endParaRPr b="1" sz="2000">
                <a:solidFill>
                  <a:srgbClr val="595959"/>
                </a:solidFill>
              </a:endParaRPr>
            </a:p>
          </p:txBody>
        </p:sp>
      </p:grpSp>
      <p:sp>
        <p:nvSpPr>
          <p:cNvPr id="305" name="Google Shape;305;g2e041104735_0_2"/>
          <p:cNvSpPr/>
          <p:nvPr/>
        </p:nvSpPr>
        <p:spPr>
          <a:xfrm>
            <a:off x="585319" y="1593758"/>
            <a:ext cx="603000" cy="603000"/>
          </a:xfrm>
          <a:prstGeom prst="ellipse">
            <a:avLst/>
          </a:prstGeom>
          <a:solidFill>
            <a:srgbClr val="56585C"/>
          </a:solidFill>
          <a:ln>
            <a:noFill/>
          </a:ln>
          <a:effectLst>
            <a:outerShdw blurRad="57150" rotWithShape="0" algn="bl" dir="5400000" dist="19050">
              <a:srgbClr val="000000">
                <a:alpha val="50000"/>
              </a:srgbClr>
            </a:outerShdw>
          </a:effectLst>
        </p:spPr>
        <p:txBody>
          <a:bodyPr anchorCtr="0" anchor="ctr" bIns="45700" lIns="0" spcFirstLastPara="1" rIns="0" wrap="square" tIns="45700">
            <a:noAutofit/>
          </a:bodyPr>
          <a:lstStyle/>
          <a:p>
            <a:pPr indent="0" lvl="0" marL="0" marR="0" rtl="0" algn="ctr">
              <a:spcBef>
                <a:spcPts val="0"/>
              </a:spcBef>
              <a:spcAft>
                <a:spcPts val="0"/>
              </a:spcAft>
              <a:buNone/>
            </a:pPr>
            <a:r>
              <a:rPr b="1" lang="en-US" sz="1800">
                <a:solidFill>
                  <a:schemeClr val="lt1"/>
                </a:solidFill>
                <a:latin typeface="Arial"/>
                <a:ea typeface="Arial"/>
                <a:cs typeface="Arial"/>
                <a:sym typeface="Arial"/>
              </a:rPr>
              <a:t>0</a:t>
            </a:r>
            <a:r>
              <a:rPr b="1" lang="en-US" sz="1800">
                <a:solidFill>
                  <a:schemeClr val="lt1"/>
                </a:solidFill>
              </a:rPr>
              <a:t>4</a:t>
            </a:r>
            <a:endParaRPr/>
          </a:p>
        </p:txBody>
      </p:sp>
      <p:pic>
        <p:nvPicPr>
          <p:cNvPr id="306" name="Google Shape;306;g2e041104735_0_2"/>
          <p:cNvPicPr preferRelativeResize="0"/>
          <p:nvPr/>
        </p:nvPicPr>
        <p:blipFill>
          <a:blip r:embed="rId3">
            <a:alphaModFix/>
          </a:blip>
          <a:stretch>
            <a:fillRect/>
          </a:stretch>
        </p:blipFill>
        <p:spPr>
          <a:xfrm>
            <a:off x="381000" y="2816525"/>
            <a:ext cx="5253327" cy="2655050"/>
          </a:xfrm>
          <a:prstGeom prst="rect">
            <a:avLst/>
          </a:prstGeom>
          <a:noFill/>
          <a:ln>
            <a:noFill/>
          </a:ln>
          <a:effectLst>
            <a:outerShdw blurRad="57150" rotWithShape="0" algn="bl" dir="5400000" dist="19050">
              <a:srgbClr val="000000">
                <a:alpha val="50000"/>
              </a:srgbClr>
            </a:outerShdw>
          </a:effectLst>
        </p:spPr>
      </p:pic>
      <p:pic>
        <p:nvPicPr>
          <p:cNvPr id="307" name="Google Shape;307;g2e041104735_0_2"/>
          <p:cNvPicPr preferRelativeResize="0"/>
          <p:nvPr/>
        </p:nvPicPr>
        <p:blipFill>
          <a:blip r:embed="rId4">
            <a:alphaModFix/>
          </a:blip>
          <a:stretch>
            <a:fillRect/>
          </a:stretch>
        </p:blipFill>
        <p:spPr>
          <a:xfrm>
            <a:off x="5786726" y="2788093"/>
            <a:ext cx="6252875" cy="2741814"/>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12"/>
          <p:cNvSpPr txBox="1"/>
          <p:nvPr>
            <p:ph type="title"/>
          </p:nvPr>
        </p:nvSpPr>
        <p:spPr>
          <a:xfrm>
            <a:off x="0" y="-19925"/>
            <a:ext cx="12192000" cy="10056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9A3324"/>
              </a:buClr>
              <a:buSzPts val="4400"/>
              <a:buFont typeface="Arial"/>
              <a:buNone/>
            </a:pPr>
            <a:r>
              <a:rPr b="1" lang="en-US">
                <a:solidFill>
                  <a:srgbClr val="9A3324"/>
                </a:solidFill>
                <a:latin typeface="Arial"/>
                <a:ea typeface="Arial"/>
                <a:cs typeface="Arial"/>
                <a:sym typeface="Arial"/>
              </a:rPr>
              <a:t>Work Plan</a:t>
            </a:r>
            <a:endParaRPr b="1">
              <a:solidFill>
                <a:srgbClr val="9A3324"/>
              </a:solidFill>
              <a:latin typeface="Arial"/>
              <a:ea typeface="Arial"/>
              <a:cs typeface="Arial"/>
              <a:sym typeface="Arial"/>
            </a:endParaRPr>
          </a:p>
        </p:txBody>
      </p:sp>
      <p:pic>
        <p:nvPicPr>
          <p:cNvPr id="314" name="Google Shape;314;p12"/>
          <p:cNvPicPr preferRelativeResize="0"/>
          <p:nvPr/>
        </p:nvPicPr>
        <p:blipFill rotWithShape="1">
          <a:blip r:embed="rId3">
            <a:alphaModFix/>
          </a:blip>
          <a:srcRect b="0" l="0" r="0" t="0"/>
          <a:stretch/>
        </p:blipFill>
        <p:spPr>
          <a:xfrm>
            <a:off x="1888125" y="1440149"/>
            <a:ext cx="8868852" cy="3862399"/>
          </a:xfrm>
          <a:prstGeom prst="rect">
            <a:avLst/>
          </a:prstGeom>
          <a:noFill/>
          <a:ln>
            <a:noFill/>
          </a:ln>
          <a:effectLst>
            <a:outerShdw blurRad="57150" rotWithShape="0" algn="bl" dir="5400000" dist="19050">
              <a:srgbClr val="000000">
                <a:alpha val="50000"/>
              </a:srgbClr>
            </a:outerShdw>
          </a:effectLst>
        </p:spPr>
      </p:pic>
      <p:sp>
        <p:nvSpPr>
          <p:cNvPr id="315" name="Google Shape;315;p12"/>
          <p:cNvSpPr/>
          <p:nvPr/>
        </p:nvSpPr>
        <p:spPr>
          <a:xfrm>
            <a:off x="8920800" y="4744975"/>
            <a:ext cx="205200" cy="651000"/>
          </a:xfrm>
          <a:prstGeom prst="upArrow">
            <a:avLst>
              <a:gd fmla="val 50000" name="adj1"/>
              <a:gd fmla="val 50000" name="adj2"/>
            </a:avLst>
          </a:prstGeom>
          <a:solidFill>
            <a:srgbClr val="009CD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sz="2000">
              <a:solidFill>
                <a:schemeClr val="lt1"/>
              </a:solidFill>
            </a:endParaRPr>
          </a:p>
        </p:txBody>
      </p:sp>
      <p:sp>
        <p:nvSpPr>
          <p:cNvPr id="316" name="Google Shape;316;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17" name="Google Shape;317;p12"/>
          <p:cNvSpPr/>
          <p:nvPr/>
        </p:nvSpPr>
        <p:spPr>
          <a:xfrm>
            <a:off x="7251058" y="5352456"/>
            <a:ext cx="3456300" cy="484800"/>
          </a:xfrm>
          <a:prstGeom prst="roundRect">
            <a:avLst>
              <a:gd fmla="val 50000" name="adj"/>
            </a:avLst>
          </a:prstGeom>
          <a:solidFill>
            <a:srgbClr val="009CD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lang="en-US" sz="2000">
                <a:solidFill>
                  <a:schemeClr val="lt1"/>
                </a:solidFill>
              </a:rPr>
              <a:t>Here</a:t>
            </a:r>
            <a:endParaRPr sz="2000">
              <a:solidFill>
                <a:schemeClr val="lt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13"/>
          <p:cNvSpPr txBox="1"/>
          <p:nvPr>
            <p:ph type="title"/>
          </p:nvPr>
        </p:nvSpPr>
        <p:spPr>
          <a:xfrm>
            <a:off x="0" y="2"/>
            <a:ext cx="12192000" cy="9858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3F3F3F"/>
              </a:buClr>
              <a:buSzPts val="4400"/>
              <a:buFont typeface="Arial"/>
              <a:buNone/>
            </a:pPr>
            <a:r>
              <a:rPr b="1" lang="en-US">
                <a:solidFill>
                  <a:srgbClr val="9A3324"/>
                </a:solidFill>
                <a:latin typeface="Arial"/>
                <a:ea typeface="Arial"/>
                <a:cs typeface="Arial"/>
                <a:sym typeface="Arial"/>
              </a:rPr>
              <a:t>Challenges and Limitations</a:t>
            </a:r>
            <a:endParaRPr b="1">
              <a:solidFill>
                <a:srgbClr val="3F3F3F"/>
              </a:solidFill>
              <a:latin typeface="Arial"/>
              <a:ea typeface="Arial"/>
              <a:cs typeface="Arial"/>
              <a:sym typeface="Arial"/>
            </a:endParaRPr>
          </a:p>
        </p:txBody>
      </p:sp>
      <p:cxnSp>
        <p:nvCxnSpPr>
          <p:cNvPr id="324" name="Google Shape;324;p13"/>
          <p:cNvCxnSpPr/>
          <p:nvPr/>
        </p:nvCxnSpPr>
        <p:spPr>
          <a:xfrm>
            <a:off x="6096000" y="1628800"/>
            <a:ext cx="0" cy="3960440"/>
          </a:xfrm>
          <a:prstGeom prst="straightConnector1">
            <a:avLst/>
          </a:prstGeom>
          <a:noFill/>
          <a:ln cap="flat" cmpd="sng" w="12700">
            <a:solidFill>
              <a:srgbClr val="D8D8D8"/>
            </a:solidFill>
            <a:prstDash val="solid"/>
            <a:miter lim="800000"/>
            <a:headEnd len="sm" w="sm" type="none"/>
            <a:tailEnd len="sm" w="sm" type="none"/>
          </a:ln>
        </p:spPr>
      </p:cxnSp>
      <p:sp>
        <p:nvSpPr>
          <p:cNvPr id="325" name="Google Shape;325;p13"/>
          <p:cNvSpPr/>
          <p:nvPr/>
        </p:nvSpPr>
        <p:spPr>
          <a:xfrm>
            <a:off x="1624608" y="1385456"/>
            <a:ext cx="3456384" cy="484908"/>
          </a:xfrm>
          <a:prstGeom prst="roundRect">
            <a:avLst>
              <a:gd fmla="val 50000" name="adj"/>
            </a:avLst>
          </a:prstGeom>
          <a:solidFill>
            <a:srgbClr val="56585C"/>
          </a:solidFill>
          <a:ln>
            <a:noFill/>
          </a:ln>
          <a:effectLst>
            <a:outerShdw blurRad="57150" rotWithShape="0" algn="bl" dir="5400000" dist="19050">
              <a:srgbClr val="000000">
                <a:alpha val="5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2000">
                <a:solidFill>
                  <a:schemeClr val="lt1"/>
                </a:solidFill>
                <a:latin typeface="Arial"/>
                <a:ea typeface="Arial"/>
                <a:cs typeface="Arial"/>
                <a:sym typeface="Arial"/>
              </a:rPr>
              <a:t>Challenges</a:t>
            </a:r>
            <a:endParaRPr sz="1600"/>
          </a:p>
        </p:txBody>
      </p:sp>
      <p:sp>
        <p:nvSpPr>
          <p:cNvPr id="326" name="Google Shape;326;p13"/>
          <p:cNvSpPr/>
          <p:nvPr/>
        </p:nvSpPr>
        <p:spPr>
          <a:xfrm>
            <a:off x="7115487" y="1385456"/>
            <a:ext cx="3456384" cy="484908"/>
          </a:xfrm>
          <a:prstGeom prst="roundRect">
            <a:avLst>
              <a:gd fmla="val 50000" name="adj"/>
            </a:avLst>
          </a:prstGeom>
          <a:solidFill>
            <a:srgbClr val="009CDF"/>
          </a:solidFill>
          <a:ln>
            <a:noFill/>
          </a:ln>
          <a:effectLst>
            <a:outerShdw blurRad="57150" rotWithShape="0" algn="bl" dir="5400000" dist="19050">
              <a:srgbClr val="000000">
                <a:alpha val="5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2000">
                <a:solidFill>
                  <a:schemeClr val="lt1"/>
                </a:solidFill>
                <a:latin typeface="Arial"/>
                <a:ea typeface="Arial"/>
                <a:cs typeface="Arial"/>
                <a:sym typeface="Arial"/>
              </a:rPr>
              <a:t>Limitations</a:t>
            </a:r>
            <a:endParaRPr sz="1600"/>
          </a:p>
        </p:txBody>
      </p:sp>
      <p:sp>
        <p:nvSpPr>
          <p:cNvPr id="327" name="Google Shape;327;p13"/>
          <p:cNvSpPr/>
          <p:nvPr/>
        </p:nvSpPr>
        <p:spPr>
          <a:xfrm>
            <a:off x="1563975" y="3225664"/>
            <a:ext cx="3577800" cy="9858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000">
                <a:solidFill>
                  <a:srgbClr val="595959"/>
                </a:solidFill>
                <a:latin typeface="Arial"/>
                <a:ea typeface="Arial"/>
                <a:cs typeface="Arial"/>
                <a:sym typeface="Arial"/>
              </a:rPr>
              <a:t>Optimize the construction of the Model due to the limitations</a:t>
            </a:r>
            <a:endParaRPr sz="2000"/>
          </a:p>
        </p:txBody>
      </p:sp>
      <p:sp>
        <p:nvSpPr>
          <p:cNvPr id="328" name="Google Shape;328;p13"/>
          <p:cNvSpPr/>
          <p:nvPr/>
        </p:nvSpPr>
        <p:spPr>
          <a:xfrm>
            <a:off x="1624589" y="4737130"/>
            <a:ext cx="3577800" cy="3078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000">
                <a:solidFill>
                  <a:srgbClr val="595959"/>
                </a:solidFill>
                <a:latin typeface="Arial"/>
                <a:ea typeface="Arial"/>
                <a:cs typeface="Arial"/>
                <a:sym typeface="Arial"/>
              </a:rPr>
              <a:t>Improve battery usage</a:t>
            </a:r>
            <a:endParaRPr sz="2000">
              <a:solidFill>
                <a:srgbClr val="595959"/>
              </a:solidFill>
              <a:latin typeface="Arial"/>
              <a:ea typeface="Arial"/>
              <a:cs typeface="Arial"/>
              <a:sym typeface="Arial"/>
            </a:endParaRPr>
          </a:p>
        </p:txBody>
      </p:sp>
      <p:sp>
        <p:nvSpPr>
          <p:cNvPr id="329" name="Google Shape;329;p13"/>
          <p:cNvSpPr/>
          <p:nvPr/>
        </p:nvSpPr>
        <p:spPr>
          <a:xfrm>
            <a:off x="7054850" y="2253826"/>
            <a:ext cx="3577800" cy="886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000">
                <a:solidFill>
                  <a:srgbClr val="595959"/>
                </a:solidFill>
              </a:rPr>
              <a:t>A</a:t>
            </a:r>
            <a:r>
              <a:rPr lang="en-US" sz="2000">
                <a:solidFill>
                  <a:srgbClr val="595959"/>
                </a:solidFill>
                <a:latin typeface="Arial"/>
                <a:ea typeface="Arial"/>
                <a:cs typeface="Arial"/>
                <a:sym typeface="Arial"/>
              </a:rPr>
              <a:t>bility of optimize the results o</a:t>
            </a:r>
            <a:r>
              <a:rPr lang="en-US" sz="2000">
                <a:solidFill>
                  <a:srgbClr val="595959"/>
                </a:solidFill>
              </a:rPr>
              <a:t>f </a:t>
            </a:r>
            <a:r>
              <a:rPr lang="en-US" sz="2000">
                <a:solidFill>
                  <a:srgbClr val="595959"/>
                </a:solidFill>
                <a:latin typeface="Arial"/>
                <a:ea typeface="Arial"/>
                <a:cs typeface="Arial"/>
                <a:sym typeface="Arial"/>
              </a:rPr>
              <a:t>th</a:t>
            </a:r>
            <a:r>
              <a:rPr lang="en-US" sz="2000">
                <a:solidFill>
                  <a:srgbClr val="595959"/>
                </a:solidFill>
              </a:rPr>
              <a:t>e </a:t>
            </a:r>
            <a:r>
              <a:rPr lang="en-US" sz="2000">
                <a:solidFill>
                  <a:srgbClr val="595959"/>
                </a:solidFill>
                <a:latin typeface="Arial"/>
                <a:ea typeface="Arial"/>
                <a:cs typeface="Arial"/>
                <a:sym typeface="Arial"/>
              </a:rPr>
              <a:t>NN </a:t>
            </a:r>
            <a:r>
              <a:rPr lang="en-US" sz="2000">
                <a:solidFill>
                  <a:srgbClr val="595959"/>
                </a:solidFill>
              </a:rPr>
              <a:t>Platforms used</a:t>
            </a:r>
            <a:endParaRPr sz="2000">
              <a:solidFill>
                <a:srgbClr val="595959"/>
              </a:solidFill>
              <a:latin typeface="Arial"/>
              <a:ea typeface="Arial"/>
              <a:cs typeface="Arial"/>
              <a:sym typeface="Arial"/>
            </a:endParaRPr>
          </a:p>
        </p:txBody>
      </p:sp>
      <p:sp>
        <p:nvSpPr>
          <p:cNvPr id="330" name="Google Shape;330;p13"/>
          <p:cNvSpPr/>
          <p:nvPr/>
        </p:nvSpPr>
        <p:spPr>
          <a:xfrm>
            <a:off x="7050379" y="3517176"/>
            <a:ext cx="3577800" cy="3078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000">
                <a:solidFill>
                  <a:srgbClr val="595959"/>
                </a:solidFill>
                <a:latin typeface="Arial"/>
                <a:ea typeface="Arial"/>
                <a:cs typeface="Arial"/>
                <a:sym typeface="Arial"/>
              </a:rPr>
              <a:t>Limited Storage</a:t>
            </a:r>
            <a:endParaRPr sz="2000">
              <a:solidFill>
                <a:srgbClr val="595959"/>
              </a:solidFill>
              <a:latin typeface="Arial"/>
              <a:ea typeface="Arial"/>
              <a:cs typeface="Arial"/>
              <a:sym typeface="Arial"/>
            </a:endParaRPr>
          </a:p>
        </p:txBody>
      </p:sp>
      <p:sp>
        <p:nvSpPr>
          <p:cNvPr id="331" name="Google Shape;331;p13"/>
          <p:cNvSpPr/>
          <p:nvPr/>
        </p:nvSpPr>
        <p:spPr>
          <a:xfrm>
            <a:off x="7054854" y="4663755"/>
            <a:ext cx="3577800" cy="3078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000">
                <a:solidFill>
                  <a:srgbClr val="595959"/>
                </a:solidFill>
                <a:latin typeface="Arial"/>
                <a:ea typeface="Arial"/>
                <a:cs typeface="Arial"/>
                <a:sym typeface="Arial"/>
              </a:rPr>
              <a:t>Limited RAM</a:t>
            </a:r>
            <a:endParaRPr sz="2000">
              <a:solidFill>
                <a:srgbClr val="595959"/>
              </a:solidFill>
              <a:latin typeface="Arial"/>
              <a:ea typeface="Arial"/>
              <a:cs typeface="Arial"/>
              <a:sym typeface="Arial"/>
            </a:endParaRPr>
          </a:p>
        </p:txBody>
      </p:sp>
      <p:sp>
        <p:nvSpPr>
          <p:cNvPr id="332" name="Google Shape;332;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33" name="Google Shape;333;p13"/>
          <p:cNvSpPr/>
          <p:nvPr/>
        </p:nvSpPr>
        <p:spPr>
          <a:xfrm>
            <a:off x="1624600" y="2253828"/>
            <a:ext cx="3577800" cy="7200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000">
                <a:solidFill>
                  <a:srgbClr val="595959"/>
                </a:solidFill>
                <a:latin typeface="Arial"/>
                <a:ea typeface="Arial"/>
                <a:cs typeface="Arial"/>
                <a:sym typeface="Arial"/>
              </a:rPr>
              <a:t>Program a NN to run on the selected MCU</a:t>
            </a:r>
            <a:endParaRPr sz="20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38" name="Shape 338"/>
        <p:cNvGrpSpPr/>
        <p:nvPr/>
      </p:nvGrpSpPr>
      <p:grpSpPr>
        <a:xfrm>
          <a:off x="0" y="0"/>
          <a:ext cx="0" cy="0"/>
          <a:chOff x="0" y="0"/>
          <a:chExt cx="0" cy="0"/>
        </a:xfrm>
      </p:grpSpPr>
      <p:sp>
        <p:nvSpPr>
          <p:cNvPr id="339" name="Google Shape;339;p14"/>
          <p:cNvSpPr txBox="1"/>
          <p:nvPr>
            <p:ph type="title"/>
          </p:nvPr>
        </p:nvSpPr>
        <p:spPr>
          <a:xfrm>
            <a:off x="0" y="0"/>
            <a:ext cx="12192000" cy="1152300"/>
          </a:xfrm>
          <a:prstGeom prst="rect">
            <a:avLst/>
          </a:prstGeom>
          <a:noFill/>
          <a:ln>
            <a:noFill/>
          </a:ln>
        </p:spPr>
        <p:txBody>
          <a:bodyPr anchorCtr="0" anchor="ctr" bIns="45700" lIns="91425" spcFirstLastPara="1" rIns="91425" wrap="square" tIns="45700">
            <a:normAutofit/>
          </a:bodyPr>
          <a:lstStyle/>
          <a:p>
            <a:pPr indent="0" lvl="0" marL="0" marR="0" rtl="0" algn="ctr">
              <a:lnSpc>
                <a:spcPct val="100000"/>
              </a:lnSpc>
              <a:spcBef>
                <a:spcPts val="0"/>
              </a:spcBef>
              <a:spcAft>
                <a:spcPts val="0"/>
              </a:spcAft>
              <a:buClr>
                <a:srgbClr val="000000"/>
              </a:buClr>
              <a:buFont typeface="Arial"/>
              <a:buNone/>
            </a:pPr>
            <a:r>
              <a:rPr b="1" lang="en-US">
                <a:solidFill>
                  <a:srgbClr val="9A3324"/>
                </a:solidFill>
                <a:latin typeface="Arial"/>
                <a:ea typeface="Arial"/>
                <a:cs typeface="Arial"/>
                <a:sym typeface="Arial"/>
              </a:rPr>
              <a:t>Conclusions</a:t>
            </a:r>
            <a:endParaRPr sz="2000">
              <a:solidFill>
                <a:srgbClr val="595959"/>
              </a:solidFill>
              <a:latin typeface="Arial"/>
              <a:ea typeface="Arial"/>
              <a:cs typeface="Arial"/>
              <a:sym typeface="Arial"/>
            </a:endParaRPr>
          </a:p>
        </p:txBody>
      </p:sp>
      <p:sp>
        <p:nvSpPr>
          <p:cNvPr id="340" name="Google Shape;340;p14"/>
          <p:cNvSpPr/>
          <p:nvPr/>
        </p:nvSpPr>
        <p:spPr>
          <a:xfrm>
            <a:off x="1554496" y="1759389"/>
            <a:ext cx="9083100" cy="1938900"/>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rgbClr val="000000"/>
              </a:buClr>
              <a:buFont typeface="Arial"/>
              <a:buNone/>
            </a:pPr>
            <a:r>
              <a:rPr lang="en-US" sz="2200">
                <a:solidFill>
                  <a:srgbClr val="595959"/>
                </a:solidFill>
              </a:rPr>
              <a:t>When I accepted this </a:t>
            </a:r>
            <a:r>
              <a:rPr lang="en-US" sz="2200">
                <a:solidFill>
                  <a:srgbClr val="595959"/>
                </a:solidFill>
              </a:rPr>
              <a:t>challenge</a:t>
            </a:r>
            <a:r>
              <a:rPr lang="en-US" sz="2200">
                <a:solidFill>
                  <a:srgbClr val="595959"/>
                </a:solidFill>
              </a:rPr>
              <a:t> the first step was to analyze the state of the art and existing solutions and how I was going to compose my own.</a:t>
            </a:r>
            <a:endParaRPr sz="2200">
              <a:solidFill>
                <a:srgbClr val="595959"/>
              </a:solidFill>
            </a:endParaRPr>
          </a:p>
          <a:p>
            <a:pPr indent="0" lvl="0" marL="0" marR="0" rtl="0" algn="l">
              <a:lnSpc>
                <a:spcPct val="150000"/>
              </a:lnSpc>
              <a:spcBef>
                <a:spcPts val="0"/>
              </a:spcBef>
              <a:spcAft>
                <a:spcPts val="0"/>
              </a:spcAft>
              <a:buClr>
                <a:srgbClr val="000000"/>
              </a:buClr>
              <a:buFont typeface="Arial"/>
              <a:buNone/>
            </a:pPr>
            <a:r>
              <a:rPr lang="en-US" sz="2200">
                <a:solidFill>
                  <a:srgbClr val="595959"/>
                </a:solidFill>
              </a:rPr>
              <a:t>A preliminary evaluation of the solution was </a:t>
            </a:r>
            <a:r>
              <a:rPr lang="en-US" sz="2200">
                <a:solidFill>
                  <a:srgbClr val="595959"/>
                </a:solidFill>
              </a:rPr>
              <a:t>found and</a:t>
            </a:r>
            <a:r>
              <a:rPr lang="en-US" sz="2200">
                <a:solidFill>
                  <a:srgbClr val="595959"/>
                </a:solidFill>
              </a:rPr>
              <a:t> explored.</a:t>
            </a:r>
            <a:endParaRPr sz="2200">
              <a:solidFill>
                <a:srgbClr val="595959"/>
              </a:solidFill>
            </a:endParaRPr>
          </a:p>
        </p:txBody>
      </p:sp>
      <p:cxnSp>
        <p:nvCxnSpPr>
          <p:cNvPr id="341" name="Google Shape;341;p14"/>
          <p:cNvCxnSpPr/>
          <p:nvPr/>
        </p:nvCxnSpPr>
        <p:spPr>
          <a:xfrm>
            <a:off x="1235460" y="3766982"/>
            <a:ext cx="9721080" cy="0"/>
          </a:xfrm>
          <a:prstGeom prst="straightConnector1">
            <a:avLst/>
          </a:prstGeom>
          <a:noFill/>
          <a:ln>
            <a:noFill/>
          </a:ln>
        </p:spPr>
      </p:cxnSp>
      <p:sp>
        <p:nvSpPr>
          <p:cNvPr id="342" name="Google Shape;342;p14"/>
          <p:cNvSpPr/>
          <p:nvPr/>
        </p:nvSpPr>
        <p:spPr>
          <a:xfrm>
            <a:off x="1554450" y="3835650"/>
            <a:ext cx="9083100" cy="2593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lang="en-US" sz="2200">
                <a:solidFill>
                  <a:srgbClr val="595959"/>
                </a:solidFill>
              </a:rPr>
              <a:t>Next Steps: </a:t>
            </a:r>
            <a:endParaRPr b="1" sz="2200">
              <a:solidFill>
                <a:srgbClr val="595959"/>
              </a:solidFill>
            </a:endParaRPr>
          </a:p>
          <a:p>
            <a:pPr indent="0" lvl="0" marL="0" marR="0" rtl="0" algn="l">
              <a:lnSpc>
                <a:spcPct val="100000"/>
              </a:lnSpc>
              <a:spcBef>
                <a:spcPts val="0"/>
              </a:spcBef>
              <a:spcAft>
                <a:spcPts val="0"/>
              </a:spcAft>
              <a:buNone/>
            </a:pPr>
            <a:r>
              <a:t/>
            </a:r>
            <a:endParaRPr b="1" sz="2200">
              <a:solidFill>
                <a:srgbClr val="595959"/>
              </a:solidFill>
            </a:endParaRPr>
          </a:p>
          <a:p>
            <a:pPr indent="-368300" lvl="0" marL="457200" marR="0" rtl="0" algn="l">
              <a:lnSpc>
                <a:spcPct val="100000"/>
              </a:lnSpc>
              <a:spcBef>
                <a:spcPts val="0"/>
              </a:spcBef>
              <a:spcAft>
                <a:spcPts val="0"/>
              </a:spcAft>
              <a:buClr>
                <a:srgbClr val="595959"/>
              </a:buClr>
              <a:buSzPts val="2200"/>
              <a:buChar char="●"/>
            </a:pPr>
            <a:r>
              <a:rPr lang="en-US" sz="2200">
                <a:solidFill>
                  <a:srgbClr val="595959"/>
                </a:solidFill>
              </a:rPr>
              <a:t>Improve the collect of the data.</a:t>
            </a:r>
            <a:endParaRPr sz="2200">
              <a:solidFill>
                <a:srgbClr val="595959"/>
              </a:solidFill>
            </a:endParaRPr>
          </a:p>
          <a:p>
            <a:pPr indent="0" lvl="0" marL="0" marR="0" rtl="0" algn="l">
              <a:lnSpc>
                <a:spcPct val="100000"/>
              </a:lnSpc>
              <a:spcBef>
                <a:spcPts val="0"/>
              </a:spcBef>
              <a:spcAft>
                <a:spcPts val="0"/>
              </a:spcAft>
              <a:buNone/>
            </a:pPr>
            <a:r>
              <a:t/>
            </a:r>
            <a:endParaRPr sz="2200">
              <a:solidFill>
                <a:srgbClr val="595959"/>
              </a:solidFill>
            </a:endParaRPr>
          </a:p>
          <a:p>
            <a:pPr indent="-368300" lvl="0" marL="457200" marR="0" rtl="0" algn="l">
              <a:lnSpc>
                <a:spcPct val="100000"/>
              </a:lnSpc>
              <a:spcBef>
                <a:spcPts val="0"/>
              </a:spcBef>
              <a:spcAft>
                <a:spcPts val="0"/>
              </a:spcAft>
              <a:buClr>
                <a:srgbClr val="595959"/>
              </a:buClr>
              <a:buSzPts val="2200"/>
              <a:buChar char="●"/>
            </a:pPr>
            <a:r>
              <a:rPr lang="en-US" sz="2200">
                <a:solidFill>
                  <a:srgbClr val="595959"/>
                </a:solidFill>
              </a:rPr>
              <a:t>Improve the Training of the NN.</a:t>
            </a:r>
            <a:endParaRPr sz="2200">
              <a:solidFill>
                <a:srgbClr val="595959"/>
              </a:solidFill>
            </a:endParaRPr>
          </a:p>
          <a:p>
            <a:pPr indent="0" lvl="0" marL="0" marR="0" rtl="0" algn="l">
              <a:lnSpc>
                <a:spcPct val="100000"/>
              </a:lnSpc>
              <a:spcBef>
                <a:spcPts val="0"/>
              </a:spcBef>
              <a:spcAft>
                <a:spcPts val="0"/>
              </a:spcAft>
              <a:buNone/>
            </a:pPr>
            <a:r>
              <a:t/>
            </a:r>
            <a:endParaRPr sz="2200">
              <a:solidFill>
                <a:srgbClr val="595959"/>
              </a:solidFill>
            </a:endParaRPr>
          </a:p>
          <a:p>
            <a:pPr indent="-368300" lvl="0" marL="457200" marR="0" rtl="0" algn="l">
              <a:lnSpc>
                <a:spcPct val="100000"/>
              </a:lnSpc>
              <a:spcBef>
                <a:spcPts val="0"/>
              </a:spcBef>
              <a:spcAft>
                <a:spcPts val="0"/>
              </a:spcAft>
              <a:buClr>
                <a:srgbClr val="595959"/>
              </a:buClr>
              <a:buSzPts val="2200"/>
              <a:buChar char="●"/>
            </a:pPr>
            <a:r>
              <a:rPr lang="en-US" sz="2200">
                <a:solidFill>
                  <a:srgbClr val="595959"/>
                </a:solidFill>
              </a:rPr>
              <a:t>Optimization of the network using </a:t>
            </a:r>
            <a:r>
              <a:rPr i="1" lang="en-US" sz="2200">
                <a:solidFill>
                  <a:srgbClr val="595959"/>
                </a:solidFill>
              </a:rPr>
              <a:t>TinyML </a:t>
            </a:r>
            <a:r>
              <a:rPr lang="en-US" sz="2200">
                <a:solidFill>
                  <a:srgbClr val="595959"/>
                </a:solidFill>
              </a:rPr>
              <a:t>(</a:t>
            </a:r>
            <a:r>
              <a:rPr i="1" lang="en-US" sz="2200">
                <a:solidFill>
                  <a:srgbClr val="595959"/>
                </a:solidFill>
              </a:rPr>
              <a:t>TensorFlow</a:t>
            </a:r>
            <a:r>
              <a:rPr lang="en-US" sz="2200">
                <a:solidFill>
                  <a:srgbClr val="595959"/>
                </a:solidFill>
              </a:rPr>
              <a:t>).</a:t>
            </a:r>
            <a:endParaRPr sz="2200">
              <a:solidFill>
                <a:srgbClr val="595959"/>
              </a:solidFill>
            </a:endParaRPr>
          </a:p>
        </p:txBody>
      </p:sp>
      <p:sp>
        <p:nvSpPr>
          <p:cNvPr id="343" name="Google Shape;343;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fld id="{00000000-1234-1234-1234-123412341234}" type="slidenum">
              <a:rPr lang="en-US"/>
              <a:t>‹#›</a:t>
            </a:fld>
            <a:endParaRPr sz="2000">
              <a:solidFill>
                <a:srgbClr val="595959"/>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A3324"/>
        </a:solidFill>
      </p:bgPr>
    </p:bg>
    <p:spTree>
      <p:nvGrpSpPr>
        <p:cNvPr id="348" name="Shape 348"/>
        <p:cNvGrpSpPr/>
        <p:nvPr/>
      </p:nvGrpSpPr>
      <p:grpSpPr>
        <a:xfrm>
          <a:off x="0" y="0"/>
          <a:ext cx="0" cy="0"/>
          <a:chOff x="0" y="0"/>
          <a:chExt cx="0" cy="0"/>
        </a:xfrm>
      </p:grpSpPr>
      <p:sp>
        <p:nvSpPr>
          <p:cNvPr id="349" name="Google Shape;349;p15"/>
          <p:cNvSpPr txBox="1"/>
          <p:nvPr>
            <p:ph type="title"/>
          </p:nvPr>
        </p:nvSpPr>
        <p:spPr>
          <a:xfrm>
            <a:off x="611030" y="1282752"/>
            <a:ext cx="10969943" cy="2866329"/>
          </a:xfrm>
          <a:prstGeom prst="rect">
            <a:avLst/>
          </a:prstGeom>
          <a:noFill/>
          <a:ln>
            <a:noFill/>
          </a:ln>
          <a:effectLst>
            <a:outerShdw blurRad="57150" rotWithShape="0" algn="bl" dir="5400000" dist="19050">
              <a:srgbClr val="000000">
                <a:alpha val="50000"/>
              </a:srgbClr>
            </a:outerShdw>
          </a:effectLst>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8000"/>
              <a:buFont typeface="Open Sans"/>
              <a:buNone/>
            </a:pPr>
            <a:r>
              <a:rPr b="1" lang="en-US" sz="8000">
                <a:solidFill>
                  <a:schemeClr val="lt1"/>
                </a:solidFill>
                <a:latin typeface="Open Sans"/>
                <a:ea typeface="Open Sans"/>
                <a:cs typeface="Open Sans"/>
                <a:sym typeface="Open Sans"/>
              </a:rPr>
              <a:t>THANK YOU!</a:t>
            </a:r>
            <a:endParaRPr/>
          </a:p>
        </p:txBody>
      </p:sp>
      <p:cxnSp>
        <p:nvCxnSpPr>
          <p:cNvPr id="350" name="Google Shape;350;p15"/>
          <p:cNvCxnSpPr/>
          <p:nvPr/>
        </p:nvCxnSpPr>
        <p:spPr>
          <a:xfrm>
            <a:off x="1235460" y="3501008"/>
            <a:ext cx="9721080" cy="0"/>
          </a:xfrm>
          <a:prstGeom prst="straightConnector1">
            <a:avLst/>
          </a:prstGeom>
          <a:noFill/>
          <a:ln cap="flat" cmpd="sng" w="12700">
            <a:solidFill>
              <a:srgbClr val="F2A982"/>
            </a:solidFill>
            <a:prstDash val="solid"/>
            <a:miter lim="800000"/>
            <a:headEnd len="sm" w="sm" type="none"/>
            <a:tailEnd len="sm" w="sm" type="none"/>
          </a:ln>
        </p:spPr>
      </p:cxnSp>
      <p:sp>
        <p:nvSpPr>
          <p:cNvPr id="351" name="Google Shape;351;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356" name="Shape 356"/>
        <p:cNvGrpSpPr/>
        <p:nvPr/>
      </p:nvGrpSpPr>
      <p:grpSpPr>
        <a:xfrm>
          <a:off x="0" y="0"/>
          <a:ext cx="0" cy="0"/>
          <a:chOff x="0" y="0"/>
          <a:chExt cx="0" cy="0"/>
        </a:xfrm>
      </p:grpSpPr>
      <p:sp>
        <p:nvSpPr>
          <p:cNvPr id="357" name="Google Shape;357;p16"/>
          <p:cNvSpPr txBox="1"/>
          <p:nvPr/>
        </p:nvSpPr>
        <p:spPr>
          <a:xfrm>
            <a:off x="1589" y="1"/>
            <a:ext cx="12188700" cy="6858000"/>
          </a:xfrm>
          <a:prstGeom prst="rect">
            <a:avLst/>
          </a:prstGeom>
          <a:noFill/>
          <a:ln>
            <a:noFill/>
          </a:ln>
          <a:effectLst>
            <a:outerShdw blurRad="57150" rotWithShape="0" algn="bl" dir="5400000" dist="19050">
              <a:srgbClr val="000000">
                <a:alpha val="5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Clr>
                <a:schemeClr val="lt1"/>
              </a:buClr>
              <a:buSzPts val="9600"/>
              <a:buFont typeface="Open Sans"/>
              <a:buNone/>
            </a:pPr>
            <a:r>
              <a:rPr b="1" lang="en-US" sz="9600">
                <a:solidFill>
                  <a:srgbClr val="3F3F3F"/>
                </a:solidFill>
                <a:latin typeface="Open Sans"/>
                <a:ea typeface="Open Sans"/>
                <a:cs typeface="Open Sans"/>
                <a:sym typeface="Open Sans"/>
              </a:rPr>
              <a:t>Q&amp;A</a:t>
            </a:r>
            <a:endParaRPr>
              <a:solidFill>
                <a:srgbClr val="3F3F3F"/>
              </a:solidFill>
            </a:endParaRPr>
          </a:p>
        </p:txBody>
      </p:sp>
      <p:sp>
        <p:nvSpPr>
          <p:cNvPr id="358" name="Google Shape;358;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0" name="Shape 100"/>
        <p:cNvGrpSpPr/>
        <p:nvPr/>
      </p:nvGrpSpPr>
      <p:grpSpPr>
        <a:xfrm>
          <a:off x="0" y="0"/>
          <a:ext cx="0" cy="0"/>
          <a:chOff x="0" y="0"/>
          <a:chExt cx="0" cy="0"/>
        </a:xfrm>
      </p:grpSpPr>
      <p:sp>
        <p:nvSpPr>
          <p:cNvPr id="101" name="Google Shape;101;p2"/>
          <p:cNvSpPr txBox="1"/>
          <p:nvPr>
            <p:ph type="title"/>
          </p:nvPr>
        </p:nvSpPr>
        <p:spPr>
          <a:xfrm>
            <a:off x="0" y="-625"/>
            <a:ext cx="12192000" cy="894900"/>
          </a:xfrm>
          <a:prstGeom prst="rect">
            <a:avLst/>
          </a:prstGeom>
          <a:noFill/>
          <a:ln>
            <a:noFill/>
          </a:ln>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Clr>
                <a:srgbClr val="9A3324"/>
              </a:buClr>
              <a:buSzPts val="4400"/>
              <a:buFont typeface="Open Sans"/>
              <a:buNone/>
            </a:pPr>
            <a:r>
              <a:rPr b="1" lang="en-US">
                <a:solidFill>
                  <a:srgbClr val="9A3324"/>
                </a:solidFill>
                <a:latin typeface="Arial"/>
                <a:ea typeface="Arial"/>
                <a:cs typeface="Arial"/>
                <a:sym typeface="Arial"/>
              </a:rPr>
              <a:t>Presentation Outline</a:t>
            </a:r>
            <a:endParaRPr b="1">
              <a:solidFill>
                <a:srgbClr val="9A3324"/>
              </a:solidFill>
              <a:latin typeface="Arial"/>
              <a:ea typeface="Arial"/>
              <a:cs typeface="Arial"/>
              <a:sym typeface="Arial"/>
            </a:endParaRPr>
          </a:p>
        </p:txBody>
      </p:sp>
      <p:sp>
        <p:nvSpPr>
          <p:cNvPr id="102" name="Google Shape;102;p2"/>
          <p:cNvSpPr/>
          <p:nvPr/>
        </p:nvSpPr>
        <p:spPr>
          <a:xfrm>
            <a:off x="1103596" y="967707"/>
            <a:ext cx="76227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3F3F3F"/>
                </a:solidFill>
                <a:latin typeface="Arial"/>
                <a:ea typeface="Arial"/>
                <a:cs typeface="Arial"/>
                <a:sym typeface="Arial"/>
              </a:rPr>
              <a:t>Introduction &amp; Motivation</a:t>
            </a:r>
            <a:endParaRPr sz="1800">
              <a:solidFill>
                <a:srgbClr val="3F3F3F"/>
              </a:solidFill>
              <a:latin typeface="Arial"/>
              <a:ea typeface="Arial"/>
              <a:cs typeface="Arial"/>
              <a:sym typeface="Arial"/>
            </a:endParaRPr>
          </a:p>
        </p:txBody>
      </p:sp>
      <p:cxnSp>
        <p:nvCxnSpPr>
          <p:cNvPr id="103" name="Google Shape;103;p2"/>
          <p:cNvCxnSpPr/>
          <p:nvPr/>
        </p:nvCxnSpPr>
        <p:spPr>
          <a:xfrm>
            <a:off x="1044423" y="1371654"/>
            <a:ext cx="9980470" cy="0"/>
          </a:xfrm>
          <a:prstGeom prst="straightConnector1">
            <a:avLst/>
          </a:prstGeom>
          <a:noFill/>
          <a:ln cap="flat" cmpd="sng" w="12700">
            <a:solidFill>
              <a:srgbClr val="BFBFBF"/>
            </a:solidFill>
            <a:prstDash val="solid"/>
            <a:miter lim="800000"/>
            <a:headEnd len="sm" w="sm" type="none"/>
            <a:tailEnd len="sm" w="sm" type="none"/>
          </a:ln>
        </p:spPr>
      </p:cxnSp>
      <p:sp>
        <p:nvSpPr>
          <p:cNvPr id="104" name="Google Shape;104;p2"/>
          <p:cNvSpPr/>
          <p:nvPr/>
        </p:nvSpPr>
        <p:spPr>
          <a:xfrm>
            <a:off x="1103596" y="1543144"/>
            <a:ext cx="76227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3F3F3F"/>
                </a:solidFill>
                <a:latin typeface="Arial"/>
                <a:ea typeface="Arial"/>
                <a:cs typeface="Arial"/>
                <a:sym typeface="Arial"/>
              </a:rPr>
              <a:t>Objectives</a:t>
            </a:r>
            <a:endParaRPr sz="1800">
              <a:solidFill>
                <a:srgbClr val="3F3F3F"/>
              </a:solidFill>
              <a:latin typeface="Arial"/>
              <a:ea typeface="Arial"/>
              <a:cs typeface="Arial"/>
              <a:sym typeface="Arial"/>
            </a:endParaRPr>
          </a:p>
        </p:txBody>
      </p:sp>
      <p:cxnSp>
        <p:nvCxnSpPr>
          <p:cNvPr id="105" name="Google Shape;105;p2"/>
          <p:cNvCxnSpPr/>
          <p:nvPr/>
        </p:nvCxnSpPr>
        <p:spPr>
          <a:xfrm>
            <a:off x="1044423" y="1950774"/>
            <a:ext cx="9980470" cy="0"/>
          </a:xfrm>
          <a:prstGeom prst="straightConnector1">
            <a:avLst/>
          </a:prstGeom>
          <a:noFill/>
          <a:ln cap="flat" cmpd="sng" w="12700">
            <a:solidFill>
              <a:srgbClr val="BFBFBF"/>
            </a:solidFill>
            <a:prstDash val="solid"/>
            <a:miter lim="800000"/>
            <a:headEnd len="sm" w="sm" type="none"/>
            <a:tailEnd len="sm" w="sm" type="none"/>
          </a:ln>
        </p:spPr>
      </p:cxnSp>
      <p:sp>
        <p:nvSpPr>
          <p:cNvPr id="106" name="Google Shape;106;p2"/>
          <p:cNvSpPr/>
          <p:nvPr/>
        </p:nvSpPr>
        <p:spPr>
          <a:xfrm>
            <a:off x="1103596" y="2118582"/>
            <a:ext cx="76227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3F3F3F"/>
                </a:solidFill>
                <a:latin typeface="Arial"/>
                <a:ea typeface="Arial"/>
                <a:cs typeface="Arial"/>
                <a:sym typeface="Arial"/>
              </a:rPr>
              <a:t>Related Works on Movement Recognition</a:t>
            </a:r>
            <a:endParaRPr sz="1800">
              <a:solidFill>
                <a:srgbClr val="3F3F3F"/>
              </a:solidFill>
              <a:latin typeface="Arial"/>
              <a:ea typeface="Arial"/>
              <a:cs typeface="Arial"/>
              <a:sym typeface="Arial"/>
            </a:endParaRPr>
          </a:p>
          <a:p>
            <a:pPr indent="0" lvl="0" marL="0" marR="0" rtl="0" algn="l">
              <a:spcBef>
                <a:spcPts val="0"/>
              </a:spcBef>
              <a:spcAft>
                <a:spcPts val="0"/>
              </a:spcAft>
              <a:buNone/>
            </a:pPr>
            <a:r>
              <a:t/>
            </a:r>
            <a:endParaRPr sz="1800">
              <a:solidFill>
                <a:srgbClr val="3F3F3F"/>
              </a:solidFill>
              <a:latin typeface="Arial"/>
              <a:ea typeface="Arial"/>
              <a:cs typeface="Arial"/>
              <a:sym typeface="Arial"/>
            </a:endParaRPr>
          </a:p>
        </p:txBody>
      </p:sp>
      <p:cxnSp>
        <p:nvCxnSpPr>
          <p:cNvPr id="107" name="Google Shape;107;p2"/>
          <p:cNvCxnSpPr/>
          <p:nvPr/>
        </p:nvCxnSpPr>
        <p:spPr>
          <a:xfrm>
            <a:off x="1044423" y="2529894"/>
            <a:ext cx="9980470" cy="0"/>
          </a:xfrm>
          <a:prstGeom prst="straightConnector1">
            <a:avLst/>
          </a:prstGeom>
          <a:noFill/>
          <a:ln cap="flat" cmpd="sng" w="12700">
            <a:solidFill>
              <a:srgbClr val="BFBFBF"/>
            </a:solidFill>
            <a:prstDash val="solid"/>
            <a:miter lim="800000"/>
            <a:headEnd len="sm" w="sm" type="none"/>
            <a:tailEnd len="sm" w="sm" type="none"/>
          </a:ln>
        </p:spPr>
      </p:cxnSp>
      <p:sp>
        <p:nvSpPr>
          <p:cNvPr id="108" name="Google Shape;108;p2"/>
          <p:cNvSpPr/>
          <p:nvPr/>
        </p:nvSpPr>
        <p:spPr>
          <a:xfrm>
            <a:off x="1103596" y="2694019"/>
            <a:ext cx="76227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3F3F3F"/>
                </a:solidFill>
                <a:latin typeface="Arial"/>
                <a:ea typeface="Arial"/>
                <a:cs typeface="Arial"/>
                <a:sym typeface="Arial"/>
              </a:rPr>
              <a:t>Solution Outlin</a:t>
            </a:r>
            <a:r>
              <a:rPr lang="en-US" sz="1800">
                <a:solidFill>
                  <a:srgbClr val="3F3F3F"/>
                </a:solidFill>
              </a:rPr>
              <a:t>e</a:t>
            </a:r>
            <a:endParaRPr sz="1800">
              <a:solidFill>
                <a:srgbClr val="3F3F3F"/>
              </a:solidFill>
              <a:latin typeface="Arial"/>
              <a:ea typeface="Arial"/>
              <a:cs typeface="Arial"/>
              <a:sym typeface="Arial"/>
            </a:endParaRPr>
          </a:p>
        </p:txBody>
      </p:sp>
      <p:cxnSp>
        <p:nvCxnSpPr>
          <p:cNvPr id="109" name="Google Shape;109;p2"/>
          <p:cNvCxnSpPr/>
          <p:nvPr/>
        </p:nvCxnSpPr>
        <p:spPr>
          <a:xfrm>
            <a:off x="1044423" y="3109014"/>
            <a:ext cx="9980470" cy="0"/>
          </a:xfrm>
          <a:prstGeom prst="straightConnector1">
            <a:avLst/>
          </a:prstGeom>
          <a:noFill/>
          <a:ln cap="flat" cmpd="sng" w="12700">
            <a:solidFill>
              <a:srgbClr val="BFBFBF"/>
            </a:solidFill>
            <a:prstDash val="solid"/>
            <a:miter lim="800000"/>
            <a:headEnd len="sm" w="sm" type="none"/>
            <a:tailEnd len="sm" w="sm" type="none"/>
          </a:ln>
        </p:spPr>
      </p:cxnSp>
      <p:sp>
        <p:nvSpPr>
          <p:cNvPr id="110" name="Google Shape;110;p2"/>
          <p:cNvSpPr/>
          <p:nvPr/>
        </p:nvSpPr>
        <p:spPr>
          <a:xfrm>
            <a:off x="1103596" y="3269457"/>
            <a:ext cx="76227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3F3F3F"/>
                </a:solidFill>
              </a:rPr>
              <a:t>Low code and </a:t>
            </a:r>
            <a:r>
              <a:rPr lang="en-US" sz="1800">
                <a:solidFill>
                  <a:srgbClr val="3F3F3F"/>
                </a:solidFill>
                <a:latin typeface="Arial"/>
                <a:ea typeface="Arial"/>
                <a:cs typeface="Arial"/>
                <a:sym typeface="Arial"/>
              </a:rPr>
              <a:t>No Code Platforms to train NN</a:t>
            </a:r>
            <a:endParaRPr sz="1800">
              <a:solidFill>
                <a:srgbClr val="3F3F3F"/>
              </a:solidFill>
              <a:latin typeface="Arial"/>
              <a:ea typeface="Arial"/>
              <a:cs typeface="Arial"/>
              <a:sym typeface="Arial"/>
            </a:endParaRPr>
          </a:p>
        </p:txBody>
      </p:sp>
      <p:cxnSp>
        <p:nvCxnSpPr>
          <p:cNvPr id="111" name="Google Shape;111;p2"/>
          <p:cNvCxnSpPr/>
          <p:nvPr/>
        </p:nvCxnSpPr>
        <p:spPr>
          <a:xfrm>
            <a:off x="1044423" y="3688134"/>
            <a:ext cx="9980470" cy="0"/>
          </a:xfrm>
          <a:prstGeom prst="straightConnector1">
            <a:avLst/>
          </a:prstGeom>
          <a:noFill/>
          <a:ln cap="flat" cmpd="sng" w="12700">
            <a:solidFill>
              <a:srgbClr val="BFBFBF"/>
            </a:solidFill>
            <a:prstDash val="solid"/>
            <a:miter lim="800000"/>
            <a:headEnd len="sm" w="sm" type="none"/>
            <a:tailEnd len="sm" w="sm" type="none"/>
          </a:ln>
        </p:spPr>
      </p:cxnSp>
      <p:cxnSp>
        <p:nvCxnSpPr>
          <p:cNvPr id="112" name="Google Shape;112;p2"/>
          <p:cNvCxnSpPr/>
          <p:nvPr/>
        </p:nvCxnSpPr>
        <p:spPr>
          <a:xfrm>
            <a:off x="1044423" y="4267254"/>
            <a:ext cx="9980470" cy="0"/>
          </a:xfrm>
          <a:prstGeom prst="straightConnector1">
            <a:avLst/>
          </a:prstGeom>
          <a:noFill/>
          <a:ln cap="flat" cmpd="sng" w="12700">
            <a:solidFill>
              <a:srgbClr val="BFBFBF"/>
            </a:solidFill>
            <a:prstDash val="solid"/>
            <a:miter lim="800000"/>
            <a:headEnd len="sm" w="sm" type="none"/>
            <a:tailEnd len="sm" w="sm" type="none"/>
          </a:ln>
        </p:spPr>
      </p:cxnSp>
      <p:sp>
        <p:nvSpPr>
          <p:cNvPr id="113" name="Google Shape;113;p2"/>
          <p:cNvSpPr/>
          <p:nvPr/>
        </p:nvSpPr>
        <p:spPr>
          <a:xfrm>
            <a:off x="1103596" y="4420332"/>
            <a:ext cx="76227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3F3F3F"/>
                </a:solidFill>
                <a:latin typeface="Arial"/>
                <a:ea typeface="Arial"/>
                <a:cs typeface="Arial"/>
                <a:sym typeface="Arial"/>
              </a:rPr>
              <a:t>Ultra Low </a:t>
            </a:r>
            <a:r>
              <a:rPr lang="en-US" sz="1800">
                <a:solidFill>
                  <a:srgbClr val="3F3F3F"/>
                </a:solidFill>
              </a:rPr>
              <a:t>P</a:t>
            </a:r>
            <a:r>
              <a:rPr lang="en-US" sz="1800">
                <a:solidFill>
                  <a:srgbClr val="3F3F3F"/>
                </a:solidFill>
                <a:latin typeface="Arial"/>
                <a:ea typeface="Arial"/>
                <a:cs typeface="Arial"/>
                <a:sym typeface="Arial"/>
              </a:rPr>
              <a:t>ower </a:t>
            </a:r>
            <a:r>
              <a:rPr lang="en-US" sz="1800">
                <a:solidFill>
                  <a:srgbClr val="3F3F3F"/>
                </a:solidFill>
              </a:rPr>
              <a:t>E</a:t>
            </a:r>
            <a:r>
              <a:rPr lang="en-US" sz="1800">
                <a:solidFill>
                  <a:srgbClr val="3F3F3F"/>
                </a:solidFill>
                <a:latin typeface="Arial"/>
                <a:ea typeface="Arial"/>
                <a:cs typeface="Arial"/>
                <a:sym typeface="Arial"/>
              </a:rPr>
              <a:t>mbedded </a:t>
            </a:r>
            <a:r>
              <a:rPr lang="en-US" sz="1800">
                <a:solidFill>
                  <a:srgbClr val="3F3F3F"/>
                </a:solidFill>
              </a:rPr>
              <a:t>S</a:t>
            </a:r>
            <a:r>
              <a:rPr lang="en-US" sz="1800">
                <a:solidFill>
                  <a:srgbClr val="3F3F3F"/>
                </a:solidFill>
                <a:latin typeface="Arial"/>
                <a:ea typeface="Arial"/>
                <a:cs typeface="Arial"/>
                <a:sym typeface="Arial"/>
              </a:rPr>
              <a:t>ystem</a:t>
            </a:r>
            <a:endParaRPr/>
          </a:p>
        </p:txBody>
      </p:sp>
      <p:cxnSp>
        <p:nvCxnSpPr>
          <p:cNvPr id="114" name="Google Shape;114;p2"/>
          <p:cNvCxnSpPr/>
          <p:nvPr/>
        </p:nvCxnSpPr>
        <p:spPr>
          <a:xfrm>
            <a:off x="1044423" y="4831134"/>
            <a:ext cx="9980470" cy="0"/>
          </a:xfrm>
          <a:prstGeom prst="straightConnector1">
            <a:avLst/>
          </a:prstGeom>
          <a:noFill/>
          <a:ln cap="flat" cmpd="sng" w="12700">
            <a:solidFill>
              <a:srgbClr val="BFBFBF"/>
            </a:solidFill>
            <a:prstDash val="solid"/>
            <a:miter lim="800000"/>
            <a:headEnd len="sm" w="sm" type="none"/>
            <a:tailEnd len="sm" w="sm" type="none"/>
          </a:ln>
        </p:spPr>
      </p:cxnSp>
      <p:sp>
        <p:nvSpPr>
          <p:cNvPr id="115" name="Google Shape;115;p2"/>
          <p:cNvSpPr/>
          <p:nvPr/>
        </p:nvSpPr>
        <p:spPr>
          <a:xfrm>
            <a:off x="1429313" y="5010144"/>
            <a:ext cx="762282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rgbClr val="3F3F3F"/>
              </a:solidFill>
              <a:latin typeface="Arial"/>
              <a:ea typeface="Arial"/>
              <a:cs typeface="Arial"/>
              <a:sym typeface="Arial"/>
            </a:endParaRPr>
          </a:p>
        </p:txBody>
      </p:sp>
      <p:cxnSp>
        <p:nvCxnSpPr>
          <p:cNvPr id="116" name="Google Shape;116;p2"/>
          <p:cNvCxnSpPr/>
          <p:nvPr/>
        </p:nvCxnSpPr>
        <p:spPr>
          <a:xfrm>
            <a:off x="1044423" y="5410254"/>
            <a:ext cx="9980470" cy="0"/>
          </a:xfrm>
          <a:prstGeom prst="straightConnector1">
            <a:avLst/>
          </a:prstGeom>
          <a:noFill/>
          <a:ln cap="flat" cmpd="sng" w="12700">
            <a:solidFill>
              <a:srgbClr val="BFBFBF"/>
            </a:solidFill>
            <a:prstDash val="solid"/>
            <a:miter lim="800000"/>
            <a:headEnd len="sm" w="sm" type="none"/>
            <a:tailEnd len="sm" w="sm" type="none"/>
          </a:ln>
        </p:spPr>
      </p:cxnSp>
      <p:sp>
        <p:nvSpPr>
          <p:cNvPr id="117" name="Google Shape;117;p2"/>
          <p:cNvSpPr/>
          <p:nvPr/>
        </p:nvSpPr>
        <p:spPr>
          <a:xfrm>
            <a:off x="1103596" y="5571207"/>
            <a:ext cx="76227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3F3F3F"/>
                </a:solidFill>
                <a:latin typeface="Arial"/>
                <a:ea typeface="Arial"/>
                <a:cs typeface="Arial"/>
                <a:sym typeface="Arial"/>
              </a:rPr>
              <a:t>Work Plan</a:t>
            </a:r>
            <a:endParaRPr sz="1800">
              <a:solidFill>
                <a:srgbClr val="3F3F3F"/>
              </a:solidFill>
              <a:latin typeface="Arial"/>
              <a:ea typeface="Arial"/>
              <a:cs typeface="Arial"/>
              <a:sym typeface="Arial"/>
            </a:endParaRPr>
          </a:p>
        </p:txBody>
      </p:sp>
      <p:cxnSp>
        <p:nvCxnSpPr>
          <p:cNvPr id="118" name="Google Shape;118;p2"/>
          <p:cNvCxnSpPr/>
          <p:nvPr/>
        </p:nvCxnSpPr>
        <p:spPr>
          <a:xfrm>
            <a:off x="1044423" y="5989374"/>
            <a:ext cx="9980470" cy="0"/>
          </a:xfrm>
          <a:prstGeom prst="straightConnector1">
            <a:avLst/>
          </a:prstGeom>
          <a:noFill/>
          <a:ln cap="flat" cmpd="sng" w="12700">
            <a:solidFill>
              <a:srgbClr val="BFBFBF"/>
            </a:solidFill>
            <a:prstDash val="solid"/>
            <a:miter lim="800000"/>
            <a:headEnd len="sm" w="sm" type="none"/>
            <a:tailEnd len="sm" w="sm" type="none"/>
          </a:ln>
        </p:spPr>
      </p:cxnSp>
      <p:sp>
        <p:nvSpPr>
          <p:cNvPr id="119" name="Google Shape;119;p2"/>
          <p:cNvSpPr/>
          <p:nvPr/>
        </p:nvSpPr>
        <p:spPr>
          <a:xfrm>
            <a:off x="10604181" y="971544"/>
            <a:ext cx="543397" cy="4001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000">
                <a:solidFill>
                  <a:srgbClr val="9A3324"/>
                </a:solidFill>
                <a:latin typeface="Arial"/>
                <a:ea typeface="Arial"/>
                <a:cs typeface="Arial"/>
                <a:sym typeface="Arial"/>
              </a:rPr>
              <a:t>03</a:t>
            </a:r>
            <a:endParaRPr b="1" sz="2000">
              <a:solidFill>
                <a:srgbClr val="9A3324"/>
              </a:solidFill>
              <a:latin typeface="Arial"/>
              <a:ea typeface="Arial"/>
              <a:cs typeface="Arial"/>
              <a:sym typeface="Arial"/>
            </a:endParaRPr>
          </a:p>
        </p:txBody>
      </p:sp>
      <p:sp>
        <p:nvSpPr>
          <p:cNvPr id="120" name="Google Shape;120;p2"/>
          <p:cNvSpPr/>
          <p:nvPr/>
        </p:nvSpPr>
        <p:spPr>
          <a:xfrm>
            <a:off x="10604181" y="1550664"/>
            <a:ext cx="543397" cy="4001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000">
                <a:solidFill>
                  <a:srgbClr val="9A3324"/>
                </a:solidFill>
                <a:latin typeface="Arial"/>
                <a:ea typeface="Arial"/>
                <a:cs typeface="Arial"/>
                <a:sym typeface="Arial"/>
              </a:rPr>
              <a:t>04</a:t>
            </a:r>
            <a:endParaRPr b="1" sz="2000">
              <a:solidFill>
                <a:srgbClr val="9A3324"/>
              </a:solidFill>
              <a:latin typeface="Arial"/>
              <a:ea typeface="Arial"/>
              <a:cs typeface="Arial"/>
              <a:sym typeface="Arial"/>
            </a:endParaRPr>
          </a:p>
        </p:txBody>
      </p:sp>
      <p:sp>
        <p:nvSpPr>
          <p:cNvPr id="121" name="Google Shape;121;p2"/>
          <p:cNvSpPr/>
          <p:nvPr/>
        </p:nvSpPr>
        <p:spPr>
          <a:xfrm>
            <a:off x="10604181" y="2129784"/>
            <a:ext cx="543397" cy="4001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000">
                <a:solidFill>
                  <a:srgbClr val="9A3324"/>
                </a:solidFill>
                <a:latin typeface="Arial"/>
                <a:ea typeface="Arial"/>
                <a:cs typeface="Arial"/>
                <a:sym typeface="Arial"/>
              </a:rPr>
              <a:t>05</a:t>
            </a:r>
            <a:endParaRPr b="1" sz="2000">
              <a:solidFill>
                <a:srgbClr val="9A3324"/>
              </a:solidFill>
              <a:latin typeface="Arial"/>
              <a:ea typeface="Arial"/>
              <a:cs typeface="Arial"/>
              <a:sym typeface="Arial"/>
            </a:endParaRPr>
          </a:p>
        </p:txBody>
      </p:sp>
      <p:sp>
        <p:nvSpPr>
          <p:cNvPr id="122" name="Google Shape;122;p2"/>
          <p:cNvSpPr/>
          <p:nvPr/>
        </p:nvSpPr>
        <p:spPr>
          <a:xfrm>
            <a:off x="10604181" y="2708904"/>
            <a:ext cx="543397" cy="4001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000">
                <a:solidFill>
                  <a:srgbClr val="9A3324"/>
                </a:solidFill>
                <a:latin typeface="Arial"/>
                <a:ea typeface="Arial"/>
                <a:cs typeface="Arial"/>
                <a:sym typeface="Arial"/>
              </a:rPr>
              <a:t>06</a:t>
            </a:r>
            <a:endParaRPr b="1" sz="2000">
              <a:solidFill>
                <a:srgbClr val="9A3324"/>
              </a:solidFill>
              <a:latin typeface="Arial"/>
              <a:ea typeface="Arial"/>
              <a:cs typeface="Arial"/>
              <a:sym typeface="Arial"/>
            </a:endParaRPr>
          </a:p>
        </p:txBody>
      </p:sp>
      <p:sp>
        <p:nvSpPr>
          <p:cNvPr id="123" name="Google Shape;123;p2"/>
          <p:cNvSpPr/>
          <p:nvPr/>
        </p:nvSpPr>
        <p:spPr>
          <a:xfrm>
            <a:off x="10604181" y="3288024"/>
            <a:ext cx="543397" cy="4001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000">
                <a:solidFill>
                  <a:srgbClr val="9A3324"/>
                </a:solidFill>
                <a:latin typeface="Arial"/>
                <a:ea typeface="Arial"/>
                <a:cs typeface="Arial"/>
                <a:sym typeface="Arial"/>
              </a:rPr>
              <a:t>0</a:t>
            </a:r>
            <a:r>
              <a:rPr b="1" lang="en-US" sz="2000">
                <a:solidFill>
                  <a:srgbClr val="9A3324"/>
                </a:solidFill>
              </a:rPr>
              <a:t>9</a:t>
            </a:r>
            <a:endParaRPr b="1" sz="2000">
              <a:solidFill>
                <a:srgbClr val="9A3324"/>
              </a:solidFill>
              <a:latin typeface="Arial"/>
              <a:ea typeface="Arial"/>
              <a:cs typeface="Arial"/>
              <a:sym typeface="Arial"/>
            </a:endParaRPr>
          </a:p>
        </p:txBody>
      </p:sp>
      <p:sp>
        <p:nvSpPr>
          <p:cNvPr id="124" name="Google Shape;124;p2"/>
          <p:cNvSpPr/>
          <p:nvPr/>
        </p:nvSpPr>
        <p:spPr>
          <a:xfrm>
            <a:off x="10604181" y="3867144"/>
            <a:ext cx="543397" cy="4001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000">
                <a:solidFill>
                  <a:srgbClr val="9A3324"/>
                </a:solidFill>
              </a:rPr>
              <a:t>10</a:t>
            </a:r>
            <a:endParaRPr b="1" sz="2000">
              <a:solidFill>
                <a:srgbClr val="9A3324"/>
              </a:solidFill>
              <a:latin typeface="Arial"/>
              <a:ea typeface="Arial"/>
              <a:cs typeface="Arial"/>
              <a:sym typeface="Arial"/>
            </a:endParaRPr>
          </a:p>
        </p:txBody>
      </p:sp>
      <p:sp>
        <p:nvSpPr>
          <p:cNvPr id="125" name="Google Shape;125;p2"/>
          <p:cNvSpPr/>
          <p:nvPr/>
        </p:nvSpPr>
        <p:spPr>
          <a:xfrm>
            <a:off x="10604181" y="4431024"/>
            <a:ext cx="543397" cy="4001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000">
                <a:solidFill>
                  <a:srgbClr val="9A3324"/>
                </a:solidFill>
              </a:rPr>
              <a:t>11</a:t>
            </a:r>
            <a:endParaRPr b="1" sz="2000">
              <a:solidFill>
                <a:srgbClr val="9A3324"/>
              </a:solidFill>
              <a:latin typeface="Arial"/>
              <a:ea typeface="Arial"/>
              <a:cs typeface="Arial"/>
              <a:sym typeface="Arial"/>
            </a:endParaRPr>
          </a:p>
        </p:txBody>
      </p:sp>
      <p:sp>
        <p:nvSpPr>
          <p:cNvPr id="126" name="Google Shape;126;p2"/>
          <p:cNvSpPr/>
          <p:nvPr/>
        </p:nvSpPr>
        <p:spPr>
          <a:xfrm>
            <a:off x="10604181" y="5010144"/>
            <a:ext cx="543397" cy="4001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000">
                <a:solidFill>
                  <a:srgbClr val="9A3324"/>
                </a:solidFill>
              </a:rPr>
              <a:t>12</a:t>
            </a:r>
            <a:endParaRPr b="1" sz="2000">
              <a:solidFill>
                <a:srgbClr val="9A3324"/>
              </a:solidFill>
              <a:latin typeface="Arial"/>
              <a:ea typeface="Arial"/>
              <a:cs typeface="Arial"/>
              <a:sym typeface="Arial"/>
            </a:endParaRPr>
          </a:p>
        </p:txBody>
      </p:sp>
      <p:sp>
        <p:nvSpPr>
          <p:cNvPr id="127" name="Google Shape;127;p2"/>
          <p:cNvSpPr/>
          <p:nvPr/>
        </p:nvSpPr>
        <p:spPr>
          <a:xfrm>
            <a:off x="10604181" y="5589264"/>
            <a:ext cx="543397" cy="4001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000">
                <a:solidFill>
                  <a:srgbClr val="9A3324"/>
                </a:solidFill>
              </a:rPr>
              <a:t>14</a:t>
            </a:r>
            <a:endParaRPr b="1" sz="2000">
              <a:solidFill>
                <a:srgbClr val="9A3324"/>
              </a:solidFill>
              <a:latin typeface="Arial"/>
              <a:ea typeface="Arial"/>
              <a:cs typeface="Arial"/>
              <a:sym typeface="Arial"/>
            </a:endParaRPr>
          </a:p>
        </p:txBody>
      </p:sp>
      <p:sp>
        <p:nvSpPr>
          <p:cNvPr id="128" name="Google Shape;128;p2"/>
          <p:cNvSpPr/>
          <p:nvPr/>
        </p:nvSpPr>
        <p:spPr>
          <a:xfrm>
            <a:off x="1103596" y="4995769"/>
            <a:ext cx="76227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3F3F3F"/>
                </a:solidFill>
                <a:latin typeface="Arial"/>
                <a:ea typeface="Arial"/>
                <a:cs typeface="Arial"/>
                <a:sym typeface="Arial"/>
              </a:rPr>
              <a:t>Preliminary Results</a:t>
            </a:r>
            <a:endParaRPr sz="1800">
              <a:solidFill>
                <a:srgbClr val="3F3F3F"/>
              </a:solidFill>
              <a:latin typeface="Arial"/>
              <a:ea typeface="Arial"/>
              <a:cs typeface="Arial"/>
              <a:sym typeface="Arial"/>
            </a:endParaRPr>
          </a:p>
        </p:txBody>
      </p:sp>
      <p:sp>
        <p:nvSpPr>
          <p:cNvPr id="129" name="Google Shape;129;p2"/>
          <p:cNvSpPr/>
          <p:nvPr/>
        </p:nvSpPr>
        <p:spPr>
          <a:xfrm>
            <a:off x="1103596" y="6146645"/>
            <a:ext cx="76227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3F3F3F"/>
                </a:solidFill>
                <a:latin typeface="Arial"/>
                <a:ea typeface="Arial"/>
                <a:cs typeface="Arial"/>
                <a:sym typeface="Arial"/>
              </a:rPr>
              <a:t>Known Challenges and Limitations &amp; Conclusions</a:t>
            </a:r>
            <a:endParaRPr sz="1800">
              <a:solidFill>
                <a:srgbClr val="3F3F3F"/>
              </a:solidFill>
              <a:latin typeface="Arial"/>
              <a:ea typeface="Arial"/>
              <a:cs typeface="Arial"/>
              <a:sym typeface="Arial"/>
            </a:endParaRPr>
          </a:p>
        </p:txBody>
      </p:sp>
      <p:cxnSp>
        <p:nvCxnSpPr>
          <p:cNvPr id="130" name="Google Shape;130;p2"/>
          <p:cNvCxnSpPr/>
          <p:nvPr/>
        </p:nvCxnSpPr>
        <p:spPr>
          <a:xfrm>
            <a:off x="1033406" y="6589372"/>
            <a:ext cx="9980470" cy="0"/>
          </a:xfrm>
          <a:prstGeom prst="straightConnector1">
            <a:avLst/>
          </a:prstGeom>
          <a:noFill/>
          <a:ln cap="flat" cmpd="sng" w="12700">
            <a:solidFill>
              <a:srgbClr val="BFBFBF"/>
            </a:solidFill>
            <a:prstDash val="solid"/>
            <a:miter lim="800000"/>
            <a:headEnd len="sm" w="sm" type="none"/>
            <a:tailEnd len="sm" w="sm" type="none"/>
          </a:ln>
        </p:spPr>
      </p:cxnSp>
      <p:sp>
        <p:nvSpPr>
          <p:cNvPr id="131" name="Google Shape;131;p2"/>
          <p:cNvSpPr/>
          <p:nvPr/>
        </p:nvSpPr>
        <p:spPr>
          <a:xfrm>
            <a:off x="10593164" y="6147252"/>
            <a:ext cx="543397" cy="4001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000">
                <a:solidFill>
                  <a:srgbClr val="9A3324"/>
                </a:solidFill>
              </a:rPr>
              <a:t>15</a:t>
            </a:r>
            <a:endParaRPr b="1" sz="2000">
              <a:solidFill>
                <a:srgbClr val="9A3324"/>
              </a:solidFill>
              <a:latin typeface="Arial"/>
              <a:ea typeface="Arial"/>
              <a:cs typeface="Arial"/>
              <a:sym typeface="Arial"/>
            </a:endParaRPr>
          </a:p>
        </p:txBody>
      </p:sp>
      <p:sp>
        <p:nvSpPr>
          <p:cNvPr id="132" name="Google Shape;132;p2"/>
          <p:cNvSpPr/>
          <p:nvPr/>
        </p:nvSpPr>
        <p:spPr>
          <a:xfrm>
            <a:off x="1103596" y="3844894"/>
            <a:ext cx="76227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3F3F3F"/>
                </a:solidFill>
                <a:latin typeface="Arial"/>
                <a:ea typeface="Arial"/>
                <a:cs typeface="Arial"/>
                <a:sym typeface="Arial"/>
              </a:rPr>
              <a:t>Relevant Technologies </a:t>
            </a:r>
            <a:r>
              <a:rPr lang="en-US" sz="1800">
                <a:solidFill>
                  <a:srgbClr val="3F3F3F"/>
                </a:solidFill>
              </a:rPr>
              <a:t>on Movement Recognition</a:t>
            </a:r>
            <a:endParaRPr sz="1800">
              <a:solidFill>
                <a:srgbClr val="3F3F3F"/>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3"/>
          <p:cNvSpPr txBox="1"/>
          <p:nvPr>
            <p:ph type="title"/>
          </p:nvPr>
        </p:nvSpPr>
        <p:spPr>
          <a:xfrm>
            <a:off x="0" y="-634"/>
            <a:ext cx="12192000" cy="1020926"/>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9A3324"/>
              </a:buClr>
              <a:buSzPts val="4400"/>
              <a:buFont typeface="Open Sans"/>
              <a:buNone/>
            </a:pPr>
            <a:r>
              <a:rPr b="1" lang="en-US">
                <a:solidFill>
                  <a:srgbClr val="9A3324"/>
                </a:solidFill>
                <a:latin typeface="Arial"/>
                <a:ea typeface="Arial"/>
                <a:cs typeface="Arial"/>
                <a:sym typeface="Arial"/>
              </a:rPr>
              <a:t>Introduction &amp; Motivation</a:t>
            </a:r>
            <a:endParaRPr b="1">
              <a:solidFill>
                <a:srgbClr val="9A3324"/>
              </a:solidFill>
              <a:latin typeface="Arial"/>
              <a:ea typeface="Arial"/>
              <a:cs typeface="Arial"/>
              <a:sym typeface="Arial"/>
            </a:endParaRPr>
          </a:p>
        </p:txBody>
      </p:sp>
      <p:sp>
        <p:nvSpPr>
          <p:cNvPr id="139" name="Google Shape;139;p3"/>
          <p:cNvSpPr/>
          <p:nvPr/>
        </p:nvSpPr>
        <p:spPr>
          <a:xfrm>
            <a:off x="819388" y="4795550"/>
            <a:ext cx="3494700" cy="400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000">
                <a:solidFill>
                  <a:srgbClr val="3F3F3F"/>
                </a:solidFill>
              </a:rPr>
              <a:t>Safe Physical Exercise</a:t>
            </a:r>
            <a:endParaRPr b="1" sz="2000">
              <a:solidFill>
                <a:srgbClr val="3F3F3F"/>
              </a:solidFill>
              <a:latin typeface="Arial"/>
              <a:ea typeface="Arial"/>
              <a:cs typeface="Arial"/>
              <a:sym typeface="Arial"/>
            </a:endParaRPr>
          </a:p>
        </p:txBody>
      </p:sp>
      <p:sp>
        <p:nvSpPr>
          <p:cNvPr id="140" name="Google Shape;140;p3"/>
          <p:cNvSpPr/>
          <p:nvPr/>
        </p:nvSpPr>
        <p:spPr>
          <a:xfrm>
            <a:off x="730602" y="5288935"/>
            <a:ext cx="3672300" cy="8310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lang="en-US" sz="1550">
                <a:solidFill>
                  <a:srgbClr val="283C46"/>
                </a:solidFill>
                <a:highlight>
                  <a:srgbClr val="FFFFFF"/>
                </a:highlight>
                <a:latin typeface="Roboto"/>
                <a:ea typeface="Roboto"/>
                <a:cs typeface="Roboto"/>
                <a:sym typeface="Roboto"/>
              </a:rPr>
              <a:t>Identify the correctness of fitness exercises to avoid injury.</a:t>
            </a:r>
            <a:endParaRPr sz="1550">
              <a:solidFill>
                <a:srgbClr val="283C46"/>
              </a:solidFill>
              <a:highlight>
                <a:srgbClr val="FFFFFF"/>
              </a:highlight>
              <a:latin typeface="Roboto"/>
              <a:ea typeface="Roboto"/>
              <a:cs typeface="Roboto"/>
              <a:sym typeface="Roboto"/>
            </a:endParaRPr>
          </a:p>
        </p:txBody>
      </p:sp>
      <p:sp>
        <p:nvSpPr>
          <p:cNvPr id="141" name="Google Shape;141;p3"/>
          <p:cNvSpPr/>
          <p:nvPr/>
        </p:nvSpPr>
        <p:spPr>
          <a:xfrm>
            <a:off x="4727115" y="4795597"/>
            <a:ext cx="2737800" cy="400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000">
                <a:solidFill>
                  <a:srgbClr val="3F3F3F"/>
                </a:solidFill>
                <a:latin typeface="Arial"/>
                <a:ea typeface="Arial"/>
                <a:cs typeface="Arial"/>
                <a:sym typeface="Arial"/>
              </a:rPr>
              <a:t>Embedded Systems</a:t>
            </a:r>
            <a:endParaRPr b="1" sz="2000">
              <a:solidFill>
                <a:srgbClr val="3F3F3F"/>
              </a:solidFill>
              <a:latin typeface="Arial"/>
              <a:ea typeface="Arial"/>
              <a:cs typeface="Arial"/>
              <a:sym typeface="Arial"/>
            </a:endParaRPr>
          </a:p>
        </p:txBody>
      </p:sp>
      <p:sp>
        <p:nvSpPr>
          <p:cNvPr id="142" name="Google Shape;142;p3"/>
          <p:cNvSpPr/>
          <p:nvPr/>
        </p:nvSpPr>
        <p:spPr>
          <a:xfrm>
            <a:off x="4259865" y="5288934"/>
            <a:ext cx="3672300" cy="8310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550">
                <a:solidFill>
                  <a:srgbClr val="283C46"/>
                </a:solidFill>
                <a:highlight>
                  <a:srgbClr val="FFFFFF"/>
                </a:highlight>
                <a:latin typeface="Roboto"/>
                <a:ea typeface="Roboto"/>
                <a:cs typeface="Roboto"/>
                <a:sym typeface="Roboto"/>
              </a:rPr>
              <a:t>Autonomous, low-power, small size</a:t>
            </a:r>
            <a:endParaRPr sz="1800">
              <a:solidFill>
                <a:srgbClr val="595959"/>
              </a:solidFill>
              <a:latin typeface="Arial"/>
              <a:ea typeface="Arial"/>
              <a:cs typeface="Arial"/>
              <a:sym typeface="Arial"/>
            </a:endParaRPr>
          </a:p>
        </p:txBody>
      </p:sp>
      <p:sp>
        <p:nvSpPr>
          <p:cNvPr id="143" name="Google Shape;143;p3"/>
          <p:cNvSpPr/>
          <p:nvPr/>
        </p:nvSpPr>
        <p:spPr>
          <a:xfrm>
            <a:off x="7680176" y="4795597"/>
            <a:ext cx="3960300" cy="400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000">
                <a:solidFill>
                  <a:srgbClr val="3F3F3F"/>
                </a:solidFill>
                <a:latin typeface="Arial"/>
                <a:ea typeface="Arial"/>
                <a:cs typeface="Arial"/>
                <a:sym typeface="Arial"/>
              </a:rPr>
              <a:t>Real time feedback</a:t>
            </a:r>
            <a:endParaRPr b="1" sz="2000">
              <a:solidFill>
                <a:srgbClr val="3F3F3F"/>
              </a:solidFill>
              <a:latin typeface="Arial"/>
              <a:ea typeface="Arial"/>
              <a:cs typeface="Arial"/>
              <a:sym typeface="Arial"/>
            </a:endParaRPr>
          </a:p>
        </p:txBody>
      </p:sp>
      <p:sp>
        <p:nvSpPr>
          <p:cNvPr id="144" name="Google Shape;144;p3"/>
          <p:cNvSpPr/>
          <p:nvPr/>
        </p:nvSpPr>
        <p:spPr>
          <a:xfrm>
            <a:off x="8098971" y="5295969"/>
            <a:ext cx="3397500" cy="8310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lang="en-US" sz="1550">
                <a:solidFill>
                  <a:srgbClr val="283C46"/>
                </a:solidFill>
                <a:highlight>
                  <a:srgbClr val="FFFFFF"/>
                </a:highlight>
                <a:latin typeface="Roboto"/>
                <a:ea typeface="Roboto"/>
                <a:cs typeface="Roboto"/>
                <a:sym typeface="Roboto"/>
              </a:rPr>
              <a:t>Sensors in gym equipment to provide feedback.</a:t>
            </a:r>
            <a:endParaRPr sz="1800">
              <a:solidFill>
                <a:srgbClr val="595959"/>
              </a:solidFill>
              <a:latin typeface="Arial"/>
              <a:ea typeface="Arial"/>
              <a:cs typeface="Arial"/>
              <a:sym typeface="Arial"/>
            </a:endParaRPr>
          </a:p>
        </p:txBody>
      </p:sp>
      <p:sp>
        <p:nvSpPr>
          <p:cNvPr id="145" name="Google Shape;145;p3"/>
          <p:cNvSpPr txBox="1"/>
          <p:nvPr/>
        </p:nvSpPr>
        <p:spPr>
          <a:xfrm>
            <a:off x="611030" y="1196753"/>
            <a:ext cx="10597500" cy="1569900"/>
          </a:xfrm>
          <a:prstGeom prst="rect">
            <a:avLst/>
          </a:prstGeom>
          <a:noFill/>
          <a:ln>
            <a:noFill/>
          </a:ln>
        </p:spPr>
        <p:txBody>
          <a:bodyPr anchorCtr="0" anchor="t" bIns="45700" lIns="91425" spcFirstLastPara="1" rIns="91425" wrap="square" tIns="45700">
            <a:spAutoFit/>
          </a:bodyPr>
          <a:lstStyle/>
          <a:p>
            <a:pPr indent="-298450" lvl="0" marL="285750" marR="0" rtl="0" algn="l">
              <a:spcBef>
                <a:spcPts val="0"/>
              </a:spcBef>
              <a:spcAft>
                <a:spcPts val="0"/>
              </a:spcAft>
              <a:buClr>
                <a:srgbClr val="595959"/>
              </a:buClr>
              <a:buSzPts val="2000"/>
              <a:buFont typeface="Arial"/>
              <a:buChar char="●"/>
            </a:pPr>
            <a:r>
              <a:rPr lang="en-US" sz="1800">
                <a:solidFill>
                  <a:srgbClr val="595959"/>
                </a:solidFill>
                <a:latin typeface="Arial"/>
                <a:ea typeface="Arial"/>
                <a:cs typeface="Arial"/>
                <a:sym typeface="Arial"/>
              </a:rPr>
              <a:t>Build an embedded system </a:t>
            </a:r>
            <a:r>
              <a:rPr lang="en-US" sz="1800">
                <a:solidFill>
                  <a:srgbClr val="595959"/>
                </a:solidFill>
              </a:rPr>
              <a:t>in </a:t>
            </a:r>
            <a:r>
              <a:rPr lang="en-US" sz="1800">
                <a:solidFill>
                  <a:srgbClr val="595959"/>
                </a:solidFill>
                <a:latin typeface="Arial"/>
                <a:ea typeface="Arial"/>
                <a:cs typeface="Arial"/>
                <a:sym typeface="Arial"/>
              </a:rPr>
              <a:t>a microcontroller with a trained Neural Network</a:t>
            </a:r>
            <a:r>
              <a:rPr lang="en-US" sz="1800">
                <a:solidFill>
                  <a:srgbClr val="595959"/>
                </a:solidFill>
              </a:rPr>
              <a:t>, using </a:t>
            </a:r>
            <a:r>
              <a:rPr i="1" lang="en-US" sz="1800">
                <a:solidFill>
                  <a:srgbClr val="595959"/>
                </a:solidFill>
              </a:rPr>
              <a:t>TinyML</a:t>
            </a:r>
            <a:r>
              <a:rPr lang="en-US" sz="1800">
                <a:solidFill>
                  <a:srgbClr val="595959"/>
                </a:solidFill>
              </a:rPr>
              <a:t>.</a:t>
            </a:r>
            <a:endParaRPr/>
          </a:p>
          <a:p>
            <a:pPr indent="-171450" lvl="0" marL="285750" marR="0" rtl="0" algn="l">
              <a:spcBef>
                <a:spcPts val="0"/>
              </a:spcBef>
              <a:spcAft>
                <a:spcPts val="0"/>
              </a:spcAft>
              <a:buClr>
                <a:schemeClr val="dk1"/>
              </a:buClr>
              <a:buSzPts val="1800"/>
              <a:buFont typeface="Arial"/>
              <a:buNone/>
            </a:pPr>
            <a:r>
              <a:t/>
            </a:r>
            <a:endParaRPr sz="1800">
              <a:solidFill>
                <a:srgbClr val="595959"/>
              </a:solidFill>
              <a:latin typeface="Arial"/>
              <a:ea typeface="Arial"/>
              <a:cs typeface="Arial"/>
              <a:sym typeface="Arial"/>
            </a:endParaRPr>
          </a:p>
          <a:p>
            <a:pPr indent="-298450" lvl="0" marL="285750" marR="0" rtl="0" algn="l">
              <a:lnSpc>
                <a:spcPct val="100000"/>
              </a:lnSpc>
              <a:spcBef>
                <a:spcPts val="0"/>
              </a:spcBef>
              <a:spcAft>
                <a:spcPts val="0"/>
              </a:spcAft>
              <a:buClr>
                <a:srgbClr val="595959"/>
              </a:buClr>
              <a:buSzPts val="2000"/>
              <a:buChar char="●"/>
            </a:pPr>
            <a:r>
              <a:rPr lang="en-US" sz="1800">
                <a:solidFill>
                  <a:srgbClr val="595959"/>
                </a:solidFill>
                <a:latin typeface="Arial"/>
                <a:ea typeface="Arial"/>
                <a:cs typeface="Arial"/>
                <a:sym typeface="Arial"/>
              </a:rPr>
              <a:t>Use of low code or no code platform.</a:t>
            </a:r>
            <a:endParaRPr/>
          </a:p>
          <a:p>
            <a:pPr indent="-171450" lvl="0" marL="285750" marR="0" rtl="0" algn="l">
              <a:spcBef>
                <a:spcPts val="0"/>
              </a:spcBef>
              <a:spcAft>
                <a:spcPts val="0"/>
              </a:spcAft>
              <a:buClr>
                <a:schemeClr val="dk1"/>
              </a:buClr>
              <a:buSzPts val="1800"/>
              <a:buFont typeface="Arial"/>
              <a:buNone/>
            </a:pPr>
            <a:r>
              <a:t/>
            </a:r>
            <a:endParaRPr sz="1800">
              <a:solidFill>
                <a:srgbClr val="595959"/>
              </a:solidFill>
              <a:latin typeface="Arial"/>
              <a:ea typeface="Arial"/>
              <a:cs typeface="Arial"/>
              <a:sym typeface="Arial"/>
            </a:endParaRPr>
          </a:p>
          <a:p>
            <a:pPr indent="-298450" lvl="0" marL="285750" marR="0" rtl="0" algn="l">
              <a:lnSpc>
                <a:spcPct val="100000"/>
              </a:lnSpc>
              <a:spcBef>
                <a:spcPts val="0"/>
              </a:spcBef>
              <a:spcAft>
                <a:spcPts val="0"/>
              </a:spcAft>
              <a:buClr>
                <a:srgbClr val="595959"/>
              </a:buClr>
              <a:buSzPts val="2000"/>
              <a:buChar char="●"/>
            </a:pPr>
            <a:r>
              <a:rPr lang="en-US" sz="1800">
                <a:solidFill>
                  <a:srgbClr val="595959"/>
                </a:solidFill>
                <a:latin typeface="Arial"/>
                <a:ea typeface="Arial"/>
                <a:cs typeface="Arial"/>
                <a:sym typeface="Arial"/>
              </a:rPr>
              <a:t>Program a neural network on low power microcontroller.</a:t>
            </a:r>
            <a:endParaRPr/>
          </a:p>
        </p:txBody>
      </p:sp>
      <p:sp>
        <p:nvSpPr>
          <p:cNvPr id="146" name="Google Shape;146;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latin typeface="Arial"/>
                <a:ea typeface="Arial"/>
                <a:cs typeface="Arial"/>
                <a:sym typeface="Arial"/>
              </a:rPr>
              <a:t>‹#›</a:t>
            </a:fld>
            <a:endParaRPr>
              <a:latin typeface="Arial"/>
              <a:ea typeface="Arial"/>
              <a:cs typeface="Arial"/>
              <a:sym typeface="Arial"/>
            </a:endParaRPr>
          </a:p>
        </p:txBody>
      </p:sp>
      <p:sp>
        <p:nvSpPr>
          <p:cNvPr id="147" name="Google Shape;147;p3"/>
          <p:cNvSpPr/>
          <p:nvPr/>
        </p:nvSpPr>
        <p:spPr>
          <a:xfrm>
            <a:off x="2209907" y="3783858"/>
            <a:ext cx="713700" cy="747900"/>
          </a:xfrm>
          <a:prstGeom prst="ellipse">
            <a:avLst/>
          </a:prstGeom>
          <a:solidFill>
            <a:srgbClr val="56585C"/>
          </a:solidFill>
          <a:ln>
            <a:noFill/>
          </a:ln>
          <a:effectLst>
            <a:outerShdw blurRad="57150" rotWithShape="0" algn="bl" dir="5400000" dist="19050">
              <a:srgbClr val="000000">
                <a:alpha val="54000"/>
              </a:srgbClr>
            </a:outerShdw>
          </a:effectLst>
        </p:spPr>
        <p:txBody>
          <a:bodyPr anchorCtr="0" anchor="ctr" bIns="45700" lIns="0" spcFirstLastPara="1" rIns="0" wrap="square" tIns="45700">
            <a:noAutofit/>
          </a:bodyPr>
          <a:lstStyle/>
          <a:p>
            <a:pPr indent="0" lvl="0" marL="0" marR="0" rtl="0" algn="ctr">
              <a:spcBef>
                <a:spcPts val="0"/>
              </a:spcBef>
              <a:spcAft>
                <a:spcPts val="0"/>
              </a:spcAft>
              <a:buNone/>
            </a:pPr>
            <a:r>
              <a:rPr b="1" lang="en-US" sz="1800">
                <a:solidFill>
                  <a:schemeClr val="lt1"/>
                </a:solidFill>
                <a:latin typeface="Arial"/>
                <a:ea typeface="Arial"/>
                <a:cs typeface="Arial"/>
                <a:sym typeface="Arial"/>
              </a:rPr>
              <a:t>01</a:t>
            </a:r>
            <a:endParaRPr/>
          </a:p>
        </p:txBody>
      </p:sp>
      <p:sp>
        <p:nvSpPr>
          <p:cNvPr id="148" name="Google Shape;148;p3"/>
          <p:cNvSpPr/>
          <p:nvPr/>
        </p:nvSpPr>
        <p:spPr>
          <a:xfrm>
            <a:off x="5739186" y="3783858"/>
            <a:ext cx="713700" cy="747900"/>
          </a:xfrm>
          <a:prstGeom prst="ellipse">
            <a:avLst/>
          </a:prstGeom>
          <a:solidFill>
            <a:srgbClr val="009CDF"/>
          </a:solidFill>
          <a:ln>
            <a:noFill/>
          </a:ln>
          <a:effectLst>
            <a:outerShdw blurRad="57150" rotWithShape="0" algn="bl" dir="5400000" dist="19050">
              <a:srgbClr val="000000">
                <a:alpha val="54000"/>
              </a:srgbClr>
            </a:outerShdw>
          </a:effectLst>
        </p:spPr>
        <p:txBody>
          <a:bodyPr anchorCtr="0" anchor="ctr" bIns="45700" lIns="0" spcFirstLastPara="1" rIns="0" wrap="square" tIns="45700">
            <a:noAutofit/>
          </a:bodyPr>
          <a:lstStyle/>
          <a:p>
            <a:pPr indent="0" lvl="0" marL="0" marR="0" rtl="0" algn="ctr">
              <a:spcBef>
                <a:spcPts val="0"/>
              </a:spcBef>
              <a:spcAft>
                <a:spcPts val="0"/>
              </a:spcAft>
              <a:buNone/>
            </a:pPr>
            <a:r>
              <a:rPr b="1" lang="en-US" sz="1800">
                <a:solidFill>
                  <a:schemeClr val="lt1"/>
                </a:solidFill>
                <a:latin typeface="Arial"/>
                <a:ea typeface="Arial"/>
                <a:cs typeface="Arial"/>
                <a:sym typeface="Arial"/>
              </a:rPr>
              <a:t>02</a:t>
            </a:r>
            <a:endParaRPr/>
          </a:p>
        </p:txBody>
      </p:sp>
      <p:sp>
        <p:nvSpPr>
          <p:cNvPr id="149" name="Google Shape;149;p3"/>
          <p:cNvSpPr/>
          <p:nvPr/>
        </p:nvSpPr>
        <p:spPr>
          <a:xfrm>
            <a:off x="9440876" y="3783858"/>
            <a:ext cx="713700" cy="747900"/>
          </a:xfrm>
          <a:prstGeom prst="ellipse">
            <a:avLst/>
          </a:prstGeom>
          <a:solidFill>
            <a:srgbClr val="9A3324"/>
          </a:solidFill>
          <a:ln>
            <a:noFill/>
          </a:ln>
          <a:effectLst>
            <a:outerShdw blurRad="57150" rotWithShape="0" algn="bl" dir="5400000" dist="19050">
              <a:srgbClr val="000000">
                <a:alpha val="54000"/>
              </a:srgbClr>
            </a:outerShdw>
          </a:effectLst>
        </p:spPr>
        <p:txBody>
          <a:bodyPr anchorCtr="0" anchor="ctr" bIns="45700" lIns="0" spcFirstLastPara="1" rIns="0" wrap="square" tIns="45700">
            <a:noAutofit/>
          </a:bodyPr>
          <a:lstStyle/>
          <a:p>
            <a:pPr indent="0" lvl="0" marL="0" marR="0" rtl="0" algn="ctr">
              <a:spcBef>
                <a:spcPts val="0"/>
              </a:spcBef>
              <a:spcAft>
                <a:spcPts val="0"/>
              </a:spcAft>
              <a:buNone/>
            </a:pPr>
            <a:r>
              <a:rPr b="1" lang="en-US" sz="1800">
                <a:solidFill>
                  <a:schemeClr val="lt1"/>
                </a:solidFill>
                <a:latin typeface="Arial"/>
                <a:ea typeface="Arial"/>
                <a:cs typeface="Arial"/>
                <a:sym typeface="Arial"/>
              </a:rPr>
              <a:t>03</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pic>
        <p:nvPicPr>
          <p:cNvPr descr="A person doing exercises with dumbbells&#10;&#10;Description automatically generated" id="155" name="Google Shape;155;p4"/>
          <p:cNvPicPr preferRelativeResize="0"/>
          <p:nvPr/>
        </p:nvPicPr>
        <p:blipFill rotWithShape="1">
          <a:blip r:embed="rId3">
            <a:alphaModFix/>
          </a:blip>
          <a:srcRect b="0" l="0" r="0" t="0"/>
          <a:stretch/>
        </p:blipFill>
        <p:spPr>
          <a:xfrm>
            <a:off x="231550" y="1337275"/>
            <a:ext cx="4517137" cy="3092088"/>
          </a:xfrm>
          <a:prstGeom prst="rect">
            <a:avLst/>
          </a:prstGeom>
          <a:noFill/>
          <a:ln>
            <a:noFill/>
          </a:ln>
        </p:spPr>
      </p:pic>
      <p:grpSp>
        <p:nvGrpSpPr>
          <p:cNvPr id="156" name="Google Shape;156;p4"/>
          <p:cNvGrpSpPr/>
          <p:nvPr/>
        </p:nvGrpSpPr>
        <p:grpSpPr>
          <a:xfrm>
            <a:off x="5174315" y="1283823"/>
            <a:ext cx="6834444" cy="522600"/>
            <a:chOff x="5174315" y="1283823"/>
            <a:chExt cx="6834444" cy="522600"/>
          </a:xfrm>
        </p:grpSpPr>
        <p:sp>
          <p:nvSpPr>
            <p:cNvPr id="157" name="Google Shape;157;p4"/>
            <p:cNvSpPr/>
            <p:nvPr/>
          </p:nvSpPr>
          <p:spPr>
            <a:xfrm>
              <a:off x="5174315" y="1283823"/>
              <a:ext cx="530400" cy="522600"/>
            </a:xfrm>
            <a:prstGeom prst="ellipse">
              <a:avLst/>
            </a:prstGeom>
            <a:solidFill>
              <a:srgbClr val="9A3324"/>
            </a:solidFill>
            <a:ln>
              <a:noFill/>
            </a:ln>
            <a:effectLst>
              <a:outerShdw blurRad="57150" rotWithShape="0" algn="bl" dir="5400000" dist="19050">
                <a:srgbClr val="000000">
                  <a:alpha val="5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100">
                  <a:solidFill>
                    <a:schemeClr val="lt1"/>
                  </a:solidFill>
                </a:rPr>
                <a:t>01</a:t>
              </a:r>
              <a:endParaRPr sz="900"/>
            </a:p>
          </p:txBody>
        </p:sp>
        <p:sp>
          <p:nvSpPr>
            <p:cNvPr id="158" name="Google Shape;158;p4"/>
            <p:cNvSpPr/>
            <p:nvPr/>
          </p:nvSpPr>
          <p:spPr>
            <a:xfrm>
              <a:off x="5709659" y="1374475"/>
              <a:ext cx="6299100" cy="338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1600" u="none" strike="noStrike">
                  <a:solidFill>
                    <a:srgbClr val="3F3F3F"/>
                  </a:solidFill>
                  <a:latin typeface="Arial"/>
                  <a:ea typeface="Arial"/>
                  <a:cs typeface="Arial"/>
                  <a:sym typeface="Arial"/>
                </a:rPr>
                <a:t>Autonomy</a:t>
              </a:r>
              <a:r>
                <a:rPr b="0" i="0" lang="en-US" sz="1600" u="none" strike="noStrike">
                  <a:solidFill>
                    <a:srgbClr val="3F3F3F"/>
                  </a:solidFill>
                  <a:latin typeface="Arial"/>
                  <a:ea typeface="Arial"/>
                  <a:cs typeface="Arial"/>
                  <a:sym typeface="Arial"/>
                </a:rPr>
                <a:t> - </a:t>
              </a:r>
              <a:r>
                <a:rPr lang="en-US" sz="1600">
                  <a:solidFill>
                    <a:srgbClr val="3F3F3F"/>
                  </a:solidFill>
                  <a:latin typeface="Arial"/>
                  <a:ea typeface="Arial"/>
                  <a:cs typeface="Arial"/>
                  <a:sym typeface="Arial"/>
                </a:rPr>
                <a:t>Operate</a:t>
              </a:r>
              <a:r>
                <a:rPr b="0" i="0" lang="en-US" sz="1600" u="none" strike="noStrike">
                  <a:solidFill>
                    <a:srgbClr val="3F3F3F"/>
                  </a:solidFill>
                  <a:latin typeface="Arial"/>
                  <a:ea typeface="Arial"/>
                  <a:cs typeface="Arial"/>
                  <a:sym typeface="Arial"/>
                </a:rPr>
                <a:t> autonomously with a battery for more than </a:t>
              </a:r>
              <a:r>
                <a:rPr lang="en-US" sz="1600">
                  <a:solidFill>
                    <a:srgbClr val="3F3F3F"/>
                  </a:solidFill>
                  <a:latin typeface="Arial"/>
                  <a:ea typeface="Arial"/>
                  <a:cs typeface="Arial"/>
                  <a:sym typeface="Arial"/>
                </a:rPr>
                <a:t>8h.</a:t>
              </a:r>
              <a:endParaRPr>
                <a:solidFill>
                  <a:srgbClr val="3F3F3F"/>
                </a:solidFill>
              </a:endParaRPr>
            </a:p>
          </p:txBody>
        </p:sp>
      </p:grpSp>
      <p:sp>
        <p:nvSpPr>
          <p:cNvPr id="159" name="Google Shape;159;p4"/>
          <p:cNvSpPr txBox="1"/>
          <p:nvPr/>
        </p:nvSpPr>
        <p:spPr>
          <a:xfrm>
            <a:off x="0" y="0"/>
            <a:ext cx="12192000" cy="8790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rgbClr val="9A3324"/>
              </a:buClr>
              <a:buSzPts val="4400"/>
              <a:buFont typeface="Open Sans"/>
              <a:buNone/>
            </a:pPr>
            <a:r>
              <a:rPr b="1" lang="en-US" sz="4400">
                <a:solidFill>
                  <a:srgbClr val="9A3324"/>
                </a:solidFill>
              </a:rPr>
              <a:t>Objectives</a:t>
            </a:r>
            <a:endParaRPr b="1" sz="4400">
              <a:solidFill>
                <a:srgbClr val="9A3324"/>
              </a:solidFill>
            </a:endParaRPr>
          </a:p>
        </p:txBody>
      </p:sp>
      <p:pic>
        <p:nvPicPr>
          <p:cNvPr descr="A red and green lines&#10;&#10;Description automatically generated" id="160" name="Google Shape;160;p4"/>
          <p:cNvPicPr preferRelativeResize="0"/>
          <p:nvPr/>
        </p:nvPicPr>
        <p:blipFill rotWithShape="1">
          <a:blip r:embed="rId4">
            <a:alphaModFix/>
          </a:blip>
          <a:srcRect b="0" l="6324" r="6324" t="0"/>
          <a:stretch/>
        </p:blipFill>
        <p:spPr>
          <a:xfrm>
            <a:off x="4355151" y="3524175"/>
            <a:ext cx="692175" cy="1673825"/>
          </a:xfrm>
          <a:prstGeom prst="rect">
            <a:avLst/>
          </a:prstGeom>
          <a:noFill/>
          <a:ln>
            <a:noFill/>
          </a:ln>
        </p:spPr>
      </p:pic>
      <p:sp>
        <p:nvSpPr>
          <p:cNvPr id="161" name="Google Shape;161;p4"/>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3F3F3F"/>
                </a:solidFill>
              </a:rPr>
              <a:t>‹#›</a:t>
            </a:fld>
            <a:endParaRPr>
              <a:solidFill>
                <a:srgbClr val="3F3F3F"/>
              </a:solidFill>
            </a:endParaRPr>
          </a:p>
        </p:txBody>
      </p:sp>
      <p:grpSp>
        <p:nvGrpSpPr>
          <p:cNvPr id="162" name="Google Shape;162;p4"/>
          <p:cNvGrpSpPr/>
          <p:nvPr/>
        </p:nvGrpSpPr>
        <p:grpSpPr>
          <a:xfrm>
            <a:off x="5174315" y="2119693"/>
            <a:ext cx="6834444" cy="584700"/>
            <a:chOff x="5174315" y="2100264"/>
            <a:chExt cx="6834444" cy="584700"/>
          </a:xfrm>
        </p:grpSpPr>
        <p:sp>
          <p:nvSpPr>
            <p:cNvPr id="163" name="Google Shape;163;p4"/>
            <p:cNvSpPr/>
            <p:nvPr/>
          </p:nvSpPr>
          <p:spPr>
            <a:xfrm>
              <a:off x="5709659" y="2100264"/>
              <a:ext cx="6299100" cy="584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600">
                  <a:solidFill>
                    <a:srgbClr val="3F3F3F"/>
                  </a:solidFill>
                  <a:latin typeface="Arial"/>
                  <a:ea typeface="Arial"/>
                  <a:cs typeface="Arial"/>
                  <a:sym typeface="Arial"/>
                </a:rPr>
                <a:t>Compact Design</a:t>
              </a:r>
              <a:r>
                <a:rPr b="1" i="0" lang="en-US" sz="1600" u="none" strike="noStrike">
                  <a:solidFill>
                    <a:srgbClr val="3F3F3F"/>
                  </a:solidFill>
                  <a:latin typeface="Arial"/>
                  <a:ea typeface="Arial"/>
                  <a:cs typeface="Arial"/>
                  <a:sym typeface="Arial"/>
                </a:rPr>
                <a:t> </a:t>
              </a:r>
              <a:r>
                <a:rPr lang="en-US" sz="1600">
                  <a:solidFill>
                    <a:srgbClr val="3F3F3F"/>
                  </a:solidFill>
                  <a:latin typeface="Arial"/>
                  <a:ea typeface="Arial"/>
                  <a:cs typeface="Arial"/>
                  <a:sym typeface="Arial"/>
                </a:rPr>
                <a:t>– Compact</a:t>
              </a:r>
              <a:r>
                <a:rPr b="0" i="0" lang="en-US" sz="1600" u="none" strike="noStrike">
                  <a:solidFill>
                    <a:srgbClr val="3F3F3F"/>
                  </a:solidFill>
                  <a:latin typeface="Arial"/>
                  <a:ea typeface="Arial"/>
                  <a:cs typeface="Arial"/>
                  <a:sym typeface="Arial"/>
                </a:rPr>
                <a:t> and lightweight facilitating ease of use</a:t>
              </a:r>
              <a:r>
                <a:rPr lang="en-US">
                  <a:solidFill>
                    <a:srgbClr val="3F3F3F"/>
                  </a:solidFill>
                </a:rPr>
                <a:t> </a:t>
              </a:r>
              <a:r>
                <a:rPr b="0" i="0" lang="en-US" sz="1600" u="none" strike="noStrike">
                  <a:solidFill>
                    <a:srgbClr val="3F3F3F"/>
                  </a:solidFill>
                  <a:latin typeface="Arial"/>
                  <a:ea typeface="Arial"/>
                  <a:cs typeface="Arial"/>
                  <a:sym typeface="Arial"/>
                </a:rPr>
                <a:t>during exercise and to be attached to gym equipment.</a:t>
              </a:r>
              <a:endParaRPr sz="1400">
                <a:solidFill>
                  <a:srgbClr val="3F3F3F"/>
                </a:solidFill>
                <a:latin typeface="Arial"/>
                <a:ea typeface="Arial"/>
                <a:cs typeface="Arial"/>
                <a:sym typeface="Arial"/>
              </a:endParaRPr>
            </a:p>
          </p:txBody>
        </p:sp>
        <p:sp>
          <p:nvSpPr>
            <p:cNvPr id="164" name="Google Shape;164;p4"/>
            <p:cNvSpPr/>
            <p:nvPr/>
          </p:nvSpPr>
          <p:spPr>
            <a:xfrm>
              <a:off x="5174315" y="2131323"/>
              <a:ext cx="530400" cy="522600"/>
            </a:xfrm>
            <a:prstGeom prst="ellipse">
              <a:avLst/>
            </a:prstGeom>
            <a:solidFill>
              <a:srgbClr val="9A3324"/>
            </a:solidFill>
            <a:ln>
              <a:noFill/>
            </a:ln>
            <a:effectLst>
              <a:outerShdw blurRad="57150" rotWithShape="0" algn="bl" dir="5400000" dist="19050">
                <a:srgbClr val="000000">
                  <a:alpha val="5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100">
                  <a:solidFill>
                    <a:schemeClr val="lt1"/>
                  </a:solidFill>
                </a:rPr>
                <a:t>02</a:t>
              </a:r>
              <a:endParaRPr sz="900"/>
            </a:p>
          </p:txBody>
        </p:sp>
      </p:grpSp>
      <p:sp>
        <p:nvSpPr>
          <p:cNvPr id="165" name="Google Shape;165;p4"/>
          <p:cNvSpPr/>
          <p:nvPr/>
        </p:nvSpPr>
        <p:spPr>
          <a:xfrm>
            <a:off x="5709659" y="3017663"/>
            <a:ext cx="6216300" cy="831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1600" u="none" strike="noStrike">
                <a:solidFill>
                  <a:srgbClr val="3F3F3F"/>
                </a:solidFill>
                <a:latin typeface="Arial"/>
                <a:ea typeface="Arial"/>
                <a:cs typeface="Arial"/>
                <a:sym typeface="Arial"/>
              </a:rPr>
              <a:t>Real-time Data Acquisition </a:t>
            </a:r>
            <a:r>
              <a:rPr b="0" i="0" lang="en-US" sz="1600" u="none" strike="noStrike">
                <a:solidFill>
                  <a:srgbClr val="3F3F3F"/>
                </a:solidFill>
                <a:latin typeface="Arial"/>
                <a:ea typeface="Arial"/>
                <a:cs typeface="Arial"/>
                <a:sym typeface="Arial"/>
              </a:rPr>
              <a:t>- </a:t>
            </a:r>
            <a:r>
              <a:rPr lang="en-US" sz="1600">
                <a:solidFill>
                  <a:srgbClr val="3F3F3F"/>
                </a:solidFill>
                <a:latin typeface="Arial"/>
                <a:ea typeface="Arial"/>
                <a:cs typeface="Arial"/>
                <a:sym typeface="Arial"/>
              </a:rPr>
              <a:t>Capability </a:t>
            </a:r>
            <a:r>
              <a:rPr b="0" i="0" lang="en-US" sz="1600" u="none" strike="noStrike">
                <a:solidFill>
                  <a:srgbClr val="3F3F3F"/>
                </a:solidFill>
                <a:latin typeface="Arial"/>
                <a:ea typeface="Arial"/>
                <a:cs typeface="Arial"/>
                <a:sym typeface="Arial"/>
              </a:rPr>
              <a:t>to collect motion data using  accelerometer data in real-time and communicate to a host device using BLE.</a:t>
            </a:r>
            <a:endParaRPr sz="1600">
              <a:solidFill>
                <a:srgbClr val="3F3F3F"/>
              </a:solidFill>
              <a:latin typeface="Arial"/>
              <a:ea typeface="Arial"/>
              <a:cs typeface="Arial"/>
              <a:sym typeface="Arial"/>
            </a:endParaRPr>
          </a:p>
        </p:txBody>
      </p:sp>
      <p:sp>
        <p:nvSpPr>
          <p:cNvPr id="166" name="Google Shape;166;p4"/>
          <p:cNvSpPr/>
          <p:nvPr/>
        </p:nvSpPr>
        <p:spPr>
          <a:xfrm>
            <a:off x="5174315" y="3113307"/>
            <a:ext cx="530400" cy="522600"/>
          </a:xfrm>
          <a:prstGeom prst="ellipse">
            <a:avLst/>
          </a:prstGeom>
          <a:solidFill>
            <a:srgbClr val="9A3324"/>
          </a:solidFill>
          <a:ln>
            <a:noFill/>
          </a:ln>
          <a:effectLst>
            <a:outerShdw blurRad="57150" rotWithShape="0" algn="bl" dir="5400000" dist="19050">
              <a:srgbClr val="000000">
                <a:alpha val="5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100">
                <a:solidFill>
                  <a:schemeClr val="lt1"/>
                </a:solidFill>
              </a:rPr>
              <a:t>03</a:t>
            </a:r>
            <a:endParaRPr sz="900"/>
          </a:p>
        </p:txBody>
      </p:sp>
      <p:sp>
        <p:nvSpPr>
          <p:cNvPr id="167" name="Google Shape;167;p4"/>
          <p:cNvSpPr/>
          <p:nvPr/>
        </p:nvSpPr>
        <p:spPr>
          <a:xfrm>
            <a:off x="5709659" y="4161933"/>
            <a:ext cx="6216300" cy="584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1600" u="none" strike="noStrike">
                <a:solidFill>
                  <a:srgbClr val="3F3F3F"/>
                </a:solidFill>
                <a:latin typeface="Arial"/>
                <a:ea typeface="Arial"/>
                <a:cs typeface="Arial"/>
                <a:sym typeface="Arial"/>
              </a:rPr>
              <a:t>Training NN </a:t>
            </a:r>
            <a:r>
              <a:rPr b="0" i="0" lang="en-US" sz="1600" u="none" strike="noStrike">
                <a:solidFill>
                  <a:srgbClr val="3F3F3F"/>
                </a:solidFill>
                <a:latin typeface="Arial"/>
                <a:ea typeface="Arial"/>
                <a:cs typeface="Arial"/>
                <a:sym typeface="Arial"/>
              </a:rPr>
              <a:t>- Train a NN model with a custom dataset for different exercise movements and with correct and incorrect labels.</a:t>
            </a:r>
            <a:endParaRPr sz="1400">
              <a:solidFill>
                <a:srgbClr val="3F3F3F"/>
              </a:solidFill>
              <a:latin typeface="Arial"/>
              <a:ea typeface="Arial"/>
              <a:cs typeface="Arial"/>
              <a:sym typeface="Arial"/>
            </a:endParaRPr>
          </a:p>
        </p:txBody>
      </p:sp>
      <p:sp>
        <p:nvSpPr>
          <p:cNvPr id="168" name="Google Shape;168;p4"/>
          <p:cNvSpPr/>
          <p:nvPr/>
        </p:nvSpPr>
        <p:spPr>
          <a:xfrm>
            <a:off x="5175215" y="4196063"/>
            <a:ext cx="530400" cy="522600"/>
          </a:xfrm>
          <a:prstGeom prst="ellipse">
            <a:avLst/>
          </a:prstGeom>
          <a:solidFill>
            <a:srgbClr val="9A3324"/>
          </a:solidFill>
          <a:ln>
            <a:noFill/>
          </a:ln>
          <a:effectLst>
            <a:outerShdw blurRad="57150" rotWithShape="0" algn="bl" dir="5400000" dist="19050">
              <a:srgbClr val="000000">
                <a:alpha val="5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100">
                <a:solidFill>
                  <a:schemeClr val="lt1"/>
                </a:solidFill>
              </a:rPr>
              <a:t>04</a:t>
            </a:r>
            <a:endParaRPr sz="900"/>
          </a:p>
        </p:txBody>
      </p:sp>
      <p:sp>
        <p:nvSpPr>
          <p:cNvPr id="169" name="Google Shape;169;p4"/>
          <p:cNvSpPr/>
          <p:nvPr/>
        </p:nvSpPr>
        <p:spPr>
          <a:xfrm>
            <a:off x="5709659" y="5150062"/>
            <a:ext cx="6216300" cy="338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1600" u="none" strike="noStrike">
                <a:solidFill>
                  <a:srgbClr val="3F3F3F"/>
                </a:solidFill>
                <a:latin typeface="Arial"/>
                <a:ea typeface="Arial"/>
                <a:cs typeface="Arial"/>
                <a:sym typeface="Arial"/>
              </a:rPr>
              <a:t>Classification</a:t>
            </a:r>
            <a:r>
              <a:rPr b="0" i="0" lang="en-US" sz="1600" u="none" strike="noStrike">
                <a:solidFill>
                  <a:srgbClr val="3F3F3F"/>
                </a:solidFill>
                <a:latin typeface="Arial"/>
                <a:ea typeface="Arial"/>
                <a:cs typeface="Arial"/>
                <a:sym typeface="Arial"/>
              </a:rPr>
              <a:t> - validate the movement via a trained NN.</a:t>
            </a:r>
            <a:endParaRPr sz="1400">
              <a:solidFill>
                <a:srgbClr val="3F3F3F"/>
              </a:solidFill>
              <a:latin typeface="Arial"/>
              <a:ea typeface="Arial"/>
              <a:cs typeface="Arial"/>
              <a:sym typeface="Arial"/>
            </a:endParaRPr>
          </a:p>
        </p:txBody>
      </p:sp>
      <p:sp>
        <p:nvSpPr>
          <p:cNvPr id="170" name="Google Shape;170;p4"/>
          <p:cNvSpPr/>
          <p:nvPr/>
        </p:nvSpPr>
        <p:spPr>
          <a:xfrm>
            <a:off x="5175215" y="5059903"/>
            <a:ext cx="530400" cy="522600"/>
          </a:xfrm>
          <a:prstGeom prst="ellipse">
            <a:avLst/>
          </a:prstGeom>
          <a:solidFill>
            <a:srgbClr val="9A3324"/>
          </a:solidFill>
          <a:ln>
            <a:noFill/>
          </a:ln>
          <a:effectLst>
            <a:outerShdw blurRad="57150" rotWithShape="0" algn="bl" dir="5400000" dist="19050">
              <a:srgbClr val="000000">
                <a:alpha val="5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100">
                <a:solidFill>
                  <a:schemeClr val="lt1"/>
                </a:solidFill>
              </a:rPr>
              <a:t>05</a:t>
            </a:r>
            <a:endParaRPr sz="900"/>
          </a:p>
        </p:txBody>
      </p:sp>
      <p:sp>
        <p:nvSpPr>
          <p:cNvPr id="171" name="Google Shape;171;p4"/>
          <p:cNvSpPr/>
          <p:nvPr/>
        </p:nvSpPr>
        <p:spPr>
          <a:xfrm>
            <a:off x="5709659" y="5987722"/>
            <a:ext cx="6153300" cy="338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1600" u="none" strike="noStrike">
                <a:solidFill>
                  <a:srgbClr val="3F3F3F"/>
                </a:solidFill>
                <a:latin typeface="Arial"/>
                <a:ea typeface="Arial"/>
                <a:cs typeface="Arial"/>
                <a:sym typeface="Arial"/>
              </a:rPr>
              <a:t>Feedback</a:t>
            </a:r>
            <a:r>
              <a:rPr b="0" i="0" lang="en-US" sz="1600" u="none" strike="noStrike">
                <a:solidFill>
                  <a:srgbClr val="3F3F3F"/>
                </a:solidFill>
                <a:latin typeface="Arial"/>
                <a:ea typeface="Arial"/>
                <a:cs typeface="Arial"/>
                <a:sym typeface="Arial"/>
              </a:rPr>
              <a:t> - provide real-time feedback to the user.</a:t>
            </a:r>
            <a:endParaRPr sz="1400">
              <a:solidFill>
                <a:srgbClr val="3F3F3F"/>
              </a:solidFill>
              <a:latin typeface="Arial"/>
              <a:ea typeface="Arial"/>
              <a:cs typeface="Arial"/>
              <a:sym typeface="Arial"/>
            </a:endParaRPr>
          </a:p>
        </p:txBody>
      </p:sp>
      <p:sp>
        <p:nvSpPr>
          <p:cNvPr id="172" name="Google Shape;172;p4"/>
          <p:cNvSpPr/>
          <p:nvPr/>
        </p:nvSpPr>
        <p:spPr>
          <a:xfrm>
            <a:off x="5175215" y="5895773"/>
            <a:ext cx="530400" cy="522600"/>
          </a:xfrm>
          <a:prstGeom prst="ellipse">
            <a:avLst/>
          </a:prstGeom>
          <a:solidFill>
            <a:srgbClr val="9A3324"/>
          </a:solidFill>
          <a:ln>
            <a:noFill/>
          </a:ln>
          <a:effectLst>
            <a:outerShdw blurRad="57150" rotWithShape="0" algn="bl" dir="5400000" dist="19050">
              <a:srgbClr val="000000">
                <a:alpha val="5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100">
                <a:solidFill>
                  <a:schemeClr val="lt1"/>
                </a:solidFill>
              </a:rPr>
              <a:t>06</a:t>
            </a:r>
            <a:endParaRPr sz="9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77" name="Shape 177"/>
        <p:cNvGrpSpPr/>
        <p:nvPr/>
      </p:nvGrpSpPr>
      <p:grpSpPr>
        <a:xfrm>
          <a:off x="0" y="0"/>
          <a:ext cx="0" cy="0"/>
          <a:chOff x="0" y="0"/>
          <a:chExt cx="0" cy="0"/>
        </a:xfrm>
      </p:grpSpPr>
      <p:sp>
        <p:nvSpPr>
          <p:cNvPr id="178" name="Google Shape;178;p5"/>
          <p:cNvSpPr txBox="1"/>
          <p:nvPr>
            <p:ph type="title"/>
          </p:nvPr>
        </p:nvSpPr>
        <p:spPr>
          <a:xfrm>
            <a:off x="0" y="-626"/>
            <a:ext cx="12192000" cy="1142400"/>
          </a:xfrm>
          <a:prstGeom prst="rect">
            <a:avLst/>
          </a:prstGeom>
          <a:noFill/>
          <a:ln>
            <a:noFill/>
          </a:ln>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Clr>
                <a:srgbClr val="000000"/>
              </a:buClr>
              <a:buSzPts val="4400"/>
              <a:buFont typeface="Arial"/>
              <a:buNone/>
            </a:pPr>
            <a:r>
              <a:rPr b="1" lang="en-US">
                <a:solidFill>
                  <a:srgbClr val="9A3324"/>
                </a:solidFill>
                <a:latin typeface="Arial"/>
                <a:ea typeface="Arial"/>
                <a:cs typeface="Arial"/>
                <a:sym typeface="Arial"/>
              </a:rPr>
              <a:t>Related Works on Movement Recognition</a:t>
            </a:r>
            <a:endParaRPr b="1">
              <a:solidFill>
                <a:srgbClr val="9A3324"/>
              </a:solidFill>
              <a:latin typeface="Arial"/>
              <a:ea typeface="Arial"/>
              <a:cs typeface="Arial"/>
              <a:sym typeface="Arial"/>
            </a:endParaRPr>
          </a:p>
        </p:txBody>
      </p:sp>
      <p:sp>
        <p:nvSpPr>
          <p:cNvPr id="179" name="Google Shape;179;p5"/>
          <p:cNvSpPr/>
          <p:nvPr/>
        </p:nvSpPr>
        <p:spPr>
          <a:xfrm>
            <a:off x="585319" y="1467959"/>
            <a:ext cx="10936122"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595959"/>
                </a:solidFill>
              </a:rPr>
              <a:t>Neural</a:t>
            </a:r>
            <a:r>
              <a:rPr lang="en-US" sz="1800">
                <a:solidFill>
                  <a:srgbClr val="595959"/>
                </a:solidFill>
              </a:rPr>
              <a:t> Networks for classification and movement recognition. Works were </a:t>
            </a:r>
            <a:r>
              <a:rPr lang="en-US" sz="1800">
                <a:solidFill>
                  <a:srgbClr val="595959"/>
                </a:solidFill>
              </a:rPr>
              <a:t>investigated</a:t>
            </a:r>
            <a:r>
              <a:rPr lang="en-US" sz="1800">
                <a:solidFill>
                  <a:srgbClr val="595959"/>
                </a:solidFill>
              </a:rPr>
              <a:t> in </a:t>
            </a:r>
            <a:r>
              <a:rPr lang="en-US" sz="1800">
                <a:solidFill>
                  <a:srgbClr val="595959"/>
                </a:solidFill>
              </a:rPr>
              <a:t>multiple</a:t>
            </a:r>
            <a:r>
              <a:rPr lang="en-US" sz="1800">
                <a:solidFill>
                  <a:srgbClr val="595959"/>
                </a:solidFill>
              </a:rPr>
              <a:t> areas such as:</a:t>
            </a:r>
            <a:endParaRPr>
              <a:solidFill>
                <a:srgbClr val="FF0000"/>
              </a:solidFill>
            </a:endParaRPr>
          </a:p>
        </p:txBody>
      </p:sp>
      <p:sp>
        <p:nvSpPr>
          <p:cNvPr id="180" name="Google Shape;180;p5"/>
          <p:cNvSpPr/>
          <p:nvPr/>
        </p:nvSpPr>
        <p:spPr>
          <a:xfrm>
            <a:off x="585319" y="2405758"/>
            <a:ext cx="603000" cy="603000"/>
          </a:xfrm>
          <a:prstGeom prst="ellipse">
            <a:avLst/>
          </a:prstGeom>
          <a:solidFill>
            <a:srgbClr val="56585C"/>
          </a:solidFill>
          <a:ln>
            <a:noFill/>
          </a:ln>
          <a:effectLst>
            <a:outerShdw blurRad="57150" rotWithShape="0" algn="bl" dir="5400000" dist="19050">
              <a:srgbClr val="000000">
                <a:alpha val="50000"/>
              </a:srgbClr>
            </a:outerShdw>
          </a:effectLst>
        </p:spPr>
        <p:txBody>
          <a:bodyPr anchorCtr="0" anchor="ctr" bIns="45700" lIns="0" spcFirstLastPara="1" rIns="0" wrap="square" tIns="45700">
            <a:noAutofit/>
          </a:bodyPr>
          <a:lstStyle/>
          <a:p>
            <a:pPr indent="0" lvl="0" marL="0" marR="0" rtl="0" algn="ctr">
              <a:spcBef>
                <a:spcPts val="0"/>
              </a:spcBef>
              <a:spcAft>
                <a:spcPts val="0"/>
              </a:spcAft>
              <a:buNone/>
            </a:pPr>
            <a:r>
              <a:rPr b="1" lang="en-US" sz="1800">
                <a:solidFill>
                  <a:schemeClr val="lt1"/>
                </a:solidFill>
                <a:latin typeface="Arial"/>
                <a:ea typeface="Arial"/>
                <a:cs typeface="Arial"/>
                <a:sym typeface="Arial"/>
              </a:rPr>
              <a:t>01</a:t>
            </a:r>
            <a:endParaRPr/>
          </a:p>
        </p:txBody>
      </p:sp>
      <p:sp>
        <p:nvSpPr>
          <p:cNvPr id="181" name="Google Shape;181;p5"/>
          <p:cNvSpPr/>
          <p:nvPr/>
        </p:nvSpPr>
        <p:spPr>
          <a:xfrm>
            <a:off x="1449974" y="2405750"/>
            <a:ext cx="60831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rgbClr val="3F3F3F"/>
                </a:solidFill>
              </a:rPr>
              <a:t>Neural</a:t>
            </a:r>
            <a:r>
              <a:rPr b="1" lang="en-US" sz="2000">
                <a:solidFill>
                  <a:srgbClr val="3F3F3F"/>
                </a:solidFill>
              </a:rPr>
              <a:t> </a:t>
            </a:r>
            <a:r>
              <a:rPr b="1" lang="en-US" sz="2000">
                <a:solidFill>
                  <a:srgbClr val="3F3F3F"/>
                </a:solidFill>
              </a:rPr>
              <a:t>Networks</a:t>
            </a:r>
            <a:r>
              <a:rPr b="1" lang="en-US" sz="2000">
                <a:solidFill>
                  <a:srgbClr val="3F3F3F"/>
                </a:solidFill>
              </a:rPr>
              <a:t> applied to</a:t>
            </a:r>
            <a:r>
              <a:rPr b="1" lang="en-US" sz="2000">
                <a:solidFill>
                  <a:srgbClr val="FF0000"/>
                </a:solidFill>
              </a:rPr>
              <a:t> </a:t>
            </a:r>
            <a:r>
              <a:rPr b="1" lang="en-US" sz="2000">
                <a:solidFill>
                  <a:srgbClr val="3F3F3F"/>
                </a:solidFill>
                <a:latin typeface="Arial"/>
                <a:ea typeface="Arial"/>
                <a:cs typeface="Arial"/>
                <a:sym typeface="Arial"/>
              </a:rPr>
              <a:t>Sports </a:t>
            </a:r>
            <a:endParaRPr b="1" sz="2000">
              <a:solidFill>
                <a:srgbClr val="3F3F3F"/>
              </a:solidFill>
              <a:latin typeface="Arial"/>
              <a:ea typeface="Arial"/>
              <a:cs typeface="Arial"/>
              <a:sym typeface="Arial"/>
            </a:endParaRPr>
          </a:p>
        </p:txBody>
      </p:sp>
      <p:sp>
        <p:nvSpPr>
          <p:cNvPr id="182" name="Google Shape;182;p5"/>
          <p:cNvSpPr/>
          <p:nvPr/>
        </p:nvSpPr>
        <p:spPr>
          <a:xfrm>
            <a:off x="1449976" y="2805875"/>
            <a:ext cx="9903600" cy="338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rgbClr val="595959"/>
                </a:solidFill>
                <a:latin typeface="Arial"/>
                <a:ea typeface="Arial"/>
                <a:cs typeface="Arial"/>
                <a:sym typeface="Arial"/>
              </a:rPr>
              <a:t>Wearable sensors to detect moves, using the IMU signal processing methods to classify specific activities. </a:t>
            </a:r>
            <a:r>
              <a:rPr lang="en-US" sz="1600">
                <a:solidFill>
                  <a:srgbClr val="595959"/>
                </a:solidFill>
              </a:rPr>
              <a:t>Examples</a:t>
            </a:r>
            <a:r>
              <a:rPr lang="en-US" sz="1600">
                <a:solidFill>
                  <a:srgbClr val="595959"/>
                </a:solidFill>
                <a:latin typeface="Arial"/>
                <a:ea typeface="Arial"/>
                <a:cs typeface="Arial"/>
                <a:sym typeface="Arial"/>
              </a:rPr>
              <a:t> like: jump frequency in volleyball, putt in golf, </a:t>
            </a:r>
            <a:r>
              <a:rPr lang="en-US" sz="1600">
                <a:solidFill>
                  <a:srgbClr val="595959"/>
                </a:solidFill>
              </a:rPr>
              <a:t> activity recognition in beach volleyball using a Deep Convolutional Neural Network - used also to </a:t>
            </a:r>
            <a:r>
              <a:rPr lang="en-US" sz="1600">
                <a:solidFill>
                  <a:srgbClr val="595959"/>
                </a:solidFill>
              </a:rPr>
              <a:t>avoid</a:t>
            </a:r>
            <a:r>
              <a:rPr lang="en-US" sz="1600">
                <a:solidFill>
                  <a:srgbClr val="595959"/>
                </a:solidFill>
              </a:rPr>
              <a:t> injuries, etc</a:t>
            </a:r>
            <a:endParaRPr sz="1600">
              <a:solidFill>
                <a:srgbClr val="595959"/>
              </a:solidFill>
            </a:endParaRPr>
          </a:p>
        </p:txBody>
      </p:sp>
      <p:sp>
        <p:nvSpPr>
          <p:cNvPr id="183" name="Google Shape;183;p5"/>
          <p:cNvSpPr/>
          <p:nvPr/>
        </p:nvSpPr>
        <p:spPr>
          <a:xfrm>
            <a:off x="585319" y="3892027"/>
            <a:ext cx="603000" cy="603000"/>
          </a:xfrm>
          <a:prstGeom prst="ellipse">
            <a:avLst/>
          </a:prstGeom>
          <a:solidFill>
            <a:srgbClr val="009CDF"/>
          </a:solidFill>
          <a:ln>
            <a:noFill/>
          </a:ln>
          <a:effectLst>
            <a:outerShdw blurRad="57150" rotWithShape="0" algn="bl" dir="5400000" dist="19050">
              <a:srgbClr val="000000">
                <a:alpha val="50000"/>
              </a:srgbClr>
            </a:outerShdw>
          </a:effectLst>
        </p:spPr>
        <p:txBody>
          <a:bodyPr anchorCtr="0" anchor="ctr" bIns="45700" lIns="0" spcFirstLastPara="1" rIns="0" wrap="square" tIns="45700">
            <a:noAutofit/>
          </a:bodyPr>
          <a:lstStyle/>
          <a:p>
            <a:pPr indent="0" lvl="0" marL="0" marR="0" rtl="0" algn="ctr">
              <a:spcBef>
                <a:spcPts val="0"/>
              </a:spcBef>
              <a:spcAft>
                <a:spcPts val="0"/>
              </a:spcAft>
              <a:buNone/>
            </a:pPr>
            <a:r>
              <a:rPr b="1" lang="en-US" sz="1800">
                <a:solidFill>
                  <a:schemeClr val="lt1"/>
                </a:solidFill>
                <a:latin typeface="Arial"/>
                <a:ea typeface="Arial"/>
                <a:cs typeface="Arial"/>
                <a:sym typeface="Arial"/>
              </a:rPr>
              <a:t>02</a:t>
            </a:r>
            <a:endParaRPr/>
          </a:p>
        </p:txBody>
      </p:sp>
      <p:sp>
        <p:nvSpPr>
          <p:cNvPr id="184" name="Google Shape;184;p5"/>
          <p:cNvSpPr/>
          <p:nvPr/>
        </p:nvSpPr>
        <p:spPr>
          <a:xfrm>
            <a:off x="1449977" y="3869252"/>
            <a:ext cx="44646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rgbClr val="3F3F3F"/>
                </a:solidFill>
              </a:rPr>
              <a:t>Neural </a:t>
            </a:r>
            <a:r>
              <a:rPr b="1" lang="en-US" sz="2000">
                <a:solidFill>
                  <a:srgbClr val="3F3F3F"/>
                </a:solidFill>
              </a:rPr>
              <a:t>Networks</a:t>
            </a:r>
            <a:r>
              <a:rPr b="1" lang="en-US" sz="2000">
                <a:solidFill>
                  <a:srgbClr val="3F3F3F"/>
                </a:solidFill>
                <a:latin typeface="Arial"/>
                <a:ea typeface="Arial"/>
                <a:cs typeface="Arial"/>
                <a:sym typeface="Arial"/>
              </a:rPr>
              <a:t> applied to Health </a:t>
            </a:r>
            <a:endParaRPr b="1" sz="2000">
              <a:solidFill>
                <a:srgbClr val="3F3F3F"/>
              </a:solidFill>
              <a:latin typeface="Arial"/>
              <a:ea typeface="Arial"/>
              <a:cs typeface="Arial"/>
              <a:sym typeface="Arial"/>
            </a:endParaRPr>
          </a:p>
        </p:txBody>
      </p:sp>
      <p:sp>
        <p:nvSpPr>
          <p:cNvPr id="185" name="Google Shape;185;p5"/>
          <p:cNvSpPr/>
          <p:nvPr/>
        </p:nvSpPr>
        <p:spPr>
          <a:xfrm>
            <a:off x="1449975" y="4256931"/>
            <a:ext cx="9903900" cy="584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rgbClr val="595959"/>
                </a:solidFill>
              </a:rPr>
              <a:t>T</a:t>
            </a:r>
            <a:r>
              <a:rPr lang="en-US" sz="1600">
                <a:solidFill>
                  <a:srgbClr val="595959"/>
                </a:solidFill>
                <a:latin typeface="Arial"/>
                <a:ea typeface="Arial"/>
                <a:cs typeface="Arial"/>
                <a:sym typeface="Arial"/>
              </a:rPr>
              <a:t>he use of MCUs</a:t>
            </a:r>
            <a:r>
              <a:rPr lang="en-US" sz="1600">
                <a:solidFill>
                  <a:srgbClr val="595959"/>
                </a:solidFill>
              </a:rPr>
              <a:t> as edge inference devices for healthcare wearables, </a:t>
            </a:r>
            <a:r>
              <a:rPr lang="en-US" sz="1600">
                <a:solidFill>
                  <a:srgbClr val="595959"/>
                </a:solidFill>
              </a:rPr>
              <a:t>emphasize the need of TinyML solutions.</a:t>
            </a:r>
            <a:endParaRPr sz="1600">
              <a:solidFill>
                <a:srgbClr val="595959"/>
              </a:solidFill>
              <a:latin typeface="Arial"/>
              <a:ea typeface="Arial"/>
              <a:cs typeface="Arial"/>
              <a:sym typeface="Arial"/>
            </a:endParaRPr>
          </a:p>
        </p:txBody>
      </p:sp>
      <p:sp>
        <p:nvSpPr>
          <p:cNvPr id="186" name="Google Shape;186;p5"/>
          <p:cNvSpPr/>
          <p:nvPr/>
        </p:nvSpPr>
        <p:spPr>
          <a:xfrm>
            <a:off x="585319" y="5036998"/>
            <a:ext cx="603000" cy="603000"/>
          </a:xfrm>
          <a:prstGeom prst="ellipse">
            <a:avLst/>
          </a:prstGeom>
          <a:solidFill>
            <a:srgbClr val="9A3324"/>
          </a:solidFill>
          <a:ln>
            <a:noFill/>
          </a:ln>
          <a:effectLst>
            <a:outerShdw blurRad="57150" rotWithShape="0" algn="bl" dir="5400000" dist="19050">
              <a:srgbClr val="000000">
                <a:alpha val="50000"/>
              </a:srgbClr>
            </a:outerShdw>
          </a:effectLst>
        </p:spPr>
        <p:txBody>
          <a:bodyPr anchorCtr="0" anchor="ctr" bIns="45700" lIns="0" spcFirstLastPara="1" rIns="0" wrap="square" tIns="45700">
            <a:noAutofit/>
          </a:bodyPr>
          <a:lstStyle/>
          <a:p>
            <a:pPr indent="0" lvl="0" marL="0" marR="0" rtl="0" algn="ctr">
              <a:spcBef>
                <a:spcPts val="0"/>
              </a:spcBef>
              <a:spcAft>
                <a:spcPts val="0"/>
              </a:spcAft>
              <a:buNone/>
            </a:pPr>
            <a:r>
              <a:rPr b="1" lang="en-US" sz="1800">
                <a:solidFill>
                  <a:schemeClr val="lt1"/>
                </a:solidFill>
                <a:latin typeface="Arial"/>
                <a:ea typeface="Arial"/>
                <a:cs typeface="Arial"/>
                <a:sym typeface="Arial"/>
              </a:rPr>
              <a:t>03</a:t>
            </a:r>
            <a:endParaRPr/>
          </a:p>
        </p:txBody>
      </p:sp>
      <p:sp>
        <p:nvSpPr>
          <p:cNvPr id="187" name="Google Shape;187;p5"/>
          <p:cNvSpPr/>
          <p:nvPr/>
        </p:nvSpPr>
        <p:spPr>
          <a:xfrm>
            <a:off x="1449977" y="5036998"/>
            <a:ext cx="44646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rgbClr val="3F3F3F"/>
                </a:solidFill>
              </a:rPr>
              <a:t>Generic Features</a:t>
            </a:r>
            <a:endParaRPr b="1" sz="2000">
              <a:solidFill>
                <a:srgbClr val="3F3F3F"/>
              </a:solidFill>
              <a:latin typeface="Arial"/>
              <a:ea typeface="Arial"/>
              <a:cs typeface="Arial"/>
              <a:sym typeface="Arial"/>
            </a:endParaRPr>
          </a:p>
        </p:txBody>
      </p:sp>
      <p:sp>
        <p:nvSpPr>
          <p:cNvPr id="188" name="Google Shape;188;p5"/>
          <p:cNvSpPr/>
          <p:nvPr/>
        </p:nvSpPr>
        <p:spPr>
          <a:xfrm>
            <a:off x="1449975" y="5419324"/>
            <a:ext cx="9903900" cy="584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rgbClr val="595959"/>
                </a:solidFill>
                <a:latin typeface="Arial"/>
                <a:ea typeface="Arial"/>
                <a:cs typeface="Arial"/>
                <a:sym typeface="Arial"/>
              </a:rPr>
              <a:t>Use classification based on a set of generic features that were calculated from the sensor data to determine movements recognition.</a:t>
            </a:r>
            <a:endParaRPr sz="1600">
              <a:solidFill>
                <a:srgbClr val="595959"/>
              </a:solidFill>
              <a:latin typeface="Arial"/>
              <a:ea typeface="Arial"/>
              <a:cs typeface="Arial"/>
              <a:sym typeface="Arial"/>
            </a:endParaRPr>
          </a:p>
        </p:txBody>
      </p:sp>
      <p:sp>
        <p:nvSpPr>
          <p:cNvPr id="189" name="Google Shape;189;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96" name="Google Shape;196;p6"/>
          <p:cNvSpPr txBox="1"/>
          <p:nvPr/>
        </p:nvSpPr>
        <p:spPr>
          <a:xfrm>
            <a:off x="0" y="1"/>
            <a:ext cx="12192000" cy="9687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rgbClr val="3F3F3F"/>
              </a:buClr>
              <a:buSzPts val="4400"/>
              <a:buFont typeface="Arial"/>
              <a:buNone/>
            </a:pPr>
            <a:r>
              <a:rPr b="1" lang="en-US" sz="4400">
                <a:solidFill>
                  <a:srgbClr val="9A3324"/>
                </a:solidFill>
              </a:rPr>
              <a:t>Solution Outline</a:t>
            </a:r>
            <a:endParaRPr b="1" sz="4400">
              <a:solidFill>
                <a:srgbClr val="9A3324"/>
              </a:solidFill>
              <a:latin typeface="Open Sans"/>
              <a:ea typeface="Open Sans"/>
              <a:cs typeface="Open Sans"/>
              <a:sym typeface="Open Sans"/>
            </a:endParaRPr>
          </a:p>
        </p:txBody>
      </p:sp>
      <p:sp>
        <p:nvSpPr>
          <p:cNvPr id="197" name="Google Shape;197;p6"/>
          <p:cNvSpPr/>
          <p:nvPr/>
        </p:nvSpPr>
        <p:spPr>
          <a:xfrm>
            <a:off x="573044" y="1447108"/>
            <a:ext cx="603000" cy="603000"/>
          </a:xfrm>
          <a:prstGeom prst="ellipse">
            <a:avLst/>
          </a:prstGeom>
          <a:solidFill>
            <a:srgbClr val="56585C"/>
          </a:solidFill>
          <a:ln>
            <a:noFill/>
          </a:ln>
          <a:effectLst>
            <a:outerShdw blurRad="57150" rotWithShape="0" algn="bl" dir="5400000" dist="19050">
              <a:srgbClr val="000000">
                <a:alpha val="50000"/>
              </a:srgbClr>
            </a:outerShdw>
          </a:effectLst>
        </p:spPr>
        <p:txBody>
          <a:bodyPr anchorCtr="0" anchor="ctr" bIns="45700" lIns="0" spcFirstLastPara="1" rIns="0" wrap="square" tIns="45700">
            <a:noAutofit/>
          </a:bodyPr>
          <a:lstStyle/>
          <a:p>
            <a:pPr indent="0" lvl="0" marL="0" marR="0" rtl="0" algn="ctr">
              <a:spcBef>
                <a:spcPts val="0"/>
              </a:spcBef>
              <a:spcAft>
                <a:spcPts val="0"/>
              </a:spcAft>
              <a:buNone/>
            </a:pPr>
            <a:r>
              <a:rPr b="1" lang="en-US" sz="1800">
                <a:solidFill>
                  <a:schemeClr val="lt1"/>
                </a:solidFill>
                <a:latin typeface="Arial"/>
                <a:ea typeface="Arial"/>
                <a:cs typeface="Arial"/>
                <a:sym typeface="Arial"/>
              </a:rPr>
              <a:t>01</a:t>
            </a:r>
            <a:endParaRPr/>
          </a:p>
        </p:txBody>
      </p:sp>
      <p:pic>
        <p:nvPicPr>
          <p:cNvPr id="198" name="Google Shape;198;p6"/>
          <p:cNvPicPr preferRelativeResize="0"/>
          <p:nvPr/>
        </p:nvPicPr>
        <p:blipFill>
          <a:blip r:embed="rId3">
            <a:alphaModFix/>
          </a:blip>
          <a:stretch>
            <a:fillRect/>
          </a:stretch>
        </p:blipFill>
        <p:spPr>
          <a:xfrm>
            <a:off x="152400" y="2141058"/>
            <a:ext cx="11887201" cy="3226526"/>
          </a:xfrm>
          <a:prstGeom prst="rect">
            <a:avLst/>
          </a:prstGeom>
          <a:noFill/>
          <a:ln>
            <a:noFill/>
          </a:ln>
        </p:spPr>
      </p:pic>
      <p:sp>
        <p:nvSpPr>
          <p:cNvPr id="199" name="Google Shape;199;p6"/>
          <p:cNvSpPr txBox="1"/>
          <p:nvPr/>
        </p:nvSpPr>
        <p:spPr>
          <a:xfrm>
            <a:off x="1327350" y="1447100"/>
            <a:ext cx="4412100" cy="60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2000">
                <a:solidFill>
                  <a:srgbClr val="3F3F3F"/>
                </a:solidFill>
              </a:rPr>
              <a:t>Data collection and Model creation</a:t>
            </a:r>
            <a:endParaRPr sz="2800">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g2e03047878e_0_32"/>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206" name="Google Shape;206;g2e03047878e_0_32"/>
          <p:cNvPicPr preferRelativeResize="0"/>
          <p:nvPr/>
        </p:nvPicPr>
        <p:blipFill rotWithShape="1">
          <a:blip r:embed="rId3">
            <a:alphaModFix/>
          </a:blip>
          <a:srcRect b="0" l="-2083" r="-2606" t="0"/>
          <a:stretch/>
        </p:blipFill>
        <p:spPr>
          <a:xfrm>
            <a:off x="1176050" y="2714075"/>
            <a:ext cx="9110951" cy="2027000"/>
          </a:xfrm>
          <a:prstGeom prst="rect">
            <a:avLst/>
          </a:prstGeom>
          <a:noFill/>
          <a:ln>
            <a:noFill/>
          </a:ln>
        </p:spPr>
      </p:pic>
      <p:sp>
        <p:nvSpPr>
          <p:cNvPr id="207" name="Google Shape;207;g2e03047878e_0_32"/>
          <p:cNvSpPr txBox="1"/>
          <p:nvPr/>
        </p:nvSpPr>
        <p:spPr>
          <a:xfrm>
            <a:off x="1327350" y="1447100"/>
            <a:ext cx="4412100" cy="60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2000">
                <a:solidFill>
                  <a:srgbClr val="3F3F3F"/>
                </a:solidFill>
              </a:rPr>
              <a:t>MCU Code</a:t>
            </a:r>
            <a:endParaRPr sz="2800">
              <a:solidFill>
                <a:schemeClr val="dk1"/>
              </a:solidFill>
            </a:endParaRPr>
          </a:p>
        </p:txBody>
      </p:sp>
      <p:sp>
        <p:nvSpPr>
          <p:cNvPr id="208" name="Google Shape;208;g2e03047878e_0_32"/>
          <p:cNvSpPr/>
          <p:nvPr/>
        </p:nvSpPr>
        <p:spPr>
          <a:xfrm>
            <a:off x="573044" y="1447102"/>
            <a:ext cx="603000" cy="603000"/>
          </a:xfrm>
          <a:prstGeom prst="ellipse">
            <a:avLst/>
          </a:prstGeom>
          <a:solidFill>
            <a:srgbClr val="009CDF"/>
          </a:solidFill>
          <a:ln>
            <a:noFill/>
          </a:ln>
          <a:effectLst>
            <a:outerShdw blurRad="57150" rotWithShape="0" algn="bl" dir="5400000" dist="19050">
              <a:srgbClr val="000000">
                <a:alpha val="50000"/>
              </a:srgbClr>
            </a:outerShdw>
          </a:effectLst>
        </p:spPr>
        <p:txBody>
          <a:bodyPr anchorCtr="0" anchor="ctr" bIns="45700" lIns="0" spcFirstLastPara="1" rIns="0" wrap="square" tIns="45700">
            <a:noAutofit/>
          </a:bodyPr>
          <a:lstStyle/>
          <a:p>
            <a:pPr indent="0" lvl="0" marL="0" marR="0" rtl="0" algn="ctr">
              <a:spcBef>
                <a:spcPts val="0"/>
              </a:spcBef>
              <a:spcAft>
                <a:spcPts val="0"/>
              </a:spcAft>
              <a:buNone/>
            </a:pPr>
            <a:r>
              <a:rPr b="1" lang="en-US" sz="1800">
                <a:solidFill>
                  <a:schemeClr val="lt1"/>
                </a:solidFill>
                <a:latin typeface="Arial"/>
                <a:ea typeface="Arial"/>
                <a:cs typeface="Arial"/>
                <a:sym typeface="Arial"/>
              </a:rPr>
              <a:t>02</a:t>
            </a:r>
            <a:endParaRPr/>
          </a:p>
        </p:txBody>
      </p:sp>
      <p:sp>
        <p:nvSpPr>
          <p:cNvPr id="209" name="Google Shape;209;g2e03047878e_0_32"/>
          <p:cNvSpPr txBox="1"/>
          <p:nvPr/>
        </p:nvSpPr>
        <p:spPr>
          <a:xfrm>
            <a:off x="0" y="1"/>
            <a:ext cx="12192000" cy="9687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rgbClr val="3F3F3F"/>
              </a:buClr>
              <a:buSzPts val="4400"/>
              <a:buFont typeface="Arial"/>
              <a:buNone/>
            </a:pPr>
            <a:r>
              <a:rPr b="1" lang="en-US" sz="4400">
                <a:solidFill>
                  <a:srgbClr val="9A3324"/>
                </a:solidFill>
              </a:rPr>
              <a:t>Solution Outline</a:t>
            </a:r>
            <a:endParaRPr b="1" sz="4400">
              <a:solidFill>
                <a:srgbClr val="9A3324"/>
              </a:solidFill>
              <a:latin typeface="Open Sans"/>
              <a:ea typeface="Open Sans"/>
              <a:cs typeface="Open Sans"/>
              <a:sym typeface="Open San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g2e03047878e_0_39"/>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216" name="Google Shape;216;g2e03047878e_0_39"/>
          <p:cNvPicPr preferRelativeResize="0"/>
          <p:nvPr/>
        </p:nvPicPr>
        <p:blipFill rotWithShape="1">
          <a:blip r:embed="rId3">
            <a:alphaModFix/>
          </a:blip>
          <a:srcRect b="0" l="0" r="0" t="-4788"/>
          <a:stretch/>
        </p:blipFill>
        <p:spPr>
          <a:xfrm>
            <a:off x="1327350" y="2269050"/>
            <a:ext cx="10196050" cy="4011700"/>
          </a:xfrm>
          <a:prstGeom prst="rect">
            <a:avLst/>
          </a:prstGeom>
          <a:noFill/>
          <a:ln>
            <a:noFill/>
          </a:ln>
        </p:spPr>
      </p:pic>
      <p:sp>
        <p:nvSpPr>
          <p:cNvPr id="217" name="Google Shape;217;g2e03047878e_0_39"/>
          <p:cNvSpPr txBox="1"/>
          <p:nvPr/>
        </p:nvSpPr>
        <p:spPr>
          <a:xfrm>
            <a:off x="1327350" y="1447100"/>
            <a:ext cx="4412100" cy="60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2000">
                <a:solidFill>
                  <a:srgbClr val="3F3F3F"/>
                </a:solidFill>
              </a:rPr>
              <a:t>Solution Outline</a:t>
            </a:r>
            <a:endParaRPr sz="2800">
              <a:solidFill>
                <a:schemeClr val="dk1"/>
              </a:solidFill>
            </a:endParaRPr>
          </a:p>
        </p:txBody>
      </p:sp>
      <p:sp>
        <p:nvSpPr>
          <p:cNvPr id="218" name="Google Shape;218;g2e03047878e_0_39"/>
          <p:cNvSpPr/>
          <p:nvPr/>
        </p:nvSpPr>
        <p:spPr>
          <a:xfrm>
            <a:off x="570569" y="1447098"/>
            <a:ext cx="603000" cy="603000"/>
          </a:xfrm>
          <a:prstGeom prst="ellipse">
            <a:avLst/>
          </a:prstGeom>
          <a:solidFill>
            <a:srgbClr val="9A3324"/>
          </a:solidFill>
          <a:ln>
            <a:noFill/>
          </a:ln>
          <a:effectLst>
            <a:outerShdw blurRad="57150" rotWithShape="0" algn="bl" dir="5400000" dist="19050">
              <a:srgbClr val="000000">
                <a:alpha val="50000"/>
              </a:srgbClr>
            </a:outerShdw>
          </a:effectLst>
        </p:spPr>
        <p:txBody>
          <a:bodyPr anchorCtr="0" anchor="ctr" bIns="45700" lIns="0" spcFirstLastPara="1" rIns="0" wrap="square" tIns="45700">
            <a:noAutofit/>
          </a:bodyPr>
          <a:lstStyle/>
          <a:p>
            <a:pPr indent="0" lvl="0" marL="0" marR="0" rtl="0" algn="ctr">
              <a:spcBef>
                <a:spcPts val="0"/>
              </a:spcBef>
              <a:spcAft>
                <a:spcPts val="0"/>
              </a:spcAft>
              <a:buNone/>
            </a:pPr>
            <a:r>
              <a:rPr b="1" lang="en-US" sz="1800">
                <a:solidFill>
                  <a:schemeClr val="lt1"/>
                </a:solidFill>
                <a:latin typeface="Arial"/>
                <a:ea typeface="Arial"/>
                <a:cs typeface="Arial"/>
                <a:sym typeface="Arial"/>
              </a:rPr>
              <a:t>03</a:t>
            </a:r>
            <a:endParaRPr/>
          </a:p>
        </p:txBody>
      </p:sp>
      <p:sp>
        <p:nvSpPr>
          <p:cNvPr id="219" name="Google Shape;219;g2e03047878e_0_39"/>
          <p:cNvSpPr txBox="1"/>
          <p:nvPr/>
        </p:nvSpPr>
        <p:spPr>
          <a:xfrm>
            <a:off x="0" y="1"/>
            <a:ext cx="12192000" cy="9687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rgbClr val="3F3F3F"/>
              </a:buClr>
              <a:buSzPts val="4400"/>
              <a:buFont typeface="Arial"/>
              <a:buNone/>
            </a:pPr>
            <a:r>
              <a:rPr b="1" lang="en-US" sz="4400">
                <a:solidFill>
                  <a:srgbClr val="9A3324"/>
                </a:solidFill>
              </a:rPr>
              <a:t>Solution Outline</a:t>
            </a:r>
            <a:endParaRPr b="1" sz="4400">
              <a:solidFill>
                <a:srgbClr val="9A3324"/>
              </a:solidFill>
              <a:latin typeface="Open Sans"/>
              <a:ea typeface="Open Sans"/>
              <a:cs typeface="Open Sans"/>
              <a:sym typeface="Open San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7"/>
          <p:cNvSpPr txBox="1"/>
          <p:nvPr>
            <p:ph type="title"/>
          </p:nvPr>
        </p:nvSpPr>
        <p:spPr>
          <a:xfrm>
            <a:off x="0" y="0"/>
            <a:ext cx="12192000" cy="8373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9A3324"/>
              </a:buClr>
              <a:buSzPts val="4400"/>
              <a:buFont typeface="Arial"/>
              <a:buNone/>
            </a:pPr>
            <a:r>
              <a:rPr b="1" lang="en-US">
                <a:solidFill>
                  <a:srgbClr val="9A3324"/>
                </a:solidFill>
                <a:latin typeface="Arial"/>
                <a:ea typeface="Arial"/>
                <a:cs typeface="Arial"/>
                <a:sym typeface="Arial"/>
              </a:rPr>
              <a:t>Platforms</a:t>
            </a:r>
            <a:endParaRPr/>
          </a:p>
        </p:txBody>
      </p:sp>
      <p:sp>
        <p:nvSpPr>
          <p:cNvPr id="226" name="Google Shape;226;p7"/>
          <p:cNvSpPr/>
          <p:nvPr/>
        </p:nvSpPr>
        <p:spPr>
          <a:xfrm>
            <a:off x="611030" y="1380496"/>
            <a:ext cx="5226900" cy="3407700"/>
          </a:xfrm>
          <a:prstGeom prst="rect">
            <a:avLst/>
          </a:prstGeom>
          <a:solidFill>
            <a:srgbClr val="F2F2F2"/>
          </a:solidFill>
          <a:ln>
            <a:noFill/>
          </a:ln>
        </p:spPr>
        <p:txBody>
          <a:bodyPr anchorCtr="0" anchor="t" bIns="45700" lIns="91425" spcFirstLastPara="1" rIns="91425" wrap="square" tIns="45700">
            <a:noAutofit/>
          </a:bodyPr>
          <a:lstStyle/>
          <a:p>
            <a:pPr indent="-285750" lvl="0" marL="285750" marR="0" rtl="0" algn="l">
              <a:spcBef>
                <a:spcPts val="0"/>
              </a:spcBef>
              <a:spcAft>
                <a:spcPts val="0"/>
              </a:spcAft>
              <a:buClr>
                <a:srgbClr val="56585C"/>
              </a:buClr>
              <a:buSzPts val="1800"/>
              <a:buFont typeface="Arial"/>
              <a:buChar char="•"/>
            </a:pPr>
            <a:r>
              <a:rPr lang="en-US" sz="1800">
                <a:solidFill>
                  <a:srgbClr val="56585C"/>
                </a:solidFill>
                <a:latin typeface="Arial"/>
                <a:ea typeface="Arial"/>
                <a:cs typeface="Arial"/>
                <a:sym typeface="Arial"/>
              </a:rPr>
              <a:t>No code platform.</a:t>
            </a:r>
            <a:endParaRPr/>
          </a:p>
          <a:p>
            <a:pPr indent="-171450" lvl="0" marL="285750" marR="0" rtl="0" algn="l">
              <a:spcBef>
                <a:spcPts val="0"/>
              </a:spcBef>
              <a:spcAft>
                <a:spcPts val="0"/>
              </a:spcAft>
              <a:buClr>
                <a:schemeClr val="dk1"/>
              </a:buClr>
              <a:buSzPts val="1800"/>
              <a:buFont typeface="Arial"/>
              <a:buNone/>
            </a:pPr>
            <a:r>
              <a:t/>
            </a:r>
            <a:endParaRPr sz="1800">
              <a:solidFill>
                <a:srgbClr val="56585C"/>
              </a:solidFill>
              <a:latin typeface="Arial"/>
              <a:ea typeface="Arial"/>
              <a:cs typeface="Arial"/>
              <a:sym typeface="Arial"/>
            </a:endParaRPr>
          </a:p>
          <a:p>
            <a:pPr indent="-285750" lvl="0" marL="285750" marR="0" rtl="0" algn="l">
              <a:spcBef>
                <a:spcPts val="0"/>
              </a:spcBef>
              <a:spcAft>
                <a:spcPts val="0"/>
              </a:spcAft>
              <a:buClr>
                <a:srgbClr val="56585C"/>
              </a:buClr>
              <a:buSzPts val="1800"/>
              <a:buFont typeface="Arial"/>
              <a:buChar char="•"/>
            </a:pPr>
            <a:r>
              <a:rPr lang="en-US" sz="1800">
                <a:solidFill>
                  <a:srgbClr val="56585C"/>
                </a:solidFill>
              </a:rPr>
              <a:t>No cost</a:t>
            </a:r>
            <a:r>
              <a:rPr lang="en-US" sz="1800">
                <a:solidFill>
                  <a:srgbClr val="56585C"/>
                </a:solidFill>
                <a:latin typeface="Arial"/>
                <a:ea typeface="Arial"/>
                <a:cs typeface="Arial"/>
                <a:sym typeface="Arial"/>
              </a:rPr>
              <a:t>.</a:t>
            </a:r>
            <a:endParaRPr/>
          </a:p>
          <a:p>
            <a:pPr indent="-171450" lvl="0" marL="285750" marR="0" rtl="0" algn="l">
              <a:spcBef>
                <a:spcPts val="0"/>
              </a:spcBef>
              <a:spcAft>
                <a:spcPts val="0"/>
              </a:spcAft>
              <a:buClr>
                <a:schemeClr val="dk1"/>
              </a:buClr>
              <a:buSzPts val="1800"/>
              <a:buFont typeface="Arial"/>
              <a:buNone/>
            </a:pPr>
            <a:r>
              <a:t/>
            </a:r>
            <a:endParaRPr sz="1800">
              <a:solidFill>
                <a:srgbClr val="56585C"/>
              </a:solidFill>
              <a:latin typeface="Arial"/>
              <a:ea typeface="Arial"/>
              <a:cs typeface="Arial"/>
              <a:sym typeface="Arial"/>
            </a:endParaRPr>
          </a:p>
          <a:p>
            <a:pPr indent="-285750" lvl="0" marL="285750" marR="0" rtl="0" algn="l">
              <a:spcBef>
                <a:spcPts val="0"/>
              </a:spcBef>
              <a:spcAft>
                <a:spcPts val="0"/>
              </a:spcAft>
              <a:buClr>
                <a:srgbClr val="56585C"/>
              </a:buClr>
              <a:buSzPts val="1800"/>
              <a:buFont typeface="Arial"/>
              <a:buChar char="•"/>
            </a:pPr>
            <a:r>
              <a:rPr lang="en-US" sz="1800">
                <a:solidFill>
                  <a:srgbClr val="56585C"/>
                </a:solidFill>
                <a:latin typeface="Arial"/>
                <a:ea typeface="Arial"/>
                <a:cs typeface="Arial"/>
                <a:sym typeface="Arial"/>
              </a:rPr>
              <a:t>Integrates with small portable MCUs.</a:t>
            </a:r>
            <a:endParaRPr/>
          </a:p>
          <a:p>
            <a:pPr indent="-171450" lvl="0" marL="285750" marR="0" rtl="0" algn="l">
              <a:spcBef>
                <a:spcPts val="0"/>
              </a:spcBef>
              <a:spcAft>
                <a:spcPts val="0"/>
              </a:spcAft>
              <a:buClr>
                <a:schemeClr val="dk1"/>
              </a:buClr>
              <a:buSzPts val="1800"/>
              <a:buFont typeface="Arial"/>
              <a:buNone/>
            </a:pPr>
            <a:r>
              <a:t/>
            </a:r>
            <a:endParaRPr b="1" sz="1800">
              <a:solidFill>
                <a:srgbClr val="FF0000"/>
              </a:solidFill>
              <a:latin typeface="Arial"/>
              <a:ea typeface="Arial"/>
              <a:cs typeface="Arial"/>
              <a:sym typeface="Arial"/>
            </a:endParaRPr>
          </a:p>
          <a:p>
            <a:pPr indent="-285750" lvl="0" marL="285750" marR="0" rtl="0" algn="l">
              <a:spcBef>
                <a:spcPts val="0"/>
              </a:spcBef>
              <a:spcAft>
                <a:spcPts val="0"/>
              </a:spcAft>
              <a:buClr>
                <a:srgbClr val="56585C"/>
              </a:buClr>
              <a:buSzPts val="1800"/>
              <a:buFont typeface="Arial"/>
              <a:buChar char="•"/>
            </a:pPr>
            <a:r>
              <a:rPr lang="en-US" sz="1800">
                <a:solidFill>
                  <a:srgbClr val="56585C"/>
                </a:solidFill>
                <a:latin typeface="Arial"/>
                <a:ea typeface="Arial"/>
                <a:cs typeface="Arial"/>
                <a:sym typeface="Arial"/>
              </a:rPr>
              <a:t>Uses TensorFlow Lite for training, optimizing, and deploying deep learning models to embedded devices.</a:t>
            </a:r>
            <a:endParaRPr sz="1800">
              <a:solidFill>
                <a:srgbClr val="56585C"/>
              </a:solidFill>
              <a:latin typeface="Arial"/>
              <a:ea typeface="Arial"/>
              <a:cs typeface="Arial"/>
              <a:sym typeface="Arial"/>
            </a:endParaRPr>
          </a:p>
        </p:txBody>
      </p:sp>
      <p:sp>
        <p:nvSpPr>
          <p:cNvPr id="227" name="Google Shape;227;p7"/>
          <p:cNvSpPr/>
          <p:nvPr/>
        </p:nvSpPr>
        <p:spPr>
          <a:xfrm>
            <a:off x="4129548" y="899651"/>
            <a:ext cx="1608300" cy="1598700"/>
          </a:xfrm>
          <a:prstGeom prst="ellipse">
            <a:avLst/>
          </a:prstGeom>
          <a:solidFill>
            <a:srgbClr val="56585C"/>
          </a:solidFill>
          <a:ln cap="flat" cmpd="sng" w="203200">
            <a:solidFill>
              <a:srgbClr val="F2F2F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sp>
        <p:nvSpPr>
          <p:cNvPr id="228" name="Google Shape;228;p7"/>
          <p:cNvSpPr txBox="1"/>
          <p:nvPr/>
        </p:nvSpPr>
        <p:spPr>
          <a:xfrm>
            <a:off x="4328440" y="1375752"/>
            <a:ext cx="1210500" cy="6465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800">
                <a:solidFill>
                  <a:schemeClr val="lt1"/>
                </a:solidFill>
                <a:latin typeface="Arial"/>
                <a:ea typeface="Arial"/>
                <a:cs typeface="Arial"/>
                <a:sym typeface="Arial"/>
              </a:rPr>
              <a:t>Edge</a:t>
            </a:r>
            <a:endParaRPr sz="1200"/>
          </a:p>
          <a:p>
            <a:pPr indent="0" lvl="0" marL="0" marR="0" rtl="0" algn="ctr">
              <a:spcBef>
                <a:spcPts val="0"/>
              </a:spcBef>
              <a:spcAft>
                <a:spcPts val="0"/>
              </a:spcAft>
              <a:buNone/>
            </a:pPr>
            <a:r>
              <a:rPr b="1" lang="en-US" sz="1800">
                <a:solidFill>
                  <a:schemeClr val="lt1"/>
                </a:solidFill>
                <a:latin typeface="Arial"/>
                <a:ea typeface="Arial"/>
                <a:cs typeface="Arial"/>
                <a:sym typeface="Arial"/>
              </a:rPr>
              <a:t>Impulse</a:t>
            </a:r>
            <a:endParaRPr sz="1200"/>
          </a:p>
        </p:txBody>
      </p:sp>
      <p:sp>
        <p:nvSpPr>
          <p:cNvPr id="229" name="Google Shape;229;p7"/>
          <p:cNvSpPr/>
          <p:nvPr/>
        </p:nvSpPr>
        <p:spPr>
          <a:xfrm>
            <a:off x="6148008" y="1349333"/>
            <a:ext cx="5348700" cy="3438900"/>
          </a:xfrm>
          <a:prstGeom prst="rect">
            <a:avLst/>
          </a:prstGeom>
          <a:solidFill>
            <a:srgbClr val="F2F2F2"/>
          </a:solidFill>
          <a:ln>
            <a:noFill/>
          </a:ln>
        </p:spPr>
        <p:txBody>
          <a:bodyPr anchorCtr="0" anchor="t" bIns="45700" lIns="91425" spcFirstLastPara="1" rIns="91425" wrap="square" tIns="45700">
            <a:noAutofit/>
          </a:bodyPr>
          <a:lstStyle/>
          <a:p>
            <a:pPr indent="-285750" lvl="0" marL="285750" marR="0" rtl="0" algn="l">
              <a:spcBef>
                <a:spcPts val="0"/>
              </a:spcBef>
              <a:spcAft>
                <a:spcPts val="0"/>
              </a:spcAft>
              <a:buClr>
                <a:srgbClr val="56585C"/>
              </a:buClr>
              <a:buSzPts val="1800"/>
              <a:buFont typeface="Arial"/>
              <a:buChar char="•"/>
            </a:pPr>
            <a:r>
              <a:rPr lang="en-US" sz="1800">
                <a:solidFill>
                  <a:srgbClr val="56585C"/>
                </a:solidFill>
              </a:rPr>
              <a:t>Development</a:t>
            </a:r>
            <a:r>
              <a:rPr lang="en-US" sz="1800">
                <a:solidFill>
                  <a:srgbClr val="56585C"/>
                </a:solidFill>
                <a:latin typeface="Arial"/>
                <a:ea typeface="Arial"/>
                <a:cs typeface="Arial"/>
                <a:sym typeface="Arial"/>
              </a:rPr>
              <a:t> platform.</a:t>
            </a:r>
            <a:endParaRPr/>
          </a:p>
          <a:p>
            <a:pPr indent="-171450" lvl="0" marL="285750" marR="0" rtl="0" algn="l">
              <a:spcBef>
                <a:spcPts val="0"/>
              </a:spcBef>
              <a:spcAft>
                <a:spcPts val="0"/>
              </a:spcAft>
              <a:buClr>
                <a:schemeClr val="dk1"/>
              </a:buClr>
              <a:buSzPts val="1800"/>
              <a:buFont typeface="Arial"/>
              <a:buNone/>
            </a:pPr>
            <a:r>
              <a:t/>
            </a:r>
            <a:endParaRPr sz="1800">
              <a:solidFill>
                <a:srgbClr val="FF0000"/>
              </a:solidFill>
              <a:latin typeface="Arial"/>
              <a:ea typeface="Arial"/>
              <a:cs typeface="Arial"/>
              <a:sym typeface="Arial"/>
            </a:endParaRPr>
          </a:p>
          <a:p>
            <a:pPr indent="-285750" lvl="0" marL="285750" marR="0" rtl="0" algn="l">
              <a:spcBef>
                <a:spcPts val="0"/>
              </a:spcBef>
              <a:spcAft>
                <a:spcPts val="0"/>
              </a:spcAft>
              <a:buClr>
                <a:srgbClr val="56585C"/>
              </a:buClr>
              <a:buSzPts val="1800"/>
              <a:buFont typeface="Arial"/>
              <a:buChar char="•"/>
            </a:pPr>
            <a:r>
              <a:rPr lang="en-US" sz="1800">
                <a:solidFill>
                  <a:srgbClr val="56585C"/>
                </a:solidFill>
              </a:rPr>
              <a:t>No cost.</a:t>
            </a:r>
            <a:endParaRPr sz="1800">
              <a:solidFill>
                <a:srgbClr val="56585C"/>
              </a:solidFill>
            </a:endParaRPr>
          </a:p>
          <a:p>
            <a:pPr indent="0" lvl="0" marL="0" marR="0" rtl="0" algn="l">
              <a:spcBef>
                <a:spcPts val="0"/>
              </a:spcBef>
              <a:spcAft>
                <a:spcPts val="0"/>
              </a:spcAft>
              <a:buNone/>
            </a:pPr>
            <a:r>
              <a:t/>
            </a:r>
            <a:endParaRPr sz="1800">
              <a:solidFill>
                <a:srgbClr val="56585C"/>
              </a:solidFill>
            </a:endParaRPr>
          </a:p>
          <a:p>
            <a:pPr indent="-285750" lvl="0" marL="285750" marR="0" rtl="0" algn="l">
              <a:spcBef>
                <a:spcPts val="0"/>
              </a:spcBef>
              <a:spcAft>
                <a:spcPts val="0"/>
              </a:spcAft>
              <a:buClr>
                <a:srgbClr val="56585C"/>
              </a:buClr>
              <a:buSzPts val="1800"/>
              <a:buFont typeface="Arial"/>
              <a:buChar char="•"/>
            </a:pPr>
            <a:r>
              <a:rPr lang="en-US" sz="1800">
                <a:solidFill>
                  <a:srgbClr val="56585C"/>
                </a:solidFill>
                <a:latin typeface="Arial"/>
                <a:ea typeface="Arial"/>
                <a:cs typeface="Arial"/>
                <a:sym typeface="Arial"/>
              </a:rPr>
              <a:t>Designed to run ML models on MCUs and other devices with only few kilobytes of memory.</a:t>
            </a:r>
            <a:endParaRPr/>
          </a:p>
          <a:p>
            <a:pPr indent="-171450" lvl="0" marL="285750" marR="0" rtl="0" algn="l">
              <a:spcBef>
                <a:spcPts val="0"/>
              </a:spcBef>
              <a:spcAft>
                <a:spcPts val="0"/>
              </a:spcAft>
              <a:buClr>
                <a:schemeClr val="dk1"/>
              </a:buClr>
              <a:buSzPts val="1800"/>
              <a:buFont typeface="Arial"/>
              <a:buNone/>
            </a:pPr>
            <a:r>
              <a:t/>
            </a:r>
            <a:endParaRPr sz="1800">
              <a:solidFill>
                <a:srgbClr val="56585C"/>
              </a:solidFill>
              <a:latin typeface="Arial"/>
              <a:ea typeface="Arial"/>
              <a:cs typeface="Arial"/>
              <a:sym typeface="Arial"/>
            </a:endParaRPr>
          </a:p>
          <a:p>
            <a:pPr indent="-285750" lvl="0" marL="285750" marR="0" rtl="0" algn="l">
              <a:spcBef>
                <a:spcPts val="0"/>
              </a:spcBef>
              <a:spcAft>
                <a:spcPts val="0"/>
              </a:spcAft>
              <a:buClr>
                <a:srgbClr val="56585C"/>
              </a:buClr>
              <a:buSzPts val="1800"/>
              <a:buFont typeface="Arial"/>
              <a:buChar char="•"/>
            </a:pPr>
            <a:r>
              <a:rPr lang="en-US" sz="1800">
                <a:solidFill>
                  <a:srgbClr val="56585C"/>
                </a:solidFill>
                <a:latin typeface="Arial"/>
                <a:ea typeface="Arial"/>
                <a:cs typeface="Arial"/>
                <a:sym typeface="Arial"/>
              </a:rPr>
              <a:t>TensorFlow Lite can be use.</a:t>
            </a:r>
            <a:endParaRPr sz="2400">
              <a:solidFill>
                <a:schemeClr val="lt1"/>
              </a:solidFill>
              <a:latin typeface="Arial"/>
              <a:ea typeface="Arial"/>
              <a:cs typeface="Arial"/>
              <a:sym typeface="Arial"/>
            </a:endParaRPr>
          </a:p>
        </p:txBody>
      </p:sp>
      <p:sp>
        <p:nvSpPr>
          <p:cNvPr id="230" name="Google Shape;230;p7"/>
          <p:cNvSpPr/>
          <p:nvPr/>
        </p:nvSpPr>
        <p:spPr>
          <a:xfrm>
            <a:off x="9647900" y="899649"/>
            <a:ext cx="1705800" cy="1637700"/>
          </a:xfrm>
          <a:prstGeom prst="ellipse">
            <a:avLst/>
          </a:prstGeom>
          <a:solidFill>
            <a:srgbClr val="9A3324"/>
          </a:solidFill>
          <a:ln cap="flat" cmpd="sng" w="203200">
            <a:solidFill>
              <a:srgbClr val="F2F2F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sp>
        <p:nvSpPr>
          <p:cNvPr id="231" name="Google Shape;231;p7"/>
          <p:cNvSpPr txBox="1"/>
          <p:nvPr/>
        </p:nvSpPr>
        <p:spPr>
          <a:xfrm>
            <a:off x="9970259" y="1395262"/>
            <a:ext cx="1061100" cy="6465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800">
                <a:solidFill>
                  <a:schemeClr val="lt1"/>
                </a:solidFill>
                <a:latin typeface="Arial"/>
                <a:ea typeface="Arial"/>
                <a:cs typeface="Arial"/>
                <a:sym typeface="Arial"/>
              </a:rPr>
              <a:t>Google</a:t>
            </a:r>
            <a:endParaRPr sz="1200"/>
          </a:p>
          <a:p>
            <a:pPr indent="0" lvl="0" marL="0" marR="0" rtl="0" algn="ctr">
              <a:spcBef>
                <a:spcPts val="0"/>
              </a:spcBef>
              <a:spcAft>
                <a:spcPts val="0"/>
              </a:spcAft>
              <a:buNone/>
            </a:pPr>
            <a:r>
              <a:rPr b="1" lang="en-US" sz="1800">
                <a:solidFill>
                  <a:schemeClr val="lt1"/>
                </a:solidFill>
                <a:latin typeface="Arial"/>
                <a:ea typeface="Arial"/>
                <a:cs typeface="Arial"/>
                <a:sym typeface="Arial"/>
              </a:rPr>
              <a:t>Colab</a:t>
            </a:r>
            <a:endParaRPr b="1" sz="1800">
              <a:solidFill>
                <a:schemeClr val="lt1"/>
              </a:solidFill>
              <a:latin typeface="Arial"/>
              <a:ea typeface="Arial"/>
              <a:cs typeface="Arial"/>
              <a:sym typeface="Arial"/>
            </a:endParaRPr>
          </a:p>
        </p:txBody>
      </p:sp>
      <p:pic>
        <p:nvPicPr>
          <p:cNvPr id="232" name="Google Shape;232;p7"/>
          <p:cNvPicPr preferRelativeResize="0"/>
          <p:nvPr/>
        </p:nvPicPr>
        <p:blipFill rotWithShape="1">
          <a:blip r:embed="rId3">
            <a:alphaModFix/>
          </a:blip>
          <a:srcRect b="0" l="0" r="0" t="0"/>
          <a:stretch/>
        </p:blipFill>
        <p:spPr>
          <a:xfrm>
            <a:off x="1197255" y="4256657"/>
            <a:ext cx="4054427" cy="2010105"/>
          </a:xfrm>
          <a:prstGeom prst="rect">
            <a:avLst/>
          </a:prstGeom>
          <a:noFill/>
          <a:ln>
            <a:noFill/>
          </a:ln>
          <a:effectLst>
            <a:outerShdw blurRad="57150" rotWithShape="0" algn="bl" dir="5400000" dist="19050">
              <a:srgbClr val="000000">
                <a:alpha val="50000"/>
              </a:srgbClr>
            </a:outerShdw>
          </a:effectLst>
        </p:spPr>
      </p:pic>
      <p:sp>
        <p:nvSpPr>
          <p:cNvPr id="233" name="Google Shape;233;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234" name="Google Shape;234;p7"/>
          <p:cNvPicPr preferRelativeResize="0"/>
          <p:nvPr/>
        </p:nvPicPr>
        <p:blipFill rotWithShape="1">
          <a:blip r:embed="rId4">
            <a:alphaModFix/>
          </a:blip>
          <a:srcRect b="0" l="0" r="17211" t="0"/>
          <a:stretch/>
        </p:blipFill>
        <p:spPr>
          <a:xfrm>
            <a:off x="6875375" y="4256650"/>
            <a:ext cx="4054427" cy="1937676"/>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2024-03-04T23:21:18Z</dcterms:created>
</cp:coreProperties>
</file>