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81" r:id="rId2"/>
    <p:sldId id="278" r:id="rId3"/>
    <p:sldId id="298" r:id="rId4"/>
    <p:sldId id="307" r:id="rId5"/>
    <p:sldId id="282" r:id="rId6"/>
    <p:sldId id="309" r:id="rId7"/>
    <p:sldId id="300" r:id="rId8"/>
    <p:sldId id="302" r:id="rId9"/>
    <p:sldId id="303" r:id="rId10"/>
    <p:sldId id="284" r:id="rId11"/>
    <p:sldId id="310" r:id="rId12"/>
    <p:sldId id="304" r:id="rId13"/>
    <p:sldId id="305" r:id="rId14"/>
    <p:sldId id="294" r:id="rId15"/>
    <p:sldId id="30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6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B7868-245A-F874-46E0-68BB67755EF4}" v="528" dt="2024-03-13T17:05:37.803"/>
  </p1510:revLst>
</p1510:revInfo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345" autoAdjust="0"/>
  </p:normalViewPr>
  <p:slideViewPr>
    <p:cSldViewPr snapToGrid="0">
      <p:cViewPr varScale="1">
        <p:scale>
          <a:sx n="73" d="100"/>
          <a:sy n="73" d="100"/>
        </p:scale>
        <p:origin x="19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5AC37-A946-4AC7-A78C-477D201C3909}" type="datetimeFigureOut">
              <a:t>17/03/2024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2F498-08AE-4DC3-A460-CDA9BD356E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Falar </a:t>
            </a:r>
            <a:r>
              <a:rPr lang="en-IN" dirty="0" err="1"/>
              <a:t>mais</a:t>
            </a:r>
            <a:r>
              <a:rPr lang="en-IN" dirty="0"/>
              <a:t> do </a:t>
            </a:r>
            <a:r>
              <a:rPr lang="en-IN" dirty="0" err="1"/>
              <a:t>TinyML</a:t>
            </a:r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r>
              <a:rPr lang="en-IN" dirty="0">
                <a:cs typeface="Calibri" panose="020F0502020204030204"/>
              </a:rPr>
              <a:t>15min de </a:t>
            </a:r>
            <a:r>
              <a:rPr lang="en-IN" dirty="0" err="1">
                <a:cs typeface="Calibri" panose="020F0502020204030204"/>
              </a:rPr>
              <a:t>apresentação</a:t>
            </a:r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4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cs typeface="Calibri"/>
              </a:rPr>
              <a:t>Resultados</a:t>
            </a:r>
            <a:r>
              <a:rPr lang="en-IN" dirty="0">
                <a:cs typeface="Calibri"/>
              </a:rPr>
              <a:t> e </a:t>
            </a:r>
            <a:r>
              <a:rPr lang="en-IN" dirty="0" err="1">
                <a:cs typeface="Calibri"/>
              </a:rPr>
              <a:t>conclusões</a:t>
            </a:r>
          </a:p>
          <a:p>
            <a:endParaRPr lang="en-IN" dirty="0">
              <a:cs typeface="Calibri" panose="020F0502020204030204"/>
            </a:endParaRPr>
          </a:p>
          <a:p>
            <a:r>
              <a:rPr lang="en-IN" dirty="0">
                <a:cs typeface="Calibri" panose="020F0502020204030204"/>
              </a:rPr>
              <a:t>(</a:t>
            </a:r>
            <a:r>
              <a:rPr lang="en-IN" dirty="0" err="1">
                <a:cs typeface="Calibri" panose="020F0502020204030204"/>
              </a:rPr>
              <a:t>gráficos</a:t>
            </a:r>
            <a:r>
              <a:rPr lang="en-IN" dirty="0">
                <a:cs typeface="Calibri" panose="020F0502020204030204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cs typeface="Calibri"/>
              </a:rPr>
              <a:t>Resultados</a:t>
            </a:r>
            <a:r>
              <a:rPr lang="en-IN" dirty="0">
                <a:cs typeface="Calibri"/>
              </a:rPr>
              <a:t> e </a:t>
            </a:r>
            <a:r>
              <a:rPr lang="en-IN" dirty="0" err="1">
                <a:cs typeface="Calibri"/>
              </a:rPr>
              <a:t>conclusões</a:t>
            </a:r>
          </a:p>
          <a:p>
            <a:endParaRPr lang="en-IN" dirty="0">
              <a:cs typeface="Calibri" panose="020F0502020204030204"/>
            </a:endParaRPr>
          </a:p>
          <a:p>
            <a:r>
              <a:rPr lang="en-IN" dirty="0">
                <a:cs typeface="Calibri" panose="020F0502020204030204"/>
              </a:rPr>
              <a:t>(</a:t>
            </a:r>
            <a:r>
              <a:rPr lang="en-IN" dirty="0" err="1">
                <a:cs typeface="Calibri" panose="020F0502020204030204"/>
              </a:rPr>
              <a:t>gráficos</a:t>
            </a:r>
            <a:r>
              <a:rPr lang="en-IN" dirty="0">
                <a:cs typeface="Calibri" panose="020F0502020204030204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cs typeface="Calibri"/>
              </a:rPr>
              <a:t>Melhorar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imagem</a:t>
            </a:r>
            <a:endParaRPr lang="en-IN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7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cs typeface="Calibri"/>
              </a:rPr>
              <a:t>Foi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aceite</a:t>
            </a:r>
            <a:r>
              <a:rPr lang="en-IN" dirty="0">
                <a:cs typeface="Calibri"/>
              </a:rPr>
              <a:t> o </a:t>
            </a:r>
            <a:r>
              <a:rPr lang="en-IN" dirty="0" err="1">
                <a:cs typeface="Calibri"/>
              </a:rPr>
              <a:t>desafio</a:t>
            </a:r>
            <a:r>
              <a:rPr lang="en-IN" dirty="0">
                <a:cs typeface="Calibri"/>
              </a:rPr>
              <a:t> para o </a:t>
            </a:r>
            <a:r>
              <a:rPr lang="en-IN" dirty="0" err="1">
                <a:cs typeface="Calibri"/>
              </a:rPr>
              <a:t>determinado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problema</a:t>
            </a:r>
            <a:r>
              <a:rPr lang="en-IN" dirty="0">
                <a:cs typeface="Calibri"/>
              </a:rPr>
              <a:t> e </a:t>
            </a:r>
            <a:r>
              <a:rPr lang="en-IN" dirty="0" err="1">
                <a:cs typeface="Calibri"/>
              </a:rPr>
              <a:t>fui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ver</a:t>
            </a:r>
            <a:r>
              <a:rPr lang="en-IN" dirty="0">
                <a:cs typeface="Calibri"/>
              </a:rPr>
              <a:t> o </a:t>
            </a:r>
            <a:r>
              <a:rPr lang="en-IN" dirty="0" err="1">
                <a:cs typeface="Calibri"/>
              </a:rPr>
              <a:t>estado</a:t>
            </a:r>
            <a:r>
              <a:rPr lang="en-IN" dirty="0">
                <a:cs typeface="Calibri"/>
              </a:rPr>
              <a:t> da </a:t>
            </a:r>
            <a:r>
              <a:rPr lang="en-IN" dirty="0" err="1">
                <a:cs typeface="Calibri"/>
              </a:rPr>
              <a:t>arte</a:t>
            </a:r>
            <a:r>
              <a:rPr lang="en-IN" dirty="0">
                <a:cs typeface="Calibri"/>
              </a:rPr>
              <a:t> e </a:t>
            </a:r>
            <a:r>
              <a:rPr lang="en-IN" dirty="0" err="1">
                <a:cs typeface="Calibri"/>
              </a:rPr>
              <a:t>soluções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existentes</a:t>
            </a:r>
            <a:r>
              <a:rPr lang="en-IN" dirty="0">
                <a:cs typeface="Calibri"/>
              </a:rPr>
              <a:t> e </a:t>
            </a:r>
            <a:r>
              <a:rPr lang="en-IN" dirty="0" err="1">
                <a:cs typeface="Calibri"/>
              </a:rPr>
              <a:t>como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ía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compor</a:t>
            </a:r>
            <a:r>
              <a:rPr lang="en-IN" dirty="0">
                <a:cs typeface="Calibri"/>
              </a:rPr>
              <a:t> a </a:t>
            </a:r>
            <a:r>
              <a:rPr lang="en-IN" dirty="0" err="1">
                <a:cs typeface="Calibri" panose="020F0502020204030204"/>
              </a:rPr>
              <a:t>minha</a:t>
            </a:r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r>
              <a:rPr lang="en-IN" dirty="0" err="1">
                <a:cs typeface="Calibri" panose="020F0502020204030204"/>
              </a:rPr>
              <a:t>Avaliação</a:t>
            </a:r>
            <a:r>
              <a:rPr lang="en-IN" dirty="0">
                <a:cs typeface="Calibri" panose="020F0502020204030204"/>
              </a:rPr>
              <a:t> </a:t>
            </a:r>
            <a:r>
              <a:rPr lang="en-IN" dirty="0" err="1">
                <a:cs typeface="Calibri" panose="020F0502020204030204"/>
              </a:rPr>
              <a:t>prelimiar</a:t>
            </a:r>
            <a:r>
              <a:rPr lang="en-IN" dirty="0">
                <a:cs typeface="Calibri" panose="020F0502020204030204"/>
              </a:rPr>
              <a:t> da </a:t>
            </a:r>
            <a:r>
              <a:rPr lang="en-IN" dirty="0" err="1">
                <a:cs typeface="Calibri" panose="020F0502020204030204"/>
              </a:rPr>
              <a:t>solução</a:t>
            </a:r>
            <a:r>
              <a:rPr lang="en-IN" dirty="0">
                <a:cs typeface="Calibri" panose="020F0502020204030204"/>
              </a:rPr>
              <a:t> </a:t>
            </a:r>
            <a:r>
              <a:rPr lang="en-IN" dirty="0" err="1">
                <a:cs typeface="Calibri" panose="020F0502020204030204"/>
              </a:rPr>
              <a:t>encontrada</a:t>
            </a:r>
          </a:p>
          <a:p>
            <a:endParaRPr lang="en-IN" dirty="0">
              <a:cs typeface="Calibri" panose="020F0502020204030204"/>
            </a:endParaRPr>
          </a:p>
          <a:p>
            <a:r>
              <a:rPr lang="en-IN" dirty="0">
                <a:cs typeface="Calibri" panose="020F0502020204030204"/>
              </a:rPr>
              <a:t>Mas a </a:t>
            </a:r>
            <a:r>
              <a:rPr lang="en-IN" dirty="0" err="1">
                <a:cs typeface="Calibri" panose="020F0502020204030204"/>
              </a:rPr>
              <a:t>ainda</a:t>
            </a:r>
            <a:r>
              <a:rPr lang="en-IN" dirty="0">
                <a:cs typeface="Calibri" panose="020F0502020204030204"/>
              </a:rPr>
              <a:t> </a:t>
            </a:r>
            <a:r>
              <a:rPr lang="en-IN" dirty="0" err="1">
                <a:cs typeface="Calibri" panose="020F0502020204030204"/>
              </a:rPr>
              <a:t>será</a:t>
            </a:r>
            <a:r>
              <a:rPr lang="en-IN" dirty="0">
                <a:cs typeface="Calibri" panose="020F0502020204030204"/>
              </a:rPr>
              <a:t> </a:t>
            </a:r>
            <a:r>
              <a:rPr lang="en-IN" dirty="0" err="1">
                <a:cs typeface="Calibri" panose="020F0502020204030204"/>
              </a:rPr>
              <a:t>feita</a:t>
            </a:r>
            <a:r>
              <a:rPr lang="en-IN" dirty="0">
                <a:cs typeface="Calibri" panose="020F0502020204030204"/>
              </a:rPr>
              <a:t> a </a:t>
            </a:r>
            <a:r>
              <a:rPr lang="en-IN" dirty="0" err="1">
                <a:cs typeface="Calibri" panose="020F0502020204030204"/>
              </a:rPr>
              <a:t>implementação</a:t>
            </a:r>
            <a:r>
              <a:rPr lang="en-IN" dirty="0">
                <a:cs typeface="Calibri" panose="020F0502020204030204"/>
              </a:rPr>
              <a:t> da rede no micro, </a:t>
            </a:r>
            <a:r>
              <a:rPr lang="en-IN" dirty="0" err="1">
                <a:cs typeface="Calibri" panose="020F0502020204030204"/>
              </a:rPr>
              <a:t>usando</a:t>
            </a:r>
            <a:r>
              <a:rPr lang="en-IN" dirty="0">
                <a:cs typeface="Calibri" panose="020F0502020204030204"/>
              </a:rPr>
              <a:t> o </a:t>
            </a:r>
            <a:r>
              <a:rPr lang="en-IN" dirty="0" err="1">
                <a:cs typeface="Calibri" panose="020F0502020204030204"/>
              </a:rPr>
              <a:t>tinyML</a:t>
            </a:r>
            <a:r>
              <a:rPr lang="en-IN" dirty="0">
                <a:cs typeface="Calibri" panose="020F0502020204030204"/>
              </a:rPr>
              <a:t> (tensor flow)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8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38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2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cs typeface="Calibri"/>
              </a:rPr>
              <a:t>Related works on...</a:t>
            </a:r>
          </a:p>
          <a:p>
            <a:r>
              <a:rPr lang="en-IN" dirty="0">
                <a:cs typeface="Calibri"/>
              </a:rPr>
              <a:t>Platforms type (</a:t>
            </a:r>
            <a:r>
              <a:rPr lang="en-IN" dirty="0" err="1">
                <a:cs typeface="Calibri"/>
              </a:rPr>
              <a:t>embebeded</a:t>
            </a:r>
            <a:r>
              <a:rPr lang="en-IN" dirty="0">
                <a:cs typeface="Calibri" panose="020F0502020204030204"/>
              </a:rPr>
              <a:t> system platforms)</a:t>
            </a:r>
          </a:p>
          <a:p>
            <a:r>
              <a:rPr lang="en-IN" dirty="0">
                <a:cs typeface="Calibri" panose="020F0502020204030204"/>
              </a:rPr>
              <a:t>Relevant Tecnologies</a:t>
            </a:r>
          </a:p>
          <a:p>
            <a:r>
              <a:rPr lang="en-IN" dirty="0">
                <a:cs typeface="Calibri" panose="020F0502020204030204"/>
              </a:rPr>
              <a:t>System architecture - (software) - solution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</a:rPr>
              <a:t>After feeling comfortable with the results, </a:t>
            </a:r>
            <a:endParaRPr lang="en-US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fontAlgn="base"/>
            <a:endParaRPr lang="en-US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fontAlgn="base"/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Descomplicar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-  no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máximo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colocar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um 1,2 e 3</a:t>
            </a:r>
          </a:p>
          <a:p>
            <a:endParaRPr lang="en-US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Build -&gt; program/develop</a:t>
            </a:r>
          </a:p>
          <a:p>
            <a:endParaRPr lang="en-US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Bullets: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Program a neural network on low power microcontroller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Low code</a:t>
            </a:r>
          </a:p>
          <a:p>
            <a:pPr marL="285750" indent="-285750">
              <a:buFont typeface="Calibri"/>
              <a:buChar char="-"/>
            </a:pPr>
            <a:endParaRPr lang="en-US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l"/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Este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microcontrolador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tem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uma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plataforma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estilo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no code que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permite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treinar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uma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rede neuronal e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fazer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o deployment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diretamente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no micro. Para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ter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uma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experiência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rápida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de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treino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de rede,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como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é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adeuqação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com o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nosso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problema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.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Exploração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da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plataforma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.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​</a:t>
            </a:r>
            <a:endParaRPr lang="en-US" dirty="0"/>
          </a:p>
          <a:p>
            <a:pPr algn="l" rtl="0" fontAlgn="base"/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Após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ganhar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confiança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com a rede.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Depois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vamos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fazer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a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aquisição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de dados,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temos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uma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rede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implementada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 - o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esqueleto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– que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será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implementada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em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software. Para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permitir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fazer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optimizações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que a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plataforma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no code não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irá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permitir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r>
              <a:rPr lang="en-US" sz="16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>
              <a:buFont typeface="Calibri" panose="020B0604020202020204" pitchFamily="34" charset="0"/>
              <a:buChar char="-"/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Uma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abordagem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top-down.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Calibri" panose="020B0604020202020204" pitchFamily="34" charset="0"/>
              <a:buChar char="-"/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Ter a ferramenta da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plataforma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para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agilizar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a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explicação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do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modelo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da rede neuronal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Calibri" panose="020B0604020202020204" pitchFamily="34" charset="0"/>
              <a:buChar char="-"/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Depois "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olear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" isto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desenvolvendo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em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software,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começar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por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detectar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movimentos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numa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rede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já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treinada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-  depois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explorar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nos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movimentos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aliados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ao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desporto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.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algn="l" rtl="0" fontAlgn="base"/>
            <a:r>
              <a:rPr lang="en-US" sz="16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Edge impulse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configuramos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, mas não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conseguimos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optimizar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–&gt; 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procurar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"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comprovativo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"</a:t>
            </a:r>
            <a:endParaRPr lang="en-US" sz="1600" b="0" i="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cs typeface="Calibri"/>
              </a:rPr>
              <a:t>Partir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em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dois</a:t>
            </a:r>
            <a:r>
              <a:rPr lang="en-IN" dirty="0">
                <a:cs typeface="Calibri"/>
              </a:rPr>
              <a:t> slides e </a:t>
            </a:r>
            <a:r>
              <a:rPr lang="en-IN" dirty="0" err="1">
                <a:cs typeface="Calibri"/>
              </a:rPr>
              <a:t>reduzir</a:t>
            </a:r>
            <a:r>
              <a:rPr lang="en-IN" dirty="0">
                <a:cs typeface="Calibri"/>
              </a:rPr>
              <a:t> o </a:t>
            </a:r>
            <a:r>
              <a:rPr lang="en-IN" dirty="0" err="1">
                <a:cs typeface="Calibri"/>
              </a:rPr>
              <a:t>texto</a:t>
            </a:r>
            <a:endParaRPr lang="en-IN" dirty="0">
              <a:cs typeface="Calibri"/>
            </a:endParaRPr>
          </a:p>
          <a:p>
            <a:endParaRPr lang="en-IN" dirty="0">
              <a:cs typeface="Calibri"/>
            </a:endParaRPr>
          </a:p>
          <a:p>
            <a:r>
              <a:rPr lang="en-IN" dirty="0">
                <a:cs typeface="Calibri"/>
              </a:rPr>
              <a:t>4 – use built in AI </a:t>
            </a:r>
            <a:r>
              <a:rPr lang="en-IN" dirty="0" err="1">
                <a:cs typeface="Calibri"/>
              </a:rPr>
              <a:t>accelerater</a:t>
            </a:r>
            <a:r>
              <a:rPr lang="en-IN" dirty="0">
                <a:cs typeface="Calibri"/>
              </a:rPr>
              <a:t>  </a:t>
            </a:r>
          </a:p>
          <a:p>
            <a:endParaRPr lang="en-IN" dirty="0">
              <a:cs typeface="Calibri"/>
            </a:endParaRPr>
          </a:p>
          <a:p>
            <a:r>
              <a:rPr lang="en-IN" dirty="0">
                <a:cs typeface="Calibri"/>
              </a:rPr>
              <a:t>BLE basta sigla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0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Mudar </a:t>
            </a:r>
            <a:r>
              <a:rPr lang="en-IN" dirty="0" err="1"/>
              <a:t>imagem</a:t>
            </a:r>
            <a:endParaRPr lang="en-IN" dirty="0"/>
          </a:p>
          <a:p>
            <a:endParaRPr lang="en-IN" dirty="0"/>
          </a:p>
          <a:p>
            <a:r>
              <a:rPr lang="en-IN" dirty="0"/>
              <a:t>Posso </a:t>
            </a:r>
            <a:r>
              <a:rPr lang="en-IN" dirty="0" err="1"/>
              <a:t>colocar</a:t>
            </a:r>
            <a:r>
              <a:rPr lang="en-IN" dirty="0"/>
              <a:t> </a:t>
            </a:r>
            <a:r>
              <a:rPr lang="en-IN" dirty="0" err="1"/>
              <a:t>apenas</a:t>
            </a:r>
            <a:r>
              <a:rPr lang="en-IN" dirty="0"/>
              <a:t> </a:t>
            </a:r>
            <a:r>
              <a:rPr lang="en-IN" dirty="0" err="1"/>
              <a:t>uma</a:t>
            </a:r>
            <a:r>
              <a:rPr lang="en-IN" dirty="0"/>
              <a:t> </a:t>
            </a:r>
            <a:r>
              <a:rPr lang="en-IN" dirty="0" err="1"/>
              <a:t>pequena</a:t>
            </a:r>
            <a:r>
              <a:rPr lang="en-IN" dirty="0"/>
              <a:t> </a:t>
            </a:r>
            <a:r>
              <a:rPr lang="en-IN" dirty="0" err="1"/>
              <a:t>descrição</a:t>
            </a:r>
            <a:r>
              <a:rPr lang="en-IN" dirty="0"/>
              <a:t>? Sim</a:t>
            </a:r>
            <a:endParaRPr lang="en-IN" dirty="0">
              <a:cs typeface="Calibri"/>
            </a:endParaRPr>
          </a:p>
          <a:p>
            <a:r>
              <a:rPr lang="en-IN" dirty="0" err="1">
                <a:cs typeface="Calibri"/>
              </a:rPr>
              <a:t>Adicionar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lista</a:t>
            </a:r>
            <a:r>
              <a:rPr lang="en-IN" dirty="0">
                <a:cs typeface="Calibri"/>
              </a:rPr>
              <a:t> dos </a:t>
            </a:r>
            <a:r>
              <a:rPr lang="en-IN" dirty="0" err="1">
                <a:cs typeface="Calibri"/>
              </a:rPr>
              <a:t>trabalhos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analisados</a:t>
            </a:r>
            <a:endParaRPr lang="en-IN" dirty="0">
              <a:cs typeface="Calibri"/>
            </a:endParaRPr>
          </a:p>
          <a:p>
            <a:endParaRPr lang="en-IN" dirty="0">
              <a:cs typeface="Calibri"/>
            </a:endParaRPr>
          </a:p>
          <a:p>
            <a:r>
              <a:rPr lang="en-IN" dirty="0" err="1">
                <a:cs typeface="Calibri"/>
              </a:rPr>
              <a:t>Diminuir</a:t>
            </a:r>
            <a:r>
              <a:rPr lang="en-IN" dirty="0">
                <a:cs typeface="Calibri"/>
              </a:rPr>
              <a:t> o </a:t>
            </a:r>
            <a:r>
              <a:rPr lang="en-IN" dirty="0" err="1">
                <a:cs typeface="Calibri"/>
              </a:rPr>
              <a:t>texto</a:t>
            </a:r>
          </a:p>
          <a:p>
            <a:endParaRPr lang="en-IN" dirty="0">
              <a:cs typeface="Calibri"/>
            </a:endParaRPr>
          </a:p>
          <a:p>
            <a:r>
              <a:rPr lang="en-IN" dirty="0" err="1">
                <a:cs typeface="Calibri"/>
              </a:rPr>
              <a:t>Simplificar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a resolver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Esboço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Solution outline ( title)</a:t>
            </a:r>
          </a:p>
          <a:p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IMU acc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MCU 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RF/BLE</a:t>
            </a:r>
          </a:p>
          <a:p>
            <a:pPr marL="171450" indent="-171450">
              <a:buFont typeface="Calibri"/>
              <a:buChar char="-"/>
            </a:pPr>
            <a:r>
              <a:rPr lang="en-US" dirty="0" err="1">
                <a:cs typeface="Calibri"/>
              </a:rPr>
              <a:t>Antenas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ligar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host (pc)</a:t>
            </a: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Plataforma resolve o que </a:t>
            </a:r>
            <a:r>
              <a:rPr lang="en-US" dirty="0" err="1">
                <a:cs typeface="Calibri"/>
              </a:rPr>
              <a:t>tinhamos</a:t>
            </a:r>
            <a:r>
              <a:rPr lang="en-US" dirty="0">
                <a:cs typeface="Calibri"/>
              </a:rPr>
              <a:t> para resolver -&gt; </a:t>
            </a:r>
            <a:r>
              <a:rPr lang="en-US" dirty="0" err="1">
                <a:cs typeface="Calibri"/>
              </a:rPr>
              <a:t>solução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integrada</a:t>
            </a:r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1 </a:t>
            </a:r>
            <a:r>
              <a:rPr lang="en-US" dirty="0" err="1">
                <a:cs typeface="Calibri"/>
              </a:rPr>
              <a:t>instância</a:t>
            </a:r>
            <a:r>
              <a:rPr lang="en-US" dirty="0">
                <a:cs typeface="Calibri"/>
              </a:rPr>
              <a:t> IMU para </a:t>
            </a:r>
            <a:r>
              <a:rPr lang="en-US" dirty="0" err="1">
                <a:cs typeface="Calibri"/>
              </a:rPr>
              <a:t>plataforma</a:t>
            </a:r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2 – depois é que </a:t>
            </a:r>
            <a:r>
              <a:rPr lang="en-US" dirty="0" err="1">
                <a:cs typeface="Calibri"/>
              </a:rPr>
              <a:t>passa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acc</a:t>
            </a: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  <a:p>
            <a:r>
              <a:rPr lang="en-IN" dirty="0" err="1">
                <a:cs typeface="Calibri"/>
              </a:rPr>
              <a:t>Diminuir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texto</a:t>
            </a:r>
            <a:endParaRPr lang="en-IN" dirty="0">
              <a:cs typeface="Calibri"/>
            </a:endParaRPr>
          </a:p>
          <a:p>
            <a:endParaRPr lang="en-IN" dirty="0">
              <a:cs typeface="Calibri"/>
            </a:endParaRPr>
          </a:p>
          <a:p>
            <a:r>
              <a:rPr lang="en-IN" dirty="0" err="1">
                <a:cs typeface="Calibri"/>
              </a:rPr>
              <a:t>Detalhar</a:t>
            </a:r>
            <a:r>
              <a:rPr lang="en-IN" dirty="0">
                <a:cs typeface="Calibri"/>
              </a:rPr>
              <a:t> o </a:t>
            </a:r>
            <a:r>
              <a:rPr lang="en-US" dirty="0" err="1"/>
              <a:t>Seeed</a:t>
            </a:r>
            <a:r>
              <a:rPr lang="en-US" dirty="0"/>
              <a:t> Studio XIAO nRF52840 Sense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– </a:t>
            </a:r>
            <a:r>
              <a:rPr lang="en-US" dirty="0" err="1"/>
              <a:t>fotografia</a:t>
            </a:r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NN Platform - </a:t>
            </a:r>
            <a:r>
              <a:rPr lang="en-US" dirty="0" err="1">
                <a:cs typeface="Calibri"/>
              </a:rPr>
              <a:t>inferência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Explicar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solução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Embedded system for real-time motion recognition involves integrating an IMU, MCU and an OLED display.</a:t>
            </a:r>
          </a:p>
          <a:p>
            <a:pPr algn="l"/>
            <a:endParaRPr lang="en-IN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system collects motion data through the IMUs accelerometer. The MCU,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equipped with a NN implementation – previously trained, </a:t>
            </a:r>
            <a:r>
              <a:rPr lang="en-US" sz="1400" b="0" i="0" u="none" strike="noStrike" baseline="0" dirty="0">
                <a:latin typeface="CMR12"/>
              </a:rPr>
              <a:t>For training the NN, raw sensor data is transmitted to a computer - the host -</a:t>
            </a:r>
            <a:r>
              <a:rPr lang="pt-PT" sz="1400" b="0" i="0" u="none" strike="noStrike" baseline="0" dirty="0">
                <a:latin typeface="CMR12"/>
              </a:rPr>
              <a:t>via BLE</a:t>
            </a:r>
            <a:r>
              <a:rPr lang="en-US" sz="1200" b="0" i="0" u="none" strike="noStrike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analyzes the motion data on-the-fly, categorizing movements as well or poorly executed, fast or slow, and correct or incorrect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trajectory. This information will be display using a LED or an OLED display,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depending on the equipment being used and the performed movement.</a:t>
            </a:r>
            <a:endParaRPr lang="en-IN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2F498-08AE-4DC3-A460-CDA9BD356E5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cs typeface="Calibri"/>
              </a:rPr>
              <a:t>Low code</a:t>
            </a:r>
          </a:p>
          <a:p>
            <a:endParaRPr lang="en-IN" dirty="0">
              <a:cs typeface="Calibri"/>
            </a:endParaRPr>
          </a:p>
          <a:p>
            <a:r>
              <a:rPr lang="en-IN" dirty="0" err="1">
                <a:cs typeface="Calibri"/>
              </a:rPr>
              <a:t>Diminuir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quantidade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texto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>
                <a:cs typeface="Calibri"/>
              </a:rPr>
              <a:t>Melhorar</a:t>
            </a:r>
            <a:r>
              <a:rPr lang="en-IN" dirty="0">
                <a:cs typeface="Calibri"/>
              </a:rPr>
              <a:t> a </a:t>
            </a:r>
            <a:r>
              <a:rPr lang="en-IN" err="1">
                <a:cs typeface="Calibri"/>
              </a:rPr>
              <a:t>imagem</a:t>
            </a:r>
            <a:endParaRPr lang="en-IN">
              <a:cs typeface="Calibri"/>
            </a:endParaRPr>
          </a:p>
          <a:p>
            <a:endParaRPr lang="en-IN" dirty="0">
              <a:cs typeface="Calibri"/>
            </a:endParaRPr>
          </a:p>
          <a:p>
            <a:r>
              <a:rPr lang="en-IN" dirty="0" err="1">
                <a:cs typeface="Calibri"/>
              </a:rPr>
              <a:t>Juntar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acc</a:t>
            </a:r>
            <a:r>
              <a:rPr lang="en-IN" dirty="0">
                <a:cs typeface="Calibri"/>
              </a:rPr>
              <a:t> e gyro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4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>
                <a:cs typeface="Calibri"/>
              </a:rPr>
              <a:t>Enviar</a:t>
            </a:r>
            <a:r>
              <a:rPr lang="en-IN" dirty="0">
                <a:cs typeface="Calibri"/>
              </a:rPr>
              <a:t> o datasheet &lt;---</a:t>
            </a:r>
          </a:p>
          <a:p>
            <a:endParaRPr lang="en-IN" dirty="0">
              <a:cs typeface="Calibri"/>
            </a:endParaRPr>
          </a:p>
          <a:p>
            <a:r>
              <a:rPr lang="en-IN" err="1">
                <a:cs typeface="Calibri"/>
              </a:rPr>
              <a:t>Comunicar</a:t>
            </a:r>
            <a:r>
              <a:rPr lang="en-IN" dirty="0">
                <a:cs typeface="Calibri"/>
              </a:rPr>
              <a:t> </a:t>
            </a:r>
            <a:r>
              <a:rPr lang="en-IN" err="1">
                <a:cs typeface="Calibri"/>
              </a:rPr>
              <a:t>sintese</a:t>
            </a:r>
            <a:r>
              <a:rPr lang="en-IN">
                <a:cs typeface="Calibri"/>
              </a:rPr>
              <a:t> do que </a:t>
            </a:r>
            <a:r>
              <a:rPr lang="en-IN" err="1">
                <a:cs typeface="Calibri"/>
              </a:rPr>
              <a:t>fiz</a:t>
            </a:r>
            <a:endParaRPr lang="en-IN" dirty="0" err="1">
              <a:cs typeface="Calibri"/>
            </a:endParaRPr>
          </a:p>
          <a:p>
            <a:endParaRPr lang="en-IN" dirty="0">
              <a:cs typeface="Calibri"/>
            </a:endParaRPr>
          </a:p>
          <a:p>
            <a:r>
              <a:rPr lang="en-IN" dirty="0">
                <a:cs typeface="Calibri"/>
              </a:rPr>
              <a:t>Take points /  "sell" message</a:t>
            </a:r>
          </a:p>
          <a:p>
            <a:pPr marL="171450" indent="-171450">
              <a:buFont typeface="Calibri"/>
              <a:buChar char="-"/>
            </a:pPr>
            <a:r>
              <a:rPr lang="en-IN" dirty="0" err="1">
                <a:cs typeface="Calibri"/>
              </a:rPr>
              <a:t>Trabalho</a:t>
            </a:r>
            <a:r>
              <a:rPr lang="en-IN" dirty="0">
                <a:cs typeface="Calibri"/>
              </a:rPr>
              <a:t> de </a:t>
            </a:r>
            <a:r>
              <a:rPr lang="en-IN" dirty="0" err="1">
                <a:cs typeface="Calibri"/>
              </a:rPr>
              <a:t>pesquisa</a:t>
            </a:r>
            <a:r>
              <a:rPr lang="en-IN" dirty="0">
                <a:cs typeface="Calibri"/>
              </a:rPr>
              <a:t>, e </a:t>
            </a:r>
            <a:r>
              <a:rPr lang="en-IN" dirty="0" err="1">
                <a:cs typeface="Calibri"/>
              </a:rPr>
              <a:t>os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ensaios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A1C5-DBAC-4CB9-ABE7-3C397E3DE35C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B431-6671-414F-B171-8BE16490F67F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3535-13C7-409D-BE2E-34B570C77862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56BB-B787-4AA7-85A8-81DAED2FF9A9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7FDE-59D4-482F-94BB-FD6EABCE470C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6B28-129F-494A-A015-44DD13DAE49F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8045-92D0-4E76-AF29-6B2274F075C5}" type="datetime1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841-BE89-4B87-8A3C-166921D97B34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EF5-134F-4668-AEA4-41A6F1EFB84D}" type="datetime1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CF3B-0BD7-49F0-B6D2-1CBAF03CD017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5C2-353D-4D35-8206-5F44115D3C1D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CB4AA-4C33-4EBF-B8F1-2261073EE0A3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85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052CEEB-1510-4449-A435-7628D31D6F07}"/>
              </a:ext>
            </a:extLst>
          </p:cNvPr>
          <p:cNvSpPr txBox="1"/>
          <p:nvPr/>
        </p:nvSpPr>
        <p:spPr>
          <a:xfrm>
            <a:off x="1589" y="2204864"/>
            <a:ext cx="1218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Intelligent Sports Weights</a:t>
            </a:r>
            <a:endParaRPr lang="en-IN" sz="5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7046E-0691-12C5-13B5-1508A0607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719" y="215131"/>
            <a:ext cx="2876550" cy="1695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A7E30-2639-7B96-7A40-00D5DDDB8471}"/>
              </a:ext>
            </a:extLst>
          </p:cNvPr>
          <p:cNvSpPr txBox="1"/>
          <p:nvPr/>
        </p:nvSpPr>
        <p:spPr>
          <a:xfrm>
            <a:off x="3431704" y="770469"/>
            <a:ext cx="875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i="0" dirty="0">
                <a:solidFill>
                  <a:srgbClr val="9A33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INSTITUTO SUPERIOR DE ENGENHARIA DE LISBOA</a:t>
            </a:r>
            <a:br>
              <a:rPr lang="pt-PT" sz="1600" b="1" dirty="0">
                <a:solidFill>
                  <a:srgbClr val="9A332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600" b="1" i="0" dirty="0">
                <a:solidFill>
                  <a:srgbClr val="9A33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Departamento de Engenharia Eletrónica e Telecomunicações e Computadores</a:t>
            </a:r>
            <a:endParaRPr lang="pt-PT" sz="16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EC2F3F-E9E9-6432-44FA-69F9874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51" y="3397398"/>
            <a:ext cx="3424664" cy="153539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B949FC-461B-044A-3A75-404B9CAF8522}"/>
              </a:ext>
            </a:extLst>
          </p:cNvPr>
          <p:cNvSpPr/>
          <p:nvPr/>
        </p:nvSpPr>
        <p:spPr>
          <a:xfrm>
            <a:off x="1589" y="5808018"/>
            <a:ext cx="12188825" cy="1049982"/>
          </a:xfrm>
          <a:custGeom>
            <a:avLst/>
            <a:gdLst>
              <a:gd name="connsiteX0" fmla="*/ 6094412 w 12188825"/>
              <a:gd name="connsiteY0" fmla="*/ 0 h 2114437"/>
              <a:gd name="connsiteX1" fmla="*/ 6401871 w 12188825"/>
              <a:gd name="connsiteY1" fmla="*/ 341621 h 2114437"/>
              <a:gd name="connsiteX2" fmla="*/ 12188825 w 12188825"/>
              <a:gd name="connsiteY2" fmla="*/ 341621 h 2114437"/>
              <a:gd name="connsiteX3" fmla="*/ 12188825 w 12188825"/>
              <a:gd name="connsiteY3" fmla="*/ 2114437 h 2114437"/>
              <a:gd name="connsiteX4" fmla="*/ 0 w 12188825"/>
              <a:gd name="connsiteY4" fmla="*/ 2114437 h 2114437"/>
              <a:gd name="connsiteX5" fmla="*/ 0 w 12188825"/>
              <a:gd name="connsiteY5" fmla="*/ 341621 h 2114437"/>
              <a:gd name="connsiteX6" fmla="*/ 5786954 w 12188825"/>
              <a:gd name="connsiteY6" fmla="*/ 341621 h 211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825" h="2114437">
                <a:moveTo>
                  <a:pt x="6094412" y="0"/>
                </a:moveTo>
                <a:lnTo>
                  <a:pt x="6401871" y="341621"/>
                </a:lnTo>
                <a:lnTo>
                  <a:pt x="12188825" y="341621"/>
                </a:lnTo>
                <a:lnTo>
                  <a:pt x="12188825" y="2114437"/>
                </a:lnTo>
                <a:lnTo>
                  <a:pt x="0" y="2114437"/>
                </a:lnTo>
                <a:lnTo>
                  <a:pt x="0" y="341621"/>
                </a:lnTo>
                <a:lnTo>
                  <a:pt x="5786954" y="341621"/>
                </a:lnTo>
                <a:close/>
              </a:path>
            </a:pathLst>
          </a:custGeom>
          <a:solidFill>
            <a:srgbClr val="9A33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9C1C2-ACF5-41FE-313E-782976BB4B74}"/>
              </a:ext>
            </a:extLst>
          </p:cNvPr>
          <p:cNvCxnSpPr/>
          <p:nvPr/>
        </p:nvCxnSpPr>
        <p:spPr>
          <a:xfrm>
            <a:off x="3610086" y="6033483"/>
            <a:ext cx="0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92EFAD-88DF-34C6-CD0B-8A5EDBCE7FDD}"/>
              </a:ext>
            </a:extLst>
          </p:cNvPr>
          <p:cNvSpPr/>
          <p:nvPr/>
        </p:nvSpPr>
        <p:spPr>
          <a:xfrm>
            <a:off x="4356482" y="6126688"/>
            <a:ext cx="5307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PT" sz="16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Orientador: </a:t>
            </a:r>
            <a:r>
              <a:rPr lang="pt-PT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Prof. Dr. Rui Policarpo Duarte</a:t>
            </a:r>
            <a:endParaRPr lang="pt-PT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/>
            <a:r>
              <a:rPr lang="pt-PT" sz="16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Júri: </a:t>
            </a:r>
            <a:r>
              <a:rPr lang="pt-PT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Prof. Dr. Mário Véstias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0F209A-7C24-CB1E-0BD1-CCA969FC3010}"/>
              </a:ext>
            </a:extLst>
          </p:cNvPr>
          <p:cNvCxnSpPr/>
          <p:nvPr/>
        </p:nvCxnSpPr>
        <p:spPr>
          <a:xfrm>
            <a:off x="10410817" y="6021288"/>
            <a:ext cx="0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8D74EB-25D9-81B4-B2B3-D333FBF5978F}"/>
              </a:ext>
            </a:extLst>
          </p:cNvPr>
          <p:cNvSpPr/>
          <p:nvPr/>
        </p:nvSpPr>
        <p:spPr>
          <a:xfrm>
            <a:off x="11157211" y="6156593"/>
            <a:ext cx="1176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03 2024</a:t>
            </a:r>
            <a:endParaRPr lang="pt-PT" sz="16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700BD-D1D0-BE20-AF43-6EFB6DAEA587}"/>
              </a:ext>
            </a:extLst>
          </p:cNvPr>
          <p:cNvSpPr/>
          <p:nvPr/>
        </p:nvSpPr>
        <p:spPr>
          <a:xfrm>
            <a:off x="337167" y="6156594"/>
            <a:ext cx="2526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PT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Olga dos Santos Duarte</a:t>
            </a:r>
          </a:p>
          <a:p>
            <a:pPr fontAlgn="base"/>
            <a:r>
              <a:rPr lang="pt-PT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27675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501BF9-1607-7060-1472-D244E5CD07FE}"/>
              </a:ext>
            </a:extLst>
          </p:cNvPr>
          <p:cNvSpPr txBox="1"/>
          <p:nvPr/>
        </p:nvSpPr>
        <p:spPr>
          <a:xfrm>
            <a:off x="1589" y="5170348"/>
            <a:ext cx="12188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Dissertação de Mestrado 2023/2024</a:t>
            </a:r>
            <a:endParaRPr lang="en-IN" sz="16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8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DDD1FA7-E1AB-4306-A3AA-D38800EF59E6}"/>
              </a:ext>
            </a:extLst>
          </p:cNvPr>
          <p:cNvSpPr/>
          <p:nvPr/>
        </p:nvSpPr>
        <p:spPr>
          <a:xfrm>
            <a:off x="1589" y="-1"/>
            <a:ext cx="12188825" cy="6858000"/>
          </a:xfrm>
          <a:prstGeom prst="rect">
            <a:avLst/>
          </a:prstGeom>
          <a:solidFill>
            <a:srgbClr val="576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20D33-40A2-49AC-A83D-DA601C5417D6}"/>
              </a:ext>
            </a:extLst>
          </p:cNvPr>
          <p:cNvSpPr txBox="1"/>
          <p:nvPr/>
        </p:nvSpPr>
        <p:spPr>
          <a:xfrm>
            <a:off x="475199" y="35355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Preliminary Results​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433508-848E-49C4-B828-AA6EEB84E039}"/>
              </a:ext>
            </a:extLst>
          </p:cNvPr>
          <p:cNvSpPr/>
          <p:nvPr/>
        </p:nvSpPr>
        <p:spPr>
          <a:xfrm>
            <a:off x="3633437" y="-3358"/>
            <a:ext cx="8556973" cy="68650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A555E6-45AF-4AB6-8011-D44BD9ACF0D0}"/>
              </a:ext>
            </a:extLst>
          </p:cNvPr>
          <p:cNvSpPr/>
          <p:nvPr/>
        </p:nvSpPr>
        <p:spPr>
          <a:xfrm>
            <a:off x="4548564" y="760102"/>
            <a:ext cx="6299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Step counter, collecting the data from the sensor.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2D0C7D-2248-4947-88A4-2DD481F9E28F}"/>
              </a:ext>
            </a:extLst>
          </p:cNvPr>
          <p:cNvSpPr/>
          <p:nvPr/>
        </p:nvSpPr>
        <p:spPr>
          <a:xfrm>
            <a:off x="4499011" y="1830180"/>
            <a:ext cx="7155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 goal was to analyze the 3-axis returns in different movements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0730F-08AB-4C56-BBC2-A12FA4C2CEC5}"/>
              </a:ext>
            </a:extLst>
          </p:cNvPr>
          <p:cNvSpPr/>
          <p:nvPr/>
        </p:nvSpPr>
        <p:spPr>
          <a:xfrm>
            <a:off x="3149862" y="181092"/>
            <a:ext cx="1090484" cy="1069890"/>
          </a:xfrm>
          <a:prstGeom prst="ellipse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78E16C-FE3C-4464-B3AD-F3AD9E60B9AC}"/>
              </a:ext>
            </a:extLst>
          </p:cNvPr>
          <p:cNvSpPr/>
          <p:nvPr/>
        </p:nvSpPr>
        <p:spPr>
          <a:xfrm>
            <a:off x="3149862" y="1432075"/>
            <a:ext cx="1090484" cy="1069890"/>
          </a:xfrm>
          <a:prstGeom prst="ellipse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CDF58DA-8EED-4963-9B1C-28E965E2158C}"/>
              </a:ext>
            </a:extLst>
          </p:cNvPr>
          <p:cNvSpPr/>
          <p:nvPr/>
        </p:nvSpPr>
        <p:spPr>
          <a:xfrm>
            <a:off x="3149862" y="3660360"/>
            <a:ext cx="1090484" cy="1069890"/>
          </a:xfrm>
          <a:prstGeom prst="ellipse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085D1-E696-9E1F-19BF-CEAE6331FCDB}"/>
              </a:ext>
            </a:extLst>
          </p:cNvPr>
          <p:cNvSpPr/>
          <p:nvPr/>
        </p:nvSpPr>
        <p:spPr>
          <a:xfrm>
            <a:off x="4548564" y="349321"/>
            <a:ext cx="7380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Pedometer experience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296C2-57DA-4C07-2B2D-6BE88EA28757}"/>
              </a:ext>
            </a:extLst>
          </p:cNvPr>
          <p:cNvSpPr/>
          <p:nvPr/>
        </p:nvSpPr>
        <p:spPr>
          <a:xfrm>
            <a:off x="4499011" y="1460848"/>
            <a:ext cx="7380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Magic Wand – Tiny ML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E4AAB-0D19-D83D-6F67-6B163E51EA27}"/>
              </a:ext>
            </a:extLst>
          </p:cNvPr>
          <p:cNvSpPr/>
          <p:nvPr/>
        </p:nvSpPr>
        <p:spPr>
          <a:xfrm>
            <a:off x="4523090" y="3660360"/>
            <a:ext cx="7380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Evaluation of TensorFlow Lite Using the Arduino </a:t>
            </a:r>
            <a:r>
              <a:rPr lang="pt-PT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Platform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7338-FB65-B97B-28A1-92C44588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967EB-E70E-1476-4848-32CF5B3F8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95" y="4138720"/>
            <a:ext cx="1912825" cy="2582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3797F-4FBA-0F7B-CD66-702D02E65C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9291"/>
            <a:ext cx="3134457" cy="12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DDD1FA7-E1AB-4306-A3AA-D38800EF59E6}"/>
              </a:ext>
            </a:extLst>
          </p:cNvPr>
          <p:cNvSpPr/>
          <p:nvPr/>
        </p:nvSpPr>
        <p:spPr>
          <a:xfrm>
            <a:off x="1589" y="-1"/>
            <a:ext cx="12188825" cy="6858000"/>
          </a:xfrm>
          <a:prstGeom prst="rect">
            <a:avLst/>
          </a:prstGeom>
          <a:solidFill>
            <a:srgbClr val="576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20D33-40A2-49AC-A83D-DA601C5417D6}"/>
              </a:ext>
            </a:extLst>
          </p:cNvPr>
          <p:cNvSpPr txBox="1"/>
          <p:nvPr/>
        </p:nvSpPr>
        <p:spPr>
          <a:xfrm>
            <a:off x="475199" y="35355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Preliminary Results​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433508-848E-49C4-B828-AA6EEB84E039}"/>
              </a:ext>
            </a:extLst>
          </p:cNvPr>
          <p:cNvSpPr/>
          <p:nvPr/>
        </p:nvSpPr>
        <p:spPr>
          <a:xfrm>
            <a:off x="3633438" y="0"/>
            <a:ext cx="8556973" cy="68650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174365-EC92-C34B-2E7E-FFFF00293FC3}"/>
              </a:ext>
            </a:extLst>
          </p:cNvPr>
          <p:cNvSpPr/>
          <p:nvPr/>
        </p:nvSpPr>
        <p:spPr>
          <a:xfrm>
            <a:off x="4346509" y="491608"/>
            <a:ext cx="7699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Evaluation of TensorFlow Lite Using the Edge </a:t>
            </a:r>
            <a:r>
              <a:rPr lang="pt-PT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Impulse Platform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689DE-B70E-F640-34D3-2A95317D4D3B}"/>
              </a:ext>
            </a:extLst>
          </p:cNvPr>
          <p:cNvSpPr/>
          <p:nvPr/>
        </p:nvSpPr>
        <p:spPr>
          <a:xfrm>
            <a:off x="3111950" y="280276"/>
            <a:ext cx="1090484" cy="1069890"/>
          </a:xfrm>
          <a:prstGeom prst="ellipse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7338-FB65-B97B-28A1-92C44588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49F819-ED9B-C618-2198-31A8C650A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34" y="1201080"/>
            <a:ext cx="4868911" cy="2365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F54476-67BD-3898-1616-FC1D61EB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01" y="2279468"/>
            <a:ext cx="3836492" cy="41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2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30" y="274640"/>
            <a:ext cx="10969943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Work</a:t>
            </a:r>
            <a:r>
              <a:rPr lang="en-IN" b="1" dirty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036E5-17CD-163F-EC53-0F8B251B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4" y="1078007"/>
            <a:ext cx="10796726" cy="4701985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2FE5C6CD-278F-F5BD-6E53-9F02C761C20F}"/>
              </a:ext>
            </a:extLst>
          </p:cNvPr>
          <p:cNvSpPr/>
          <p:nvPr/>
        </p:nvSpPr>
        <p:spPr>
          <a:xfrm>
            <a:off x="7130335" y="3557224"/>
            <a:ext cx="290362" cy="48821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BE1D3B-FEEB-C887-EE52-51CD93A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58E6C03-1398-F3F5-9408-3B77077BF312}"/>
              </a:ext>
            </a:extLst>
          </p:cNvPr>
          <p:cNvSpPr/>
          <p:nvPr/>
        </p:nvSpPr>
        <p:spPr>
          <a:xfrm>
            <a:off x="8105695" y="4441143"/>
            <a:ext cx="290362" cy="48821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5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40"/>
            <a:ext cx="12192000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Known</a:t>
            </a:r>
            <a:r>
              <a:rPr lang="en-IN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Challenges and Limitations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2EDE0A-36B6-4E33-BA8D-E397FDD05AAD}"/>
              </a:ext>
            </a:extLst>
          </p:cNvPr>
          <p:cNvCxnSpPr/>
          <p:nvPr/>
        </p:nvCxnSpPr>
        <p:spPr>
          <a:xfrm>
            <a:off x="6096000" y="1628800"/>
            <a:ext cx="0" cy="39604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36003D-F632-4F33-8040-DDECA7AEB334}"/>
              </a:ext>
            </a:extLst>
          </p:cNvPr>
          <p:cNvSpPr/>
          <p:nvPr/>
        </p:nvSpPr>
        <p:spPr>
          <a:xfrm>
            <a:off x="1624608" y="1385456"/>
            <a:ext cx="3456384" cy="484908"/>
          </a:xfrm>
          <a:prstGeom prst="roundRect">
            <a:avLst>
              <a:gd name="adj" fmla="val 50000"/>
            </a:avLst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0E0F80-62FE-4451-BAA5-EBC545793DE1}"/>
              </a:ext>
            </a:extLst>
          </p:cNvPr>
          <p:cNvSpPr/>
          <p:nvPr/>
        </p:nvSpPr>
        <p:spPr>
          <a:xfrm>
            <a:off x="7115487" y="1385456"/>
            <a:ext cx="3456384" cy="484908"/>
          </a:xfrm>
          <a:prstGeom prst="roundRect">
            <a:avLst>
              <a:gd name="adj" fmla="val 50000"/>
            </a:avLst>
          </a:prstGeom>
          <a:solidFill>
            <a:srgbClr val="009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5859B0-5D96-491A-A05B-64F69D41E118}"/>
              </a:ext>
            </a:extLst>
          </p:cNvPr>
          <p:cNvSpPr/>
          <p:nvPr/>
        </p:nvSpPr>
        <p:spPr>
          <a:xfrm>
            <a:off x="1563975" y="3225687"/>
            <a:ext cx="3577650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Optimize the construction of the Model due to the limitations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6D3851-4666-47C9-8270-BDAC72696115}"/>
              </a:ext>
            </a:extLst>
          </p:cNvPr>
          <p:cNvSpPr/>
          <p:nvPr/>
        </p:nvSpPr>
        <p:spPr>
          <a:xfrm>
            <a:off x="1498864" y="4110330"/>
            <a:ext cx="35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Improve battery usage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112C82-B23E-4E94-A837-C15DB47AD746}"/>
              </a:ext>
            </a:extLst>
          </p:cNvPr>
          <p:cNvSpPr/>
          <p:nvPr/>
        </p:nvSpPr>
        <p:spPr>
          <a:xfrm>
            <a:off x="7054854" y="2253823"/>
            <a:ext cx="3577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Platforms used and the ability of optimize the results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3CC1FB-F435-402C-8BF9-9CA4E081BF2F}"/>
              </a:ext>
            </a:extLst>
          </p:cNvPr>
          <p:cNvSpPr/>
          <p:nvPr/>
        </p:nvSpPr>
        <p:spPr>
          <a:xfrm>
            <a:off x="7054854" y="3182076"/>
            <a:ext cx="35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Limited Storage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BAF90C-E99A-416B-9998-CEE9D51774CF}"/>
              </a:ext>
            </a:extLst>
          </p:cNvPr>
          <p:cNvSpPr/>
          <p:nvPr/>
        </p:nvSpPr>
        <p:spPr>
          <a:xfrm>
            <a:off x="7054854" y="4110330"/>
            <a:ext cx="35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Limited RAM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E411A-06C0-647C-544D-7218A1E5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B1C55D-55E5-1644-4992-EA6ECBCB8BA8}"/>
              </a:ext>
            </a:extLst>
          </p:cNvPr>
          <p:cNvSpPr/>
          <p:nvPr/>
        </p:nvSpPr>
        <p:spPr>
          <a:xfrm>
            <a:off x="1624608" y="2253823"/>
            <a:ext cx="357765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Program a NN to run on the selected MCU</a:t>
            </a:r>
          </a:p>
        </p:txBody>
      </p:sp>
    </p:spTree>
    <p:extLst>
      <p:ext uri="{BB962C8B-B14F-4D97-AF65-F5344CB8AC3E}">
        <p14:creationId xmlns:p14="http://schemas.microsoft.com/office/powerpoint/2010/main" val="138945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8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0F199-197D-4D9F-8A9B-2716FF9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A718-9A54-4156-90B5-F858FE5926B3}"/>
              </a:ext>
            </a:extLst>
          </p:cNvPr>
          <p:cNvSpPr/>
          <p:nvPr/>
        </p:nvSpPr>
        <p:spPr>
          <a:xfrm>
            <a:off x="1554496" y="1628801"/>
            <a:ext cx="9083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 challenge for the this problem was accepted – Started by analyzing the state of the art and existing solutions and how I was going to compose my own.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Preliminary evaluation of the solution found.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5460" y="3766982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BC6DEE-E6F4-485B-9B22-42E2F39652B0}"/>
              </a:ext>
            </a:extLst>
          </p:cNvPr>
          <p:cNvSpPr/>
          <p:nvPr/>
        </p:nvSpPr>
        <p:spPr>
          <a:xfrm>
            <a:off x="1554496" y="4207269"/>
            <a:ext cx="9083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Next Step: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Programming of the network using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TinyML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(Tensor Flow).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E0229A-4FED-8C04-5439-816229344B4B}"/>
              </a:ext>
            </a:extLst>
          </p:cNvPr>
          <p:cNvSpPr/>
          <p:nvPr/>
        </p:nvSpPr>
        <p:spPr>
          <a:xfrm>
            <a:off x="10725691" y="-281963"/>
            <a:ext cx="1800200" cy="1152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2C400-B10C-27A3-2ECE-57D07AFE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9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3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0F199-197D-4D9F-8A9B-2716FF9B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30" y="1282752"/>
            <a:ext cx="10969943" cy="2866329"/>
          </a:xfrm>
        </p:spPr>
        <p:txBody>
          <a:bodyPr/>
          <a:lstStyle/>
          <a:p>
            <a:pPr algn="ctr"/>
            <a:r>
              <a:rPr lang="en-IN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BCC23-1C7A-4B5B-ACBD-DC972596137F}"/>
              </a:ext>
            </a:extLst>
          </p:cNvPr>
          <p:cNvCxnSpPr/>
          <p:nvPr/>
        </p:nvCxnSpPr>
        <p:spPr>
          <a:xfrm>
            <a:off x="1235460" y="3501008"/>
            <a:ext cx="972108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8C3B0-70BB-46DC-BB4C-58C21F5D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8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404AA3DA-DBC1-BEDA-20DE-5A5E9D92CB8E}"/>
              </a:ext>
            </a:extLst>
          </p:cNvPr>
          <p:cNvSpPr txBox="1">
            <a:spLocks/>
          </p:cNvSpPr>
          <p:nvPr/>
        </p:nvSpPr>
        <p:spPr>
          <a:xfrm>
            <a:off x="1589" y="1"/>
            <a:ext cx="12188825" cy="6857999"/>
          </a:xfrm>
          <a:prstGeom prst="rect">
            <a:avLst/>
          </a:prstGeom>
        </p:spPr>
        <p:txBody>
          <a:bodyPr anchor="ctr" anchorCtr="0"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6FC77-D65F-A5B6-FC04-379AA5F1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B1FDF6-ECC0-46F4-959E-4450192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89496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Presentation Outline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A42CF-CD10-40D9-B555-5B877D61C30E}"/>
              </a:ext>
            </a:extLst>
          </p:cNvPr>
          <p:cNvSpPr/>
          <p:nvPr/>
        </p:nvSpPr>
        <p:spPr>
          <a:xfrm>
            <a:off x="1078599" y="1088073"/>
            <a:ext cx="173758" cy="173758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9D05E-C159-4D18-950C-8DB21A95A3FF}"/>
              </a:ext>
            </a:extLst>
          </p:cNvPr>
          <p:cNvSpPr/>
          <p:nvPr/>
        </p:nvSpPr>
        <p:spPr>
          <a:xfrm>
            <a:off x="1078599" y="1659075"/>
            <a:ext cx="173758" cy="173758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483CB1-9355-4994-AC33-E70D3AB49F71}"/>
              </a:ext>
            </a:extLst>
          </p:cNvPr>
          <p:cNvSpPr/>
          <p:nvPr/>
        </p:nvSpPr>
        <p:spPr>
          <a:xfrm>
            <a:off x="1078599" y="2230077"/>
            <a:ext cx="173758" cy="173758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C3C6A6-012F-499B-99E2-4CB11EA0E8CC}"/>
              </a:ext>
            </a:extLst>
          </p:cNvPr>
          <p:cNvSpPr/>
          <p:nvPr/>
        </p:nvSpPr>
        <p:spPr>
          <a:xfrm>
            <a:off x="1078599" y="2801079"/>
            <a:ext cx="173758" cy="173758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DE87D-0D17-4702-8827-1F859F8C5724}"/>
              </a:ext>
            </a:extLst>
          </p:cNvPr>
          <p:cNvSpPr/>
          <p:nvPr/>
        </p:nvSpPr>
        <p:spPr>
          <a:xfrm>
            <a:off x="1078599" y="3372081"/>
            <a:ext cx="173758" cy="173758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AAA62D-11DB-4A82-8736-C8B2029AC197}"/>
              </a:ext>
            </a:extLst>
          </p:cNvPr>
          <p:cNvSpPr/>
          <p:nvPr/>
        </p:nvSpPr>
        <p:spPr>
          <a:xfrm>
            <a:off x="1078599" y="3943083"/>
            <a:ext cx="173758" cy="173758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2FD02-4040-4334-B7F5-7188C52015A7}"/>
              </a:ext>
            </a:extLst>
          </p:cNvPr>
          <p:cNvSpPr/>
          <p:nvPr/>
        </p:nvSpPr>
        <p:spPr>
          <a:xfrm>
            <a:off x="1078599" y="4514085"/>
            <a:ext cx="173758" cy="173758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BBBB88-A6BA-4299-9F50-26D6FC215426}"/>
              </a:ext>
            </a:extLst>
          </p:cNvPr>
          <p:cNvSpPr/>
          <p:nvPr/>
        </p:nvSpPr>
        <p:spPr>
          <a:xfrm>
            <a:off x="1078599" y="5085087"/>
            <a:ext cx="173758" cy="173758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CFA54-670D-4F47-8280-5B6153FEC9C5}"/>
              </a:ext>
            </a:extLst>
          </p:cNvPr>
          <p:cNvSpPr/>
          <p:nvPr/>
        </p:nvSpPr>
        <p:spPr>
          <a:xfrm>
            <a:off x="1078599" y="5656090"/>
            <a:ext cx="173758" cy="173758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B0FBD-8B20-4A04-8F67-A8F9456E3D48}"/>
              </a:ext>
            </a:extLst>
          </p:cNvPr>
          <p:cNvSpPr/>
          <p:nvPr/>
        </p:nvSpPr>
        <p:spPr>
          <a:xfrm>
            <a:off x="1429313" y="97154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Introduction &amp; Motivation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BC36CC-55CA-4BA0-ABFE-FD8B244A9DC7}"/>
              </a:ext>
            </a:extLst>
          </p:cNvPr>
          <p:cNvCxnSpPr>
            <a:cxnSpLocks/>
          </p:cNvCxnSpPr>
          <p:nvPr/>
        </p:nvCxnSpPr>
        <p:spPr>
          <a:xfrm>
            <a:off x="1044423" y="137165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1C02E-B7CD-4960-A431-6DA7A66A9936}"/>
              </a:ext>
            </a:extLst>
          </p:cNvPr>
          <p:cNvSpPr/>
          <p:nvPr/>
        </p:nvSpPr>
        <p:spPr>
          <a:xfrm>
            <a:off x="1429313" y="155066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Objectives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A4075B-0123-4A98-BF17-07C3B6831ACD}"/>
              </a:ext>
            </a:extLst>
          </p:cNvPr>
          <p:cNvCxnSpPr>
            <a:cxnSpLocks/>
          </p:cNvCxnSpPr>
          <p:nvPr/>
        </p:nvCxnSpPr>
        <p:spPr>
          <a:xfrm>
            <a:off x="1044423" y="195077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5D9A390-F971-4409-8CC4-DB2FCCE79FB1}"/>
              </a:ext>
            </a:extLst>
          </p:cNvPr>
          <p:cNvSpPr/>
          <p:nvPr/>
        </p:nvSpPr>
        <p:spPr>
          <a:xfrm>
            <a:off x="1429313" y="2129785"/>
            <a:ext cx="7622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Related Works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on Movement Recognition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CB4947-C35A-42EF-9D17-A81F25B0226C}"/>
              </a:ext>
            </a:extLst>
          </p:cNvPr>
          <p:cNvCxnSpPr>
            <a:cxnSpLocks/>
          </p:cNvCxnSpPr>
          <p:nvPr/>
        </p:nvCxnSpPr>
        <p:spPr>
          <a:xfrm>
            <a:off x="1044423" y="252989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600D72-5998-42A6-BFB2-03DC0B2EEA3E}"/>
              </a:ext>
            </a:extLst>
          </p:cNvPr>
          <p:cNvSpPr/>
          <p:nvPr/>
        </p:nvSpPr>
        <p:spPr>
          <a:xfrm>
            <a:off x="1429313" y="270890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Solution Outline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71088-ABDC-435D-BC05-68119684664A}"/>
              </a:ext>
            </a:extLst>
          </p:cNvPr>
          <p:cNvCxnSpPr>
            <a:cxnSpLocks/>
          </p:cNvCxnSpPr>
          <p:nvPr/>
        </p:nvCxnSpPr>
        <p:spPr>
          <a:xfrm>
            <a:off x="1044423" y="310901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6B7EB-7D00-406E-9DA3-3DE33BFFA4C2}"/>
              </a:ext>
            </a:extLst>
          </p:cNvPr>
          <p:cNvSpPr/>
          <p:nvPr/>
        </p:nvSpPr>
        <p:spPr>
          <a:xfrm>
            <a:off x="1429313" y="328802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 Code Platforms to train NN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34A06B-2877-4D7B-8555-65C8BB86E4E4}"/>
              </a:ext>
            </a:extLst>
          </p:cNvPr>
          <p:cNvCxnSpPr>
            <a:cxnSpLocks/>
          </p:cNvCxnSpPr>
          <p:nvPr/>
        </p:nvCxnSpPr>
        <p:spPr>
          <a:xfrm>
            <a:off x="1044423" y="368813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AC0BC0-09E6-4BBE-B72F-DF871F43EC5F}"/>
              </a:ext>
            </a:extLst>
          </p:cNvPr>
          <p:cNvCxnSpPr>
            <a:cxnSpLocks/>
          </p:cNvCxnSpPr>
          <p:nvPr/>
        </p:nvCxnSpPr>
        <p:spPr>
          <a:xfrm>
            <a:off x="1044423" y="426725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C663235-A7E9-495B-AF3E-E59869128B19}"/>
              </a:ext>
            </a:extLst>
          </p:cNvPr>
          <p:cNvSpPr/>
          <p:nvPr/>
        </p:nvSpPr>
        <p:spPr>
          <a:xfrm>
            <a:off x="1429313" y="443102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Ultra Low power embedded system - Comparison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3BD117-4B15-47B6-95FE-9484418AC7B7}"/>
              </a:ext>
            </a:extLst>
          </p:cNvPr>
          <p:cNvCxnSpPr>
            <a:cxnSpLocks/>
          </p:cNvCxnSpPr>
          <p:nvPr/>
        </p:nvCxnSpPr>
        <p:spPr>
          <a:xfrm>
            <a:off x="1044423" y="483113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B17870B-86B0-4426-A0A4-047D0536CA78}"/>
              </a:ext>
            </a:extLst>
          </p:cNvPr>
          <p:cNvSpPr/>
          <p:nvPr/>
        </p:nvSpPr>
        <p:spPr>
          <a:xfrm>
            <a:off x="1429313" y="501014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213496-05F3-4B7F-A014-538E1BE3A5F2}"/>
              </a:ext>
            </a:extLst>
          </p:cNvPr>
          <p:cNvCxnSpPr>
            <a:cxnSpLocks/>
          </p:cNvCxnSpPr>
          <p:nvPr/>
        </p:nvCxnSpPr>
        <p:spPr>
          <a:xfrm>
            <a:off x="1044423" y="541025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AE0529-F7D2-4A97-A406-60A8C0299408}"/>
              </a:ext>
            </a:extLst>
          </p:cNvPr>
          <p:cNvSpPr/>
          <p:nvPr/>
        </p:nvSpPr>
        <p:spPr>
          <a:xfrm>
            <a:off x="1429313" y="558926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Work Plan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825AD00-9401-4525-9190-3E23D10A3188}"/>
              </a:ext>
            </a:extLst>
          </p:cNvPr>
          <p:cNvCxnSpPr>
            <a:cxnSpLocks/>
          </p:cNvCxnSpPr>
          <p:nvPr/>
        </p:nvCxnSpPr>
        <p:spPr>
          <a:xfrm>
            <a:off x="1044423" y="598937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0138903-A166-4705-80C1-5DE49FAAD99D}"/>
              </a:ext>
            </a:extLst>
          </p:cNvPr>
          <p:cNvSpPr/>
          <p:nvPr/>
        </p:nvSpPr>
        <p:spPr>
          <a:xfrm>
            <a:off x="10604181" y="97154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03</a:t>
            </a:r>
            <a:endParaRPr lang="en-IN" sz="20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23C60E-AEDF-4CA2-966C-0239EE683DB4}"/>
              </a:ext>
            </a:extLst>
          </p:cNvPr>
          <p:cNvSpPr/>
          <p:nvPr/>
        </p:nvSpPr>
        <p:spPr>
          <a:xfrm>
            <a:off x="10604181" y="155066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04</a:t>
            </a:r>
            <a:endParaRPr lang="en-IN" sz="20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B2B97F-2885-475E-ADCC-F1BE12FFCB4F}"/>
              </a:ext>
            </a:extLst>
          </p:cNvPr>
          <p:cNvSpPr/>
          <p:nvPr/>
        </p:nvSpPr>
        <p:spPr>
          <a:xfrm>
            <a:off x="10604181" y="212978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05</a:t>
            </a:r>
            <a:endParaRPr lang="en-IN" sz="20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3D7FD8-0266-44E1-B47A-7C7190A26AC8}"/>
              </a:ext>
            </a:extLst>
          </p:cNvPr>
          <p:cNvSpPr/>
          <p:nvPr/>
        </p:nvSpPr>
        <p:spPr>
          <a:xfrm>
            <a:off x="10604181" y="270890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06</a:t>
            </a:r>
            <a:endParaRPr lang="en-IN" sz="20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2888F3-9857-43B0-8973-61B09A0086DF}"/>
              </a:ext>
            </a:extLst>
          </p:cNvPr>
          <p:cNvSpPr/>
          <p:nvPr/>
        </p:nvSpPr>
        <p:spPr>
          <a:xfrm>
            <a:off x="10604181" y="328802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07</a:t>
            </a:r>
            <a:endParaRPr lang="en-IN" sz="20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844FF8F-C6E1-4D28-A8BC-E55086D031D3}"/>
              </a:ext>
            </a:extLst>
          </p:cNvPr>
          <p:cNvSpPr/>
          <p:nvPr/>
        </p:nvSpPr>
        <p:spPr>
          <a:xfrm>
            <a:off x="10604181" y="386714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08</a:t>
            </a:r>
            <a:endParaRPr lang="en-IN" sz="20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CC2A5D-0E10-43B2-B2B8-EC1713D9EAE7}"/>
              </a:ext>
            </a:extLst>
          </p:cNvPr>
          <p:cNvSpPr/>
          <p:nvPr/>
        </p:nvSpPr>
        <p:spPr>
          <a:xfrm>
            <a:off x="10604181" y="443102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09</a:t>
            </a:r>
            <a:endParaRPr lang="en-IN" sz="20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C47A20-9CB3-4ADF-B79F-D4A30B0F78C9}"/>
              </a:ext>
            </a:extLst>
          </p:cNvPr>
          <p:cNvSpPr/>
          <p:nvPr/>
        </p:nvSpPr>
        <p:spPr>
          <a:xfrm>
            <a:off x="10604181" y="501014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10</a:t>
            </a:r>
            <a:endParaRPr lang="en-IN" sz="20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8570C41-78A0-4623-B731-E9182585B270}"/>
              </a:ext>
            </a:extLst>
          </p:cNvPr>
          <p:cNvSpPr/>
          <p:nvPr/>
        </p:nvSpPr>
        <p:spPr>
          <a:xfrm>
            <a:off x="10604181" y="558926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12</a:t>
            </a:r>
            <a:endParaRPr lang="en-IN" sz="20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89BC9-1931-A957-D8CF-227A69C4A347}"/>
              </a:ext>
            </a:extLst>
          </p:cNvPr>
          <p:cNvSpPr/>
          <p:nvPr/>
        </p:nvSpPr>
        <p:spPr>
          <a:xfrm>
            <a:off x="1425502" y="4965908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Preliminary Results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8E1A0-C9A7-A870-4B3C-1B11BA6AFA38}"/>
              </a:ext>
            </a:extLst>
          </p:cNvPr>
          <p:cNvSpPr/>
          <p:nvPr/>
        </p:nvSpPr>
        <p:spPr>
          <a:xfrm>
            <a:off x="1067582" y="6237845"/>
            <a:ext cx="173758" cy="210247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43E2D-67D2-F9DC-E523-0F48471FE62F}"/>
              </a:ext>
            </a:extLst>
          </p:cNvPr>
          <p:cNvSpPr/>
          <p:nvPr/>
        </p:nvSpPr>
        <p:spPr>
          <a:xfrm>
            <a:off x="1418296" y="6150482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Known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Challenges and Limitations &amp;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Conclusions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DD4639-45DE-4567-30A0-6C85E3B26047}"/>
              </a:ext>
            </a:extLst>
          </p:cNvPr>
          <p:cNvCxnSpPr>
            <a:cxnSpLocks/>
          </p:cNvCxnSpPr>
          <p:nvPr/>
        </p:nvCxnSpPr>
        <p:spPr>
          <a:xfrm>
            <a:off x="1033406" y="6589372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E812-2D6F-BF84-A4AA-A9E1735036AA}"/>
              </a:ext>
            </a:extLst>
          </p:cNvPr>
          <p:cNvSpPr/>
          <p:nvPr/>
        </p:nvSpPr>
        <p:spPr>
          <a:xfrm>
            <a:off x="10593164" y="6147252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13</a:t>
            </a:r>
            <a:endParaRPr lang="en-IN" sz="2000" b="1" dirty="0">
              <a:solidFill>
                <a:srgbClr val="9A33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F421D-8462-445B-6A52-1EE79BAB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A6696-F83F-3461-D873-BCB2C3559263}"/>
              </a:ext>
            </a:extLst>
          </p:cNvPr>
          <p:cNvSpPr/>
          <p:nvPr/>
        </p:nvSpPr>
        <p:spPr>
          <a:xfrm>
            <a:off x="1425502" y="3830536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Relevant Technologies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2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4"/>
            <a:ext cx="12192000" cy="1020926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9A33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&amp; Motivation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E4C399-69EB-4AB8-9664-F1ACA6A6831B}"/>
              </a:ext>
            </a:extLst>
          </p:cNvPr>
          <p:cNvSpPr/>
          <p:nvPr/>
        </p:nvSpPr>
        <p:spPr>
          <a:xfrm>
            <a:off x="1895098" y="3629922"/>
            <a:ext cx="1343278" cy="1019529"/>
          </a:xfrm>
          <a:prstGeom prst="rect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EFF69-5E18-49FC-AD3B-08F33EC7D3A6}"/>
              </a:ext>
            </a:extLst>
          </p:cNvPr>
          <p:cNvSpPr/>
          <p:nvPr/>
        </p:nvSpPr>
        <p:spPr>
          <a:xfrm>
            <a:off x="1197852" y="4795597"/>
            <a:ext cx="2737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Avoid Injury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CDA1E-9E34-40EA-97F2-A7143F8F7D50}"/>
              </a:ext>
            </a:extLst>
          </p:cNvPr>
          <p:cNvSpPr/>
          <p:nvPr/>
        </p:nvSpPr>
        <p:spPr>
          <a:xfrm>
            <a:off x="730602" y="5365135"/>
            <a:ext cx="3672270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Autonomous</a:t>
            </a:r>
            <a:br>
              <a:rPr lang="en-US" sz="16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system to identify the correctness of fitness exercises to avoid injury.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AD3CF-3133-4342-A8F9-D6D6FF9B22CA}"/>
              </a:ext>
            </a:extLst>
          </p:cNvPr>
          <p:cNvSpPr/>
          <p:nvPr/>
        </p:nvSpPr>
        <p:spPr>
          <a:xfrm>
            <a:off x="5424361" y="3629922"/>
            <a:ext cx="1343278" cy="1019529"/>
          </a:xfrm>
          <a:prstGeom prst="rect">
            <a:avLst/>
          </a:prstGeom>
          <a:solidFill>
            <a:srgbClr val="009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FD1C30-6B63-4734-831C-1DC36A90BE8A}"/>
              </a:ext>
            </a:extLst>
          </p:cNvPr>
          <p:cNvSpPr/>
          <p:nvPr/>
        </p:nvSpPr>
        <p:spPr>
          <a:xfrm>
            <a:off x="4727115" y="4795597"/>
            <a:ext cx="2737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Embedded Systems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554CE-899C-486D-9EA2-3CA394DEF8C8}"/>
              </a:ext>
            </a:extLst>
          </p:cNvPr>
          <p:cNvSpPr/>
          <p:nvPr/>
        </p:nvSpPr>
        <p:spPr>
          <a:xfrm>
            <a:off x="4259865" y="5365134"/>
            <a:ext cx="3672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Embedded systems with compact sensor capabilities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and low-power consumption.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B003B-46A6-4905-A935-EC7AEB47C841}"/>
              </a:ext>
            </a:extLst>
          </p:cNvPr>
          <p:cNvSpPr/>
          <p:nvPr/>
        </p:nvSpPr>
        <p:spPr>
          <a:xfrm>
            <a:off x="8953625" y="3629922"/>
            <a:ext cx="1343278" cy="1019529"/>
          </a:xfrm>
          <a:prstGeom prst="rect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9CACC-F19C-4F3B-87F6-1FB5296E14B3}"/>
              </a:ext>
            </a:extLst>
          </p:cNvPr>
          <p:cNvSpPr/>
          <p:nvPr/>
        </p:nvSpPr>
        <p:spPr>
          <a:xfrm>
            <a:off x="7680176" y="4795597"/>
            <a:ext cx="3960440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Real time feedback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8E9EB-179F-460D-B106-0A58568EB7C7}"/>
              </a:ext>
            </a:extLst>
          </p:cNvPr>
          <p:cNvSpPr/>
          <p:nvPr/>
        </p:nvSpPr>
        <p:spPr>
          <a:xfrm>
            <a:off x="8098971" y="5372169"/>
            <a:ext cx="3397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Sensors in gym equipment to provide feedback on the correctness of exercise.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387C7-76A5-483B-DB34-9863272DEEAB}"/>
              </a:ext>
            </a:extLst>
          </p:cNvPr>
          <p:cNvSpPr txBox="1"/>
          <p:nvPr/>
        </p:nvSpPr>
        <p:spPr>
          <a:xfrm>
            <a:off x="611030" y="1196753"/>
            <a:ext cx="1059753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Build an embedded system using a microcontroller with a trained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Use of no code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Program a neural network on low power microcontroller.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use of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TinyML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13AF-B6B5-8E37-FB4C-3B03BA96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doing exercises with dumbbells&#10;&#10;Description automatically generated">
            <a:extLst>
              <a:ext uri="{FF2B5EF4-FFF2-40B4-BE49-F238E27FC236}">
                <a16:creationId xmlns:a16="http://schemas.microsoft.com/office/drawing/2014/main" id="{895FD98D-41F8-33FF-BC4C-07BFBA6EA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6651" y="1892340"/>
            <a:ext cx="5868042" cy="40189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25E681-9DF4-45C4-9BA6-3745CE49052E}"/>
              </a:ext>
            </a:extLst>
          </p:cNvPr>
          <p:cNvSpPr/>
          <p:nvPr/>
        </p:nvSpPr>
        <p:spPr>
          <a:xfrm>
            <a:off x="4363632" y="0"/>
            <a:ext cx="7826781" cy="6865034"/>
          </a:xfrm>
          <a:prstGeom prst="rect">
            <a:avLst/>
          </a:prstGeom>
          <a:solidFill>
            <a:srgbClr val="576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7CA7E0-FC2F-426B-89DC-458AD3B6F87F}"/>
              </a:ext>
            </a:extLst>
          </p:cNvPr>
          <p:cNvSpPr/>
          <p:nvPr/>
        </p:nvSpPr>
        <p:spPr>
          <a:xfrm>
            <a:off x="4177072" y="260648"/>
            <a:ext cx="625554" cy="613351"/>
          </a:xfrm>
          <a:prstGeom prst="ellipse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B80884-6B51-44BD-8FC2-16679B8EAB14}"/>
              </a:ext>
            </a:extLst>
          </p:cNvPr>
          <p:cNvSpPr/>
          <p:nvPr/>
        </p:nvSpPr>
        <p:spPr>
          <a:xfrm>
            <a:off x="4177072" y="2492896"/>
            <a:ext cx="625554" cy="613351"/>
          </a:xfrm>
          <a:prstGeom prst="ellipse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4C3F9B-F7D3-41E0-A90F-B184C032C4CF}"/>
              </a:ext>
            </a:extLst>
          </p:cNvPr>
          <p:cNvSpPr/>
          <p:nvPr/>
        </p:nvSpPr>
        <p:spPr>
          <a:xfrm>
            <a:off x="4177072" y="3619567"/>
            <a:ext cx="625554" cy="613351"/>
          </a:xfrm>
          <a:prstGeom prst="ellipse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4E0E9B-1611-466B-A795-D5B9F4AC271C}"/>
              </a:ext>
            </a:extLst>
          </p:cNvPr>
          <p:cNvSpPr/>
          <p:nvPr/>
        </p:nvSpPr>
        <p:spPr>
          <a:xfrm>
            <a:off x="4177072" y="4746238"/>
            <a:ext cx="625554" cy="613351"/>
          </a:xfrm>
          <a:prstGeom prst="ellipse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23076C-4C44-404D-947F-FDD5087AC5E3}"/>
              </a:ext>
            </a:extLst>
          </p:cNvPr>
          <p:cNvSpPr/>
          <p:nvPr/>
        </p:nvSpPr>
        <p:spPr>
          <a:xfrm>
            <a:off x="4177072" y="5872911"/>
            <a:ext cx="625554" cy="613351"/>
          </a:xfrm>
          <a:prstGeom prst="ellipse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9EE3C-EF80-4724-9799-42E08C64A303}"/>
              </a:ext>
            </a:extLst>
          </p:cNvPr>
          <p:cNvSpPr/>
          <p:nvPr/>
        </p:nvSpPr>
        <p:spPr>
          <a:xfrm>
            <a:off x="4844172" y="351293"/>
            <a:ext cx="708447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16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Autonomy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autonomously with a battery for more than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8h.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84FD10-3A13-4D1E-974C-9C8E1E996708}"/>
              </a:ext>
            </a:extLst>
          </p:cNvPr>
          <p:cNvSpPr/>
          <p:nvPr/>
        </p:nvSpPr>
        <p:spPr>
          <a:xfrm>
            <a:off x="4844172" y="2510375"/>
            <a:ext cx="6497531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Data Acquisition 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Capability 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collect motion data using  accelerometer data in real-time and communicate to a host device using BLE.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3275FC-A0E2-4462-B62E-526CF975CD32}"/>
              </a:ext>
            </a:extLst>
          </p:cNvPr>
          <p:cNvSpPr/>
          <p:nvPr/>
        </p:nvSpPr>
        <p:spPr>
          <a:xfrm>
            <a:off x="4916253" y="3619567"/>
            <a:ext cx="7084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NN 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Train a NN model with a custom dataset for different exercise movements and with </a:t>
            </a:r>
            <a:r>
              <a:rPr lang="pt-PT" sz="1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and incorrect labels.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85D78C-C0BA-4D3C-BC91-F2D9E3A47C7D}"/>
              </a:ext>
            </a:extLst>
          </p:cNvPr>
          <p:cNvSpPr/>
          <p:nvPr/>
        </p:nvSpPr>
        <p:spPr>
          <a:xfrm>
            <a:off x="4944867" y="4868247"/>
            <a:ext cx="7084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validate the movement via a trained NN.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FE223A-20B8-480F-8366-49FC612517D0}"/>
              </a:ext>
            </a:extLst>
          </p:cNvPr>
          <p:cNvSpPr/>
          <p:nvPr/>
        </p:nvSpPr>
        <p:spPr>
          <a:xfrm>
            <a:off x="4871864" y="5987727"/>
            <a:ext cx="7084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provide real-time feedback to the user.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7518E-A7DF-4E84-8A2D-32782BE667EE}"/>
              </a:ext>
            </a:extLst>
          </p:cNvPr>
          <p:cNvSpPr txBox="1"/>
          <p:nvPr/>
        </p:nvSpPr>
        <p:spPr>
          <a:xfrm>
            <a:off x="332959" y="140197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Objectives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D44EB-B17B-5DB5-0234-7C4D1CA91D4B}"/>
              </a:ext>
            </a:extLst>
          </p:cNvPr>
          <p:cNvSpPr txBox="1"/>
          <p:nvPr/>
        </p:nvSpPr>
        <p:spPr>
          <a:xfrm>
            <a:off x="390045" y="1076713"/>
            <a:ext cx="366670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Key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800" b="1" dirty="0">
              <a:solidFill>
                <a:srgbClr val="FF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8C998B-B797-0486-1BEC-812C235FA9E6}"/>
              </a:ext>
            </a:extLst>
          </p:cNvPr>
          <p:cNvSpPr/>
          <p:nvPr/>
        </p:nvSpPr>
        <p:spPr>
          <a:xfrm>
            <a:off x="4150032" y="1278989"/>
            <a:ext cx="625554" cy="613351"/>
          </a:xfrm>
          <a:prstGeom prst="ellipse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5DC95-E624-997E-DAEB-8A2C755C69A7}"/>
              </a:ext>
            </a:extLst>
          </p:cNvPr>
          <p:cNvSpPr/>
          <p:nvPr/>
        </p:nvSpPr>
        <p:spPr>
          <a:xfrm>
            <a:off x="4871864" y="1261695"/>
            <a:ext cx="708447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Compact Design</a:t>
            </a:r>
            <a:r>
              <a:rPr lang="en-US" sz="16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Compact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lightweight facilitating ease of use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exercise and to be attached to gym equipment.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red and green lines&#10;&#10;Description automatically generated">
            <a:extLst>
              <a:ext uri="{FF2B5EF4-FFF2-40B4-BE49-F238E27FC236}">
                <a16:creationId xmlns:a16="http://schemas.microsoft.com/office/drawing/2014/main" id="{8753E8B6-8E14-7560-4997-8DB936D88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381" y="4031334"/>
            <a:ext cx="792378" cy="167382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6D9540-70D3-1294-8803-BC9C9AA3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5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Related Works on Movement Recognition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FD1A6-69FA-4C35-8A2F-6EB991B4E303}"/>
              </a:ext>
            </a:extLst>
          </p:cNvPr>
          <p:cNvSpPr/>
          <p:nvPr/>
        </p:nvSpPr>
        <p:spPr>
          <a:xfrm>
            <a:off x="585319" y="1467959"/>
            <a:ext cx="109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NNs for classification are gaining popularity among researchers and product developers, especially in movement detection and recognition.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0CBECF-422A-40E1-A1F8-A4D488CEE5FA}"/>
              </a:ext>
            </a:extLst>
          </p:cNvPr>
          <p:cNvSpPr/>
          <p:nvPr/>
        </p:nvSpPr>
        <p:spPr>
          <a:xfrm>
            <a:off x="585319" y="2405758"/>
            <a:ext cx="602926" cy="602926"/>
          </a:xfrm>
          <a:prstGeom prst="ellipse">
            <a:avLst/>
          </a:prstGeom>
          <a:solidFill>
            <a:srgbClr val="56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1C769-D2B2-4C1C-960C-2E1FECF7CD05}"/>
              </a:ext>
            </a:extLst>
          </p:cNvPr>
          <p:cNvSpPr/>
          <p:nvPr/>
        </p:nvSpPr>
        <p:spPr>
          <a:xfrm>
            <a:off x="1449977" y="2405758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Sports 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24ABAA-04E0-448D-9703-28A6572A8C58}"/>
              </a:ext>
            </a:extLst>
          </p:cNvPr>
          <p:cNvSpPr/>
          <p:nvPr/>
        </p:nvSpPr>
        <p:spPr>
          <a:xfrm>
            <a:off x="1449977" y="2805872"/>
            <a:ext cx="975859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Wearable sensors to detect moves, using the IMU signal processing methods to classify specific activities.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1B486F-7740-40BB-AC9E-A44F670E38D4}"/>
              </a:ext>
            </a:extLst>
          </p:cNvPr>
          <p:cNvSpPr/>
          <p:nvPr/>
        </p:nvSpPr>
        <p:spPr>
          <a:xfrm>
            <a:off x="585319" y="3587227"/>
            <a:ext cx="602926" cy="602926"/>
          </a:xfrm>
          <a:prstGeom prst="ellipse">
            <a:avLst/>
          </a:prstGeom>
          <a:solidFill>
            <a:srgbClr val="009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63A93C-4954-40CB-A1AC-98D9A927E92D}"/>
              </a:ext>
            </a:extLst>
          </p:cNvPr>
          <p:cNvSpPr/>
          <p:nvPr/>
        </p:nvSpPr>
        <p:spPr>
          <a:xfrm>
            <a:off x="1449977" y="3564452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Machine Learning applied to Health 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5078CA-BCFC-4A06-A227-50A2EC2191E8}"/>
              </a:ext>
            </a:extLst>
          </p:cNvPr>
          <p:cNvSpPr/>
          <p:nvPr/>
        </p:nvSpPr>
        <p:spPr>
          <a:xfrm>
            <a:off x="1449976" y="3952127"/>
            <a:ext cx="9758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 use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TinyML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and emphasize the use of MCUs as the devices, allowing for processing closer to the sensing platform.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47EE57-73DF-4115-B8D4-4D101FF96212}"/>
              </a:ext>
            </a:extLst>
          </p:cNvPr>
          <p:cNvSpPr/>
          <p:nvPr/>
        </p:nvSpPr>
        <p:spPr>
          <a:xfrm>
            <a:off x="585319" y="4808398"/>
            <a:ext cx="602926" cy="602926"/>
          </a:xfrm>
          <a:prstGeom prst="ellipse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20F806-0B40-4032-AB6A-17F7D9C90FBE}"/>
              </a:ext>
            </a:extLst>
          </p:cNvPr>
          <p:cNvSpPr/>
          <p:nvPr/>
        </p:nvSpPr>
        <p:spPr>
          <a:xfrm>
            <a:off x="1449977" y="4808398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PT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Neural Networks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DBF75A-D071-4498-8D25-3BD9B8005A48}"/>
              </a:ext>
            </a:extLst>
          </p:cNvPr>
          <p:cNvSpPr/>
          <p:nvPr/>
        </p:nvSpPr>
        <p:spPr>
          <a:xfrm>
            <a:off x="1449976" y="5190719"/>
            <a:ext cx="9758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Use classification based on a set of generic features that were calculated from the sensor data to determine movements recognition.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C6219-C033-AFE5-D30C-9EB9512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5FD204-282D-57F5-74E5-0A049348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219742-3B9F-54BA-650C-30919969C4DA}"/>
              </a:ext>
            </a:extLst>
          </p:cNvPr>
          <p:cNvSpPr txBox="1">
            <a:spLocks/>
          </p:cNvSpPr>
          <p:nvPr/>
        </p:nvSpPr>
        <p:spPr>
          <a:xfrm>
            <a:off x="0" y="-634"/>
            <a:ext cx="12192000" cy="870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Solution Outline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1E09A-70B1-2F99-9265-07A82EE10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98" y="2465617"/>
            <a:ext cx="8629650" cy="3019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653326-CD97-65E8-7A34-DAEEAE62C944}"/>
              </a:ext>
            </a:extLst>
          </p:cNvPr>
          <p:cNvSpPr/>
          <p:nvPr/>
        </p:nvSpPr>
        <p:spPr>
          <a:xfrm>
            <a:off x="10725691" y="-281963"/>
            <a:ext cx="1800200" cy="1152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2400" dirty="0"/>
              <a:t>IMAGEM AINDA ESTÁ ERRADA</a:t>
            </a:r>
          </a:p>
        </p:txBody>
      </p:sp>
    </p:spTree>
    <p:extLst>
      <p:ext uri="{BB962C8B-B14F-4D97-AF65-F5344CB8AC3E}">
        <p14:creationId xmlns:p14="http://schemas.microsoft.com/office/powerpoint/2010/main" val="378873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8811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Platforms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85E07-CCE1-4B71-94B3-EEEFA64B7CC5}"/>
              </a:ext>
            </a:extLst>
          </p:cNvPr>
          <p:cNvSpPr/>
          <p:nvPr/>
        </p:nvSpPr>
        <p:spPr>
          <a:xfrm>
            <a:off x="611030" y="1685296"/>
            <a:ext cx="5226761" cy="3407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code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8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8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capabilities to build valuable datasets for edge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658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with small </a:t>
            </a:r>
            <a:r>
              <a:rPr lang="en-US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 MCUs.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TensorFlow Lite for training, optimizing, and deploying deep learning models to embedded devices.</a:t>
            </a:r>
            <a:endParaRPr lang="en-IN" sz="1800" dirty="0">
              <a:solidFill>
                <a:srgbClr val="5658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353AD6-4589-4B65-BAEB-D1521C87D414}"/>
              </a:ext>
            </a:extLst>
          </p:cNvPr>
          <p:cNvSpPr/>
          <p:nvPr/>
        </p:nvSpPr>
        <p:spPr>
          <a:xfrm>
            <a:off x="3844413" y="968134"/>
            <a:ext cx="1893444" cy="1834977"/>
          </a:xfrm>
          <a:prstGeom prst="ellipse">
            <a:avLst/>
          </a:prstGeom>
          <a:solidFill>
            <a:srgbClr val="56585C"/>
          </a:solidFill>
          <a:ln w="203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DECEB-3B30-4FD7-AAA7-196649E9CCFB}"/>
              </a:ext>
            </a:extLst>
          </p:cNvPr>
          <p:cNvSpPr txBox="1"/>
          <p:nvPr/>
        </p:nvSpPr>
        <p:spPr>
          <a:xfrm>
            <a:off x="4185840" y="1517027"/>
            <a:ext cx="1210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Edge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Impulse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49AE6A-F219-44FD-9F7C-D0408B1F68ED}"/>
              </a:ext>
            </a:extLst>
          </p:cNvPr>
          <p:cNvSpPr/>
          <p:nvPr/>
        </p:nvSpPr>
        <p:spPr>
          <a:xfrm>
            <a:off x="6148008" y="1654133"/>
            <a:ext cx="5348592" cy="343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code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 free access.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658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PT" sz="1800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esigned </a:t>
            </a:r>
            <a:r>
              <a:rPr lang="en-US" sz="1800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run ML models on MCUs and other devices with only few </a:t>
            </a:r>
            <a:r>
              <a:rPr lang="pt-PT" sz="1800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kilobytes of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658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 Lite </a:t>
            </a:r>
            <a:r>
              <a:rPr lang="en-US" dirty="0">
                <a:solidFill>
                  <a:srgbClr val="565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E6B14-53C1-4C63-B89B-7C9B2599BADA}"/>
              </a:ext>
            </a:extLst>
          </p:cNvPr>
          <p:cNvSpPr/>
          <p:nvPr/>
        </p:nvSpPr>
        <p:spPr>
          <a:xfrm>
            <a:off x="9460356" y="1007117"/>
            <a:ext cx="1893444" cy="1834977"/>
          </a:xfrm>
          <a:prstGeom prst="ellipse">
            <a:avLst/>
          </a:prstGeom>
          <a:solidFill>
            <a:srgbClr val="9A3324"/>
          </a:solidFill>
          <a:ln w="203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3E968-0CA0-4A39-A2BD-450A706E9B13}"/>
              </a:ext>
            </a:extLst>
          </p:cNvPr>
          <p:cNvSpPr txBox="1"/>
          <p:nvPr/>
        </p:nvSpPr>
        <p:spPr>
          <a:xfrm>
            <a:off x="9876484" y="1570662"/>
            <a:ext cx="106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Google</a:t>
            </a:r>
          </a:p>
          <a:p>
            <a:pPr algn="ctr"/>
            <a:r>
              <a:rPr lang="en-IN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Colab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374DE-B8F4-3426-A2D7-C3265749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55" y="4528807"/>
            <a:ext cx="4054426" cy="20101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725A-F2F3-FB0E-A092-016A33BE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30" y="274640"/>
            <a:ext cx="10969943" cy="7110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Relevant Technologies</a:t>
            </a:r>
            <a:endParaRPr lang="en-IN" b="1" dirty="0">
              <a:solidFill>
                <a:srgbClr val="9A3324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4F061-C4BB-415E-AE67-702BEF2778E4}"/>
              </a:ext>
            </a:extLst>
          </p:cNvPr>
          <p:cNvSpPr/>
          <p:nvPr/>
        </p:nvSpPr>
        <p:spPr>
          <a:xfrm>
            <a:off x="380741" y="1482314"/>
            <a:ext cx="666758" cy="855097"/>
          </a:xfrm>
          <a:prstGeom prst="rect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E845C-2759-47D9-875C-DEF51161D1C7}"/>
              </a:ext>
            </a:extLst>
          </p:cNvPr>
          <p:cNvGrpSpPr/>
          <p:nvPr/>
        </p:nvGrpSpPr>
        <p:grpSpPr>
          <a:xfrm>
            <a:off x="1316315" y="1480922"/>
            <a:ext cx="10264658" cy="1154835"/>
            <a:chOff x="2258551" y="1459051"/>
            <a:chExt cx="5218243" cy="11548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D9946F-3188-4C05-996D-2BE8F0C6AEA2}"/>
                </a:ext>
              </a:extLst>
            </p:cNvPr>
            <p:cNvSpPr/>
            <p:nvPr/>
          </p:nvSpPr>
          <p:spPr>
            <a:xfrm>
              <a:off x="2258551" y="1875222"/>
              <a:ext cx="521824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Acc detects linear acceleration of devices, that is, the acceleration </a:t>
              </a:r>
              <a:r>
                <a:rPr lang="pt-PT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along an axis. While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gyro detects the angular velocity,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i.e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how fast the body is turning.</a:t>
              </a:r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algn="l"/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5472A-F1BF-4A1D-B485-268233117D26}"/>
                </a:ext>
              </a:extLst>
            </p:cNvPr>
            <p:cNvSpPr/>
            <p:nvPr/>
          </p:nvSpPr>
          <p:spPr>
            <a:xfrm>
              <a:off x="2258551" y="1459051"/>
              <a:ext cx="521824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Accelerometer &amp; Gyroscope</a:t>
              </a:r>
              <a:endPara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CB70F8-9749-4D22-B23E-0620ECB35036}"/>
              </a:ext>
            </a:extLst>
          </p:cNvPr>
          <p:cNvGrpSpPr/>
          <p:nvPr/>
        </p:nvGrpSpPr>
        <p:grpSpPr>
          <a:xfrm>
            <a:off x="1316313" y="4520590"/>
            <a:ext cx="7814624" cy="997112"/>
            <a:chOff x="2258552" y="1428710"/>
            <a:chExt cx="3403812" cy="9395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FF3362-C25E-4D5E-BB17-A4FAC16B70E2}"/>
                </a:ext>
              </a:extLst>
            </p:cNvPr>
            <p:cNvSpPr/>
            <p:nvPr/>
          </p:nvSpPr>
          <p:spPr>
            <a:xfrm>
              <a:off x="2258552" y="1875222"/>
              <a:ext cx="3403812" cy="492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Wireless, low-power personal area network. Its goal is to connect devices over a relatively short range.</a:t>
              </a:r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42532B-EB4C-4844-B670-5C801B9E6C7C}"/>
                </a:ext>
              </a:extLst>
            </p:cNvPr>
            <p:cNvSpPr/>
            <p:nvPr/>
          </p:nvSpPr>
          <p:spPr>
            <a:xfrm>
              <a:off x="2258552" y="1428710"/>
              <a:ext cx="3403812" cy="376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Bluetooth Low Energy</a:t>
              </a:r>
              <a:endPara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F0199-806A-487B-8D7B-37C88A026348}"/>
              </a:ext>
            </a:extLst>
          </p:cNvPr>
          <p:cNvSpPr/>
          <p:nvPr/>
        </p:nvSpPr>
        <p:spPr>
          <a:xfrm>
            <a:off x="380741" y="3077144"/>
            <a:ext cx="666758" cy="855097"/>
          </a:xfrm>
          <a:prstGeom prst="rect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1E2B9A-AEE0-408E-BED9-BB27274A018D}"/>
              </a:ext>
            </a:extLst>
          </p:cNvPr>
          <p:cNvGrpSpPr/>
          <p:nvPr/>
        </p:nvGrpSpPr>
        <p:grpSpPr>
          <a:xfrm>
            <a:off x="1316313" y="3015483"/>
            <a:ext cx="8157556" cy="1136553"/>
            <a:chOff x="2258552" y="1428710"/>
            <a:chExt cx="3403812" cy="12754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797914-8DBC-410E-AA1A-D066B34D4D83}"/>
                </a:ext>
              </a:extLst>
            </p:cNvPr>
            <p:cNvSpPr/>
            <p:nvPr/>
          </p:nvSpPr>
          <p:spPr>
            <a:xfrm>
              <a:off x="2258552" y="1875222"/>
              <a:ext cx="3403812" cy="828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Ultra-low power embedded systems can be small, low power, low cost and wireless, for the purpose of the project, the embedded system chosen has to measure</a:t>
              </a:r>
            </a:p>
            <a:p>
              <a:pPr algn="l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and report acceleration, orientation and other gravitational forces.</a:t>
              </a:r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30806F-15F6-4FDB-901F-C7FDC8D352F1}"/>
                </a:ext>
              </a:extLst>
            </p:cNvPr>
            <p:cNvSpPr/>
            <p:nvPr/>
          </p:nvSpPr>
          <p:spPr>
            <a:xfrm>
              <a:off x="2258552" y="1428710"/>
              <a:ext cx="3403812" cy="449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Ultra-low power embedded system</a:t>
              </a:r>
              <a:endPara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96822-3E94-47CE-BFF3-4B0D2A88E203}"/>
              </a:ext>
            </a:extLst>
          </p:cNvPr>
          <p:cNvSpPr/>
          <p:nvPr/>
        </p:nvSpPr>
        <p:spPr>
          <a:xfrm>
            <a:off x="370976" y="4520590"/>
            <a:ext cx="666758" cy="855097"/>
          </a:xfrm>
          <a:prstGeom prst="rect">
            <a:avLst/>
          </a:prstGeom>
          <a:solidFill>
            <a:srgbClr val="9A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6D4AF-BC33-527F-4413-F582B567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937" y="2337411"/>
            <a:ext cx="2471626" cy="3901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5DA3-5F5C-F41F-1669-F34BAEAE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30" y="322140"/>
            <a:ext cx="10969943" cy="7110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Ultra-low power embedded system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9A33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Comparison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endParaRPr lang="en-IN" b="1" dirty="0">
              <a:solidFill>
                <a:srgbClr val="9A3324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554554-706B-4AF6-B4D7-DC9B130B3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82725"/>
              </p:ext>
            </p:extLst>
          </p:nvPr>
        </p:nvGraphicFramePr>
        <p:xfrm>
          <a:off x="611028" y="1340768"/>
          <a:ext cx="11317620" cy="4876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63524">
                  <a:extLst>
                    <a:ext uri="{9D8B030D-6E8A-4147-A177-3AD203B41FA5}">
                      <a16:colId xmlns:a16="http://schemas.microsoft.com/office/drawing/2014/main" val="3130304418"/>
                    </a:ext>
                  </a:extLst>
                </a:gridCol>
                <a:gridCol w="2263524">
                  <a:extLst>
                    <a:ext uri="{9D8B030D-6E8A-4147-A177-3AD203B41FA5}">
                      <a16:colId xmlns:a16="http://schemas.microsoft.com/office/drawing/2014/main" val="2198417964"/>
                    </a:ext>
                  </a:extLst>
                </a:gridCol>
                <a:gridCol w="2263524">
                  <a:extLst>
                    <a:ext uri="{9D8B030D-6E8A-4147-A177-3AD203B41FA5}">
                      <a16:colId xmlns:a16="http://schemas.microsoft.com/office/drawing/2014/main" val="2087709710"/>
                    </a:ext>
                  </a:extLst>
                </a:gridCol>
                <a:gridCol w="2263524">
                  <a:extLst>
                    <a:ext uri="{9D8B030D-6E8A-4147-A177-3AD203B41FA5}">
                      <a16:colId xmlns:a16="http://schemas.microsoft.com/office/drawing/2014/main" val="2072616924"/>
                    </a:ext>
                  </a:extLst>
                </a:gridCol>
                <a:gridCol w="2263524">
                  <a:extLst>
                    <a:ext uri="{9D8B030D-6E8A-4147-A177-3AD203B41FA5}">
                      <a16:colId xmlns:a16="http://schemas.microsoft.com/office/drawing/2014/main" val="1704779377"/>
                    </a:ext>
                  </a:extLst>
                </a:gridCol>
              </a:tblGrid>
              <a:tr h="1767840">
                <a:tc>
                  <a:txBody>
                    <a:bodyPr/>
                    <a:lstStyle/>
                    <a:p>
                      <a:pPr algn="ctr"/>
                      <a:endParaRPr lang="en-IN" sz="2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kern="1200" dirty="0">
                          <a:solidFill>
                            <a:schemeClr val="lt1"/>
                          </a:solidFill>
                        </a:rPr>
                        <a:t>NRF51 Sensor Tag</a:t>
                      </a:r>
                      <a:endParaRPr lang="en-IN" sz="2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</a:rPr>
                        <a:t>Seeed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 Studio XIAO nRF52840 Sense</a:t>
                      </a:r>
                      <a:endParaRPr lang="en-IN" sz="2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kern="1200" dirty="0">
                          <a:solidFill>
                            <a:schemeClr val="lt1"/>
                          </a:solidFill>
                        </a:rPr>
                        <a:t>CJMCU Beetle</a:t>
                      </a:r>
                      <a:endParaRPr lang="en-IN" sz="2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kern="1200" dirty="0">
                          <a:solidFill>
                            <a:schemeClr val="lt1"/>
                          </a:solidFill>
                        </a:rPr>
                        <a:t>Texas Instruments TIDC-CC2650STK-SENSORTAG</a:t>
                      </a:r>
                      <a:endParaRPr lang="en-IN" sz="2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972168"/>
                  </a:ext>
                </a:extLst>
              </a:tr>
              <a:tr h="174671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Advantages</a:t>
                      </a:r>
                      <a:endParaRPr lang="en-IN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Low cost, 3 axis Accelerometer </a:t>
                      </a:r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Sensor, BLE 5.0, Low Power Consumption </a:t>
                      </a:r>
                    </a:p>
                    <a:p>
                      <a:pPr algn="l"/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Bluetooth.</a:t>
                      </a:r>
                      <a:endParaRPr lang="pt-PT" sz="1600" b="0" u="none" strike="noStrike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Low cost, Low Power, BLE </a:t>
                      </a:r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5, Great documentation, not</a:t>
                      </a:r>
                    </a:p>
                    <a:p>
                      <a:pPr algn="l"/>
                      <a:r>
                        <a:rPr lang="en-US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expensive, easy to start use and program, IMU with extra </a:t>
                      </a:r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capabilities - like pedometer.</a:t>
                      </a:r>
                      <a:endParaRPr lang="en-IN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Low-power and</a:t>
                      </a:r>
                    </a:p>
                    <a:p>
                      <a:pPr algn="l"/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extended-range</a:t>
                      </a:r>
                    </a:p>
                    <a:p>
                      <a:pPr algn="l"/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Capabilities.</a:t>
                      </a:r>
                      <a:endParaRPr lang="en-IN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Advanced debugging</a:t>
                      </a:r>
                    </a:p>
                    <a:p>
                      <a:pPr algn="l"/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and profiling</a:t>
                      </a:r>
                    </a:p>
                    <a:p>
                      <a:pPr algn="l"/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Tools.</a:t>
                      </a:r>
                      <a:endParaRPr lang="en-IN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669872"/>
                  </a:ext>
                </a:extLst>
              </a:tr>
              <a:tr h="1273026"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Disadvantages</a:t>
                      </a:r>
                      <a:endParaRPr lang="en-IN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Excluded due to the lack of examples and public documentation.</a:t>
                      </a:r>
                      <a:endParaRPr lang="en-IN" sz="1600" b="0" u="none" strike="noStrike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Pay more for the connectivity</a:t>
                      </a:r>
                      <a:endParaRPr lang="en-IN" sz="1600" b="0" u="none" strike="noStrike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Doesn’t have</a:t>
                      </a:r>
                    </a:p>
                    <a:p>
                      <a:pPr algn="l"/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built-in Bluetooth capabilities.</a:t>
                      </a:r>
                      <a:endParaRPr lang="en-IN" sz="1600" b="0" u="none" strike="noStrike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Excluded due to the size, price and the learning curve of the software use to </a:t>
                      </a:r>
                      <a:r>
                        <a:rPr lang="pt-PT" sz="1600" b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Develop.</a:t>
                      </a:r>
                      <a:endParaRPr lang="en-IN" sz="1600" b="0" u="none" strike="noStrike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4639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0196CE5-B2CA-D22C-3C7D-B7FD28EA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8" y="1340769"/>
            <a:ext cx="2159306" cy="17902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03BC-72D6-062F-5C59-28173B6A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1399</Words>
  <Application>Microsoft Office PowerPoint</Application>
  <PresentationFormat>Widescreen</PresentationFormat>
  <Paragraphs>286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CMR12</vt:lpstr>
      <vt:lpstr>Open Sans</vt:lpstr>
      <vt:lpstr>office theme</vt:lpstr>
      <vt:lpstr>PowerPoint Presentation</vt:lpstr>
      <vt:lpstr>Presentation Outline</vt:lpstr>
      <vt:lpstr>Introduction &amp; Motivation</vt:lpstr>
      <vt:lpstr>PowerPoint Presentation</vt:lpstr>
      <vt:lpstr>Related Works on Movement Recognition</vt:lpstr>
      <vt:lpstr>PowerPoint Presentation</vt:lpstr>
      <vt:lpstr>Platforms</vt:lpstr>
      <vt:lpstr>Relevant Technologies</vt:lpstr>
      <vt:lpstr>Ultra-low power embedded system Comparison​</vt:lpstr>
      <vt:lpstr>PowerPoint Presentation</vt:lpstr>
      <vt:lpstr>PowerPoint Presentation</vt:lpstr>
      <vt:lpstr>Work Plan</vt:lpstr>
      <vt:lpstr>Known Challenges and Limitations</vt:lpstr>
      <vt:lpstr>Conclusions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Olga Duarte</cp:lastModifiedBy>
  <cp:revision>319</cp:revision>
  <dcterms:created xsi:type="dcterms:W3CDTF">2024-03-04T23:21:18Z</dcterms:created>
  <dcterms:modified xsi:type="dcterms:W3CDTF">2024-03-17T19:25:48Z</dcterms:modified>
</cp:coreProperties>
</file>